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259" r:id="rId5"/>
    <p:sldId id="260" r:id="rId6"/>
    <p:sldId id="261" r:id="rId7"/>
    <p:sldId id="297" r:id="rId8"/>
    <p:sldId id="264" r:id="rId9"/>
    <p:sldId id="268" r:id="rId10"/>
    <p:sldId id="262" r:id="rId11"/>
    <p:sldId id="263" r:id="rId12"/>
    <p:sldId id="269" r:id="rId13"/>
    <p:sldId id="275" r:id="rId14"/>
    <p:sldId id="276" r:id="rId15"/>
    <p:sldId id="267" r:id="rId16"/>
    <p:sldId id="298" r:id="rId17"/>
    <p:sldId id="307" r:id="rId18"/>
    <p:sldId id="302" r:id="rId19"/>
    <p:sldId id="303" r:id="rId20"/>
    <p:sldId id="304" r:id="rId21"/>
    <p:sldId id="299" r:id="rId22"/>
    <p:sldId id="314" r:id="rId23"/>
    <p:sldId id="315" r:id="rId24"/>
    <p:sldId id="320" r:id="rId25"/>
    <p:sldId id="323" r:id="rId26"/>
    <p:sldId id="324" r:id="rId27"/>
    <p:sldId id="325" r:id="rId28"/>
    <p:sldId id="327" r:id="rId29"/>
    <p:sldId id="340" r:id="rId30"/>
    <p:sldId id="329" r:id="rId31"/>
    <p:sldId id="338" r:id="rId32"/>
    <p:sldId id="339" r:id="rId33"/>
    <p:sldId id="341" r:id="rId34"/>
    <p:sldId id="343" r:id="rId35"/>
    <p:sldId id="344" r:id="rId36"/>
    <p:sldId id="351" r:id="rId37"/>
    <p:sldId id="345" r:id="rId38"/>
    <p:sldId id="346" r:id="rId39"/>
    <p:sldId id="349" r:id="rId40"/>
    <p:sldId id="350" r:id="rId41"/>
    <p:sldId id="352" r:id="rId42"/>
    <p:sldId id="353" r:id="rId43"/>
    <p:sldId id="354" r:id="rId44"/>
    <p:sldId id="355" r:id="rId45"/>
    <p:sldId id="356" r:id="rId46"/>
    <p:sldId id="357" r:id="rId47"/>
    <p:sldId id="359" r:id="rId48"/>
    <p:sldId id="361" r:id="rId49"/>
    <p:sldId id="362" r:id="rId50"/>
    <p:sldId id="363" r:id="rId51"/>
    <p:sldId id="364" r:id="rId52"/>
    <p:sldId id="365" r:id="rId53"/>
    <p:sldId id="366" r:id="rId54"/>
    <p:sldId id="367" r:id="rId55"/>
    <p:sldId id="368" r:id="rId56"/>
    <p:sldId id="369" r:id="rId57"/>
    <p:sldId id="370" r:id="rId58"/>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109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image" Target="../media/image5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0FC021-22EB-4D4C-B906-108A043E86AA}" type="datetimeFigureOut">
              <a:rPr lang="ko-KR" altLang="en-US" smtClean="0"/>
              <a:t>2008-10-05</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362A2-6646-49B1-B624-DE388E576E4D}" type="slidenum">
              <a:rPr lang="ko-KR" altLang="en-US" smtClean="0"/>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3566C70-2792-463B-990E-550FF54D7008}" type="slidenum">
              <a:rPr lang="en-US" altLang="ko-KR"/>
              <a:pPr/>
              <a:t>8</a:t>
            </a:fld>
            <a:endParaRPr lang="en-US" altLang="ko-KR"/>
          </a:p>
        </p:txBody>
      </p:sp>
      <p:sp>
        <p:nvSpPr>
          <p:cNvPr id="467970" name="Rectangle 2"/>
          <p:cNvSpPr>
            <a:spLocks noChangeArrowheads="1" noTextEdit="1"/>
          </p:cNvSpPr>
          <p:nvPr>
            <p:ph type="sldImg"/>
          </p:nvPr>
        </p:nvSpPr>
        <p:spPr>
          <a:xfrm>
            <a:off x="1143000" y="687388"/>
            <a:ext cx="4572000" cy="3429000"/>
          </a:xfrm>
          <a:ln/>
        </p:spPr>
      </p:sp>
      <p:sp>
        <p:nvSpPr>
          <p:cNvPr id="467971" name="Rectangle 3"/>
          <p:cNvSpPr>
            <a:spLocks noGrp="1" noChangeArrowheads="1"/>
          </p:cNvSpPr>
          <p:nvPr>
            <p:ph type="body" idx="1"/>
          </p:nvPr>
        </p:nvSpPr>
        <p:spPr>
          <a:xfrm>
            <a:off x="684556" y="4343085"/>
            <a:ext cx="5488889" cy="4114169"/>
          </a:xfrm>
        </p:spPr>
        <p:txBody>
          <a:bodyPr/>
          <a:lstStyle/>
          <a:p>
            <a:endParaRPr lang="ko-KR" altLang="ko-K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ko-K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ko-K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xfrm>
            <a:off x="960088" y="687130"/>
            <a:ext cx="4939421" cy="3426783"/>
          </a:xfrm>
          <a:ln/>
        </p:spPr>
      </p:sp>
      <p:sp>
        <p:nvSpPr>
          <p:cNvPr id="145411" name="Rectangle 3"/>
          <p:cNvSpPr>
            <a:spLocks noGrp="1" noChangeArrowheads="1"/>
          </p:cNvSpPr>
          <p:nvPr>
            <p:ph type="body" idx="1"/>
          </p:nvPr>
        </p:nvSpPr>
        <p:spPr>
          <a:xfrm>
            <a:off x="915359" y="4342957"/>
            <a:ext cx="5027282" cy="4115391"/>
          </a:xfrm>
          <a:noFill/>
          <a:ln/>
        </p:spPr>
        <p:txBody>
          <a:bodyPr lIns="93530" tIns="46765" rIns="93530" bIns="46765"/>
          <a:lstStyle/>
          <a:p>
            <a:endParaRPr lang="ko-K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endParaRPr lang="ko-K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00AA7F-46C0-4B4D-BADB-1ADF7A7CEF58}" type="slidenum">
              <a:rPr lang="en-US" altLang="ko-KR"/>
              <a:pPr/>
              <a:t>30</a:t>
            </a:fld>
            <a:endParaRPr lang="en-US" altLang="ko-KR"/>
          </a:p>
        </p:txBody>
      </p:sp>
      <p:sp>
        <p:nvSpPr>
          <p:cNvPr id="38914"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3891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90489" tIns="45245" rIns="90489" bIns="45245"/>
          <a:lstStyle/>
          <a:p>
            <a:endParaRPr lang="ko-KR" altLang="ko-K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E5ADF-C950-4820-9657-E04324D4B2AC}" type="slidenum">
              <a:rPr lang="en-US" altLang="ko-KR"/>
              <a:pPr/>
              <a:t>31</a:t>
            </a:fld>
            <a:endParaRPr lang="en-US" altLang="ko-KR"/>
          </a:p>
        </p:txBody>
      </p:sp>
      <p:sp>
        <p:nvSpPr>
          <p:cNvPr id="390146" name="Rectangle 2"/>
          <p:cNvSpPr>
            <a:spLocks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D4783-513D-4E5E-94F6-3DC1DD772C4F}" type="slidenum">
              <a:rPr lang="en-US" altLang="ko-KR"/>
              <a:pPr/>
              <a:t>32</a:t>
            </a:fld>
            <a:endParaRPr lang="en-US" altLang="ko-KR"/>
          </a:p>
        </p:txBody>
      </p:sp>
      <p:sp>
        <p:nvSpPr>
          <p:cNvPr id="391170" name="Rectangle 2"/>
          <p:cNvSpPr>
            <a:spLocks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TextEdit="1"/>
          </p:cNvSpPr>
          <p:nvPr>
            <p:ph type="sldImg"/>
          </p:nvPr>
        </p:nvSpPr>
        <p:spPr bwMode="auto">
          <a:noFill/>
          <a:ln>
            <a:solidFill>
              <a:srgbClr val="000000"/>
            </a:solidFill>
            <a:miter lim="800000"/>
            <a:headEnd/>
            <a:tailEnd/>
          </a:ln>
        </p:spPr>
      </p:sp>
      <p:sp>
        <p:nvSpPr>
          <p:cNvPr id="331779" name="Rectangle 3"/>
          <p:cNvSpPr>
            <a:spLocks noGrp="1"/>
          </p:cNvSpPr>
          <p:nvPr>
            <p:ph type="body" idx="1"/>
          </p:nvPr>
        </p:nvSpPr>
        <p:spPr bwMode="auto">
          <a:noFill/>
        </p:spPr>
        <p:txBody>
          <a:bodyPr/>
          <a:lstStyle/>
          <a:p>
            <a:pPr marL="228600" indent="-228600">
              <a:buFontTx/>
              <a:buAutoNum type="arabicPeriod"/>
            </a:pPr>
            <a:r>
              <a:rPr lang="en-US" altLang="ko-KR" b="1" smtClean="0">
                <a:ea typeface="굴림" pitchFamily="50" charset="-127"/>
              </a:rPr>
              <a:t>Today’s Internet</a:t>
            </a:r>
            <a:r>
              <a:rPr lang="en-US" altLang="ko-KR" smtClean="0">
                <a:ea typeface="굴림" pitchFamily="50" charset="-127"/>
              </a:rPr>
              <a:t>: The Internet has been a great success at internet connecting communication devices across the globe. It has done this by using a homogeneous set of communication protocols, called the </a:t>
            </a:r>
            <a:r>
              <a:rPr lang="en-US" altLang="ko-KR" i="1" smtClean="0">
                <a:ea typeface="굴림" pitchFamily="50" charset="-127"/>
              </a:rPr>
              <a:t>TCP/IP protocol suite</a:t>
            </a:r>
            <a:r>
              <a:rPr lang="en-US" altLang="ko-KR" smtClean="0">
                <a:ea typeface="굴림" pitchFamily="50" charset="-127"/>
              </a:rPr>
              <a:t>.</a:t>
            </a:r>
          </a:p>
          <a:p>
            <a:pPr marL="228600" indent="-228600"/>
            <a:r>
              <a:rPr lang="en-US" altLang="ko-KR" smtClean="0">
                <a:ea typeface="굴림" pitchFamily="50" charset="-127"/>
              </a:rPr>
              <a:t>Connectivity on the Internet relies primarily on wired links, including the wired telephone network, although new wireless technologies such as short-range mobile and satellite links are beginning to appear. These links are continuously connected in end-to-end, low-delay paths between sources and destinations.</a:t>
            </a:r>
          </a:p>
          <a:p>
            <a:pPr marL="228600" indent="-228600"/>
            <a:endParaRPr lang="en-US" altLang="ko-KR" smtClean="0">
              <a:ea typeface="굴림" pitchFamily="50" charset="-127"/>
            </a:endParaRPr>
          </a:p>
          <a:p>
            <a:pPr marL="228600" indent="-228600"/>
            <a:r>
              <a:rPr lang="en-US" altLang="ko-KR" b="1" smtClean="0">
                <a:ea typeface="굴림" pitchFamily="50" charset="-127"/>
              </a:rPr>
              <a:t>2. Evolving wireless network outside the Internet:</a:t>
            </a:r>
            <a:r>
              <a:rPr lang="en-US" altLang="ko-KR" smtClean="0">
                <a:ea typeface="굴림" pitchFamily="50" charset="-127"/>
              </a:rPr>
              <a:t> Communication outside or the Internet – where power-limited mobile wireless, satellite and interplanetary communications are developing – is accomplished on independent networks, each supporting specialized communication requirements. These networks do not use Internet protocols and they are mutually incompatible – each is good at passing message </a:t>
            </a:r>
            <a:r>
              <a:rPr lang="en-US" altLang="ko-KR" b="1" i="1" smtClean="0">
                <a:ea typeface="굴림" pitchFamily="50" charset="-127"/>
              </a:rPr>
              <a:t>within</a:t>
            </a:r>
            <a:r>
              <a:rPr lang="en-US" altLang="ko-KR" smtClean="0">
                <a:ea typeface="굴림" pitchFamily="50" charset="-127"/>
              </a:rPr>
              <a:t> its network, but not able to exchange messages </a:t>
            </a:r>
            <a:r>
              <a:rPr lang="en-US" altLang="ko-KR" b="1" i="1" smtClean="0">
                <a:ea typeface="굴림" pitchFamily="50" charset="-127"/>
              </a:rPr>
              <a:t>between</a:t>
            </a:r>
            <a:r>
              <a:rPr lang="en-US" altLang="ko-KR" smtClean="0">
                <a:ea typeface="굴림" pitchFamily="50" charset="-127"/>
              </a:rPr>
              <a:t> networks.</a:t>
            </a:r>
          </a:p>
          <a:p>
            <a:pPr marL="228600" indent="-228600"/>
            <a:endParaRPr lang="en-US" altLang="ko-KR" smtClean="0">
              <a:ea typeface="굴림" pitchFamily="50" charset="-127"/>
            </a:endParaRPr>
          </a:p>
          <a:p>
            <a:pPr marL="228600" indent="-228600"/>
            <a:r>
              <a:rPr lang="en-US" altLang="ko-KR" b="1" smtClean="0">
                <a:ea typeface="굴림" pitchFamily="50" charset="-127"/>
              </a:rPr>
              <a:t>3. DTN network concept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TextEdit="1"/>
          </p:cNvSpPr>
          <p:nvPr>
            <p:ph type="sldImg"/>
          </p:nvPr>
        </p:nvSpPr>
        <p:spPr bwMode="auto">
          <a:noFill/>
          <a:ln>
            <a:solidFill>
              <a:srgbClr val="000000"/>
            </a:solidFill>
            <a:miter lim="800000"/>
            <a:headEnd/>
            <a:tailEnd/>
          </a:ln>
        </p:spPr>
      </p:sp>
      <p:sp>
        <p:nvSpPr>
          <p:cNvPr id="334851" name="Rectangle 3"/>
          <p:cNvSpPr>
            <a:spLocks noGrp="1"/>
          </p:cNvSpPr>
          <p:nvPr>
            <p:ph type="body" idx="1"/>
          </p:nvPr>
        </p:nvSpPr>
        <p:spPr bwMode="auto">
          <a:noFill/>
        </p:spPr>
        <p:txBody>
          <a:bodyPr/>
          <a:lstStyle/>
          <a:p>
            <a:pPr marL="685800" lvl="1" indent="-228600">
              <a:buFontTx/>
              <a:buAutoNum type="arabicPeriod"/>
            </a:pPr>
            <a:r>
              <a:rPr lang="en-US" altLang="ko-KR" b="1" smtClean="0">
                <a:ea typeface="굴림" pitchFamily="50" charset="-127"/>
              </a:rPr>
              <a:t>Intermittent connectivity:</a:t>
            </a:r>
            <a:r>
              <a:rPr lang="en-US" altLang="ko-KR" smtClean="0">
                <a:ea typeface="굴림" pitchFamily="50" charset="-127"/>
              </a:rPr>
              <a:t> If there is no end-to-end path between source and destination – called </a:t>
            </a:r>
            <a:r>
              <a:rPr lang="en-US" altLang="ko-KR" i="1" smtClean="0">
                <a:ea typeface="굴림" pitchFamily="50" charset="-127"/>
              </a:rPr>
              <a:t>network partitioning</a:t>
            </a:r>
            <a:r>
              <a:rPr lang="en-US" altLang="ko-KR" smtClean="0">
                <a:ea typeface="굴림" pitchFamily="50" charset="-127"/>
              </a:rPr>
              <a:t> – end-to-end communication using the TCP/IP protocols does not work. Other protocols are required.</a:t>
            </a:r>
          </a:p>
          <a:p>
            <a:pPr marL="685800" lvl="1" indent="-228600">
              <a:buFontTx/>
              <a:buAutoNum type="arabicPeriod"/>
            </a:pPr>
            <a:endParaRPr lang="en-US" altLang="ko-KR" b="1" smtClean="0">
              <a:ea typeface="굴림" pitchFamily="50" charset="-127"/>
            </a:endParaRPr>
          </a:p>
          <a:p>
            <a:pPr marL="685800" lvl="1" indent="-228600">
              <a:buFontTx/>
              <a:buAutoNum type="arabicPeriod"/>
            </a:pPr>
            <a:r>
              <a:rPr lang="en-US" altLang="ko-KR" b="1" smtClean="0">
                <a:ea typeface="굴림" pitchFamily="50" charset="-127"/>
              </a:rPr>
              <a:t>Long or variable Delay:</a:t>
            </a:r>
            <a:r>
              <a:rPr lang="en-US" altLang="ko-KR" smtClean="0">
                <a:ea typeface="굴림" pitchFamily="50" charset="-127"/>
              </a:rPr>
              <a:t> In addition to intermittent connectivity, long propagation delays between nodes and variable queuing delays at nodes contribute to end-to-end path delays that can defeat Internet protocols and applications that rely on quick return of acknowledgements or data.</a:t>
            </a:r>
          </a:p>
          <a:p>
            <a:pPr marL="685800" lvl="1" indent="-228600">
              <a:buFontTx/>
              <a:buAutoNum type="arabicPeriod"/>
            </a:pPr>
            <a:endParaRPr lang="en-US" altLang="ko-KR" smtClean="0">
              <a:ea typeface="굴림" pitchFamily="50" charset="-127"/>
            </a:endParaRPr>
          </a:p>
          <a:p>
            <a:pPr marL="685800" lvl="1" indent="-228600">
              <a:buFontTx/>
              <a:buAutoNum type="arabicPeriod"/>
            </a:pPr>
            <a:r>
              <a:rPr lang="en-US" altLang="ko-KR" b="1" smtClean="0">
                <a:ea typeface="굴림" pitchFamily="50" charset="-127"/>
              </a:rPr>
              <a:t>Asymmetric data rates:</a:t>
            </a:r>
            <a:r>
              <a:rPr lang="en-US" altLang="ko-KR" smtClean="0">
                <a:ea typeface="굴림" pitchFamily="50" charset="-127"/>
              </a:rPr>
              <a:t> The Internet supports moderate asymmetries of bidirectional data rate for users with cable TV or asymmetric DSL access. But if asymmetries are large, the defeat conversational protocols.</a:t>
            </a:r>
          </a:p>
          <a:p>
            <a:pPr marL="685800" lvl="1" indent="-228600">
              <a:buFontTx/>
              <a:buAutoNum type="arabicPeriod"/>
            </a:pPr>
            <a:endParaRPr lang="en-US" altLang="ko-KR" b="1" smtClean="0">
              <a:ea typeface="굴림" pitchFamily="50" charset="-127"/>
            </a:endParaRPr>
          </a:p>
          <a:p>
            <a:pPr marL="685800" lvl="1" indent="-228600">
              <a:buFontTx/>
              <a:buAutoNum type="arabicPeriod"/>
            </a:pPr>
            <a:r>
              <a:rPr lang="en-US" altLang="ko-KR" b="1" smtClean="0">
                <a:ea typeface="굴림" pitchFamily="50" charset="-127"/>
              </a:rPr>
              <a:t>High error rates:</a:t>
            </a:r>
            <a:r>
              <a:rPr lang="en-US" altLang="ko-KR" smtClean="0">
                <a:ea typeface="굴림" pitchFamily="50" charset="-127"/>
              </a:rPr>
              <a:t> Bit errors on links require correction (which requires more bits and more processing) on retransmission of the entire packet (which results in more network traffic). For a given link-error rate, fewer retransmissions are needed for hop-by-hop than for end-to-end retransmission (linear increase vs. exponential increase, per hop).</a:t>
            </a:r>
            <a:endParaRPr lang="en-US" altLang="ko-KR" b="1" smtClean="0">
              <a:ea typeface="굴림" pitchFamily="50" charset="-127"/>
            </a:endParaRPr>
          </a:p>
          <a:p>
            <a:pPr marL="228600" indent="-228600"/>
            <a:endParaRPr lang="en-US" altLang="ko-KR" b="1" smtClean="0">
              <a:ea typeface="굴림" pitchFamily="50" charset="-127"/>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TextEdit="1"/>
          </p:cNvSpPr>
          <p:nvPr>
            <p:ph type="sldImg"/>
          </p:nvPr>
        </p:nvSpPr>
        <p:spPr bwMode="auto">
          <a:noFill/>
          <a:ln>
            <a:solidFill>
              <a:srgbClr val="000000"/>
            </a:solidFill>
            <a:miter lim="800000"/>
            <a:headEnd/>
            <a:tailEnd/>
          </a:ln>
        </p:spPr>
      </p:sp>
      <p:sp>
        <p:nvSpPr>
          <p:cNvPr id="339971" name="Rectangle 3"/>
          <p:cNvSpPr>
            <a:spLocks noGrp="1"/>
          </p:cNvSpPr>
          <p:nvPr>
            <p:ph type="body" idx="1"/>
          </p:nvPr>
        </p:nvSpPr>
        <p:spPr bwMode="auto">
          <a:noFill/>
        </p:spPr>
        <p:txBody>
          <a:bodyPr/>
          <a:lstStyle/>
          <a:p>
            <a:r>
              <a:rPr lang="en-US" altLang="ko-KR" smtClean="0">
                <a:ea typeface="굴림" pitchFamily="50" charset="-127"/>
              </a:rPr>
              <a:t>On the Internet, the TCP and IP protocols are used throughout the network. TCP operates at the end points of a path, where it manages reliable end-to-end delivery of message segments. IP operates at all nodes on the path, where it routes message datagrams. Internet routers do not require a transport layer for routing, but they implement transport and application layers (not shown) for routing-table maintenance and other management purposes.</a:t>
            </a:r>
          </a:p>
          <a:p>
            <a:endParaRPr lang="en-US" altLang="ko-KR" smtClean="0">
              <a:ea typeface="굴림" pitchFamily="50" charset="-127"/>
            </a:endParaRPr>
          </a:p>
          <a:p>
            <a:r>
              <a:rPr lang="en-US" altLang="ko-KR" smtClean="0">
                <a:ea typeface="굴림" pitchFamily="50" charset="-127"/>
              </a:rPr>
              <a:t>In a DTN, the protocol stacks of all nodes include both bundle and transport layers. DTN gateways have the same double-stack layers as DTN routers, but gateways can run different lower-layer protocols (below the bundle layer) on each side of their bundle stack. This allows gateways to span two regions that use different lower-layer protocols.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9A527D8-0E6E-4D9E-BA00-84D7F18527D1}" type="slidenum">
              <a:rPr lang="en-US" altLang="ko-KR"/>
              <a:pPr/>
              <a:t>9</a:t>
            </a:fld>
            <a:endParaRPr lang="en-US" altLang="ko-KR"/>
          </a:p>
        </p:txBody>
      </p:sp>
      <p:sp>
        <p:nvSpPr>
          <p:cNvPr id="631810" name="Rectangle 2"/>
          <p:cNvSpPr>
            <a:spLocks noChangeArrowheads="1" noTextEdit="1"/>
          </p:cNvSpPr>
          <p:nvPr>
            <p:ph type="sldImg"/>
          </p:nvPr>
        </p:nvSpPr>
        <p:spPr>
          <a:xfrm>
            <a:off x="1143000" y="685800"/>
            <a:ext cx="4573588" cy="3430588"/>
          </a:xfrm>
          <a:ln/>
        </p:spPr>
      </p:sp>
      <p:sp>
        <p:nvSpPr>
          <p:cNvPr id="631811" name="Rectangle 3"/>
          <p:cNvSpPr>
            <a:spLocks noGrp="1" noChangeArrowheads="1"/>
          </p:cNvSpPr>
          <p:nvPr>
            <p:ph type="body" idx="1"/>
          </p:nvPr>
        </p:nvSpPr>
        <p:spPr>
          <a:xfrm>
            <a:off x="913260" y="4344663"/>
            <a:ext cx="5031482" cy="4114169"/>
          </a:xfrm>
        </p:spPr>
        <p:txBody>
          <a:bodyPr/>
          <a:lstStyle/>
          <a:p>
            <a:endParaRPr lang="ko-KR" altLang="ko-K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TextEdit="1"/>
          </p:cNvSpPr>
          <p:nvPr>
            <p:ph type="sldImg"/>
          </p:nvPr>
        </p:nvSpPr>
        <p:spPr bwMode="auto">
          <a:noFill/>
          <a:ln>
            <a:solidFill>
              <a:srgbClr val="000000"/>
            </a:solidFill>
            <a:miter lim="800000"/>
            <a:headEnd/>
            <a:tailEnd/>
          </a:ln>
        </p:spPr>
      </p:sp>
      <p:sp>
        <p:nvSpPr>
          <p:cNvPr id="343043" name="Rectangle 3"/>
          <p:cNvSpPr>
            <a:spLocks noGrp="1"/>
          </p:cNvSpPr>
          <p:nvPr>
            <p:ph type="body" idx="1"/>
          </p:nvPr>
        </p:nvSpPr>
        <p:spPr bwMode="auto">
          <a:noFill/>
        </p:spPr>
        <p:txBody>
          <a:bodyPr/>
          <a:lstStyle/>
          <a:p>
            <a:r>
              <a:rPr lang="en-US" altLang="ko-KR" smtClean="0">
                <a:ea typeface="굴림" pitchFamily="50" charset="-127"/>
              </a:rPr>
              <a:t>Classical wire connected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TextEdit="1"/>
          </p:cNvSpPr>
          <p:nvPr>
            <p:ph type="sldImg"/>
          </p:nvPr>
        </p:nvSpPr>
        <p:spPr bwMode="auto">
          <a:noFill/>
          <a:ln>
            <a:solidFill>
              <a:srgbClr val="000000"/>
            </a:solidFill>
            <a:miter lim="800000"/>
            <a:headEnd/>
            <a:tailEnd/>
          </a:ln>
        </p:spPr>
      </p:sp>
      <p:sp>
        <p:nvSpPr>
          <p:cNvPr id="346115" name="Rectangle 3"/>
          <p:cNvSpPr>
            <a:spLocks noGrp="1"/>
          </p:cNvSpPr>
          <p:nvPr>
            <p:ph type="body" idx="1"/>
          </p:nvPr>
        </p:nvSpPr>
        <p:spPr bwMode="auto">
          <a:noFill/>
        </p:spPr>
        <p:txBody>
          <a:bodyPr/>
          <a:lstStyle/>
          <a:p>
            <a:r>
              <a:rPr lang="en-US" altLang="ko-KR" smtClean="0">
                <a:ea typeface="굴림" pitchFamily="50" charset="-127"/>
              </a:rPr>
              <a:t>In space, almost everything is in motion and speed-of-light delays are significant (tens of minutes within our solar system). If potentially commutating nodes move along predictable paths, they can predict or receive time schedules of their future positions and thereby arrange their future communication sessions.</a:t>
            </a:r>
          </a:p>
          <a:p>
            <a:endParaRPr lang="en-US" altLang="ko-KR" smtClean="0">
              <a:ea typeface="굴림" pitchFamily="50" charset="-127"/>
            </a:endParaRPr>
          </a:p>
          <a:p>
            <a:r>
              <a:rPr lang="en-US" altLang="ko-KR" smtClean="0">
                <a:ea typeface="굴림" pitchFamily="50" charset="-127"/>
              </a:rPr>
              <a:t>Scheduled contacts may involve message-sending between nodes that are not in direct contact, as shown in the figure below. They may also involve storing information until in can be forwarded, or until the receiving application can catch up with senders’ data rate.</a:t>
            </a:r>
          </a:p>
          <a:p>
            <a:endParaRPr lang="en-US" altLang="ko-KR" smtClean="0">
              <a:ea typeface="굴림" pitchFamily="50" charset="-127"/>
            </a:endParaRPr>
          </a:p>
          <a:p>
            <a:r>
              <a:rPr lang="en-US" altLang="ko-KR" smtClean="0">
                <a:ea typeface="굴림" pitchFamily="50" charset="-127"/>
              </a:rPr>
              <a:t>Scheduled contacts require time-synchronization throughout the DTN.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TextEdit="1"/>
          </p:cNvSpPr>
          <p:nvPr>
            <p:ph type="sldImg"/>
          </p:nvPr>
        </p:nvSpPr>
        <p:spPr bwMode="auto">
          <a:noFill/>
          <a:ln>
            <a:solidFill>
              <a:srgbClr val="000000"/>
            </a:solidFill>
            <a:miter lim="800000"/>
            <a:headEnd/>
            <a:tailEnd/>
          </a:ln>
        </p:spPr>
      </p:sp>
      <p:sp>
        <p:nvSpPr>
          <p:cNvPr id="348163" name="Rectangle 3"/>
          <p:cNvSpPr>
            <a:spLocks noGrp="1"/>
          </p:cNvSpPr>
          <p:nvPr>
            <p:ph type="body" idx="1"/>
          </p:nvPr>
        </p:nvSpPr>
        <p:spPr bwMode="auto">
          <a:noFill/>
        </p:spPr>
        <p:txBody>
          <a:bodyPr/>
          <a:lstStyle/>
          <a:p>
            <a:r>
              <a:rPr lang="en-US" altLang="ko-KR" smtClean="0">
                <a:ea typeface="굴림" pitchFamily="50" charset="-127"/>
              </a:rPr>
              <a:t>Network nodes may need to communicate during opportunistic contacts, in which a sender and receiver make contact at an unscheduled time. Moving people, vehicles, aircraft, or satellites may make contact and exchange information when they happened to be within line-of-sight and close enough to communicate using their available (often limited) power.</a:t>
            </a:r>
          </a:p>
          <a:p>
            <a:endParaRPr lang="en-US" altLang="ko-KR" smtClean="0">
              <a:ea typeface="굴림" pitchFamily="50" charset="-127"/>
            </a:endParaRPr>
          </a:p>
          <a:p>
            <a:r>
              <a:rPr lang="en-US" altLang="ko-KR" smtClean="0">
                <a:ea typeface="굴림" pitchFamily="50" charset="-127"/>
              </a:rPr>
              <a:t>All of us use opportunistic contacts for communication: when we happen, by chance, to meet certain people whom we wish to talk. This same model can apply to electronic communication. For example, wireless PDAs can designed and programmed to send or receive information when certain people carrying PDAs come within communication range, or when a PDA is carried past a certain type if information kiosk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D75C9E6-9922-47A1-AAA3-F9084DFDE326}" type="slidenum">
              <a:rPr lang="en-US" altLang="ko-KR"/>
              <a:pPr/>
              <a:t>12</a:t>
            </a:fld>
            <a:endParaRPr lang="en-US" altLang="ko-KR"/>
          </a:p>
        </p:txBody>
      </p:sp>
      <p:sp>
        <p:nvSpPr>
          <p:cNvPr id="648194" name="Rectangle 2"/>
          <p:cNvSpPr>
            <a:spLocks noChangeArrowheads="1" noTextEdit="1"/>
          </p:cNvSpPr>
          <p:nvPr>
            <p:ph type="sldImg"/>
          </p:nvPr>
        </p:nvSpPr>
        <p:spPr>
          <a:xfrm>
            <a:off x="1143000" y="687388"/>
            <a:ext cx="4572000" cy="3429000"/>
          </a:xfrm>
          <a:ln/>
        </p:spPr>
      </p:sp>
      <p:sp>
        <p:nvSpPr>
          <p:cNvPr id="648195" name="Rectangle 3"/>
          <p:cNvSpPr>
            <a:spLocks noGrp="1" noChangeArrowheads="1"/>
          </p:cNvSpPr>
          <p:nvPr>
            <p:ph type="body" idx="1"/>
          </p:nvPr>
        </p:nvSpPr>
        <p:spPr>
          <a:xfrm>
            <a:off x="913260" y="4344663"/>
            <a:ext cx="5031482" cy="4112590"/>
          </a:xfrm>
        </p:spPr>
        <p:txBody>
          <a:bodyPr/>
          <a:lstStyle/>
          <a:p>
            <a:endParaRPr lang="ko-KR"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B5937-1075-4F16-9120-0432E3443CC9}" type="slidenum">
              <a:rPr lang="en-US" altLang="ko-KR"/>
              <a:pPr/>
              <a:t>13</a:t>
            </a:fld>
            <a:endParaRPr lang="en-US" altLang="ko-KR"/>
          </a:p>
        </p:txBody>
      </p:sp>
      <p:sp>
        <p:nvSpPr>
          <p:cNvPr id="299010" name="Rectangle 2"/>
          <p:cNvSpPr>
            <a:spLocks noRo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1188B-8C3F-468D-B763-AC30438EAD75}" type="slidenum">
              <a:rPr lang="en-US" altLang="ko-KR"/>
              <a:pPr/>
              <a:t>14</a:t>
            </a:fld>
            <a:endParaRPr lang="en-US" altLang="ko-KR"/>
          </a:p>
        </p:txBody>
      </p:sp>
      <p:sp>
        <p:nvSpPr>
          <p:cNvPr id="301058" name="Rectangle 2"/>
          <p:cNvSpPr>
            <a:spLocks noRo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1BDC109-C944-492A-9945-8078E80368DA}" type="slidenum">
              <a:rPr lang="en-US" altLang="ko-KR"/>
              <a:pPr/>
              <a:t>15</a:t>
            </a:fld>
            <a:endParaRPr lang="en-US" altLang="ko-KR"/>
          </a:p>
        </p:txBody>
      </p:sp>
      <p:sp>
        <p:nvSpPr>
          <p:cNvPr id="627714" name="Rectangle 2"/>
          <p:cNvSpPr>
            <a:spLocks noChangeArrowheads="1" noTextEdit="1"/>
          </p:cNvSpPr>
          <p:nvPr>
            <p:ph type="sldImg"/>
          </p:nvPr>
        </p:nvSpPr>
        <p:spPr>
          <a:xfrm>
            <a:off x="1143000" y="687388"/>
            <a:ext cx="4572000" cy="3429000"/>
          </a:xfrm>
          <a:ln/>
        </p:spPr>
      </p:sp>
      <p:sp>
        <p:nvSpPr>
          <p:cNvPr id="627715" name="Rectangle 3"/>
          <p:cNvSpPr>
            <a:spLocks noGrp="1" noChangeArrowheads="1"/>
          </p:cNvSpPr>
          <p:nvPr>
            <p:ph type="body" idx="1"/>
          </p:nvPr>
        </p:nvSpPr>
        <p:spPr>
          <a:xfrm>
            <a:off x="913260" y="4344663"/>
            <a:ext cx="5031482" cy="4112590"/>
          </a:xfrm>
        </p:spPr>
        <p:txBody>
          <a:bodyPr/>
          <a:lstStyle/>
          <a:p>
            <a:endParaRPr lang="ko-KR" altLang="ko-K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ko-KR"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Rot="1" noChangeArrowheads="1" noTextEdit="1"/>
          </p:cNvSpPr>
          <p:nvPr>
            <p:ph type="sldImg"/>
          </p:nvPr>
        </p:nvSpPr>
        <p:spPr>
          <a:xfrm>
            <a:off x="956894" y="684175"/>
            <a:ext cx="4947408" cy="3432694"/>
          </a:xfrm>
          <a:ln/>
        </p:spPr>
      </p:sp>
      <p:sp>
        <p:nvSpPr>
          <p:cNvPr id="141315" name="Rectangle 3"/>
          <p:cNvSpPr>
            <a:spLocks noGrp="1" noChangeArrowheads="1"/>
          </p:cNvSpPr>
          <p:nvPr>
            <p:ph type="body" idx="1"/>
          </p:nvPr>
        </p:nvSpPr>
        <p:spPr>
          <a:xfrm>
            <a:off x="915359" y="4340002"/>
            <a:ext cx="5027282" cy="4119824"/>
          </a:xfrm>
          <a:noFill/>
          <a:ln/>
        </p:spPr>
        <p:txBody>
          <a:bodyPr/>
          <a:lstStyle/>
          <a:p>
            <a:endParaRPr lang="ko-KR"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ko-K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A4309B65-AE7E-4828-B806-51D7B60CAB9C}" type="datetimeFigureOut">
              <a:rPr lang="ko-KR" altLang="en-US" smtClean="0"/>
              <a:t>2008-10-05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92AA29E-8E90-4B1D-B449-1454BBBDF09F}" type="slidenum">
              <a:rPr lang="ko-KR" altLang="en-US" smtClean="0"/>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4309B65-AE7E-4828-B806-51D7B60CAB9C}" type="datetimeFigureOut">
              <a:rPr lang="ko-KR" altLang="en-US" smtClean="0"/>
              <a:t>2008-10-05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92AA29E-8E90-4B1D-B449-1454BBBDF09F}"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4309B65-AE7E-4828-B806-51D7B60CAB9C}" type="datetimeFigureOut">
              <a:rPr lang="ko-KR" altLang="en-US" smtClean="0"/>
              <a:t>2008-10-05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92AA29E-8E90-4B1D-B449-1454BBBDF09F}" type="slidenum">
              <a:rPr lang="ko-KR" altLang="en-US" smtClean="0"/>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제목 및 내용 4개">
    <p:spTree>
      <p:nvGrpSpPr>
        <p:cNvPr id="1" name=""/>
        <p:cNvGrpSpPr/>
        <p:nvPr/>
      </p:nvGrpSpPr>
      <p:grpSpPr>
        <a:xfrm>
          <a:off x="0" y="0"/>
          <a:ext cx="0" cy="0"/>
          <a:chOff x="0" y="0"/>
          <a:chExt cx="0" cy="0"/>
        </a:xfrm>
      </p:grpSpPr>
      <p:sp>
        <p:nvSpPr>
          <p:cNvPr id="2" name="제목 1"/>
          <p:cNvSpPr>
            <a:spLocks noGrp="1"/>
          </p:cNvSpPr>
          <p:nvPr>
            <p:ph type="title" sz="quarter"/>
          </p:nvPr>
        </p:nvSpPr>
        <p:spPr>
          <a:xfrm>
            <a:off x="685800" y="228600"/>
            <a:ext cx="7696200" cy="736600"/>
          </a:xfrm>
        </p:spPr>
        <p:txBody>
          <a:bodyPr/>
          <a:lstStyle/>
          <a:p>
            <a:r>
              <a:rPr lang="ko-KR" altLang="en-US" smtClean="0"/>
              <a:t>마스터 제목 스타일 편집</a:t>
            </a:r>
            <a:endParaRPr lang="ko-KR" altLang="en-US"/>
          </a:p>
        </p:txBody>
      </p:sp>
      <p:sp>
        <p:nvSpPr>
          <p:cNvPr id="3" name="내용 개체 틀 2"/>
          <p:cNvSpPr>
            <a:spLocks noGrp="1"/>
          </p:cNvSpPr>
          <p:nvPr>
            <p:ph sz="quarter" idx="1"/>
          </p:nvPr>
        </p:nvSpPr>
        <p:spPr>
          <a:xfrm>
            <a:off x="685800" y="1066800"/>
            <a:ext cx="3733800" cy="25527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572000" y="1066800"/>
            <a:ext cx="3733800" cy="25527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685800" y="3771900"/>
            <a:ext cx="3733800" cy="25527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내용 개체 틀 5"/>
          <p:cNvSpPr>
            <a:spLocks noGrp="1"/>
          </p:cNvSpPr>
          <p:nvPr>
            <p:ph sz="quarter" idx="4"/>
          </p:nvPr>
        </p:nvSpPr>
        <p:spPr>
          <a:xfrm>
            <a:off x="4572000" y="3771900"/>
            <a:ext cx="3733800" cy="25527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a:xfrm>
            <a:off x="6705600" y="6553200"/>
            <a:ext cx="1524000" cy="304800"/>
          </a:xfrm>
        </p:spPr>
        <p:txBody>
          <a:bodyPr/>
          <a:lstStyle>
            <a:lvl1pPr>
              <a:defRPr/>
            </a:lvl1pPr>
          </a:lstStyle>
          <a:p>
            <a:r>
              <a:rPr lang="en-US" altLang="ko-KR"/>
              <a:t>7/9/2007</a:t>
            </a:r>
          </a:p>
        </p:txBody>
      </p:sp>
      <p:sp>
        <p:nvSpPr>
          <p:cNvPr id="8" name="바닥글 개체 틀 7"/>
          <p:cNvSpPr>
            <a:spLocks noGrp="1"/>
          </p:cNvSpPr>
          <p:nvPr>
            <p:ph type="ftr" sz="quarter" idx="11"/>
          </p:nvPr>
        </p:nvSpPr>
        <p:spPr>
          <a:xfrm>
            <a:off x="3048000" y="6553200"/>
            <a:ext cx="2895600" cy="304800"/>
          </a:xfrm>
        </p:spPr>
        <p:txBody>
          <a:bodyPr/>
          <a:lstStyle>
            <a:lvl1pPr>
              <a:defRPr/>
            </a:lvl1pPr>
          </a:lstStyle>
          <a:p>
            <a:r>
              <a:rPr lang="en-US" altLang="ko-KR"/>
              <a:t>AIIT Summer Course - M1 - Intro</a:t>
            </a:r>
          </a:p>
        </p:txBody>
      </p:sp>
      <p:sp>
        <p:nvSpPr>
          <p:cNvPr id="9" name="슬라이드 번호 개체 틀 8"/>
          <p:cNvSpPr>
            <a:spLocks noGrp="1"/>
          </p:cNvSpPr>
          <p:nvPr>
            <p:ph type="sldNum" sz="quarter" idx="12"/>
          </p:nvPr>
        </p:nvSpPr>
        <p:spPr>
          <a:xfrm>
            <a:off x="8305800" y="6553200"/>
            <a:ext cx="685800" cy="304800"/>
          </a:xfrm>
        </p:spPr>
        <p:txBody>
          <a:bodyPr/>
          <a:lstStyle>
            <a:lvl1pPr>
              <a:defRPr/>
            </a:lvl1pPr>
          </a:lstStyle>
          <a:p>
            <a:fld id="{B6EF470F-B1D2-4CE1-856D-FCF8CEF6A062}" type="slidenum">
              <a:rPr lang="en-US" altLang="ko-KR"/>
              <a:pPr/>
              <a:t>‹#›</a:t>
            </a:fld>
            <a:endParaRPr lang="en-US" altLang="ko-KR" b="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85800" y="228600"/>
            <a:ext cx="7696200" cy="736600"/>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685800" y="1066800"/>
            <a:ext cx="3733800" cy="5257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572000" y="1066800"/>
            <a:ext cx="3733800" cy="5257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705600" y="6553200"/>
            <a:ext cx="1524000" cy="304800"/>
          </a:xfrm>
        </p:spPr>
        <p:txBody>
          <a:bodyPr/>
          <a:lstStyle>
            <a:lvl1pPr>
              <a:defRPr/>
            </a:lvl1pPr>
          </a:lstStyle>
          <a:p>
            <a:r>
              <a:rPr lang="en-US" altLang="ko-KR"/>
              <a:t>7/9/2007</a:t>
            </a:r>
          </a:p>
        </p:txBody>
      </p:sp>
      <p:sp>
        <p:nvSpPr>
          <p:cNvPr id="6" name="바닥글 개체 틀 5"/>
          <p:cNvSpPr>
            <a:spLocks noGrp="1"/>
          </p:cNvSpPr>
          <p:nvPr>
            <p:ph type="ftr" sz="quarter" idx="11"/>
          </p:nvPr>
        </p:nvSpPr>
        <p:spPr>
          <a:xfrm>
            <a:off x="3048000" y="6553200"/>
            <a:ext cx="2895600" cy="304800"/>
          </a:xfrm>
        </p:spPr>
        <p:txBody>
          <a:bodyPr/>
          <a:lstStyle>
            <a:lvl1pPr>
              <a:defRPr/>
            </a:lvl1pPr>
          </a:lstStyle>
          <a:p>
            <a:r>
              <a:rPr lang="en-US" altLang="ko-KR"/>
              <a:t>AIIT Summer Course - M1 - Intro</a:t>
            </a:r>
          </a:p>
        </p:txBody>
      </p:sp>
      <p:sp>
        <p:nvSpPr>
          <p:cNvPr id="7" name="슬라이드 번호 개체 틀 6"/>
          <p:cNvSpPr>
            <a:spLocks noGrp="1"/>
          </p:cNvSpPr>
          <p:nvPr>
            <p:ph type="sldNum" sz="quarter" idx="12"/>
          </p:nvPr>
        </p:nvSpPr>
        <p:spPr>
          <a:xfrm>
            <a:off x="8305800" y="6553200"/>
            <a:ext cx="685800" cy="304800"/>
          </a:xfrm>
        </p:spPr>
        <p:txBody>
          <a:bodyPr/>
          <a:lstStyle>
            <a:lvl1pPr>
              <a:defRPr/>
            </a:lvl1pPr>
          </a:lstStyle>
          <a:p>
            <a:fld id="{F98537E3-219E-4ACC-8980-8598A0A7DD01}" type="slidenum">
              <a:rPr lang="en-US" altLang="ko-KR"/>
              <a:pPr/>
              <a:t>‹#›</a:t>
            </a:fld>
            <a:endParaRPr lang="en-US" altLang="ko-KR" b="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4309B65-AE7E-4828-B806-51D7B60CAB9C}" type="datetimeFigureOut">
              <a:rPr lang="ko-KR" altLang="en-US" smtClean="0"/>
              <a:t>2008-10-05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92AA29E-8E90-4B1D-B449-1454BBBDF09F}" type="slidenum">
              <a:rPr lang="ko-KR" altLang="en-US" smtClean="0"/>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A4309B65-AE7E-4828-B806-51D7B60CAB9C}" type="datetimeFigureOut">
              <a:rPr lang="ko-KR" altLang="en-US" smtClean="0"/>
              <a:t>2008-10-05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92AA29E-8E90-4B1D-B449-1454BBBDF09F}" type="slidenum">
              <a:rPr lang="ko-KR" altLang="en-US" smtClean="0"/>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A4309B65-AE7E-4828-B806-51D7B60CAB9C}" type="datetimeFigureOut">
              <a:rPr lang="ko-KR" altLang="en-US" smtClean="0"/>
              <a:t>2008-10-05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92AA29E-8E90-4B1D-B449-1454BBBDF09F}" type="slidenum">
              <a:rPr lang="ko-KR" altLang="en-US" smtClean="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A4309B65-AE7E-4828-B806-51D7B60CAB9C}" type="datetimeFigureOut">
              <a:rPr lang="ko-KR" altLang="en-US" smtClean="0"/>
              <a:t>2008-10-05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992AA29E-8E90-4B1D-B449-1454BBBDF09F}" type="slidenum">
              <a:rPr lang="ko-KR" altLang="en-US" smtClean="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A4309B65-AE7E-4828-B806-51D7B60CAB9C}" type="datetimeFigureOut">
              <a:rPr lang="ko-KR" altLang="en-US" smtClean="0"/>
              <a:t>2008-10-05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992AA29E-8E90-4B1D-B449-1454BBBDF09F}" type="slidenum">
              <a:rPr lang="ko-KR" altLang="en-US" smtClean="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A4309B65-AE7E-4828-B806-51D7B60CAB9C}" type="datetimeFigureOut">
              <a:rPr lang="ko-KR" altLang="en-US" smtClean="0"/>
              <a:t>2008-10-05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992AA29E-8E90-4B1D-B449-1454BBBDF09F}"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A4309B65-AE7E-4828-B806-51D7B60CAB9C}" type="datetimeFigureOut">
              <a:rPr lang="ko-KR" altLang="en-US" smtClean="0"/>
              <a:t>2008-10-05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92AA29E-8E90-4B1D-B449-1454BBBDF09F}" type="slidenum">
              <a:rPr lang="ko-KR" altLang="en-US" smtClean="0"/>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A4309B65-AE7E-4828-B806-51D7B60CAB9C}" type="datetimeFigureOut">
              <a:rPr lang="ko-KR" altLang="en-US" smtClean="0"/>
              <a:t>2008-10-05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92AA29E-8E90-4B1D-B449-1454BBBDF09F}" type="slidenum">
              <a:rPr lang="ko-KR" altLang="en-US" smtClean="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09B65-AE7E-4828-B806-51D7B60CAB9C}" type="datetimeFigureOut">
              <a:rPr lang="ko-KR" altLang="en-US" smtClean="0"/>
              <a:t>2008-10-05</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AA29E-8E90-4B1D-B449-1454BBBDF09F}"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6.xml"/><Relationship Id="rId7" Type="http://schemas.openxmlformats.org/officeDocument/2006/relationships/hyperlink" Target="http://www.emnets.com/gw/rest/V1?method=events.readLast&amp;name=TemperatureReadEvent"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34.emf"/><Relationship Id="rId5" Type="http://schemas.openxmlformats.org/officeDocument/2006/relationships/hyperlink" Target="http://www.emnets.com/gw/rest/V1?method=gw.getWSDL" TargetMode="External"/><Relationship Id="rId10" Type="http://schemas.openxmlformats.org/officeDocument/2006/relationships/image" Target="../media/image33.jpeg"/><Relationship Id="rId4" Type="http://schemas.openxmlformats.org/officeDocument/2006/relationships/image" Target="../media/image30.png"/><Relationship Id="rId9"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oleObject" Target="../embeddings/oleObject12.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0.png"/><Relationship Id="rId18" Type="http://schemas.openxmlformats.org/officeDocument/2006/relationships/image" Target="../media/image15.jpeg"/><Relationship Id="rId3" Type="http://schemas.openxmlformats.org/officeDocument/2006/relationships/notesSlide" Target="../notesSlides/notesSlide1.xml"/><Relationship Id="rId7" Type="http://schemas.openxmlformats.org/officeDocument/2006/relationships/image" Target="../media/image5.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slideLayout" Target="../slideLayouts/slideLayout12.xml"/><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5.jpeg"/><Relationship Id="rId3" Type="http://schemas.openxmlformats.org/officeDocument/2006/relationships/notesSlide" Target="../notesSlides/notesSlide2.xml"/><Relationship Id="rId7" Type="http://schemas.openxmlformats.org/officeDocument/2006/relationships/image" Target="../media/image23.jpeg"/><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jpeg"/><Relationship Id="rId11" Type="http://schemas.openxmlformats.org/officeDocument/2006/relationships/image" Target="../media/image25.jpeg"/><Relationship Id="rId5" Type="http://schemas.openxmlformats.org/officeDocument/2006/relationships/oleObject" Target="../embeddings/oleObject3.bin"/><Relationship Id="rId15" Type="http://schemas.openxmlformats.org/officeDocument/2006/relationships/image" Target="../media/image26.jpeg"/><Relationship Id="rId10" Type="http://schemas.openxmlformats.org/officeDocument/2006/relationships/image" Target="../media/image24.jpeg"/><Relationship Id="rId4" Type="http://schemas.openxmlformats.org/officeDocument/2006/relationships/oleObject" Target="../embeddings/oleObject2.bin"/><Relationship Id="rId9" Type="http://schemas.openxmlformats.org/officeDocument/2006/relationships/oleObject" Target="../embeddings/oleObject5.bin"/><Relationship Id="rId1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Access Network Technologies for Future Internet</a:t>
            </a:r>
            <a:endParaRPr lang="ko-KR" altLang="en-US" dirty="0"/>
          </a:p>
        </p:txBody>
      </p:sp>
      <p:sp>
        <p:nvSpPr>
          <p:cNvPr id="3" name="부제목 2"/>
          <p:cNvSpPr>
            <a:spLocks noGrp="1"/>
          </p:cNvSpPr>
          <p:nvPr>
            <p:ph type="subTitle" idx="1"/>
          </p:nvPr>
        </p:nvSpPr>
        <p:spPr/>
        <p:txBody>
          <a:bodyPr/>
          <a:lstStyle/>
          <a:p>
            <a:r>
              <a:rPr lang="en-US" altLang="ko-KR" dirty="0" smtClean="0"/>
              <a:t>Deokjai Choi</a:t>
            </a:r>
          </a:p>
          <a:p>
            <a:r>
              <a:rPr lang="en-US" altLang="ko-KR" dirty="0" smtClean="0"/>
              <a:t>2008. 10</a:t>
            </a:r>
            <a:endParaRPr lang="ko-KR"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How to connect sensor networks</a:t>
            </a:r>
            <a:endParaRPr lang="ko-KR" altLang="en-US" dirty="0"/>
          </a:p>
        </p:txBody>
      </p:sp>
      <p:sp>
        <p:nvSpPr>
          <p:cNvPr id="3" name="내용 개체 틀 2"/>
          <p:cNvSpPr>
            <a:spLocks noGrp="1"/>
          </p:cNvSpPr>
          <p:nvPr>
            <p:ph idx="1"/>
          </p:nvPr>
        </p:nvSpPr>
        <p:spPr/>
        <p:txBody>
          <a:bodyPr/>
          <a:lstStyle/>
          <a:p>
            <a:r>
              <a:rPr lang="en-US" altLang="ko-KR" dirty="0" smtClean="0"/>
              <a:t>IP/USN</a:t>
            </a:r>
          </a:p>
          <a:p>
            <a:r>
              <a:rPr lang="en-US" altLang="ko-KR" dirty="0" err="1" smtClean="0"/>
              <a:t>SpoVNet</a:t>
            </a:r>
            <a:endParaRPr lang="en-US" altLang="ko-KR" dirty="0" smtClean="0"/>
          </a:p>
          <a:p>
            <a:r>
              <a:rPr lang="en-US" altLang="ko-KR" dirty="0" smtClean="0"/>
              <a:t>P2P Overlay</a:t>
            </a:r>
            <a:endParaRPr lang="ko-KR"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IP/USN</a:t>
            </a:r>
            <a:endParaRPr lang="ko-KR" altLang="en-US" dirty="0"/>
          </a:p>
        </p:txBody>
      </p:sp>
      <p:sp>
        <p:nvSpPr>
          <p:cNvPr id="3" name="내용 개체 틀 2"/>
          <p:cNvSpPr>
            <a:spLocks noGrp="1"/>
          </p:cNvSpPr>
          <p:nvPr>
            <p:ph idx="1"/>
          </p:nvPr>
        </p:nvSpPr>
        <p:spPr/>
        <p:txBody>
          <a:bodyPr/>
          <a:lstStyle/>
          <a:p>
            <a:endParaRPr lang="ko-KR"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날짜 개체 틀 3"/>
          <p:cNvSpPr>
            <a:spLocks noGrp="1"/>
          </p:cNvSpPr>
          <p:nvPr>
            <p:ph type="dt" sz="half" idx="10"/>
          </p:nvPr>
        </p:nvSpPr>
        <p:spPr/>
        <p:txBody>
          <a:bodyPr/>
          <a:lstStyle/>
          <a:p>
            <a:r>
              <a:rPr lang="en-US" altLang="ko-KR"/>
              <a:t>7/9/2007</a:t>
            </a:r>
          </a:p>
        </p:txBody>
      </p:sp>
      <p:sp>
        <p:nvSpPr>
          <p:cNvPr id="104" name="바닥글 개체 틀 4"/>
          <p:cNvSpPr>
            <a:spLocks noGrp="1"/>
          </p:cNvSpPr>
          <p:nvPr>
            <p:ph type="ftr" sz="quarter" idx="11"/>
          </p:nvPr>
        </p:nvSpPr>
        <p:spPr/>
        <p:txBody>
          <a:bodyPr/>
          <a:lstStyle/>
          <a:p>
            <a:r>
              <a:rPr lang="en-US" altLang="ko-KR"/>
              <a:t>AIIT Summer Course - M1 - Intro</a:t>
            </a:r>
          </a:p>
        </p:txBody>
      </p:sp>
      <p:sp>
        <p:nvSpPr>
          <p:cNvPr id="105" name="슬라이드 번호 개체 틀 5"/>
          <p:cNvSpPr>
            <a:spLocks noGrp="1"/>
          </p:cNvSpPr>
          <p:nvPr>
            <p:ph type="sldNum" sz="quarter" idx="12"/>
          </p:nvPr>
        </p:nvSpPr>
        <p:spPr/>
        <p:txBody>
          <a:bodyPr/>
          <a:lstStyle/>
          <a:p>
            <a:fld id="{6EF67A32-AD3B-471E-BDDF-308A474747FC}" type="slidenum">
              <a:rPr lang="en-US" altLang="ko-KR"/>
              <a:pPr/>
              <a:t>12</a:t>
            </a:fld>
            <a:endParaRPr lang="en-US" altLang="ko-KR" b="0"/>
          </a:p>
        </p:txBody>
      </p:sp>
      <p:sp>
        <p:nvSpPr>
          <p:cNvPr id="647170" name="Line 2"/>
          <p:cNvSpPr>
            <a:spLocks noChangeShapeType="1"/>
          </p:cNvSpPr>
          <p:nvPr/>
        </p:nvSpPr>
        <p:spPr bwMode="auto">
          <a:xfrm flipH="1">
            <a:off x="3967163" y="3609975"/>
            <a:ext cx="246062" cy="368300"/>
          </a:xfrm>
          <a:prstGeom prst="line">
            <a:avLst/>
          </a:prstGeom>
          <a:noFill/>
          <a:ln w="19050">
            <a:solidFill>
              <a:schemeClr val="tx1"/>
            </a:solidFill>
            <a:round/>
            <a:headEnd/>
            <a:tailEnd/>
          </a:ln>
          <a:effectLst/>
        </p:spPr>
        <p:txBody>
          <a:bodyPr/>
          <a:lstStyle/>
          <a:p>
            <a:endParaRPr lang="ko-KR" altLang="en-US"/>
          </a:p>
        </p:txBody>
      </p:sp>
      <p:sp>
        <p:nvSpPr>
          <p:cNvPr id="647171" name="Line 3"/>
          <p:cNvSpPr>
            <a:spLocks noChangeShapeType="1"/>
          </p:cNvSpPr>
          <p:nvPr/>
        </p:nvSpPr>
        <p:spPr bwMode="auto">
          <a:xfrm flipH="1">
            <a:off x="5029200" y="2474913"/>
            <a:ext cx="204788" cy="400050"/>
          </a:xfrm>
          <a:prstGeom prst="line">
            <a:avLst/>
          </a:prstGeom>
          <a:noFill/>
          <a:ln w="19050">
            <a:solidFill>
              <a:schemeClr val="tx1"/>
            </a:solidFill>
            <a:round/>
            <a:headEnd/>
            <a:tailEnd/>
          </a:ln>
          <a:effectLst/>
        </p:spPr>
        <p:txBody>
          <a:bodyPr/>
          <a:lstStyle/>
          <a:p>
            <a:endParaRPr lang="ko-KR" altLang="en-US"/>
          </a:p>
        </p:txBody>
      </p:sp>
      <p:sp>
        <p:nvSpPr>
          <p:cNvPr id="647172" name="Text Box 4"/>
          <p:cNvSpPr txBox="1">
            <a:spLocks noChangeArrowheads="1"/>
          </p:cNvSpPr>
          <p:nvPr/>
        </p:nvSpPr>
        <p:spPr bwMode="auto">
          <a:xfrm>
            <a:off x="3733800" y="2874963"/>
            <a:ext cx="1425575" cy="517525"/>
          </a:xfrm>
          <a:prstGeom prst="rect">
            <a:avLst/>
          </a:prstGeom>
          <a:noFill/>
          <a:ln w="9525">
            <a:noFill/>
            <a:miter lim="800000"/>
            <a:headEnd/>
            <a:tailEnd/>
          </a:ln>
          <a:effectLst/>
        </p:spPr>
        <p:txBody>
          <a:bodyPr wrap="none">
            <a:spAutoFit/>
          </a:bodyPr>
          <a:lstStyle/>
          <a:p>
            <a:pPr eaLnBrk="1" hangingPunct="1"/>
            <a:r>
              <a:rPr lang="en-US" altLang="ko-KR" sz="1400" i="1">
                <a:ea typeface="ＭＳ Ｐゴシック" pitchFamily="34" charset="-128"/>
                <a:cs typeface="Arial" pitchFamily="34" charset="0"/>
              </a:rPr>
              <a:t>Transit Network</a:t>
            </a:r>
          </a:p>
          <a:p>
            <a:pPr eaLnBrk="1" hangingPunct="1"/>
            <a:r>
              <a:rPr lang="en-US" altLang="ko-KR" sz="1400" i="1">
                <a:ea typeface="ＭＳ Ｐゴシック" pitchFamily="34" charset="-128"/>
                <a:cs typeface="Arial" pitchFamily="34" charset="0"/>
              </a:rPr>
              <a:t> (IP or not)</a:t>
            </a:r>
          </a:p>
        </p:txBody>
      </p:sp>
      <p:sp>
        <p:nvSpPr>
          <p:cNvPr id="647173" name="Text Box 5"/>
          <p:cNvSpPr txBox="1">
            <a:spLocks noChangeArrowheads="1"/>
          </p:cNvSpPr>
          <p:nvPr/>
        </p:nvSpPr>
        <p:spPr bwMode="auto">
          <a:xfrm>
            <a:off x="4343400" y="3810000"/>
            <a:ext cx="1366838" cy="730250"/>
          </a:xfrm>
          <a:prstGeom prst="rect">
            <a:avLst/>
          </a:prstGeom>
          <a:noFill/>
          <a:ln w="9525">
            <a:noFill/>
            <a:miter lim="800000"/>
            <a:headEnd/>
            <a:tailEnd/>
          </a:ln>
          <a:effectLst/>
        </p:spPr>
        <p:txBody>
          <a:bodyPr wrap="none">
            <a:spAutoFit/>
          </a:bodyPr>
          <a:lstStyle/>
          <a:p>
            <a:pPr eaLnBrk="1" hangingPunct="1"/>
            <a:r>
              <a:rPr lang="en-US" altLang="ko-KR" sz="1400">
                <a:ea typeface="ＭＳ Ｐゴシック" pitchFamily="34" charset="-128"/>
                <a:cs typeface="Arial" pitchFamily="34" charset="0"/>
              </a:rPr>
              <a:t>Access point</a:t>
            </a:r>
          </a:p>
          <a:p>
            <a:pPr eaLnBrk="1" hangingPunct="1"/>
            <a:r>
              <a:rPr lang="en-US" altLang="ko-KR" sz="1400">
                <a:ea typeface="ＭＳ Ｐゴシック" pitchFamily="34" charset="-128"/>
                <a:cs typeface="Arial" pitchFamily="34" charset="0"/>
              </a:rPr>
              <a:t>  - Base station</a:t>
            </a:r>
          </a:p>
          <a:p>
            <a:pPr eaLnBrk="1" hangingPunct="1"/>
            <a:r>
              <a:rPr lang="en-US" altLang="ko-KR" sz="1400">
                <a:ea typeface="ＭＳ Ｐゴシック" pitchFamily="34" charset="-128"/>
                <a:cs typeface="Arial" pitchFamily="34" charset="0"/>
              </a:rPr>
              <a:t>  - Proxy</a:t>
            </a:r>
          </a:p>
        </p:txBody>
      </p:sp>
      <p:grpSp>
        <p:nvGrpSpPr>
          <p:cNvPr id="2" name="Group 6"/>
          <p:cNvGrpSpPr>
            <a:grpSpLocks/>
          </p:cNvGrpSpPr>
          <p:nvPr/>
        </p:nvGrpSpPr>
        <p:grpSpPr bwMode="auto">
          <a:xfrm>
            <a:off x="3106738" y="2749550"/>
            <a:ext cx="2703512" cy="860425"/>
            <a:chOff x="1205" y="1728"/>
            <a:chExt cx="1141" cy="672"/>
          </a:xfrm>
        </p:grpSpPr>
        <p:sp>
          <p:nvSpPr>
            <p:cNvPr id="647175" name="Arc 7"/>
            <p:cNvSpPr>
              <a:spLocks/>
            </p:cNvSpPr>
            <p:nvPr/>
          </p:nvSpPr>
          <p:spPr bwMode="auto">
            <a:xfrm>
              <a:off x="2040" y="1778"/>
              <a:ext cx="264" cy="287"/>
            </a:xfrm>
            <a:custGeom>
              <a:avLst/>
              <a:gdLst>
                <a:gd name="G0" fmla="+- 8132 0 0"/>
                <a:gd name="G1" fmla="+- 21600 0 0"/>
                <a:gd name="G2" fmla="+- 21600 0 0"/>
                <a:gd name="T0" fmla="*/ 0 w 29732"/>
                <a:gd name="T1" fmla="*/ 1589 h 31813"/>
                <a:gd name="T2" fmla="*/ 27165 w 29732"/>
                <a:gd name="T3" fmla="*/ 31813 h 31813"/>
                <a:gd name="T4" fmla="*/ 8132 w 29732"/>
                <a:gd name="T5" fmla="*/ 21600 h 31813"/>
              </a:gdLst>
              <a:ahLst/>
              <a:cxnLst>
                <a:cxn ang="0">
                  <a:pos x="T0" y="T1"/>
                </a:cxn>
                <a:cxn ang="0">
                  <a:pos x="T2" y="T3"/>
                </a:cxn>
                <a:cxn ang="0">
                  <a:pos x="T4" y="T5"/>
                </a:cxn>
              </a:cxnLst>
              <a:rect l="0" t="0" r="r" b="b"/>
              <a:pathLst>
                <a:path w="29732" h="31813" fill="none" extrusionOk="0">
                  <a:moveTo>
                    <a:pt x="0" y="1589"/>
                  </a:moveTo>
                  <a:cubicBezTo>
                    <a:pt x="2582" y="539"/>
                    <a:pt x="5344" y="-1"/>
                    <a:pt x="8132" y="0"/>
                  </a:cubicBezTo>
                  <a:cubicBezTo>
                    <a:pt x="20061" y="0"/>
                    <a:pt x="29732" y="9670"/>
                    <a:pt x="29732" y="21600"/>
                  </a:cubicBezTo>
                  <a:cubicBezTo>
                    <a:pt x="29732" y="25163"/>
                    <a:pt x="28850" y="28672"/>
                    <a:pt x="27164" y="31812"/>
                  </a:cubicBezTo>
                </a:path>
                <a:path w="29732" h="31813" stroke="0" extrusionOk="0">
                  <a:moveTo>
                    <a:pt x="0" y="1589"/>
                  </a:moveTo>
                  <a:cubicBezTo>
                    <a:pt x="2582" y="539"/>
                    <a:pt x="5344" y="-1"/>
                    <a:pt x="8132" y="0"/>
                  </a:cubicBezTo>
                  <a:cubicBezTo>
                    <a:pt x="20061" y="0"/>
                    <a:pt x="29732" y="9670"/>
                    <a:pt x="29732" y="21600"/>
                  </a:cubicBezTo>
                  <a:cubicBezTo>
                    <a:pt x="29732" y="25163"/>
                    <a:pt x="28850" y="28672"/>
                    <a:pt x="27164" y="31812"/>
                  </a:cubicBezTo>
                  <a:lnTo>
                    <a:pt x="8132"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176" name="Arc 8"/>
            <p:cNvSpPr>
              <a:spLocks/>
            </p:cNvSpPr>
            <p:nvPr/>
          </p:nvSpPr>
          <p:spPr bwMode="auto">
            <a:xfrm rot="2903824">
              <a:off x="2061" y="2019"/>
              <a:ext cx="192" cy="378"/>
            </a:xfrm>
            <a:custGeom>
              <a:avLst/>
              <a:gdLst>
                <a:gd name="G0" fmla="+- 0 0 0"/>
                <a:gd name="G1" fmla="+- 21600 0 0"/>
                <a:gd name="G2" fmla="+- 21600 0 0"/>
                <a:gd name="T0" fmla="*/ 0 w 21600"/>
                <a:gd name="T1" fmla="*/ 0 h 41895"/>
                <a:gd name="T2" fmla="*/ 7393 w 21600"/>
                <a:gd name="T3" fmla="*/ 41895 h 41895"/>
                <a:gd name="T4" fmla="*/ 0 w 21600"/>
                <a:gd name="T5" fmla="*/ 21600 h 41895"/>
              </a:gdLst>
              <a:ahLst/>
              <a:cxnLst>
                <a:cxn ang="0">
                  <a:pos x="T0" y="T1"/>
                </a:cxn>
                <a:cxn ang="0">
                  <a:pos x="T2" y="T3"/>
                </a:cxn>
                <a:cxn ang="0">
                  <a:pos x="T4" y="T5"/>
                </a:cxn>
              </a:cxnLst>
              <a:rect l="0" t="0" r="r" b="b"/>
              <a:pathLst>
                <a:path w="21600" h="41895" fill="none" extrusionOk="0">
                  <a:moveTo>
                    <a:pt x="-1" y="0"/>
                  </a:moveTo>
                  <a:cubicBezTo>
                    <a:pt x="11929" y="0"/>
                    <a:pt x="21600" y="9670"/>
                    <a:pt x="21600" y="21600"/>
                  </a:cubicBezTo>
                  <a:cubicBezTo>
                    <a:pt x="21600" y="30678"/>
                    <a:pt x="15923" y="38788"/>
                    <a:pt x="7393" y="41895"/>
                  </a:cubicBezTo>
                </a:path>
                <a:path w="21600" h="41895" stroke="0" extrusionOk="0">
                  <a:moveTo>
                    <a:pt x="-1" y="0"/>
                  </a:moveTo>
                  <a:cubicBezTo>
                    <a:pt x="11929" y="0"/>
                    <a:pt x="21600" y="9670"/>
                    <a:pt x="21600" y="21600"/>
                  </a:cubicBezTo>
                  <a:cubicBezTo>
                    <a:pt x="21600" y="30678"/>
                    <a:pt x="15923" y="38788"/>
                    <a:pt x="7393" y="41895"/>
                  </a:cubicBezTo>
                  <a:lnTo>
                    <a:pt x="0"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177" name="Arc 9"/>
            <p:cNvSpPr>
              <a:spLocks/>
            </p:cNvSpPr>
            <p:nvPr/>
          </p:nvSpPr>
          <p:spPr bwMode="auto">
            <a:xfrm rot="6851627">
              <a:off x="1776" y="2160"/>
              <a:ext cx="192" cy="287"/>
            </a:xfrm>
            <a:custGeom>
              <a:avLst/>
              <a:gdLst>
                <a:gd name="G0" fmla="+- 0 0 0"/>
                <a:gd name="G1" fmla="+- 21600 0 0"/>
                <a:gd name="G2" fmla="+- 21600 0 0"/>
                <a:gd name="T0" fmla="*/ 0 w 21600"/>
                <a:gd name="T1" fmla="*/ 0 h 31813"/>
                <a:gd name="T2" fmla="*/ 19033 w 21600"/>
                <a:gd name="T3" fmla="*/ 31813 h 31813"/>
                <a:gd name="T4" fmla="*/ 0 w 21600"/>
                <a:gd name="T5" fmla="*/ 21600 h 31813"/>
              </a:gdLst>
              <a:ahLst/>
              <a:cxnLst>
                <a:cxn ang="0">
                  <a:pos x="T0" y="T1"/>
                </a:cxn>
                <a:cxn ang="0">
                  <a:pos x="T2" y="T3"/>
                </a:cxn>
                <a:cxn ang="0">
                  <a:pos x="T4" y="T5"/>
                </a:cxn>
              </a:cxnLst>
              <a:rect l="0" t="0" r="r" b="b"/>
              <a:pathLst>
                <a:path w="21600" h="31813" fill="none" extrusionOk="0">
                  <a:moveTo>
                    <a:pt x="-1" y="0"/>
                  </a:moveTo>
                  <a:cubicBezTo>
                    <a:pt x="11929" y="0"/>
                    <a:pt x="21600" y="9670"/>
                    <a:pt x="21600" y="21600"/>
                  </a:cubicBezTo>
                  <a:cubicBezTo>
                    <a:pt x="21600" y="25163"/>
                    <a:pt x="20718" y="28672"/>
                    <a:pt x="19032" y="31812"/>
                  </a:cubicBezTo>
                </a:path>
                <a:path w="21600" h="31813" stroke="0" extrusionOk="0">
                  <a:moveTo>
                    <a:pt x="-1" y="0"/>
                  </a:moveTo>
                  <a:cubicBezTo>
                    <a:pt x="11929" y="0"/>
                    <a:pt x="21600" y="9670"/>
                    <a:pt x="21600" y="21600"/>
                  </a:cubicBezTo>
                  <a:cubicBezTo>
                    <a:pt x="21600" y="25163"/>
                    <a:pt x="20718" y="28672"/>
                    <a:pt x="19032" y="31812"/>
                  </a:cubicBezTo>
                  <a:lnTo>
                    <a:pt x="0"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178" name="Arc 10"/>
            <p:cNvSpPr>
              <a:spLocks/>
            </p:cNvSpPr>
            <p:nvPr/>
          </p:nvSpPr>
          <p:spPr bwMode="auto">
            <a:xfrm rot="7616472">
              <a:off x="1488" y="2160"/>
              <a:ext cx="192" cy="287"/>
            </a:xfrm>
            <a:custGeom>
              <a:avLst/>
              <a:gdLst>
                <a:gd name="G0" fmla="+- 0 0 0"/>
                <a:gd name="G1" fmla="+- 21600 0 0"/>
                <a:gd name="G2" fmla="+- 21600 0 0"/>
                <a:gd name="T0" fmla="*/ 0 w 21600"/>
                <a:gd name="T1" fmla="*/ 0 h 31813"/>
                <a:gd name="T2" fmla="*/ 19033 w 21600"/>
                <a:gd name="T3" fmla="*/ 31813 h 31813"/>
                <a:gd name="T4" fmla="*/ 0 w 21600"/>
                <a:gd name="T5" fmla="*/ 21600 h 31813"/>
              </a:gdLst>
              <a:ahLst/>
              <a:cxnLst>
                <a:cxn ang="0">
                  <a:pos x="T0" y="T1"/>
                </a:cxn>
                <a:cxn ang="0">
                  <a:pos x="T2" y="T3"/>
                </a:cxn>
                <a:cxn ang="0">
                  <a:pos x="T4" y="T5"/>
                </a:cxn>
              </a:cxnLst>
              <a:rect l="0" t="0" r="r" b="b"/>
              <a:pathLst>
                <a:path w="21600" h="31813" fill="none" extrusionOk="0">
                  <a:moveTo>
                    <a:pt x="-1" y="0"/>
                  </a:moveTo>
                  <a:cubicBezTo>
                    <a:pt x="11929" y="0"/>
                    <a:pt x="21600" y="9670"/>
                    <a:pt x="21600" y="21600"/>
                  </a:cubicBezTo>
                  <a:cubicBezTo>
                    <a:pt x="21600" y="25163"/>
                    <a:pt x="20718" y="28672"/>
                    <a:pt x="19032" y="31812"/>
                  </a:cubicBezTo>
                </a:path>
                <a:path w="21600" h="31813" stroke="0" extrusionOk="0">
                  <a:moveTo>
                    <a:pt x="-1" y="0"/>
                  </a:moveTo>
                  <a:cubicBezTo>
                    <a:pt x="11929" y="0"/>
                    <a:pt x="21600" y="9670"/>
                    <a:pt x="21600" y="21600"/>
                  </a:cubicBezTo>
                  <a:cubicBezTo>
                    <a:pt x="21600" y="25163"/>
                    <a:pt x="20718" y="28672"/>
                    <a:pt x="19032" y="31812"/>
                  </a:cubicBezTo>
                  <a:lnTo>
                    <a:pt x="0"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179" name="Arc 11"/>
            <p:cNvSpPr>
              <a:spLocks/>
            </p:cNvSpPr>
            <p:nvPr/>
          </p:nvSpPr>
          <p:spPr bwMode="auto">
            <a:xfrm rot="9630365">
              <a:off x="1205" y="2001"/>
              <a:ext cx="240" cy="335"/>
            </a:xfrm>
            <a:custGeom>
              <a:avLst/>
              <a:gdLst>
                <a:gd name="G0" fmla="+- 0 0 0"/>
                <a:gd name="G1" fmla="+- 21600 0 0"/>
                <a:gd name="G2" fmla="+- 21600 0 0"/>
                <a:gd name="T0" fmla="*/ 0 w 21600"/>
                <a:gd name="T1" fmla="*/ 0 h 42482"/>
                <a:gd name="T2" fmla="*/ 5523 w 21600"/>
                <a:gd name="T3" fmla="*/ 42482 h 42482"/>
                <a:gd name="T4" fmla="*/ 0 w 21600"/>
                <a:gd name="T5" fmla="*/ 21600 h 42482"/>
              </a:gdLst>
              <a:ahLst/>
              <a:cxnLst>
                <a:cxn ang="0">
                  <a:pos x="T0" y="T1"/>
                </a:cxn>
                <a:cxn ang="0">
                  <a:pos x="T2" y="T3"/>
                </a:cxn>
                <a:cxn ang="0">
                  <a:pos x="T4" y="T5"/>
                </a:cxn>
              </a:cxnLst>
              <a:rect l="0" t="0" r="r" b="b"/>
              <a:pathLst>
                <a:path w="21600" h="42482" fill="none" extrusionOk="0">
                  <a:moveTo>
                    <a:pt x="-1" y="0"/>
                  </a:moveTo>
                  <a:cubicBezTo>
                    <a:pt x="11929" y="0"/>
                    <a:pt x="21600" y="9670"/>
                    <a:pt x="21600" y="21600"/>
                  </a:cubicBezTo>
                  <a:cubicBezTo>
                    <a:pt x="21600" y="31402"/>
                    <a:pt x="14999" y="39975"/>
                    <a:pt x="5522" y="42481"/>
                  </a:cubicBezTo>
                </a:path>
                <a:path w="21600" h="42482" stroke="0" extrusionOk="0">
                  <a:moveTo>
                    <a:pt x="-1" y="0"/>
                  </a:moveTo>
                  <a:cubicBezTo>
                    <a:pt x="11929" y="0"/>
                    <a:pt x="21600" y="9670"/>
                    <a:pt x="21600" y="21600"/>
                  </a:cubicBezTo>
                  <a:cubicBezTo>
                    <a:pt x="21600" y="31402"/>
                    <a:pt x="14999" y="39975"/>
                    <a:pt x="5522" y="42481"/>
                  </a:cubicBezTo>
                  <a:lnTo>
                    <a:pt x="0"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180" name="Arc 12"/>
            <p:cNvSpPr>
              <a:spLocks/>
            </p:cNvSpPr>
            <p:nvPr/>
          </p:nvSpPr>
          <p:spPr bwMode="auto">
            <a:xfrm rot="-5917825">
              <a:off x="1344" y="1776"/>
              <a:ext cx="192" cy="287"/>
            </a:xfrm>
            <a:custGeom>
              <a:avLst/>
              <a:gdLst>
                <a:gd name="G0" fmla="+- 0 0 0"/>
                <a:gd name="G1" fmla="+- 21600 0 0"/>
                <a:gd name="G2" fmla="+- 21600 0 0"/>
                <a:gd name="T0" fmla="*/ 0 w 21600"/>
                <a:gd name="T1" fmla="*/ 0 h 31813"/>
                <a:gd name="T2" fmla="*/ 19033 w 21600"/>
                <a:gd name="T3" fmla="*/ 31813 h 31813"/>
                <a:gd name="T4" fmla="*/ 0 w 21600"/>
                <a:gd name="T5" fmla="*/ 21600 h 31813"/>
              </a:gdLst>
              <a:ahLst/>
              <a:cxnLst>
                <a:cxn ang="0">
                  <a:pos x="T0" y="T1"/>
                </a:cxn>
                <a:cxn ang="0">
                  <a:pos x="T2" y="T3"/>
                </a:cxn>
                <a:cxn ang="0">
                  <a:pos x="T4" y="T5"/>
                </a:cxn>
              </a:cxnLst>
              <a:rect l="0" t="0" r="r" b="b"/>
              <a:pathLst>
                <a:path w="21600" h="31813" fill="none" extrusionOk="0">
                  <a:moveTo>
                    <a:pt x="-1" y="0"/>
                  </a:moveTo>
                  <a:cubicBezTo>
                    <a:pt x="11929" y="0"/>
                    <a:pt x="21600" y="9670"/>
                    <a:pt x="21600" y="21600"/>
                  </a:cubicBezTo>
                  <a:cubicBezTo>
                    <a:pt x="21600" y="25163"/>
                    <a:pt x="20718" y="28672"/>
                    <a:pt x="19032" y="31812"/>
                  </a:cubicBezTo>
                </a:path>
                <a:path w="21600" h="31813" stroke="0" extrusionOk="0">
                  <a:moveTo>
                    <a:pt x="-1" y="0"/>
                  </a:moveTo>
                  <a:cubicBezTo>
                    <a:pt x="11929" y="0"/>
                    <a:pt x="21600" y="9670"/>
                    <a:pt x="21600" y="21600"/>
                  </a:cubicBezTo>
                  <a:cubicBezTo>
                    <a:pt x="21600" y="25163"/>
                    <a:pt x="20718" y="28672"/>
                    <a:pt x="19032" y="31812"/>
                  </a:cubicBezTo>
                  <a:lnTo>
                    <a:pt x="0"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181" name="Arc 13"/>
            <p:cNvSpPr>
              <a:spLocks/>
            </p:cNvSpPr>
            <p:nvPr/>
          </p:nvSpPr>
          <p:spPr bwMode="auto">
            <a:xfrm rot="-4330616">
              <a:off x="1536" y="1680"/>
              <a:ext cx="192" cy="287"/>
            </a:xfrm>
            <a:custGeom>
              <a:avLst/>
              <a:gdLst>
                <a:gd name="G0" fmla="+- 0 0 0"/>
                <a:gd name="G1" fmla="+- 21600 0 0"/>
                <a:gd name="G2" fmla="+- 21600 0 0"/>
                <a:gd name="T0" fmla="*/ 0 w 21600"/>
                <a:gd name="T1" fmla="*/ 0 h 31813"/>
                <a:gd name="T2" fmla="*/ 19033 w 21600"/>
                <a:gd name="T3" fmla="*/ 31813 h 31813"/>
                <a:gd name="T4" fmla="*/ 0 w 21600"/>
                <a:gd name="T5" fmla="*/ 21600 h 31813"/>
              </a:gdLst>
              <a:ahLst/>
              <a:cxnLst>
                <a:cxn ang="0">
                  <a:pos x="T0" y="T1"/>
                </a:cxn>
                <a:cxn ang="0">
                  <a:pos x="T2" y="T3"/>
                </a:cxn>
                <a:cxn ang="0">
                  <a:pos x="T4" y="T5"/>
                </a:cxn>
              </a:cxnLst>
              <a:rect l="0" t="0" r="r" b="b"/>
              <a:pathLst>
                <a:path w="21600" h="31813" fill="none" extrusionOk="0">
                  <a:moveTo>
                    <a:pt x="-1" y="0"/>
                  </a:moveTo>
                  <a:cubicBezTo>
                    <a:pt x="11929" y="0"/>
                    <a:pt x="21600" y="9670"/>
                    <a:pt x="21600" y="21600"/>
                  </a:cubicBezTo>
                  <a:cubicBezTo>
                    <a:pt x="21600" y="25163"/>
                    <a:pt x="20718" y="28672"/>
                    <a:pt x="19032" y="31812"/>
                  </a:cubicBezTo>
                </a:path>
                <a:path w="21600" h="31813" stroke="0" extrusionOk="0">
                  <a:moveTo>
                    <a:pt x="-1" y="0"/>
                  </a:moveTo>
                  <a:cubicBezTo>
                    <a:pt x="11929" y="0"/>
                    <a:pt x="21600" y="9670"/>
                    <a:pt x="21600" y="21600"/>
                  </a:cubicBezTo>
                  <a:cubicBezTo>
                    <a:pt x="21600" y="25163"/>
                    <a:pt x="20718" y="28672"/>
                    <a:pt x="19032" y="31812"/>
                  </a:cubicBezTo>
                  <a:lnTo>
                    <a:pt x="0"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182" name="Arc 14"/>
            <p:cNvSpPr>
              <a:spLocks/>
            </p:cNvSpPr>
            <p:nvPr/>
          </p:nvSpPr>
          <p:spPr bwMode="auto">
            <a:xfrm rot="-4071227">
              <a:off x="1845" y="1659"/>
              <a:ext cx="192" cy="329"/>
            </a:xfrm>
            <a:custGeom>
              <a:avLst/>
              <a:gdLst>
                <a:gd name="G0" fmla="+- 0 0 0"/>
                <a:gd name="G1" fmla="+- 21600 0 0"/>
                <a:gd name="G2" fmla="+- 21600 0 0"/>
                <a:gd name="T0" fmla="*/ 0 w 21600"/>
                <a:gd name="T1" fmla="*/ 0 h 36502"/>
                <a:gd name="T2" fmla="*/ 15636 w 21600"/>
                <a:gd name="T3" fmla="*/ 36502 h 36502"/>
                <a:gd name="T4" fmla="*/ 0 w 21600"/>
                <a:gd name="T5" fmla="*/ 21600 h 36502"/>
              </a:gdLst>
              <a:ahLst/>
              <a:cxnLst>
                <a:cxn ang="0">
                  <a:pos x="T0" y="T1"/>
                </a:cxn>
                <a:cxn ang="0">
                  <a:pos x="T2" y="T3"/>
                </a:cxn>
                <a:cxn ang="0">
                  <a:pos x="T4" y="T5"/>
                </a:cxn>
              </a:cxnLst>
              <a:rect l="0" t="0" r="r" b="b"/>
              <a:pathLst>
                <a:path w="21600" h="36502" fill="none" extrusionOk="0">
                  <a:moveTo>
                    <a:pt x="-1" y="0"/>
                  </a:moveTo>
                  <a:cubicBezTo>
                    <a:pt x="11929" y="0"/>
                    <a:pt x="21600" y="9670"/>
                    <a:pt x="21600" y="21600"/>
                  </a:cubicBezTo>
                  <a:cubicBezTo>
                    <a:pt x="21600" y="27149"/>
                    <a:pt x="19464" y="32485"/>
                    <a:pt x="15636" y="36502"/>
                  </a:cubicBezTo>
                </a:path>
                <a:path w="21600" h="36502" stroke="0" extrusionOk="0">
                  <a:moveTo>
                    <a:pt x="-1" y="0"/>
                  </a:moveTo>
                  <a:cubicBezTo>
                    <a:pt x="11929" y="0"/>
                    <a:pt x="21600" y="9670"/>
                    <a:pt x="21600" y="21600"/>
                  </a:cubicBezTo>
                  <a:cubicBezTo>
                    <a:pt x="21600" y="27149"/>
                    <a:pt x="19464" y="32485"/>
                    <a:pt x="15636" y="36502"/>
                  </a:cubicBezTo>
                  <a:lnTo>
                    <a:pt x="0" y="21600"/>
                  </a:lnTo>
                  <a:close/>
                </a:path>
              </a:pathLst>
            </a:custGeom>
            <a:solidFill>
              <a:schemeClr val="bg1"/>
            </a:solidFill>
            <a:ln w="9525">
              <a:solidFill>
                <a:schemeClr val="tx1"/>
              </a:solidFill>
              <a:round/>
              <a:headEnd/>
              <a:tailEnd/>
            </a:ln>
            <a:effectLst/>
          </p:spPr>
          <p:txBody>
            <a:bodyPr wrap="none" anchor="ctr"/>
            <a:lstStyle/>
            <a:p>
              <a:endParaRPr lang="ko-KR" altLang="en-US"/>
            </a:p>
          </p:txBody>
        </p:sp>
      </p:grpSp>
      <p:sp>
        <p:nvSpPr>
          <p:cNvPr id="647183" name="AutoShape 15" descr="90%"/>
          <p:cNvSpPr>
            <a:spLocks noChangeArrowheads="1"/>
          </p:cNvSpPr>
          <p:nvPr/>
        </p:nvSpPr>
        <p:spPr bwMode="auto">
          <a:xfrm>
            <a:off x="3844925" y="3978275"/>
            <a:ext cx="490538" cy="246063"/>
          </a:xfrm>
          <a:prstGeom prst="cube">
            <a:avLst>
              <a:gd name="adj" fmla="val 25000"/>
            </a:avLst>
          </a:prstGeom>
          <a:pattFill prst="pct90">
            <a:fgClr>
              <a:schemeClr val="bg2"/>
            </a:fgClr>
            <a:bgClr>
              <a:schemeClr val="bg1"/>
            </a:bgClr>
          </a:pattFill>
          <a:ln w="9525">
            <a:solidFill>
              <a:schemeClr val="tx1"/>
            </a:solidFill>
            <a:miter lim="800000"/>
            <a:headEnd/>
            <a:tailEnd/>
          </a:ln>
          <a:effectLst/>
        </p:spPr>
        <p:txBody>
          <a:bodyPr wrap="none" anchor="ctr"/>
          <a:lstStyle/>
          <a:p>
            <a:endParaRPr lang="ko-KR" altLang="en-US"/>
          </a:p>
        </p:txBody>
      </p:sp>
      <p:sp>
        <p:nvSpPr>
          <p:cNvPr id="647184" name="Freeform 16"/>
          <p:cNvSpPr>
            <a:spLocks/>
          </p:cNvSpPr>
          <p:nvPr/>
        </p:nvSpPr>
        <p:spPr bwMode="auto">
          <a:xfrm>
            <a:off x="4495800" y="1122363"/>
            <a:ext cx="2335213" cy="1516062"/>
          </a:xfrm>
          <a:custGeom>
            <a:avLst/>
            <a:gdLst/>
            <a:ahLst/>
            <a:cxnLst>
              <a:cxn ang="0">
                <a:pos x="232" y="56"/>
              </a:cxn>
              <a:cxn ang="0">
                <a:pos x="40" y="104"/>
              </a:cxn>
              <a:cxn ang="0">
                <a:pos x="40" y="248"/>
              </a:cxn>
              <a:cxn ang="0">
                <a:pos x="88" y="344"/>
              </a:cxn>
              <a:cxn ang="0">
                <a:pos x="40" y="488"/>
              </a:cxn>
              <a:cxn ang="0">
                <a:pos x="328" y="536"/>
              </a:cxn>
              <a:cxn ang="0">
                <a:pos x="424" y="584"/>
              </a:cxn>
              <a:cxn ang="0">
                <a:pos x="616" y="488"/>
              </a:cxn>
              <a:cxn ang="0">
                <a:pos x="760" y="536"/>
              </a:cxn>
              <a:cxn ang="0">
                <a:pos x="856" y="392"/>
              </a:cxn>
              <a:cxn ang="0">
                <a:pos x="904" y="344"/>
              </a:cxn>
              <a:cxn ang="0">
                <a:pos x="808" y="248"/>
              </a:cxn>
              <a:cxn ang="0">
                <a:pos x="808" y="104"/>
              </a:cxn>
              <a:cxn ang="0">
                <a:pos x="616" y="104"/>
              </a:cxn>
              <a:cxn ang="0">
                <a:pos x="472" y="8"/>
              </a:cxn>
              <a:cxn ang="0">
                <a:pos x="232" y="56"/>
              </a:cxn>
            </a:cxnLst>
            <a:rect l="0" t="0" r="r" b="b"/>
            <a:pathLst>
              <a:path w="912" h="592">
                <a:moveTo>
                  <a:pt x="232" y="56"/>
                </a:moveTo>
                <a:cubicBezTo>
                  <a:pt x="160" y="72"/>
                  <a:pt x="72" y="72"/>
                  <a:pt x="40" y="104"/>
                </a:cubicBezTo>
                <a:cubicBezTo>
                  <a:pt x="8" y="136"/>
                  <a:pt x="32" y="208"/>
                  <a:pt x="40" y="248"/>
                </a:cubicBezTo>
                <a:cubicBezTo>
                  <a:pt x="48" y="288"/>
                  <a:pt x="88" y="304"/>
                  <a:pt x="88" y="344"/>
                </a:cubicBezTo>
                <a:cubicBezTo>
                  <a:pt x="88" y="384"/>
                  <a:pt x="0" y="456"/>
                  <a:pt x="40" y="488"/>
                </a:cubicBezTo>
                <a:cubicBezTo>
                  <a:pt x="80" y="520"/>
                  <a:pt x="264" y="520"/>
                  <a:pt x="328" y="536"/>
                </a:cubicBezTo>
                <a:cubicBezTo>
                  <a:pt x="392" y="552"/>
                  <a:pt x="376" y="592"/>
                  <a:pt x="424" y="584"/>
                </a:cubicBezTo>
                <a:cubicBezTo>
                  <a:pt x="472" y="576"/>
                  <a:pt x="560" y="496"/>
                  <a:pt x="616" y="488"/>
                </a:cubicBezTo>
                <a:cubicBezTo>
                  <a:pt x="672" y="480"/>
                  <a:pt x="720" y="552"/>
                  <a:pt x="760" y="536"/>
                </a:cubicBezTo>
                <a:cubicBezTo>
                  <a:pt x="800" y="520"/>
                  <a:pt x="832" y="424"/>
                  <a:pt x="856" y="392"/>
                </a:cubicBezTo>
                <a:cubicBezTo>
                  <a:pt x="880" y="360"/>
                  <a:pt x="912" y="368"/>
                  <a:pt x="904" y="344"/>
                </a:cubicBezTo>
                <a:cubicBezTo>
                  <a:pt x="896" y="320"/>
                  <a:pt x="824" y="288"/>
                  <a:pt x="808" y="248"/>
                </a:cubicBezTo>
                <a:cubicBezTo>
                  <a:pt x="792" y="208"/>
                  <a:pt x="840" y="128"/>
                  <a:pt x="808" y="104"/>
                </a:cubicBezTo>
                <a:cubicBezTo>
                  <a:pt x="776" y="80"/>
                  <a:pt x="672" y="120"/>
                  <a:pt x="616" y="104"/>
                </a:cubicBezTo>
                <a:cubicBezTo>
                  <a:pt x="560" y="88"/>
                  <a:pt x="536" y="16"/>
                  <a:pt x="472" y="8"/>
                </a:cubicBezTo>
                <a:cubicBezTo>
                  <a:pt x="408" y="0"/>
                  <a:pt x="304" y="40"/>
                  <a:pt x="232" y="56"/>
                </a:cubicBezTo>
                <a:close/>
              </a:path>
            </a:pathLst>
          </a:custGeom>
          <a:pattFill prst="pct50">
            <a:fgClr>
              <a:srgbClr val="C0C0C0"/>
            </a:fgClr>
            <a:bgClr>
              <a:schemeClr val="bg1"/>
            </a:bgClr>
          </a:pattFill>
          <a:ln w="9525">
            <a:solidFill>
              <a:schemeClr val="tx1"/>
            </a:solidFill>
            <a:round/>
            <a:headEnd/>
            <a:tailEnd/>
          </a:ln>
          <a:effectLst/>
        </p:spPr>
        <p:txBody>
          <a:bodyPr/>
          <a:lstStyle/>
          <a:p>
            <a:endParaRPr lang="ko-KR" altLang="en-US"/>
          </a:p>
        </p:txBody>
      </p:sp>
      <p:sp>
        <p:nvSpPr>
          <p:cNvPr id="647185" name="Text Box 17"/>
          <p:cNvSpPr txBox="1">
            <a:spLocks noChangeArrowheads="1"/>
          </p:cNvSpPr>
          <p:nvPr/>
        </p:nvSpPr>
        <p:spPr bwMode="auto">
          <a:xfrm>
            <a:off x="4972050" y="1731963"/>
            <a:ext cx="1249363" cy="304800"/>
          </a:xfrm>
          <a:prstGeom prst="rect">
            <a:avLst/>
          </a:prstGeom>
          <a:noFill/>
          <a:ln w="9525">
            <a:noFill/>
            <a:miter lim="800000"/>
            <a:headEnd/>
            <a:tailEnd/>
          </a:ln>
          <a:effectLst/>
        </p:spPr>
        <p:txBody>
          <a:bodyPr wrap="none">
            <a:spAutoFit/>
          </a:bodyPr>
          <a:lstStyle/>
          <a:p>
            <a:pPr eaLnBrk="1" hangingPunct="1"/>
            <a:r>
              <a:rPr lang="en-US" altLang="ko-KR" sz="1400" i="1">
                <a:ea typeface="ＭＳ Ｐゴシック" pitchFamily="34" charset="-128"/>
                <a:cs typeface="Arial" pitchFamily="34" charset="0"/>
              </a:rPr>
              <a:t>Sensor Patch</a:t>
            </a:r>
          </a:p>
        </p:txBody>
      </p:sp>
      <p:sp>
        <p:nvSpPr>
          <p:cNvPr id="647186" name="Freeform 18"/>
          <p:cNvSpPr>
            <a:spLocks/>
          </p:cNvSpPr>
          <p:nvPr/>
        </p:nvSpPr>
        <p:spPr bwMode="auto">
          <a:xfrm rot="-532472">
            <a:off x="228600" y="1350963"/>
            <a:ext cx="3870325" cy="1828800"/>
          </a:xfrm>
          <a:custGeom>
            <a:avLst/>
            <a:gdLst/>
            <a:ahLst/>
            <a:cxnLst>
              <a:cxn ang="0">
                <a:pos x="232" y="56"/>
              </a:cxn>
              <a:cxn ang="0">
                <a:pos x="40" y="104"/>
              </a:cxn>
              <a:cxn ang="0">
                <a:pos x="40" y="248"/>
              </a:cxn>
              <a:cxn ang="0">
                <a:pos x="88" y="344"/>
              </a:cxn>
              <a:cxn ang="0">
                <a:pos x="40" y="488"/>
              </a:cxn>
              <a:cxn ang="0">
                <a:pos x="328" y="536"/>
              </a:cxn>
              <a:cxn ang="0">
                <a:pos x="424" y="584"/>
              </a:cxn>
              <a:cxn ang="0">
                <a:pos x="616" y="488"/>
              </a:cxn>
              <a:cxn ang="0">
                <a:pos x="760" y="536"/>
              </a:cxn>
              <a:cxn ang="0">
                <a:pos x="856" y="392"/>
              </a:cxn>
              <a:cxn ang="0">
                <a:pos x="904" y="344"/>
              </a:cxn>
              <a:cxn ang="0">
                <a:pos x="808" y="248"/>
              </a:cxn>
              <a:cxn ang="0">
                <a:pos x="808" y="104"/>
              </a:cxn>
              <a:cxn ang="0">
                <a:pos x="616" y="104"/>
              </a:cxn>
              <a:cxn ang="0">
                <a:pos x="472" y="8"/>
              </a:cxn>
              <a:cxn ang="0">
                <a:pos x="232" y="56"/>
              </a:cxn>
            </a:cxnLst>
            <a:rect l="0" t="0" r="r" b="b"/>
            <a:pathLst>
              <a:path w="912" h="592">
                <a:moveTo>
                  <a:pt x="232" y="56"/>
                </a:moveTo>
                <a:cubicBezTo>
                  <a:pt x="160" y="72"/>
                  <a:pt x="72" y="72"/>
                  <a:pt x="40" y="104"/>
                </a:cubicBezTo>
                <a:cubicBezTo>
                  <a:pt x="8" y="136"/>
                  <a:pt x="32" y="208"/>
                  <a:pt x="40" y="248"/>
                </a:cubicBezTo>
                <a:cubicBezTo>
                  <a:pt x="48" y="288"/>
                  <a:pt x="88" y="304"/>
                  <a:pt x="88" y="344"/>
                </a:cubicBezTo>
                <a:cubicBezTo>
                  <a:pt x="88" y="384"/>
                  <a:pt x="0" y="456"/>
                  <a:pt x="40" y="488"/>
                </a:cubicBezTo>
                <a:cubicBezTo>
                  <a:pt x="80" y="520"/>
                  <a:pt x="264" y="520"/>
                  <a:pt x="328" y="536"/>
                </a:cubicBezTo>
                <a:cubicBezTo>
                  <a:pt x="392" y="552"/>
                  <a:pt x="376" y="592"/>
                  <a:pt x="424" y="584"/>
                </a:cubicBezTo>
                <a:cubicBezTo>
                  <a:pt x="472" y="576"/>
                  <a:pt x="560" y="496"/>
                  <a:pt x="616" y="488"/>
                </a:cubicBezTo>
                <a:cubicBezTo>
                  <a:pt x="672" y="480"/>
                  <a:pt x="720" y="552"/>
                  <a:pt x="760" y="536"/>
                </a:cubicBezTo>
                <a:cubicBezTo>
                  <a:pt x="800" y="520"/>
                  <a:pt x="832" y="424"/>
                  <a:pt x="856" y="392"/>
                </a:cubicBezTo>
                <a:cubicBezTo>
                  <a:pt x="880" y="360"/>
                  <a:pt x="912" y="368"/>
                  <a:pt x="904" y="344"/>
                </a:cubicBezTo>
                <a:cubicBezTo>
                  <a:pt x="896" y="320"/>
                  <a:pt x="824" y="288"/>
                  <a:pt x="808" y="248"/>
                </a:cubicBezTo>
                <a:cubicBezTo>
                  <a:pt x="792" y="208"/>
                  <a:pt x="840" y="128"/>
                  <a:pt x="808" y="104"/>
                </a:cubicBezTo>
                <a:cubicBezTo>
                  <a:pt x="776" y="80"/>
                  <a:pt x="672" y="120"/>
                  <a:pt x="616" y="104"/>
                </a:cubicBezTo>
                <a:cubicBezTo>
                  <a:pt x="560" y="88"/>
                  <a:pt x="536" y="16"/>
                  <a:pt x="472" y="8"/>
                </a:cubicBezTo>
                <a:cubicBezTo>
                  <a:pt x="408" y="0"/>
                  <a:pt x="304" y="40"/>
                  <a:pt x="232" y="56"/>
                </a:cubicBezTo>
                <a:close/>
              </a:path>
            </a:pathLst>
          </a:custGeom>
          <a:pattFill prst="pct50">
            <a:fgClr>
              <a:srgbClr val="C0C0C0"/>
            </a:fgClr>
            <a:bgClr>
              <a:schemeClr val="bg1"/>
            </a:bgClr>
          </a:pattFill>
          <a:ln w="9525">
            <a:solidFill>
              <a:schemeClr val="tx1"/>
            </a:solidFill>
            <a:round/>
            <a:headEnd/>
            <a:tailEnd/>
          </a:ln>
          <a:effectLst/>
        </p:spPr>
        <p:txBody>
          <a:bodyPr/>
          <a:lstStyle/>
          <a:p>
            <a:endParaRPr lang="ko-KR" altLang="en-US"/>
          </a:p>
        </p:txBody>
      </p:sp>
      <p:sp>
        <p:nvSpPr>
          <p:cNvPr id="647187" name="AutoShape 19" descr="Narrow vertical"/>
          <p:cNvSpPr>
            <a:spLocks noChangeArrowheads="1"/>
          </p:cNvSpPr>
          <p:nvPr/>
        </p:nvSpPr>
        <p:spPr bwMode="auto">
          <a:xfrm>
            <a:off x="5089525" y="2371725"/>
            <a:ext cx="246063" cy="246063"/>
          </a:xfrm>
          <a:prstGeom prst="cube">
            <a:avLst>
              <a:gd name="adj" fmla="val 25000"/>
            </a:avLst>
          </a:prstGeom>
          <a:pattFill prst="narVert">
            <a:fgClr>
              <a:schemeClr val="bg2"/>
            </a:fgClr>
            <a:bgClr>
              <a:schemeClr val="bg1"/>
            </a:bgClr>
          </a:pattFill>
          <a:ln w="9525">
            <a:solidFill>
              <a:schemeClr val="tx1"/>
            </a:solidFill>
            <a:miter lim="800000"/>
            <a:headEnd/>
            <a:tailEnd/>
          </a:ln>
          <a:effectLst/>
        </p:spPr>
        <p:txBody>
          <a:bodyPr wrap="none" anchor="ctr"/>
          <a:lstStyle/>
          <a:p>
            <a:endParaRPr lang="ko-KR" altLang="en-US"/>
          </a:p>
        </p:txBody>
      </p:sp>
      <p:sp>
        <p:nvSpPr>
          <p:cNvPr id="647188" name="Line 20"/>
          <p:cNvSpPr>
            <a:spLocks noChangeShapeType="1"/>
          </p:cNvSpPr>
          <p:nvPr/>
        </p:nvSpPr>
        <p:spPr bwMode="auto">
          <a:xfrm>
            <a:off x="2124075" y="1766888"/>
            <a:ext cx="122238" cy="368300"/>
          </a:xfrm>
          <a:prstGeom prst="line">
            <a:avLst/>
          </a:prstGeom>
          <a:noFill/>
          <a:ln w="9525">
            <a:solidFill>
              <a:schemeClr val="tx1"/>
            </a:solidFill>
            <a:round/>
            <a:headEnd/>
            <a:tailEnd/>
          </a:ln>
          <a:effectLst/>
        </p:spPr>
        <p:txBody>
          <a:bodyPr/>
          <a:lstStyle/>
          <a:p>
            <a:endParaRPr lang="ko-KR" altLang="en-US"/>
          </a:p>
        </p:txBody>
      </p:sp>
      <p:sp>
        <p:nvSpPr>
          <p:cNvPr id="647189" name="Line 21"/>
          <p:cNvSpPr>
            <a:spLocks noChangeShapeType="1"/>
          </p:cNvSpPr>
          <p:nvPr/>
        </p:nvSpPr>
        <p:spPr bwMode="auto">
          <a:xfrm>
            <a:off x="2000250" y="1766888"/>
            <a:ext cx="839788" cy="265112"/>
          </a:xfrm>
          <a:prstGeom prst="line">
            <a:avLst/>
          </a:prstGeom>
          <a:noFill/>
          <a:ln w="9525">
            <a:solidFill>
              <a:schemeClr val="tx1"/>
            </a:solidFill>
            <a:round/>
            <a:headEnd/>
            <a:tailEnd/>
          </a:ln>
          <a:effectLst/>
        </p:spPr>
        <p:txBody>
          <a:bodyPr/>
          <a:lstStyle/>
          <a:p>
            <a:endParaRPr lang="ko-KR" altLang="en-US"/>
          </a:p>
        </p:txBody>
      </p:sp>
      <p:sp>
        <p:nvSpPr>
          <p:cNvPr id="647190" name="Line 22"/>
          <p:cNvSpPr>
            <a:spLocks noChangeShapeType="1"/>
          </p:cNvSpPr>
          <p:nvPr/>
        </p:nvSpPr>
        <p:spPr bwMode="auto">
          <a:xfrm>
            <a:off x="2840038" y="1787525"/>
            <a:ext cx="0" cy="244475"/>
          </a:xfrm>
          <a:prstGeom prst="line">
            <a:avLst/>
          </a:prstGeom>
          <a:noFill/>
          <a:ln w="9525">
            <a:solidFill>
              <a:schemeClr val="tx1"/>
            </a:solidFill>
            <a:round/>
            <a:headEnd/>
            <a:tailEnd/>
          </a:ln>
          <a:effectLst/>
        </p:spPr>
        <p:txBody>
          <a:bodyPr/>
          <a:lstStyle/>
          <a:p>
            <a:endParaRPr lang="ko-KR" altLang="en-US"/>
          </a:p>
        </p:txBody>
      </p:sp>
      <p:sp>
        <p:nvSpPr>
          <p:cNvPr id="647191" name="Line 23"/>
          <p:cNvSpPr>
            <a:spLocks noChangeShapeType="1"/>
          </p:cNvSpPr>
          <p:nvPr/>
        </p:nvSpPr>
        <p:spPr bwMode="auto">
          <a:xfrm>
            <a:off x="2349500" y="2278063"/>
            <a:ext cx="881063" cy="225425"/>
          </a:xfrm>
          <a:prstGeom prst="line">
            <a:avLst/>
          </a:prstGeom>
          <a:noFill/>
          <a:ln w="9525">
            <a:solidFill>
              <a:schemeClr val="tx1"/>
            </a:solidFill>
            <a:round/>
            <a:headEnd/>
            <a:tailEnd/>
          </a:ln>
          <a:effectLst/>
        </p:spPr>
        <p:txBody>
          <a:bodyPr/>
          <a:lstStyle/>
          <a:p>
            <a:endParaRPr lang="ko-KR" altLang="en-US"/>
          </a:p>
        </p:txBody>
      </p:sp>
      <p:sp>
        <p:nvSpPr>
          <p:cNvPr id="647192" name="Line 24"/>
          <p:cNvSpPr>
            <a:spLocks noChangeShapeType="1"/>
          </p:cNvSpPr>
          <p:nvPr/>
        </p:nvSpPr>
        <p:spPr bwMode="auto">
          <a:xfrm>
            <a:off x="2963863" y="2155825"/>
            <a:ext cx="246062" cy="246063"/>
          </a:xfrm>
          <a:prstGeom prst="line">
            <a:avLst/>
          </a:prstGeom>
          <a:noFill/>
          <a:ln w="9525">
            <a:solidFill>
              <a:schemeClr val="tx1"/>
            </a:solidFill>
            <a:round/>
            <a:headEnd/>
            <a:tailEnd/>
          </a:ln>
          <a:effectLst/>
        </p:spPr>
        <p:txBody>
          <a:bodyPr/>
          <a:lstStyle/>
          <a:p>
            <a:endParaRPr lang="ko-KR" altLang="en-US"/>
          </a:p>
        </p:txBody>
      </p:sp>
      <p:sp>
        <p:nvSpPr>
          <p:cNvPr id="647193" name="Line 25"/>
          <p:cNvSpPr>
            <a:spLocks noChangeShapeType="1"/>
          </p:cNvSpPr>
          <p:nvPr/>
        </p:nvSpPr>
        <p:spPr bwMode="auto">
          <a:xfrm flipH="1">
            <a:off x="3332163" y="2278063"/>
            <a:ext cx="123825" cy="123825"/>
          </a:xfrm>
          <a:prstGeom prst="line">
            <a:avLst/>
          </a:prstGeom>
          <a:noFill/>
          <a:ln w="9525">
            <a:solidFill>
              <a:schemeClr val="tx1"/>
            </a:solidFill>
            <a:round/>
            <a:headEnd/>
            <a:tailEnd/>
          </a:ln>
          <a:effectLst/>
        </p:spPr>
        <p:txBody>
          <a:bodyPr/>
          <a:lstStyle/>
          <a:p>
            <a:endParaRPr lang="ko-KR" altLang="en-US"/>
          </a:p>
        </p:txBody>
      </p:sp>
      <p:sp>
        <p:nvSpPr>
          <p:cNvPr id="647194" name="Text Box 26"/>
          <p:cNvSpPr txBox="1">
            <a:spLocks noChangeArrowheads="1"/>
          </p:cNvSpPr>
          <p:nvPr/>
        </p:nvSpPr>
        <p:spPr bwMode="auto">
          <a:xfrm>
            <a:off x="3657600" y="1247775"/>
            <a:ext cx="985838" cy="581025"/>
          </a:xfrm>
          <a:prstGeom prst="rect">
            <a:avLst/>
          </a:prstGeom>
          <a:noFill/>
          <a:ln w="9525">
            <a:noFill/>
            <a:miter lim="800000"/>
            <a:headEnd/>
            <a:tailEnd/>
          </a:ln>
          <a:effectLst/>
        </p:spPr>
        <p:txBody>
          <a:bodyPr wrap="none">
            <a:spAutoFit/>
          </a:bodyPr>
          <a:lstStyle/>
          <a:p>
            <a:pPr eaLnBrk="1" hangingPunct="1"/>
            <a:r>
              <a:rPr lang="en-US" altLang="ko-KR" sz="1600" b="1">
                <a:ea typeface="ＭＳ Ｐゴシック" pitchFamily="34" charset="-128"/>
                <a:cs typeface="Arial" pitchFamily="34" charset="0"/>
              </a:rPr>
              <a:t>Patch </a:t>
            </a:r>
          </a:p>
          <a:p>
            <a:pPr eaLnBrk="1" hangingPunct="1"/>
            <a:r>
              <a:rPr lang="en-US" altLang="ko-KR" sz="1600" b="1">
                <a:ea typeface="ＭＳ Ｐゴシック" pitchFamily="34" charset="-128"/>
                <a:cs typeface="Arial" pitchFamily="34" charset="0"/>
              </a:rPr>
              <a:t>Network</a:t>
            </a:r>
          </a:p>
        </p:txBody>
      </p:sp>
      <p:sp>
        <p:nvSpPr>
          <p:cNvPr id="647195" name="AutoShape 27"/>
          <p:cNvSpPr>
            <a:spLocks noChangeArrowheads="1"/>
          </p:cNvSpPr>
          <p:nvPr/>
        </p:nvSpPr>
        <p:spPr bwMode="auto">
          <a:xfrm>
            <a:off x="3475038" y="3978275"/>
            <a:ext cx="246062" cy="246063"/>
          </a:xfrm>
          <a:prstGeom prst="can">
            <a:avLst>
              <a:gd name="adj" fmla="val 25000"/>
            </a:avLst>
          </a:prstGeom>
          <a:noFill/>
          <a:ln w="9525">
            <a:solidFill>
              <a:schemeClr val="tx1"/>
            </a:solidFill>
            <a:round/>
            <a:headEnd/>
            <a:tailEnd/>
          </a:ln>
          <a:effectLst/>
        </p:spPr>
        <p:txBody>
          <a:bodyPr wrap="none" anchor="ctr"/>
          <a:lstStyle/>
          <a:p>
            <a:endParaRPr lang="ko-KR" altLang="en-US"/>
          </a:p>
        </p:txBody>
      </p:sp>
      <p:sp>
        <p:nvSpPr>
          <p:cNvPr id="647196" name="Line 28"/>
          <p:cNvSpPr>
            <a:spLocks noChangeShapeType="1"/>
          </p:cNvSpPr>
          <p:nvPr/>
        </p:nvSpPr>
        <p:spPr bwMode="auto">
          <a:xfrm flipH="1">
            <a:off x="3721100" y="4100513"/>
            <a:ext cx="123825" cy="0"/>
          </a:xfrm>
          <a:prstGeom prst="line">
            <a:avLst/>
          </a:prstGeom>
          <a:noFill/>
          <a:ln w="9525">
            <a:solidFill>
              <a:schemeClr val="tx1"/>
            </a:solidFill>
            <a:round/>
            <a:headEnd/>
            <a:tailEnd/>
          </a:ln>
          <a:effectLst/>
        </p:spPr>
        <p:txBody>
          <a:bodyPr/>
          <a:lstStyle/>
          <a:p>
            <a:endParaRPr lang="ko-KR" altLang="en-US"/>
          </a:p>
        </p:txBody>
      </p:sp>
      <p:sp>
        <p:nvSpPr>
          <p:cNvPr id="647197" name="Line 29"/>
          <p:cNvSpPr>
            <a:spLocks noChangeShapeType="1"/>
          </p:cNvSpPr>
          <p:nvPr/>
        </p:nvSpPr>
        <p:spPr bwMode="auto">
          <a:xfrm flipH="1">
            <a:off x="3721100" y="4100513"/>
            <a:ext cx="369888" cy="738187"/>
          </a:xfrm>
          <a:prstGeom prst="line">
            <a:avLst/>
          </a:prstGeom>
          <a:noFill/>
          <a:ln w="28575">
            <a:solidFill>
              <a:schemeClr val="tx1"/>
            </a:solidFill>
            <a:round/>
            <a:headEnd/>
            <a:tailEnd/>
          </a:ln>
          <a:effectLst/>
        </p:spPr>
        <p:txBody>
          <a:bodyPr/>
          <a:lstStyle/>
          <a:p>
            <a:endParaRPr lang="ko-KR" altLang="en-US"/>
          </a:p>
        </p:txBody>
      </p:sp>
      <p:sp>
        <p:nvSpPr>
          <p:cNvPr id="647198" name="Text Box 30"/>
          <p:cNvSpPr txBox="1">
            <a:spLocks noChangeArrowheads="1"/>
          </p:cNvSpPr>
          <p:nvPr/>
        </p:nvSpPr>
        <p:spPr bwMode="auto">
          <a:xfrm>
            <a:off x="3424238" y="5999163"/>
            <a:ext cx="1200150" cy="304800"/>
          </a:xfrm>
          <a:prstGeom prst="rect">
            <a:avLst/>
          </a:prstGeom>
          <a:noFill/>
          <a:ln w="9525">
            <a:noFill/>
            <a:miter lim="800000"/>
            <a:headEnd/>
            <a:tailEnd/>
          </a:ln>
          <a:effectLst/>
        </p:spPr>
        <p:txBody>
          <a:bodyPr wrap="none">
            <a:spAutoFit/>
          </a:bodyPr>
          <a:lstStyle/>
          <a:p>
            <a:pPr eaLnBrk="1" hangingPunct="1"/>
            <a:r>
              <a:rPr lang="en-US" altLang="ko-KR" sz="1400">
                <a:ea typeface="ＭＳ Ｐゴシック" pitchFamily="34" charset="-128"/>
                <a:cs typeface="Arial" pitchFamily="34" charset="0"/>
              </a:rPr>
              <a:t>Data Service</a:t>
            </a:r>
          </a:p>
        </p:txBody>
      </p:sp>
      <p:sp>
        <p:nvSpPr>
          <p:cNvPr id="647199" name="AutoShape 31" descr="90%"/>
          <p:cNvSpPr>
            <a:spLocks noChangeArrowheads="1"/>
          </p:cNvSpPr>
          <p:nvPr/>
        </p:nvSpPr>
        <p:spPr bwMode="auto">
          <a:xfrm>
            <a:off x="2809875" y="6021388"/>
            <a:ext cx="614363" cy="531812"/>
          </a:xfrm>
          <a:prstGeom prst="cube">
            <a:avLst>
              <a:gd name="adj" fmla="val 25000"/>
            </a:avLst>
          </a:prstGeom>
          <a:pattFill prst="pct90">
            <a:fgClr>
              <a:schemeClr val="bg2"/>
            </a:fgClr>
            <a:bgClr>
              <a:schemeClr val="bg1"/>
            </a:bgClr>
          </a:pattFill>
          <a:ln w="9525">
            <a:solidFill>
              <a:schemeClr val="tx1"/>
            </a:solidFill>
            <a:miter lim="800000"/>
            <a:headEnd/>
            <a:tailEnd/>
          </a:ln>
          <a:effectLst/>
        </p:spPr>
        <p:txBody>
          <a:bodyPr wrap="none" anchor="ctr"/>
          <a:lstStyle/>
          <a:p>
            <a:endParaRPr lang="ko-KR" altLang="en-US"/>
          </a:p>
        </p:txBody>
      </p:sp>
      <p:grpSp>
        <p:nvGrpSpPr>
          <p:cNvPr id="3" name="Group 32"/>
          <p:cNvGrpSpPr>
            <a:grpSpLocks/>
          </p:cNvGrpSpPr>
          <p:nvPr/>
        </p:nvGrpSpPr>
        <p:grpSpPr bwMode="auto">
          <a:xfrm>
            <a:off x="304800" y="4572000"/>
            <a:ext cx="4794250" cy="1514475"/>
            <a:chOff x="1680" y="1920"/>
            <a:chExt cx="1872" cy="592"/>
          </a:xfrm>
        </p:grpSpPr>
        <p:sp>
          <p:nvSpPr>
            <p:cNvPr id="647201" name="Arc 33"/>
            <p:cNvSpPr>
              <a:spLocks/>
            </p:cNvSpPr>
            <p:nvPr/>
          </p:nvSpPr>
          <p:spPr bwMode="auto">
            <a:xfrm>
              <a:off x="3050" y="1956"/>
              <a:ext cx="433" cy="205"/>
            </a:xfrm>
            <a:custGeom>
              <a:avLst/>
              <a:gdLst>
                <a:gd name="G0" fmla="+- 8132 0 0"/>
                <a:gd name="G1" fmla="+- 21600 0 0"/>
                <a:gd name="G2" fmla="+- 21600 0 0"/>
                <a:gd name="T0" fmla="*/ 0 w 29732"/>
                <a:gd name="T1" fmla="*/ 1589 h 31813"/>
                <a:gd name="T2" fmla="*/ 27165 w 29732"/>
                <a:gd name="T3" fmla="*/ 31813 h 31813"/>
                <a:gd name="T4" fmla="*/ 8132 w 29732"/>
                <a:gd name="T5" fmla="*/ 21600 h 31813"/>
              </a:gdLst>
              <a:ahLst/>
              <a:cxnLst>
                <a:cxn ang="0">
                  <a:pos x="T0" y="T1"/>
                </a:cxn>
                <a:cxn ang="0">
                  <a:pos x="T2" y="T3"/>
                </a:cxn>
                <a:cxn ang="0">
                  <a:pos x="T4" y="T5"/>
                </a:cxn>
              </a:cxnLst>
              <a:rect l="0" t="0" r="r" b="b"/>
              <a:pathLst>
                <a:path w="29732" h="31813" fill="none" extrusionOk="0">
                  <a:moveTo>
                    <a:pt x="0" y="1589"/>
                  </a:moveTo>
                  <a:cubicBezTo>
                    <a:pt x="2582" y="539"/>
                    <a:pt x="5344" y="-1"/>
                    <a:pt x="8132" y="0"/>
                  </a:cubicBezTo>
                  <a:cubicBezTo>
                    <a:pt x="20061" y="0"/>
                    <a:pt x="29732" y="9670"/>
                    <a:pt x="29732" y="21600"/>
                  </a:cubicBezTo>
                  <a:cubicBezTo>
                    <a:pt x="29732" y="25163"/>
                    <a:pt x="28850" y="28672"/>
                    <a:pt x="27164" y="31812"/>
                  </a:cubicBezTo>
                </a:path>
                <a:path w="29732" h="31813" stroke="0" extrusionOk="0">
                  <a:moveTo>
                    <a:pt x="0" y="1589"/>
                  </a:moveTo>
                  <a:cubicBezTo>
                    <a:pt x="2582" y="539"/>
                    <a:pt x="5344" y="-1"/>
                    <a:pt x="8132" y="0"/>
                  </a:cubicBezTo>
                  <a:cubicBezTo>
                    <a:pt x="20061" y="0"/>
                    <a:pt x="29732" y="9670"/>
                    <a:pt x="29732" y="21600"/>
                  </a:cubicBezTo>
                  <a:cubicBezTo>
                    <a:pt x="29732" y="25163"/>
                    <a:pt x="28850" y="28672"/>
                    <a:pt x="27164" y="31812"/>
                  </a:cubicBezTo>
                  <a:lnTo>
                    <a:pt x="8132"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202" name="Arc 34"/>
            <p:cNvSpPr>
              <a:spLocks/>
            </p:cNvSpPr>
            <p:nvPr/>
          </p:nvSpPr>
          <p:spPr bwMode="auto">
            <a:xfrm rot="2903824">
              <a:off x="3173" y="1953"/>
              <a:ext cx="137" cy="620"/>
            </a:xfrm>
            <a:custGeom>
              <a:avLst/>
              <a:gdLst>
                <a:gd name="G0" fmla="+- 0 0 0"/>
                <a:gd name="G1" fmla="+- 21600 0 0"/>
                <a:gd name="G2" fmla="+- 21600 0 0"/>
                <a:gd name="T0" fmla="*/ 0 w 21600"/>
                <a:gd name="T1" fmla="*/ 0 h 41895"/>
                <a:gd name="T2" fmla="*/ 7393 w 21600"/>
                <a:gd name="T3" fmla="*/ 41895 h 41895"/>
                <a:gd name="T4" fmla="*/ 0 w 21600"/>
                <a:gd name="T5" fmla="*/ 21600 h 41895"/>
              </a:gdLst>
              <a:ahLst/>
              <a:cxnLst>
                <a:cxn ang="0">
                  <a:pos x="T0" y="T1"/>
                </a:cxn>
                <a:cxn ang="0">
                  <a:pos x="T2" y="T3"/>
                </a:cxn>
                <a:cxn ang="0">
                  <a:pos x="T4" y="T5"/>
                </a:cxn>
              </a:cxnLst>
              <a:rect l="0" t="0" r="r" b="b"/>
              <a:pathLst>
                <a:path w="21600" h="41895" fill="none" extrusionOk="0">
                  <a:moveTo>
                    <a:pt x="-1" y="0"/>
                  </a:moveTo>
                  <a:cubicBezTo>
                    <a:pt x="11929" y="0"/>
                    <a:pt x="21600" y="9670"/>
                    <a:pt x="21600" y="21600"/>
                  </a:cubicBezTo>
                  <a:cubicBezTo>
                    <a:pt x="21600" y="30678"/>
                    <a:pt x="15923" y="38788"/>
                    <a:pt x="7393" y="41895"/>
                  </a:cubicBezTo>
                </a:path>
                <a:path w="21600" h="41895" stroke="0" extrusionOk="0">
                  <a:moveTo>
                    <a:pt x="-1" y="0"/>
                  </a:moveTo>
                  <a:cubicBezTo>
                    <a:pt x="11929" y="0"/>
                    <a:pt x="21600" y="9670"/>
                    <a:pt x="21600" y="21600"/>
                  </a:cubicBezTo>
                  <a:cubicBezTo>
                    <a:pt x="21600" y="30678"/>
                    <a:pt x="15923" y="38788"/>
                    <a:pt x="7393" y="41895"/>
                  </a:cubicBezTo>
                  <a:lnTo>
                    <a:pt x="0"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203" name="Arc 35"/>
            <p:cNvSpPr>
              <a:spLocks/>
            </p:cNvSpPr>
            <p:nvPr/>
          </p:nvSpPr>
          <p:spPr bwMode="auto">
            <a:xfrm rot="6851627">
              <a:off x="2705" y="2096"/>
              <a:ext cx="137" cy="471"/>
            </a:xfrm>
            <a:custGeom>
              <a:avLst/>
              <a:gdLst>
                <a:gd name="G0" fmla="+- 0 0 0"/>
                <a:gd name="G1" fmla="+- 21600 0 0"/>
                <a:gd name="G2" fmla="+- 21600 0 0"/>
                <a:gd name="T0" fmla="*/ 0 w 21600"/>
                <a:gd name="T1" fmla="*/ 0 h 31813"/>
                <a:gd name="T2" fmla="*/ 19033 w 21600"/>
                <a:gd name="T3" fmla="*/ 31813 h 31813"/>
                <a:gd name="T4" fmla="*/ 0 w 21600"/>
                <a:gd name="T5" fmla="*/ 21600 h 31813"/>
              </a:gdLst>
              <a:ahLst/>
              <a:cxnLst>
                <a:cxn ang="0">
                  <a:pos x="T0" y="T1"/>
                </a:cxn>
                <a:cxn ang="0">
                  <a:pos x="T2" y="T3"/>
                </a:cxn>
                <a:cxn ang="0">
                  <a:pos x="T4" y="T5"/>
                </a:cxn>
              </a:cxnLst>
              <a:rect l="0" t="0" r="r" b="b"/>
              <a:pathLst>
                <a:path w="21600" h="31813" fill="none" extrusionOk="0">
                  <a:moveTo>
                    <a:pt x="-1" y="0"/>
                  </a:moveTo>
                  <a:cubicBezTo>
                    <a:pt x="11929" y="0"/>
                    <a:pt x="21600" y="9670"/>
                    <a:pt x="21600" y="21600"/>
                  </a:cubicBezTo>
                  <a:cubicBezTo>
                    <a:pt x="21600" y="25163"/>
                    <a:pt x="20718" y="28672"/>
                    <a:pt x="19032" y="31812"/>
                  </a:cubicBezTo>
                </a:path>
                <a:path w="21600" h="31813" stroke="0" extrusionOk="0">
                  <a:moveTo>
                    <a:pt x="-1" y="0"/>
                  </a:moveTo>
                  <a:cubicBezTo>
                    <a:pt x="11929" y="0"/>
                    <a:pt x="21600" y="9670"/>
                    <a:pt x="21600" y="21600"/>
                  </a:cubicBezTo>
                  <a:cubicBezTo>
                    <a:pt x="21600" y="25163"/>
                    <a:pt x="20718" y="28672"/>
                    <a:pt x="19032" y="31812"/>
                  </a:cubicBezTo>
                  <a:lnTo>
                    <a:pt x="0"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204" name="Arc 36"/>
            <p:cNvSpPr>
              <a:spLocks/>
            </p:cNvSpPr>
            <p:nvPr/>
          </p:nvSpPr>
          <p:spPr bwMode="auto">
            <a:xfrm rot="6806895">
              <a:off x="2234" y="2046"/>
              <a:ext cx="239" cy="524"/>
            </a:xfrm>
            <a:custGeom>
              <a:avLst/>
              <a:gdLst>
                <a:gd name="G0" fmla="+- 0 0 0"/>
                <a:gd name="G1" fmla="+- 21154 0 0"/>
                <a:gd name="G2" fmla="+- 21600 0 0"/>
                <a:gd name="T0" fmla="*/ 4366 w 21600"/>
                <a:gd name="T1" fmla="*/ 0 h 31367"/>
                <a:gd name="T2" fmla="*/ 19033 w 21600"/>
                <a:gd name="T3" fmla="*/ 31367 h 31367"/>
                <a:gd name="T4" fmla="*/ 0 w 21600"/>
                <a:gd name="T5" fmla="*/ 21154 h 31367"/>
              </a:gdLst>
              <a:ahLst/>
              <a:cxnLst>
                <a:cxn ang="0">
                  <a:pos x="T0" y="T1"/>
                </a:cxn>
                <a:cxn ang="0">
                  <a:pos x="T2" y="T3"/>
                </a:cxn>
                <a:cxn ang="0">
                  <a:pos x="T4" y="T5"/>
                </a:cxn>
              </a:cxnLst>
              <a:rect l="0" t="0" r="r" b="b"/>
              <a:pathLst>
                <a:path w="21600" h="31367" fill="none" extrusionOk="0">
                  <a:moveTo>
                    <a:pt x="4366" y="-1"/>
                  </a:moveTo>
                  <a:cubicBezTo>
                    <a:pt x="14401" y="2070"/>
                    <a:pt x="21600" y="10907"/>
                    <a:pt x="21600" y="21154"/>
                  </a:cubicBezTo>
                  <a:cubicBezTo>
                    <a:pt x="21600" y="24717"/>
                    <a:pt x="20718" y="28226"/>
                    <a:pt x="19032" y="31366"/>
                  </a:cubicBezTo>
                </a:path>
                <a:path w="21600" h="31367" stroke="0" extrusionOk="0">
                  <a:moveTo>
                    <a:pt x="4366" y="-1"/>
                  </a:moveTo>
                  <a:cubicBezTo>
                    <a:pt x="14401" y="2070"/>
                    <a:pt x="21600" y="10907"/>
                    <a:pt x="21600" y="21154"/>
                  </a:cubicBezTo>
                  <a:cubicBezTo>
                    <a:pt x="21600" y="24717"/>
                    <a:pt x="20718" y="28226"/>
                    <a:pt x="19032" y="31366"/>
                  </a:cubicBezTo>
                  <a:lnTo>
                    <a:pt x="0" y="21154"/>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205" name="Arc 37"/>
            <p:cNvSpPr>
              <a:spLocks/>
            </p:cNvSpPr>
            <p:nvPr/>
          </p:nvSpPr>
          <p:spPr bwMode="auto">
            <a:xfrm rot="9630365">
              <a:off x="1680" y="2115"/>
              <a:ext cx="394" cy="239"/>
            </a:xfrm>
            <a:custGeom>
              <a:avLst/>
              <a:gdLst>
                <a:gd name="G0" fmla="+- 0 0 0"/>
                <a:gd name="G1" fmla="+- 21600 0 0"/>
                <a:gd name="G2" fmla="+- 21600 0 0"/>
                <a:gd name="T0" fmla="*/ 0 w 21600"/>
                <a:gd name="T1" fmla="*/ 0 h 42482"/>
                <a:gd name="T2" fmla="*/ 5523 w 21600"/>
                <a:gd name="T3" fmla="*/ 42482 h 42482"/>
                <a:gd name="T4" fmla="*/ 0 w 21600"/>
                <a:gd name="T5" fmla="*/ 21600 h 42482"/>
              </a:gdLst>
              <a:ahLst/>
              <a:cxnLst>
                <a:cxn ang="0">
                  <a:pos x="T0" y="T1"/>
                </a:cxn>
                <a:cxn ang="0">
                  <a:pos x="T2" y="T3"/>
                </a:cxn>
                <a:cxn ang="0">
                  <a:pos x="T4" y="T5"/>
                </a:cxn>
              </a:cxnLst>
              <a:rect l="0" t="0" r="r" b="b"/>
              <a:pathLst>
                <a:path w="21600" h="42482" fill="none" extrusionOk="0">
                  <a:moveTo>
                    <a:pt x="-1" y="0"/>
                  </a:moveTo>
                  <a:cubicBezTo>
                    <a:pt x="11929" y="0"/>
                    <a:pt x="21600" y="9670"/>
                    <a:pt x="21600" y="21600"/>
                  </a:cubicBezTo>
                  <a:cubicBezTo>
                    <a:pt x="21600" y="31402"/>
                    <a:pt x="14999" y="39975"/>
                    <a:pt x="5522" y="42481"/>
                  </a:cubicBezTo>
                </a:path>
                <a:path w="21600" h="42482" stroke="0" extrusionOk="0">
                  <a:moveTo>
                    <a:pt x="-1" y="0"/>
                  </a:moveTo>
                  <a:cubicBezTo>
                    <a:pt x="11929" y="0"/>
                    <a:pt x="21600" y="9670"/>
                    <a:pt x="21600" y="21600"/>
                  </a:cubicBezTo>
                  <a:cubicBezTo>
                    <a:pt x="21600" y="31402"/>
                    <a:pt x="14999" y="39975"/>
                    <a:pt x="5522" y="42481"/>
                  </a:cubicBezTo>
                  <a:lnTo>
                    <a:pt x="0"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206" name="Arc 38"/>
            <p:cNvSpPr>
              <a:spLocks/>
            </p:cNvSpPr>
            <p:nvPr/>
          </p:nvSpPr>
          <p:spPr bwMode="auto">
            <a:xfrm rot="-5917825">
              <a:off x="1996" y="1822"/>
              <a:ext cx="137" cy="471"/>
            </a:xfrm>
            <a:custGeom>
              <a:avLst/>
              <a:gdLst>
                <a:gd name="G0" fmla="+- 0 0 0"/>
                <a:gd name="G1" fmla="+- 21600 0 0"/>
                <a:gd name="G2" fmla="+- 21600 0 0"/>
                <a:gd name="T0" fmla="*/ 0 w 21600"/>
                <a:gd name="T1" fmla="*/ 0 h 31813"/>
                <a:gd name="T2" fmla="*/ 19033 w 21600"/>
                <a:gd name="T3" fmla="*/ 31813 h 31813"/>
                <a:gd name="T4" fmla="*/ 0 w 21600"/>
                <a:gd name="T5" fmla="*/ 21600 h 31813"/>
              </a:gdLst>
              <a:ahLst/>
              <a:cxnLst>
                <a:cxn ang="0">
                  <a:pos x="T0" y="T1"/>
                </a:cxn>
                <a:cxn ang="0">
                  <a:pos x="T2" y="T3"/>
                </a:cxn>
                <a:cxn ang="0">
                  <a:pos x="T4" y="T5"/>
                </a:cxn>
              </a:cxnLst>
              <a:rect l="0" t="0" r="r" b="b"/>
              <a:pathLst>
                <a:path w="21600" h="31813" fill="none" extrusionOk="0">
                  <a:moveTo>
                    <a:pt x="-1" y="0"/>
                  </a:moveTo>
                  <a:cubicBezTo>
                    <a:pt x="11929" y="0"/>
                    <a:pt x="21600" y="9670"/>
                    <a:pt x="21600" y="21600"/>
                  </a:cubicBezTo>
                  <a:cubicBezTo>
                    <a:pt x="21600" y="25163"/>
                    <a:pt x="20718" y="28672"/>
                    <a:pt x="19032" y="31812"/>
                  </a:cubicBezTo>
                </a:path>
                <a:path w="21600" h="31813" stroke="0" extrusionOk="0">
                  <a:moveTo>
                    <a:pt x="-1" y="0"/>
                  </a:moveTo>
                  <a:cubicBezTo>
                    <a:pt x="11929" y="0"/>
                    <a:pt x="21600" y="9670"/>
                    <a:pt x="21600" y="21600"/>
                  </a:cubicBezTo>
                  <a:cubicBezTo>
                    <a:pt x="21600" y="25163"/>
                    <a:pt x="20718" y="28672"/>
                    <a:pt x="19032" y="31812"/>
                  </a:cubicBezTo>
                  <a:lnTo>
                    <a:pt x="0"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207" name="Arc 39"/>
            <p:cNvSpPr>
              <a:spLocks/>
            </p:cNvSpPr>
            <p:nvPr/>
          </p:nvSpPr>
          <p:spPr bwMode="auto">
            <a:xfrm rot="-4330616">
              <a:off x="2311" y="1753"/>
              <a:ext cx="137" cy="471"/>
            </a:xfrm>
            <a:custGeom>
              <a:avLst/>
              <a:gdLst>
                <a:gd name="G0" fmla="+- 0 0 0"/>
                <a:gd name="G1" fmla="+- 21600 0 0"/>
                <a:gd name="G2" fmla="+- 21600 0 0"/>
                <a:gd name="T0" fmla="*/ 0 w 21600"/>
                <a:gd name="T1" fmla="*/ 0 h 31813"/>
                <a:gd name="T2" fmla="*/ 19033 w 21600"/>
                <a:gd name="T3" fmla="*/ 31813 h 31813"/>
                <a:gd name="T4" fmla="*/ 0 w 21600"/>
                <a:gd name="T5" fmla="*/ 21600 h 31813"/>
              </a:gdLst>
              <a:ahLst/>
              <a:cxnLst>
                <a:cxn ang="0">
                  <a:pos x="T0" y="T1"/>
                </a:cxn>
                <a:cxn ang="0">
                  <a:pos x="T2" y="T3"/>
                </a:cxn>
                <a:cxn ang="0">
                  <a:pos x="T4" y="T5"/>
                </a:cxn>
              </a:cxnLst>
              <a:rect l="0" t="0" r="r" b="b"/>
              <a:pathLst>
                <a:path w="21600" h="31813" fill="none" extrusionOk="0">
                  <a:moveTo>
                    <a:pt x="-1" y="0"/>
                  </a:moveTo>
                  <a:cubicBezTo>
                    <a:pt x="11929" y="0"/>
                    <a:pt x="21600" y="9670"/>
                    <a:pt x="21600" y="21600"/>
                  </a:cubicBezTo>
                  <a:cubicBezTo>
                    <a:pt x="21600" y="25163"/>
                    <a:pt x="20718" y="28672"/>
                    <a:pt x="19032" y="31812"/>
                  </a:cubicBezTo>
                </a:path>
                <a:path w="21600" h="31813" stroke="0" extrusionOk="0">
                  <a:moveTo>
                    <a:pt x="-1" y="0"/>
                  </a:moveTo>
                  <a:cubicBezTo>
                    <a:pt x="11929" y="0"/>
                    <a:pt x="21600" y="9670"/>
                    <a:pt x="21600" y="21600"/>
                  </a:cubicBezTo>
                  <a:cubicBezTo>
                    <a:pt x="21600" y="25163"/>
                    <a:pt x="20718" y="28672"/>
                    <a:pt x="19032" y="31812"/>
                  </a:cubicBezTo>
                  <a:lnTo>
                    <a:pt x="0"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208" name="Arc 40"/>
            <p:cNvSpPr>
              <a:spLocks/>
            </p:cNvSpPr>
            <p:nvPr/>
          </p:nvSpPr>
          <p:spPr bwMode="auto">
            <a:xfrm rot="-4071227">
              <a:off x="2818" y="1719"/>
              <a:ext cx="137" cy="540"/>
            </a:xfrm>
            <a:custGeom>
              <a:avLst/>
              <a:gdLst>
                <a:gd name="G0" fmla="+- 0 0 0"/>
                <a:gd name="G1" fmla="+- 21600 0 0"/>
                <a:gd name="G2" fmla="+- 21600 0 0"/>
                <a:gd name="T0" fmla="*/ 0 w 21600"/>
                <a:gd name="T1" fmla="*/ 0 h 36502"/>
                <a:gd name="T2" fmla="*/ 15636 w 21600"/>
                <a:gd name="T3" fmla="*/ 36502 h 36502"/>
                <a:gd name="T4" fmla="*/ 0 w 21600"/>
                <a:gd name="T5" fmla="*/ 21600 h 36502"/>
              </a:gdLst>
              <a:ahLst/>
              <a:cxnLst>
                <a:cxn ang="0">
                  <a:pos x="T0" y="T1"/>
                </a:cxn>
                <a:cxn ang="0">
                  <a:pos x="T2" y="T3"/>
                </a:cxn>
                <a:cxn ang="0">
                  <a:pos x="T4" y="T5"/>
                </a:cxn>
              </a:cxnLst>
              <a:rect l="0" t="0" r="r" b="b"/>
              <a:pathLst>
                <a:path w="21600" h="36502" fill="none" extrusionOk="0">
                  <a:moveTo>
                    <a:pt x="-1" y="0"/>
                  </a:moveTo>
                  <a:cubicBezTo>
                    <a:pt x="11929" y="0"/>
                    <a:pt x="21600" y="9670"/>
                    <a:pt x="21600" y="21600"/>
                  </a:cubicBezTo>
                  <a:cubicBezTo>
                    <a:pt x="21600" y="27149"/>
                    <a:pt x="19464" y="32485"/>
                    <a:pt x="15636" y="36502"/>
                  </a:cubicBezTo>
                </a:path>
                <a:path w="21600" h="36502" stroke="0" extrusionOk="0">
                  <a:moveTo>
                    <a:pt x="-1" y="0"/>
                  </a:moveTo>
                  <a:cubicBezTo>
                    <a:pt x="11929" y="0"/>
                    <a:pt x="21600" y="9670"/>
                    <a:pt x="21600" y="21600"/>
                  </a:cubicBezTo>
                  <a:cubicBezTo>
                    <a:pt x="21600" y="27149"/>
                    <a:pt x="19464" y="32485"/>
                    <a:pt x="15636" y="36502"/>
                  </a:cubicBezTo>
                  <a:lnTo>
                    <a:pt x="0" y="21600"/>
                  </a:lnTo>
                  <a:close/>
                </a:path>
              </a:pathLst>
            </a:custGeom>
            <a:solidFill>
              <a:schemeClr val="bg1"/>
            </a:solidFill>
            <a:ln w="9525">
              <a:solidFill>
                <a:schemeClr val="tx1"/>
              </a:solidFill>
              <a:round/>
              <a:headEnd/>
              <a:tailEnd/>
            </a:ln>
            <a:effectLst/>
          </p:spPr>
          <p:txBody>
            <a:bodyPr wrap="none" anchor="ctr"/>
            <a:lstStyle/>
            <a:p>
              <a:endParaRPr lang="ko-KR" altLang="en-US"/>
            </a:p>
          </p:txBody>
        </p:sp>
        <p:sp>
          <p:nvSpPr>
            <p:cNvPr id="647209" name="Text Box 41"/>
            <p:cNvSpPr txBox="1">
              <a:spLocks noChangeArrowheads="1"/>
            </p:cNvSpPr>
            <p:nvPr/>
          </p:nvSpPr>
          <p:spPr bwMode="auto">
            <a:xfrm>
              <a:off x="2400" y="2019"/>
              <a:ext cx="871" cy="144"/>
            </a:xfrm>
            <a:prstGeom prst="rect">
              <a:avLst/>
            </a:prstGeom>
            <a:solidFill>
              <a:schemeClr val="bg1"/>
            </a:solidFill>
            <a:ln w="9525">
              <a:noFill/>
              <a:miter lim="800000"/>
              <a:headEnd/>
              <a:tailEnd/>
            </a:ln>
            <a:effectLst/>
          </p:spPr>
          <p:txBody>
            <a:bodyPr wrap="none">
              <a:spAutoFit/>
            </a:bodyPr>
            <a:lstStyle/>
            <a:p>
              <a:pPr eaLnBrk="1" hangingPunct="1"/>
              <a:r>
                <a:rPr lang="en-US" altLang="ko-KR" i="1">
                  <a:ea typeface="ＭＳ Ｐゴシック" pitchFamily="34" charset="-128"/>
                  <a:cs typeface="Arial" pitchFamily="34" charset="0"/>
                </a:rPr>
                <a:t>Intranet/Internet (IP)</a:t>
              </a:r>
            </a:p>
          </p:txBody>
        </p:sp>
        <p:sp>
          <p:nvSpPr>
            <p:cNvPr id="647210" name="Line 42"/>
            <p:cNvSpPr>
              <a:spLocks noChangeShapeType="1"/>
            </p:cNvSpPr>
            <p:nvPr/>
          </p:nvSpPr>
          <p:spPr bwMode="auto">
            <a:xfrm flipH="1">
              <a:off x="2784" y="2416"/>
              <a:ext cx="48" cy="96"/>
            </a:xfrm>
            <a:prstGeom prst="line">
              <a:avLst/>
            </a:prstGeom>
            <a:noFill/>
            <a:ln w="28575">
              <a:solidFill>
                <a:schemeClr val="tx1"/>
              </a:solidFill>
              <a:round/>
              <a:headEnd/>
              <a:tailEnd/>
            </a:ln>
            <a:effectLst/>
          </p:spPr>
          <p:txBody>
            <a:bodyPr/>
            <a:lstStyle/>
            <a:p>
              <a:endParaRPr lang="ko-KR" altLang="en-US"/>
            </a:p>
          </p:txBody>
        </p:sp>
      </p:grpSp>
      <p:sp>
        <p:nvSpPr>
          <p:cNvPr id="647211" name="AutoShape 43"/>
          <p:cNvSpPr>
            <a:spLocks noChangeArrowheads="1"/>
          </p:cNvSpPr>
          <p:nvPr/>
        </p:nvSpPr>
        <p:spPr bwMode="auto">
          <a:xfrm>
            <a:off x="2195513" y="6143625"/>
            <a:ext cx="490537" cy="409575"/>
          </a:xfrm>
          <a:prstGeom prst="can">
            <a:avLst>
              <a:gd name="adj" fmla="val 25000"/>
            </a:avLst>
          </a:prstGeom>
          <a:noFill/>
          <a:ln w="9525">
            <a:solidFill>
              <a:schemeClr val="tx1"/>
            </a:solidFill>
            <a:round/>
            <a:headEnd/>
            <a:tailEnd/>
          </a:ln>
          <a:effectLst/>
        </p:spPr>
        <p:txBody>
          <a:bodyPr wrap="none" anchor="ctr"/>
          <a:lstStyle/>
          <a:p>
            <a:endParaRPr lang="ko-KR" altLang="en-US"/>
          </a:p>
        </p:txBody>
      </p:sp>
      <p:sp>
        <p:nvSpPr>
          <p:cNvPr id="647212" name="Line 44"/>
          <p:cNvSpPr>
            <a:spLocks noChangeShapeType="1"/>
          </p:cNvSpPr>
          <p:nvPr/>
        </p:nvSpPr>
        <p:spPr bwMode="auto">
          <a:xfrm flipH="1">
            <a:off x="2686050" y="6389688"/>
            <a:ext cx="123825" cy="0"/>
          </a:xfrm>
          <a:prstGeom prst="line">
            <a:avLst/>
          </a:prstGeom>
          <a:noFill/>
          <a:ln w="9525">
            <a:solidFill>
              <a:schemeClr val="tx1"/>
            </a:solidFill>
            <a:round/>
            <a:headEnd/>
            <a:tailEnd/>
          </a:ln>
          <a:effectLst/>
        </p:spPr>
        <p:txBody>
          <a:bodyPr/>
          <a:lstStyle/>
          <a:p>
            <a:endParaRPr lang="ko-KR" altLang="en-US"/>
          </a:p>
        </p:txBody>
      </p:sp>
      <p:grpSp>
        <p:nvGrpSpPr>
          <p:cNvPr id="4" name="Group 45"/>
          <p:cNvGrpSpPr>
            <a:grpSpLocks/>
          </p:cNvGrpSpPr>
          <p:nvPr/>
        </p:nvGrpSpPr>
        <p:grpSpPr bwMode="auto">
          <a:xfrm>
            <a:off x="228600" y="3881438"/>
            <a:ext cx="2908300" cy="1279525"/>
            <a:chOff x="144" y="2218"/>
            <a:chExt cx="1832" cy="806"/>
          </a:xfrm>
        </p:grpSpPr>
        <p:sp>
          <p:nvSpPr>
            <p:cNvPr id="647214" name="Line 46"/>
            <p:cNvSpPr>
              <a:spLocks noChangeShapeType="1"/>
            </p:cNvSpPr>
            <p:nvPr/>
          </p:nvSpPr>
          <p:spPr bwMode="auto">
            <a:xfrm flipH="1" flipV="1">
              <a:off x="763" y="2559"/>
              <a:ext cx="78" cy="232"/>
            </a:xfrm>
            <a:prstGeom prst="line">
              <a:avLst/>
            </a:prstGeom>
            <a:noFill/>
            <a:ln w="9525">
              <a:solidFill>
                <a:schemeClr val="tx1"/>
              </a:solidFill>
              <a:round/>
              <a:headEnd/>
              <a:tailEnd/>
            </a:ln>
            <a:effectLst/>
          </p:spPr>
          <p:txBody>
            <a:bodyPr/>
            <a:lstStyle/>
            <a:p>
              <a:endParaRPr lang="ko-KR" altLang="en-US"/>
            </a:p>
          </p:txBody>
        </p:sp>
        <p:sp>
          <p:nvSpPr>
            <p:cNvPr id="647215" name="Line 47"/>
            <p:cNvSpPr>
              <a:spLocks noChangeShapeType="1"/>
            </p:cNvSpPr>
            <p:nvPr/>
          </p:nvSpPr>
          <p:spPr bwMode="auto">
            <a:xfrm>
              <a:off x="531" y="2714"/>
              <a:ext cx="155" cy="232"/>
            </a:xfrm>
            <a:prstGeom prst="line">
              <a:avLst/>
            </a:prstGeom>
            <a:noFill/>
            <a:ln w="9525">
              <a:solidFill>
                <a:schemeClr val="tx1"/>
              </a:solidFill>
              <a:round/>
              <a:headEnd/>
              <a:tailEnd/>
            </a:ln>
            <a:effectLst/>
          </p:spPr>
          <p:txBody>
            <a:bodyPr/>
            <a:lstStyle/>
            <a:p>
              <a:endParaRPr lang="ko-KR" altLang="en-US"/>
            </a:p>
          </p:txBody>
        </p:sp>
        <p:sp>
          <p:nvSpPr>
            <p:cNvPr id="647216" name="Line 48"/>
            <p:cNvSpPr>
              <a:spLocks noChangeShapeType="1"/>
            </p:cNvSpPr>
            <p:nvPr/>
          </p:nvSpPr>
          <p:spPr bwMode="auto">
            <a:xfrm>
              <a:off x="376" y="2791"/>
              <a:ext cx="155" cy="233"/>
            </a:xfrm>
            <a:prstGeom prst="line">
              <a:avLst/>
            </a:prstGeom>
            <a:noFill/>
            <a:ln w="9525">
              <a:solidFill>
                <a:schemeClr val="tx1"/>
              </a:solidFill>
              <a:round/>
              <a:headEnd/>
              <a:tailEnd/>
            </a:ln>
            <a:effectLst/>
          </p:spPr>
          <p:txBody>
            <a:bodyPr/>
            <a:lstStyle/>
            <a:p>
              <a:endParaRPr lang="ko-KR" altLang="en-US"/>
            </a:p>
          </p:txBody>
        </p:sp>
        <p:sp>
          <p:nvSpPr>
            <p:cNvPr id="647217" name="Text Box 49"/>
            <p:cNvSpPr txBox="1">
              <a:spLocks noChangeArrowheads="1"/>
            </p:cNvSpPr>
            <p:nvPr/>
          </p:nvSpPr>
          <p:spPr bwMode="auto">
            <a:xfrm>
              <a:off x="816" y="2218"/>
              <a:ext cx="1160" cy="326"/>
            </a:xfrm>
            <a:prstGeom prst="rect">
              <a:avLst/>
            </a:prstGeom>
            <a:noFill/>
            <a:ln w="9525">
              <a:noFill/>
              <a:miter lim="800000"/>
              <a:headEnd/>
              <a:tailEnd/>
            </a:ln>
            <a:effectLst/>
          </p:spPr>
          <p:txBody>
            <a:bodyPr wrap="none">
              <a:spAutoFit/>
            </a:bodyPr>
            <a:lstStyle/>
            <a:p>
              <a:pPr eaLnBrk="1" hangingPunct="1"/>
              <a:r>
                <a:rPr lang="en-US" altLang="ko-KR" sz="1400">
                  <a:ea typeface="ＭＳ Ｐゴシック" pitchFamily="34" charset="-128"/>
                  <a:cs typeface="Arial" pitchFamily="34" charset="0"/>
                </a:rPr>
                <a:t>Client Data Browsing</a:t>
              </a:r>
            </a:p>
            <a:p>
              <a:pPr eaLnBrk="1" hangingPunct="1"/>
              <a:r>
                <a:rPr lang="en-US" altLang="ko-KR" sz="1400">
                  <a:ea typeface="ＭＳ Ｐゴシック" pitchFamily="34" charset="-128"/>
                  <a:cs typeface="Arial" pitchFamily="34" charset="0"/>
                </a:rPr>
                <a:t>and Processing</a:t>
              </a:r>
            </a:p>
          </p:txBody>
        </p:sp>
        <p:grpSp>
          <p:nvGrpSpPr>
            <p:cNvPr id="5" name="Group 50"/>
            <p:cNvGrpSpPr>
              <a:grpSpLocks/>
            </p:cNvGrpSpPr>
            <p:nvPr/>
          </p:nvGrpSpPr>
          <p:grpSpPr bwMode="auto">
            <a:xfrm>
              <a:off x="376" y="2482"/>
              <a:ext cx="310" cy="232"/>
              <a:chOff x="1776" y="1824"/>
              <a:chExt cx="192" cy="144"/>
            </a:xfrm>
          </p:grpSpPr>
          <p:sp>
            <p:nvSpPr>
              <p:cNvPr id="647219" name="Rectangle 51"/>
              <p:cNvSpPr>
                <a:spLocks noChangeArrowheads="1"/>
              </p:cNvSpPr>
              <p:nvPr/>
            </p:nvSpPr>
            <p:spPr bwMode="auto">
              <a:xfrm>
                <a:off x="1776" y="1824"/>
                <a:ext cx="192" cy="144"/>
              </a:xfrm>
              <a:prstGeom prst="rect">
                <a:avLst/>
              </a:prstGeom>
              <a:solidFill>
                <a:schemeClr val="bg1"/>
              </a:solidFill>
              <a:ln w="6350">
                <a:solidFill>
                  <a:schemeClr val="tx1"/>
                </a:solidFill>
                <a:miter lim="800000"/>
                <a:headEnd/>
                <a:tailEnd/>
              </a:ln>
              <a:effectLst/>
            </p:spPr>
            <p:txBody>
              <a:bodyPr wrap="none" anchor="ctr"/>
              <a:lstStyle/>
              <a:p>
                <a:endParaRPr lang="ko-KR" altLang="en-US"/>
              </a:p>
            </p:txBody>
          </p:sp>
          <p:sp>
            <p:nvSpPr>
              <p:cNvPr id="647220" name="AutoShape 52" descr="25%"/>
              <p:cNvSpPr>
                <a:spLocks noChangeArrowheads="1"/>
              </p:cNvSpPr>
              <p:nvPr/>
            </p:nvSpPr>
            <p:spPr bwMode="auto">
              <a:xfrm>
                <a:off x="1797" y="1842"/>
                <a:ext cx="150" cy="108"/>
              </a:xfrm>
              <a:prstGeom prst="roundRect">
                <a:avLst>
                  <a:gd name="adj" fmla="val 16667"/>
                </a:avLst>
              </a:prstGeom>
              <a:pattFill prst="pct25">
                <a:fgClr>
                  <a:schemeClr val="folHlink"/>
                </a:fgClr>
                <a:bgClr>
                  <a:schemeClr val="bg1"/>
                </a:bgClr>
              </a:pattFill>
              <a:ln w="6350">
                <a:solidFill>
                  <a:schemeClr val="tx1"/>
                </a:solidFill>
                <a:round/>
                <a:headEnd/>
                <a:tailEnd/>
              </a:ln>
              <a:effectLst/>
            </p:spPr>
            <p:txBody>
              <a:bodyPr wrap="none" anchor="ctr"/>
              <a:lstStyle/>
              <a:p>
                <a:endParaRPr lang="ko-KR" altLang="en-US"/>
              </a:p>
            </p:txBody>
          </p:sp>
          <p:sp>
            <p:nvSpPr>
              <p:cNvPr id="647221" name="Freeform 53"/>
              <p:cNvSpPr>
                <a:spLocks/>
              </p:cNvSpPr>
              <p:nvPr/>
            </p:nvSpPr>
            <p:spPr bwMode="auto">
              <a:xfrm>
                <a:off x="1819" y="1896"/>
                <a:ext cx="81" cy="33"/>
              </a:xfrm>
              <a:custGeom>
                <a:avLst/>
                <a:gdLst/>
                <a:ahLst/>
                <a:cxnLst>
                  <a:cxn ang="0">
                    <a:pos x="0" y="78"/>
                  </a:cxn>
                  <a:cxn ang="0">
                    <a:pos x="42" y="75"/>
                  </a:cxn>
                  <a:cxn ang="0">
                    <a:pos x="57" y="27"/>
                  </a:cxn>
                  <a:cxn ang="0">
                    <a:pos x="93" y="9"/>
                  </a:cxn>
                  <a:cxn ang="0">
                    <a:pos x="108" y="48"/>
                  </a:cxn>
                  <a:cxn ang="0">
                    <a:pos x="120" y="75"/>
                  </a:cxn>
                  <a:cxn ang="0">
                    <a:pos x="138" y="81"/>
                  </a:cxn>
                  <a:cxn ang="0">
                    <a:pos x="171" y="57"/>
                  </a:cxn>
                  <a:cxn ang="0">
                    <a:pos x="174" y="15"/>
                  </a:cxn>
                  <a:cxn ang="0">
                    <a:pos x="189" y="18"/>
                  </a:cxn>
                  <a:cxn ang="0">
                    <a:pos x="201" y="45"/>
                  </a:cxn>
                  <a:cxn ang="0">
                    <a:pos x="222" y="87"/>
                  </a:cxn>
                  <a:cxn ang="0">
                    <a:pos x="240" y="84"/>
                  </a:cxn>
                </a:cxnLst>
                <a:rect l="0" t="0" r="r" b="b"/>
                <a:pathLst>
                  <a:path w="240" h="87">
                    <a:moveTo>
                      <a:pt x="0" y="78"/>
                    </a:moveTo>
                    <a:cubicBezTo>
                      <a:pt x="15" y="74"/>
                      <a:pt x="27" y="78"/>
                      <a:pt x="42" y="75"/>
                    </a:cubicBezTo>
                    <a:cubicBezTo>
                      <a:pt x="60" y="63"/>
                      <a:pt x="43" y="48"/>
                      <a:pt x="57" y="27"/>
                    </a:cubicBezTo>
                    <a:cubicBezTo>
                      <a:pt x="62" y="0"/>
                      <a:pt x="65" y="6"/>
                      <a:pt x="93" y="9"/>
                    </a:cubicBezTo>
                    <a:cubicBezTo>
                      <a:pt x="108" y="14"/>
                      <a:pt x="95" y="29"/>
                      <a:pt x="108" y="48"/>
                    </a:cubicBezTo>
                    <a:cubicBezTo>
                      <a:pt x="110" y="61"/>
                      <a:pt x="108" y="68"/>
                      <a:pt x="120" y="75"/>
                    </a:cubicBezTo>
                    <a:cubicBezTo>
                      <a:pt x="126" y="78"/>
                      <a:pt x="138" y="81"/>
                      <a:pt x="138" y="81"/>
                    </a:cubicBezTo>
                    <a:cubicBezTo>
                      <a:pt x="164" y="72"/>
                      <a:pt x="157" y="78"/>
                      <a:pt x="171" y="57"/>
                    </a:cubicBezTo>
                    <a:cubicBezTo>
                      <a:pt x="172" y="43"/>
                      <a:pt x="168" y="28"/>
                      <a:pt x="174" y="15"/>
                    </a:cubicBezTo>
                    <a:cubicBezTo>
                      <a:pt x="176" y="10"/>
                      <a:pt x="185" y="15"/>
                      <a:pt x="189" y="18"/>
                    </a:cubicBezTo>
                    <a:cubicBezTo>
                      <a:pt x="198" y="23"/>
                      <a:pt x="201" y="45"/>
                      <a:pt x="201" y="45"/>
                    </a:cubicBezTo>
                    <a:cubicBezTo>
                      <a:pt x="196" y="68"/>
                      <a:pt x="200" y="80"/>
                      <a:pt x="222" y="87"/>
                    </a:cubicBezTo>
                    <a:cubicBezTo>
                      <a:pt x="234" y="83"/>
                      <a:pt x="228" y="84"/>
                      <a:pt x="240" y="84"/>
                    </a:cubicBezTo>
                  </a:path>
                </a:pathLst>
              </a:custGeom>
              <a:noFill/>
              <a:ln w="3175" cmpd="sng">
                <a:solidFill>
                  <a:schemeClr val="tx1"/>
                </a:solidFill>
                <a:round/>
                <a:headEnd type="none" w="med" len="med"/>
                <a:tailEnd type="none" w="med" len="med"/>
              </a:ln>
              <a:effectLst/>
            </p:spPr>
            <p:txBody>
              <a:bodyPr/>
              <a:lstStyle/>
              <a:p>
                <a:endParaRPr lang="ko-KR" altLang="en-US"/>
              </a:p>
            </p:txBody>
          </p:sp>
          <p:sp>
            <p:nvSpPr>
              <p:cNvPr id="647222" name="Line 54"/>
              <p:cNvSpPr>
                <a:spLocks noChangeShapeType="1"/>
              </p:cNvSpPr>
              <p:nvPr/>
            </p:nvSpPr>
            <p:spPr bwMode="auto">
              <a:xfrm>
                <a:off x="1819" y="1932"/>
                <a:ext cx="106" cy="0"/>
              </a:xfrm>
              <a:prstGeom prst="line">
                <a:avLst/>
              </a:prstGeom>
              <a:noFill/>
              <a:ln w="3175">
                <a:solidFill>
                  <a:schemeClr val="bg2"/>
                </a:solidFill>
                <a:round/>
                <a:headEnd/>
                <a:tailEnd type="none" w="sm" len="sm"/>
              </a:ln>
              <a:effectLst/>
            </p:spPr>
            <p:txBody>
              <a:bodyPr/>
              <a:lstStyle/>
              <a:p>
                <a:endParaRPr lang="ko-KR" altLang="en-US"/>
              </a:p>
            </p:txBody>
          </p:sp>
          <p:sp>
            <p:nvSpPr>
              <p:cNvPr id="647223" name="Line 55"/>
              <p:cNvSpPr>
                <a:spLocks noChangeShapeType="1"/>
              </p:cNvSpPr>
              <p:nvPr/>
            </p:nvSpPr>
            <p:spPr bwMode="auto">
              <a:xfrm rot="-5400000">
                <a:off x="1792" y="1905"/>
                <a:ext cx="54" cy="0"/>
              </a:xfrm>
              <a:prstGeom prst="line">
                <a:avLst/>
              </a:prstGeom>
              <a:noFill/>
              <a:ln w="3175">
                <a:solidFill>
                  <a:schemeClr val="bg2"/>
                </a:solidFill>
                <a:round/>
                <a:headEnd/>
                <a:tailEnd type="none" w="sm" len="sm"/>
              </a:ln>
              <a:effectLst/>
            </p:spPr>
            <p:txBody>
              <a:bodyPr/>
              <a:lstStyle/>
              <a:p>
                <a:endParaRPr lang="ko-KR" altLang="en-US"/>
              </a:p>
            </p:txBody>
          </p:sp>
        </p:grpSp>
        <p:grpSp>
          <p:nvGrpSpPr>
            <p:cNvPr id="6" name="Group 56"/>
            <p:cNvGrpSpPr>
              <a:grpSpLocks/>
            </p:cNvGrpSpPr>
            <p:nvPr/>
          </p:nvGrpSpPr>
          <p:grpSpPr bwMode="auto">
            <a:xfrm>
              <a:off x="531" y="2327"/>
              <a:ext cx="310" cy="232"/>
              <a:chOff x="1776" y="1824"/>
              <a:chExt cx="192" cy="144"/>
            </a:xfrm>
          </p:grpSpPr>
          <p:sp>
            <p:nvSpPr>
              <p:cNvPr id="647225" name="Rectangle 57"/>
              <p:cNvSpPr>
                <a:spLocks noChangeArrowheads="1"/>
              </p:cNvSpPr>
              <p:nvPr/>
            </p:nvSpPr>
            <p:spPr bwMode="auto">
              <a:xfrm>
                <a:off x="1776" y="1824"/>
                <a:ext cx="192" cy="144"/>
              </a:xfrm>
              <a:prstGeom prst="rect">
                <a:avLst/>
              </a:prstGeom>
              <a:solidFill>
                <a:schemeClr val="bg1"/>
              </a:solidFill>
              <a:ln w="6350">
                <a:solidFill>
                  <a:schemeClr val="tx1"/>
                </a:solidFill>
                <a:miter lim="800000"/>
                <a:headEnd/>
                <a:tailEnd/>
              </a:ln>
              <a:effectLst/>
            </p:spPr>
            <p:txBody>
              <a:bodyPr wrap="none" anchor="ctr"/>
              <a:lstStyle/>
              <a:p>
                <a:endParaRPr lang="ko-KR" altLang="en-US"/>
              </a:p>
            </p:txBody>
          </p:sp>
          <p:sp>
            <p:nvSpPr>
              <p:cNvPr id="647226" name="AutoShape 58" descr="25%"/>
              <p:cNvSpPr>
                <a:spLocks noChangeArrowheads="1"/>
              </p:cNvSpPr>
              <p:nvPr/>
            </p:nvSpPr>
            <p:spPr bwMode="auto">
              <a:xfrm>
                <a:off x="1797" y="1842"/>
                <a:ext cx="150" cy="108"/>
              </a:xfrm>
              <a:prstGeom prst="roundRect">
                <a:avLst>
                  <a:gd name="adj" fmla="val 16667"/>
                </a:avLst>
              </a:prstGeom>
              <a:pattFill prst="pct25">
                <a:fgClr>
                  <a:schemeClr val="folHlink"/>
                </a:fgClr>
                <a:bgClr>
                  <a:schemeClr val="bg1"/>
                </a:bgClr>
              </a:pattFill>
              <a:ln w="6350">
                <a:solidFill>
                  <a:schemeClr val="tx1"/>
                </a:solidFill>
                <a:round/>
                <a:headEnd/>
                <a:tailEnd/>
              </a:ln>
              <a:effectLst/>
            </p:spPr>
            <p:txBody>
              <a:bodyPr wrap="none" anchor="ctr"/>
              <a:lstStyle/>
              <a:p>
                <a:endParaRPr lang="ko-KR" altLang="en-US"/>
              </a:p>
            </p:txBody>
          </p:sp>
          <p:sp>
            <p:nvSpPr>
              <p:cNvPr id="647227" name="Freeform 59"/>
              <p:cNvSpPr>
                <a:spLocks/>
              </p:cNvSpPr>
              <p:nvPr/>
            </p:nvSpPr>
            <p:spPr bwMode="auto">
              <a:xfrm>
                <a:off x="1819" y="1896"/>
                <a:ext cx="81" cy="33"/>
              </a:xfrm>
              <a:custGeom>
                <a:avLst/>
                <a:gdLst/>
                <a:ahLst/>
                <a:cxnLst>
                  <a:cxn ang="0">
                    <a:pos x="0" y="78"/>
                  </a:cxn>
                  <a:cxn ang="0">
                    <a:pos x="42" y="75"/>
                  </a:cxn>
                  <a:cxn ang="0">
                    <a:pos x="57" y="27"/>
                  </a:cxn>
                  <a:cxn ang="0">
                    <a:pos x="93" y="9"/>
                  </a:cxn>
                  <a:cxn ang="0">
                    <a:pos x="108" y="48"/>
                  </a:cxn>
                  <a:cxn ang="0">
                    <a:pos x="120" y="75"/>
                  </a:cxn>
                  <a:cxn ang="0">
                    <a:pos x="138" y="81"/>
                  </a:cxn>
                  <a:cxn ang="0">
                    <a:pos x="171" y="57"/>
                  </a:cxn>
                  <a:cxn ang="0">
                    <a:pos x="174" y="15"/>
                  </a:cxn>
                  <a:cxn ang="0">
                    <a:pos x="189" y="18"/>
                  </a:cxn>
                  <a:cxn ang="0">
                    <a:pos x="201" y="45"/>
                  </a:cxn>
                  <a:cxn ang="0">
                    <a:pos x="222" y="87"/>
                  </a:cxn>
                  <a:cxn ang="0">
                    <a:pos x="240" y="84"/>
                  </a:cxn>
                </a:cxnLst>
                <a:rect l="0" t="0" r="r" b="b"/>
                <a:pathLst>
                  <a:path w="240" h="87">
                    <a:moveTo>
                      <a:pt x="0" y="78"/>
                    </a:moveTo>
                    <a:cubicBezTo>
                      <a:pt x="15" y="74"/>
                      <a:pt x="27" y="78"/>
                      <a:pt x="42" y="75"/>
                    </a:cubicBezTo>
                    <a:cubicBezTo>
                      <a:pt x="60" y="63"/>
                      <a:pt x="43" y="48"/>
                      <a:pt x="57" y="27"/>
                    </a:cubicBezTo>
                    <a:cubicBezTo>
                      <a:pt x="62" y="0"/>
                      <a:pt x="65" y="6"/>
                      <a:pt x="93" y="9"/>
                    </a:cubicBezTo>
                    <a:cubicBezTo>
                      <a:pt x="108" y="14"/>
                      <a:pt x="95" y="29"/>
                      <a:pt x="108" y="48"/>
                    </a:cubicBezTo>
                    <a:cubicBezTo>
                      <a:pt x="110" y="61"/>
                      <a:pt x="108" y="68"/>
                      <a:pt x="120" y="75"/>
                    </a:cubicBezTo>
                    <a:cubicBezTo>
                      <a:pt x="126" y="78"/>
                      <a:pt x="138" y="81"/>
                      <a:pt x="138" y="81"/>
                    </a:cubicBezTo>
                    <a:cubicBezTo>
                      <a:pt x="164" y="72"/>
                      <a:pt x="157" y="78"/>
                      <a:pt x="171" y="57"/>
                    </a:cubicBezTo>
                    <a:cubicBezTo>
                      <a:pt x="172" y="43"/>
                      <a:pt x="168" y="28"/>
                      <a:pt x="174" y="15"/>
                    </a:cubicBezTo>
                    <a:cubicBezTo>
                      <a:pt x="176" y="10"/>
                      <a:pt x="185" y="15"/>
                      <a:pt x="189" y="18"/>
                    </a:cubicBezTo>
                    <a:cubicBezTo>
                      <a:pt x="198" y="23"/>
                      <a:pt x="201" y="45"/>
                      <a:pt x="201" y="45"/>
                    </a:cubicBezTo>
                    <a:cubicBezTo>
                      <a:pt x="196" y="68"/>
                      <a:pt x="200" y="80"/>
                      <a:pt x="222" y="87"/>
                    </a:cubicBezTo>
                    <a:cubicBezTo>
                      <a:pt x="234" y="83"/>
                      <a:pt x="228" y="84"/>
                      <a:pt x="240" y="84"/>
                    </a:cubicBezTo>
                  </a:path>
                </a:pathLst>
              </a:custGeom>
              <a:noFill/>
              <a:ln w="3175" cmpd="sng">
                <a:solidFill>
                  <a:schemeClr val="tx1"/>
                </a:solidFill>
                <a:round/>
                <a:headEnd type="none" w="med" len="med"/>
                <a:tailEnd type="none" w="med" len="med"/>
              </a:ln>
              <a:effectLst/>
            </p:spPr>
            <p:txBody>
              <a:bodyPr/>
              <a:lstStyle/>
              <a:p>
                <a:endParaRPr lang="ko-KR" altLang="en-US"/>
              </a:p>
            </p:txBody>
          </p:sp>
          <p:sp>
            <p:nvSpPr>
              <p:cNvPr id="647228" name="Line 60"/>
              <p:cNvSpPr>
                <a:spLocks noChangeShapeType="1"/>
              </p:cNvSpPr>
              <p:nvPr/>
            </p:nvSpPr>
            <p:spPr bwMode="auto">
              <a:xfrm>
                <a:off x="1819" y="1932"/>
                <a:ext cx="106" cy="0"/>
              </a:xfrm>
              <a:prstGeom prst="line">
                <a:avLst/>
              </a:prstGeom>
              <a:noFill/>
              <a:ln w="3175">
                <a:solidFill>
                  <a:schemeClr val="bg2"/>
                </a:solidFill>
                <a:round/>
                <a:headEnd/>
                <a:tailEnd type="none" w="sm" len="sm"/>
              </a:ln>
              <a:effectLst/>
            </p:spPr>
            <p:txBody>
              <a:bodyPr/>
              <a:lstStyle/>
              <a:p>
                <a:endParaRPr lang="ko-KR" altLang="en-US"/>
              </a:p>
            </p:txBody>
          </p:sp>
          <p:sp>
            <p:nvSpPr>
              <p:cNvPr id="647229" name="Line 61"/>
              <p:cNvSpPr>
                <a:spLocks noChangeShapeType="1"/>
              </p:cNvSpPr>
              <p:nvPr/>
            </p:nvSpPr>
            <p:spPr bwMode="auto">
              <a:xfrm rot="-5400000">
                <a:off x="1792" y="1905"/>
                <a:ext cx="54" cy="0"/>
              </a:xfrm>
              <a:prstGeom prst="line">
                <a:avLst/>
              </a:prstGeom>
              <a:noFill/>
              <a:ln w="3175">
                <a:solidFill>
                  <a:schemeClr val="bg2"/>
                </a:solidFill>
                <a:round/>
                <a:headEnd/>
                <a:tailEnd type="none" w="sm" len="sm"/>
              </a:ln>
              <a:effectLst/>
            </p:spPr>
            <p:txBody>
              <a:bodyPr/>
              <a:lstStyle/>
              <a:p>
                <a:endParaRPr lang="ko-KR" altLang="en-US"/>
              </a:p>
            </p:txBody>
          </p:sp>
        </p:grpSp>
        <p:grpSp>
          <p:nvGrpSpPr>
            <p:cNvPr id="7" name="Group 62"/>
            <p:cNvGrpSpPr>
              <a:grpSpLocks/>
            </p:cNvGrpSpPr>
            <p:nvPr/>
          </p:nvGrpSpPr>
          <p:grpSpPr bwMode="auto">
            <a:xfrm>
              <a:off x="144" y="2559"/>
              <a:ext cx="310" cy="232"/>
              <a:chOff x="1776" y="1824"/>
              <a:chExt cx="192" cy="144"/>
            </a:xfrm>
          </p:grpSpPr>
          <p:sp>
            <p:nvSpPr>
              <p:cNvPr id="647231" name="Rectangle 63"/>
              <p:cNvSpPr>
                <a:spLocks noChangeArrowheads="1"/>
              </p:cNvSpPr>
              <p:nvPr/>
            </p:nvSpPr>
            <p:spPr bwMode="auto">
              <a:xfrm>
                <a:off x="1776" y="1824"/>
                <a:ext cx="192" cy="144"/>
              </a:xfrm>
              <a:prstGeom prst="rect">
                <a:avLst/>
              </a:prstGeom>
              <a:solidFill>
                <a:schemeClr val="bg1"/>
              </a:solidFill>
              <a:ln w="6350">
                <a:solidFill>
                  <a:schemeClr val="tx1"/>
                </a:solidFill>
                <a:miter lim="800000"/>
                <a:headEnd/>
                <a:tailEnd/>
              </a:ln>
              <a:effectLst/>
            </p:spPr>
            <p:txBody>
              <a:bodyPr wrap="none" anchor="ctr"/>
              <a:lstStyle/>
              <a:p>
                <a:endParaRPr lang="ko-KR" altLang="en-US"/>
              </a:p>
            </p:txBody>
          </p:sp>
          <p:sp>
            <p:nvSpPr>
              <p:cNvPr id="647232" name="AutoShape 64" descr="25%"/>
              <p:cNvSpPr>
                <a:spLocks noChangeArrowheads="1"/>
              </p:cNvSpPr>
              <p:nvPr/>
            </p:nvSpPr>
            <p:spPr bwMode="auto">
              <a:xfrm>
                <a:off x="1797" y="1842"/>
                <a:ext cx="150" cy="108"/>
              </a:xfrm>
              <a:prstGeom prst="roundRect">
                <a:avLst>
                  <a:gd name="adj" fmla="val 16667"/>
                </a:avLst>
              </a:prstGeom>
              <a:pattFill prst="pct25">
                <a:fgClr>
                  <a:schemeClr val="folHlink"/>
                </a:fgClr>
                <a:bgClr>
                  <a:schemeClr val="bg1"/>
                </a:bgClr>
              </a:pattFill>
              <a:ln w="6350">
                <a:solidFill>
                  <a:schemeClr val="tx1"/>
                </a:solidFill>
                <a:round/>
                <a:headEnd/>
                <a:tailEnd/>
              </a:ln>
              <a:effectLst/>
            </p:spPr>
            <p:txBody>
              <a:bodyPr wrap="none" anchor="ctr"/>
              <a:lstStyle/>
              <a:p>
                <a:endParaRPr lang="ko-KR" altLang="en-US"/>
              </a:p>
            </p:txBody>
          </p:sp>
          <p:sp>
            <p:nvSpPr>
              <p:cNvPr id="647233" name="Freeform 65"/>
              <p:cNvSpPr>
                <a:spLocks/>
              </p:cNvSpPr>
              <p:nvPr/>
            </p:nvSpPr>
            <p:spPr bwMode="auto">
              <a:xfrm>
                <a:off x="1819" y="1896"/>
                <a:ext cx="81" cy="33"/>
              </a:xfrm>
              <a:custGeom>
                <a:avLst/>
                <a:gdLst/>
                <a:ahLst/>
                <a:cxnLst>
                  <a:cxn ang="0">
                    <a:pos x="0" y="78"/>
                  </a:cxn>
                  <a:cxn ang="0">
                    <a:pos x="42" y="75"/>
                  </a:cxn>
                  <a:cxn ang="0">
                    <a:pos x="57" y="27"/>
                  </a:cxn>
                  <a:cxn ang="0">
                    <a:pos x="93" y="9"/>
                  </a:cxn>
                  <a:cxn ang="0">
                    <a:pos x="108" y="48"/>
                  </a:cxn>
                  <a:cxn ang="0">
                    <a:pos x="120" y="75"/>
                  </a:cxn>
                  <a:cxn ang="0">
                    <a:pos x="138" y="81"/>
                  </a:cxn>
                  <a:cxn ang="0">
                    <a:pos x="171" y="57"/>
                  </a:cxn>
                  <a:cxn ang="0">
                    <a:pos x="174" y="15"/>
                  </a:cxn>
                  <a:cxn ang="0">
                    <a:pos x="189" y="18"/>
                  </a:cxn>
                  <a:cxn ang="0">
                    <a:pos x="201" y="45"/>
                  </a:cxn>
                  <a:cxn ang="0">
                    <a:pos x="222" y="87"/>
                  </a:cxn>
                  <a:cxn ang="0">
                    <a:pos x="240" y="84"/>
                  </a:cxn>
                </a:cxnLst>
                <a:rect l="0" t="0" r="r" b="b"/>
                <a:pathLst>
                  <a:path w="240" h="87">
                    <a:moveTo>
                      <a:pt x="0" y="78"/>
                    </a:moveTo>
                    <a:cubicBezTo>
                      <a:pt x="15" y="74"/>
                      <a:pt x="27" y="78"/>
                      <a:pt x="42" y="75"/>
                    </a:cubicBezTo>
                    <a:cubicBezTo>
                      <a:pt x="60" y="63"/>
                      <a:pt x="43" y="48"/>
                      <a:pt x="57" y="27"/>
                    </a:cubicBezTo>
                    <a:cubicBezTo>
                      <a:pt x="62" y="0"/>
                      <a:pt x="65" y="6"/>
                      <a:pt x="93" y="9"/>
                    </a:cubicBezTo>
                    <a:cubicBezTo>
                      <a:pt x="108" y="14"/>
                      <a:pt x="95" y="29"/>
                      <a:pt x="108" y="48"/>
                    </a:cubicBezTo>
                    <a:cubicBezTo>
                      <a:pt x="110" y="61"/>
                      <a:pt x="108" y="68"/>
                      <a:pt x="120" y="75"/>
                    </a:cubicBezTo>
                    <a:cubicBezTo>
                      <a:pt x="126" y="78"/>
                      <a:pt x="138" y="81"/>
                      <a:pt x="138" y="81"/>
                    </a:cubicBezTo>
                    <a:cubicBezTo>
                      <a:pt x="164" y="72"/>
                      <a:pt x="157" y="78"/>
                      <a:pt x="171" y="57"/>
                    </a:cubicBezTo>
                    <a:cubicBezTo>
                      <a:pt x="172" y="43"/>
                      <a:pt x="168" y="28"/>
                      <a:pt x="174" y="15"/>
                    </a:cubicBezTo>
                    <a:cubicBezTo>
                      <a:pt x="176" y="10"/>
                      <a:pt x="185" y="15"/>
                      <a:pt x="189" y="18"/>
                    </a:cubicBezTo>
                    <a:cubicBezTo>
                      <a:pt x="198" y="23"/>
                      <a:pt x="201" y="45"/>
                      <a:pt x="201" y="45"/>
                    </a:cubicBezTo>
                    <a:cubicBezTo>
                      <a:pt x="196" y="68"/>
                      <a:pt x="200" y="80"/>
                      <a:pt x="222" y="87"/>
                    </a:cubicBezTo>
                    <a:cubicBezTo>
                      <a:pt x="234" y="83"/>
                      <a:pt x="228" y="84"/>
                      <a:pt x="240" y="84"/>
                    </a:cubicBezTo>
                  </a:path>
                </a:pathLst>
              </a:custGeom>
              <a:noFill/>
              <a:ln w="3175" cmpd="sng">
                <a:solidFill>
                  <a:schemeClr val="tx1"/>
                </a:solidFill>
                <a:round/>
                <a:headEnd type="none" w="med" len="med"/>
                <a:tailEnd type="none" w="med" len="med"/>
              </a:ln>
              <a:effectLst/>
            </p:spPr>
            <p:txBody>
              <a:bodyPr/>
              <a:lstStyle/>
              <a:p>
                <a:endParaRPr lang="ko-KR" altLang="en-US"/>
              </a:p>
            </p:txBody>
          </p:sp>
          <p:sp>
            <p:nvSpPr>
              <p:cNvPr id="647234" name="Line 66"/>
              <p:cNvSpPr>
                <a:spLocks noChangeShapeType="1"/>
              </p:cNvSpPr>
              <p:nvPr/>
            </p:nvSpPr>
            <p:spPr bwMode="auto">
              <a:xfrm>
                <a:off x="1819" y="1932"/>
                <a:ext cx="106" cy="0"/>
              </a:xfrm>
              <a:prstGeom prst="line">
                <a:avLst/>
              </a:prstGeom>
              <a:noFill/>
              <a:ln w="3175">
                <a:solidFill>
                  <a:schemeClr val="bg2"/>
                </a:solidFill>
                <a:round/>
                <a:headEnd/>
                <a:tailEnd type="none" w="sm" len="sm"/>
              </a:ln>
              <a:effectLst/>
            </p:spPr>
            <p:txBody>
              <a:bodyPr/>
              <a:lstStyle/>
              <a:p>
                <a:endParaRPr lang="ko-KR" altLang="en-US"/>
              </a:p>
            </p:txBody>
          </p:sp>
          <p:sp>
            <p:nvSpPr>
              <p:cNvPr id="647235" name="Line 67"/>
              <p:cNvSpPr>
                <a:spLocks noChangeShapeType="1"/>
              </p:cNvSpPr>
              <p:nvPr/>
            </p:nvSpPr>
            <p:spPr bwMode="auto">
              <a:xfrm rot="-5400000">
                <a:off x="1792" y="1905"/>
                <a:ext cx="54" cy="0"/>
              </a:xfrm>
              <a:prstGeom prst="line">
                <a:avLst/>
              </a:prstGeom>
              <a:noFill/>
              <a:ln w="3175">
                <a:solidFill>
                  <a:schemeClr val="bg2"/>
                </a:solidFill>
                <a:round/>
                <a:headEnd/>
                <a:tailEnd type="none" w="sm" len="sm"/>
              </a:ln>
              <a:effectLst/>
            </p:spPr>
            <p:txBody>
              <a:bodyPr/>
              <a:lstStyle/>
              <a:p>
                <a:endParaRPr lang="ko-KR" altLang="en-US"/>
              </a:p>
            </p:txBody>
          </p:sp>
        </p:grpSp>
      </p:grpSp>
      <p:sp>
        <p:nvSpPr>
          <p:cNvPr id="647236" name="Text Box 68"/>
          <p:cNvSpPr txBox="1">
            <a:spLocks noChangeArrowheads="1"/>
          </p:cNvSpPr>
          <p:nvPr/>
        </p:nvSpPr>
        <p:spPr bwMode="auto">
          <a:xfrm>
            <a:off x="457200" y="1579563"/>
            <a:ext cx="1219200" cy="304800"/>
          </a:xfrm>
          <a:prstGeom prst="rect">
            <a:avLst/>
          </a:prstGeom>
          <a:noFill/>
          <a:ln w="9525">
            <a:noFill/>
            <a:miter lim="800000"/>
            <a:headEnd/>
            <a:tailEnd/>
          </a:ln>
          <a:effectLst/>
        </p:spPr>
        <p:txBody>
          <a:bodyPr wrap="none">
            <a:spAutoFit/>
          </a:bodyPr>
          <a:lstStyle/>
          <a:p>
            <a:pPr eaLnBrk="1" hangingPunct="1"/>
            <a:r>
              <a:rPr lang="en-US" altLang="ko-KR" sz="1400">
                <a:ea typeface="ＭＳ Ｐゴシック" pitchFamily="34" charset="-128"/>
                <a:cs typeface="Arial" pitchFamily="34" charset="0"/>
              </a:rPr>
              <a:t>Sensor Node</a:t>
            </a:r>
          </a:p>
        </p:txBody>
      </p:sp>
      <p:pic>
        <p:nvPicPr>
          <p:cNvPr id="647237" name="Picture 69" descr="mote"/>
          <p:cNvPicPr>
            <a:picLocks noChangeAspect="1" noChangeArrowheads="1"/>
          </p:cNvPicPr>
          <p:nvPr/>
        </p:nvPicPr>
        <p:blipFill>
          <a:blip r:embed="rId3" cstate="print"/>
          <a:srcRect/>
          <a:stretch>
            <a:fillRect/>
          </a:stretch>
        </p:blipFill>
        <p:spPr bwMode="auto">
          <a:xfrm>
            <a:off x="1878013" y="1562100"/>
            <a:ext cx="492125" cy="327025"/>
          </a:xfrm>
          <a:prstGeom prst="rect">
            <a:avLst/>
          </a:prstGeom>
          <a:noFill/>
        </p:spPr>
      </p:pic>
      <p:pic>
        <p:nvPicPr>
          <p:cNvPr id="647238" name="Picture 70" descr="mote"/>
          <p:cNvPicPr>
            <a:picLocks noChangeAspect="1" noChangeArrowheads="1"/>
          </p:cNvPicPr>
          <p:nvPr/>
        </p:nvPicPr>
        <p:blipFill>
          <a:blip r:embed="rId3" cstate="print"/>
          <a:srcRect/>
          <a:stretch>
            <a:fillRect/>
          </a:stretch>
        </p:blipFill>
        <p:spPr bwMode="auto">
          <a:xfrm>
            <a:off x="2614613" y="1520825"/>
            <a:ext cx="492125" cy="327025"/>
          </a:xfrm>
          <a:prstGeom prst="rect">
            <a:avLst/>
          </a:prstGeom>
          <a:noFill/>
        </p:spPr>
      </p:pic>
      <p:pic>
        <p:nvPicPr>
          <p:cNvPr id="647239" name="Picture 71" descr="mote"/>
          <p:cNvPicPr>
            <a:picLocks noChangeAspect="1" noChangeArrowheads="1"/>
          </p:cNvPicPr>
          <p:nvPr/>
        </p:nvPicPr>
        <p:blipFill>
          <a:blip r:embed="rId3" cstate="print"/>
          <a:srcRect/>
          <a:stretch>
            <a:fillRect/>
          </a:stretch>
        </p:blipFill>
        <p:spPr bwMode="auto">
          <a:xfrm>
            <a:off x="2000250" y="2011363"/>
            <a:ext cx="492125" cy="328612"/>
          </a:xfrm>
          <a:prstGeom prst="rect">
            <a:avLst/>
          </a:prstGeom>
          <a:noFill/>
        </p:spPr>
      </p:pic>
      <p:pic>
        <p:nvPicPr>
          <p:cNvPr id="647240" name="Picture 72" descr="mote"/>
          <p:cNvPicPr>
            <a:picLocks noChangeAspect="1" noChangeArrowheads="1"/>
          </p:cNvPicPr>
          <p:nvPr/>
        </p:nvPicPr>
        <p:blipFill>
          <a:blip r:embed="rId3" cstate="print"/>
          <a:srcRect/>
          <a:stretch>
            <a:fillRect/>
          </a:stretch>
        </p:blipFill>
        <p:spPr bwMode="auto">
          <a:xfrm>
            <a:off x="2738438" y="1889125"/>
            <a:ext cx="492125" cy="327025"/>
          </a:xfrm>
          <a:prstGeom prst="rect">
            <a:avLst/>
          </a:prstGeom>
          <a:noFill/>
        </p:spPr>
      </p:pic>
      <p:pic>
        <p:nvPicPr>
          <p:cNvPr id="647241" name="Picture 73" descr="mote"/>
          <p:cNvPicPr>
            <a:picLocks noChangeAspect="1" noChangeArrowheads="1"/>
          </p:cNvPicPr>
          <p:nvPr/>
        </p:nvPicPr>
        <p:blipFill>
          <a:blip r:embed="rId3" cstate="print"/>
          <a:srcRect/>
          <a:stretch>
            <a:fillRect/>
          </a:stretch>
        </p:blipFill>
        <p:spPr bwMode="auto">
          <a:xfrm>
            <a:off x="3230563" y="2011363"/>
            <a:ext cx="490537" cy="328612"/>
          </a:xfrm>
          <a:prstGeom prst="rect">
            <a:avLst/>
          </a:prstGeom>
          <a:noFill/>
        </p:spPr>
      </p:pic>
      <p:pic>
        <p:nvPicPr>
          <p:cNvPr id="647242" name="Picture 74" descr="mote"/>
          <p:cNvPicPr>
            <a:picLocks noChangeAspect="1" noChangeArrowheads="1"/>
          </p:cNvPicPr>
          <p:nvPr/>
        </p:nvPicPr>
        <p:blipFill>
          <a:blip r:embed="rId3" cstate="print"/>
          <a:srcRect/>
          <a:stretch>
            <a:fillRect/>
          </a:stretch>
        </p:blipFill>
        <p:spPr bwMode="auto">
          <a:xfrm>
            <a:off x="4741863" y="1490663"/>
            <a:ext cx="492125" cy="328612"/>
          </a:xfrm>
          <a:prstGeom prst="rect">
            <a:avLst/>
          </a:prstGeom>
          <a:noFill/>
        </p:spPr>
      </p:pic>
      <p:pic>
        <p:nvPicPr>
          <p:cNvPr id="647243" name="Picture 75" descr="mote"/>
          <p:cNvPicPr>
            <a:picLocks noChangeAspect="1" noChangeArrowheads="1"/>
          </p:cNvPicPr>
          <p:nvPr/>
        </p:nvPicPr>
        <p:blipFill>
          <a:blip r:embed="rId3" cstate="print"/>
          <a:srcRect/>
          <a:stretch>
            <a:fillRect/>
          </a:stretch>
        </p:blipFill>
        <p:spPr bwMode="auto">
          <a:xfrm>
            <a:off x="5356225" y="1244600"/>
            <a:ext cx="492125" cy="328613"/>
          </a:xfrm>
          <a:prstGeom prst="rect">
            <a:avLst/>
          </a:prstGeom>
          <a:noFill/>
        </p:spPr>
      </p:pic>
      <p:pic>
        <p:nvPicPr>
          <p:cNvPr id="647244" name="Picture 76" descr="mote"/>
          <p:cNvPicPr>
            <a:picLocks noChangeAspect="1" noChangeArrowheads="1"/>
          </p:cNvPicPr>
          <p:nvPr/>
        </p:nvPicPr>
        <p:blipFill>
          <a:blip r:embed="rId3" cstate="print"/>
          <a:srcRect/>
          <a:stretch>
            <a:fillRect/>
          </a:stretch>
        </p:blipFill>
        <p:spPr bwMode="auto">
          <a:xfrm>
            <a:off x="5970588" y="1490663"/>
            <a:ext cx="492125" cy="328612"/>
          </a:xfrm>
          <a:prstGeom prst="rect">
            <a:avLst/>
          </a:prstGeom>
          <a:noFill/>
        </p:spPr>
      </p:pic>
      <p:pic>
        <p:nvPicPr>
          <p:cNvPr id="647245" name="Picture 77" descr="mote"/>
          <p:cNvPicPr>
            <a:picLocks noChangeAspect="1" noChangeArrowheads="1"/>
          </p:cNvPicPr>
          <p:nvPr/>
        </p:nvPicPr>
        <p:blipFill>
          <a:blip r:embed="rId3" cstate="print"/>
          <a:srcRect/>
          <a:stretch>
            <a:fillRect/>
          </a:stretch>
        </p:blipFill>
        <p:spPr bwMode="auto">
          <a:xfrm>
            <a:off x="6092825" y="1982788"/>
            <a:ext cx="492125" cy="327025"/>
          </a:xfrm>
          <a:prstGeom prst="rect">
            <a:avLst/>
          </a:prstGeom>
          <a:noFill/>
        </p:spPr>
      </p:pic>
      <p:pic>
        <p:nvPicPr>
          <p:cNvPr id="647246" name="Picture 78" descr="mote"/>
          <p:cNvPicPr>
            <a:picLocks noChangeAspect="1" noChangeArrowheads="1"/>
          </p:cNvPicPr>
          <p:nvPr/>
        </p:nvPicPr>
        <p:blipFill>
          <a:blip r:embed="rId3" cstate="print"/>
          <a:srcRect/>
          <a:stretch>
            <a:fillRect/>
          </a:stretch>
        </p:blipFill>
        <p:spPr bwMode="auto">
          <a:xfrm>
            <a:off x="4987925" y="1982788"/>
            <a:ext cx="490538" cy="327025"/>
          </a:xfrm>
          <a:prstGeom prst="rect">
            <a:avLst/>
          </a:prstGeom>
          <a:noFill/>
        </p:spPr>
      </p:pic>
      <p:sp>
        <p:nvSpPr>
          <p:cNvPr id="647247" name="AutoShape 79" descr="Narrow vertical"/>
          <p:cNvSpPr>
            <a:spLocks noChangeArrowheads="1"/>
          </p:cNvSpPr>
          <p:nvPr/>
        </p:nvSpPr>
        <p:spPr bwMode="auto">
          <a:xfrm>
            <a:off x="3086100" y="2401888"/>
            <a:ext cx="246063" cy="244475"/>
          </a:xfrm>
          <a:prstGeom prst="cube">
            <a:avLst>
              <a:gd name="adj" fmla="val 25000"/>
            </a:avLst>
          </a:prstGeom>
          <a:pattFill prst="narVert">
            <a:fgClr>
              <a:schemeClr val="bg2"/>
            </a:fgClr>
            <a:bgClr>
              <a:schemeClr val="bg1"/>
            </a:bgClr>
          </a:pattFill>
          <a:ln w="9525">
            <a:solidFill>
              <a:schemeClr val="tx1"/>
            </a:solidFill>
            <a:miter lim="800000"/>
            <a:headEnd/>
            <a:tailEnd/>
          </a:ln>
          <a:effectLst/>
        </p:spPr>
        <p:txBody>
          <a:bodyPr wrap="none" anchor="ctr"/>
          <a:lstStyle/>
          <a:p>
            <a:endParaRPr lang="ko-KR" altLang="en-US"/>
          </a:p>
        </p:txBody>
      </p:sp>
      <p:sp>
        <p:nvSpPr>
          <p:cNvPr id="647248" name="Line 80"/>
          <p:cNvSpPr>
            <a:spLocks noChangeShapeType="1"/>
          </p:cNvSpPr>
          <p:nvPr/>
        </p:nvSpPr>
        <p:spPr bwMode="auto">
          <a:xfrm>
            <a:off x="2057400" y="2874963"/>
            <a:ext cx="1371600" cy="228600"/>
          </a:xfrm>
          <a:prstGeom prst="line">
            <a:avLst/>
          </a:prstGeom>
          <a:noFill/>
          <a:ln w="19050">
            <a:solidFill>
              <a:schemeClr val="tx1"/>
            </a:solidFill>
            <a:round/>
            <a:headEnd/>
            <a:tailEnd/>
          </a:ln>
          <a:effectLst/>
        </p:spPr>
        <p:txBody>
          <a:bodyPr/>
          <a:lstStyle/>
          <a:p>
            <a:endParaRPr lang="ko-KR" altLang="en-US"/>
          </a:p>
        </p:txBody>
      </p:sp>
      <p:sp>
        <p:nvSpPr>
          <p:cNvPr id="647249" name="Text Box 81"/>
          <p:cNvSpPr txBox="1">
            <a:spLocks noChangeArrowheads="1"/>
          </p:cNvSpPr>
          <p:nvPr/>
        </p:nvSpPr>
        <p:spPr bwMode="auto">
          <a:xfrm>
            <a:off x="3276600" y="2417763"/>
            <a:ext cx="884238" cy="304800"/>
          </a:xfrm>
          <a:prstGeom prst="rect">
            <a:avLst/>
          </a:prstGeom>
          <a:noFill/>
          <a:ln w="9525">
            <a:noFill/>
            <a:miter lim="800000"/>
            <a:headEnd/>
            <a:tailEnd/>
          </a:ln>
          <a:effectLst/>
        </p:spPr>
        <p:txBody>
          <a:bodyPr wrap="none">
            <a:spAutoFit/>
          </a:bodyPr>
          <a:lstStyle/>
          <a:p>
            <a:pPr eaLnBrk="1" hangingPunct="1"/>
            <a:r>
              <a:rPr lang="en-US" altLang="ko-KR" sz="1400">
                <a:ea typeface="ＭＳ Ｐゴシック" pitchFamily="34" charset="-128"/>
                <a:cs typeface="Arial" pitchFamily="34" charset="0"/>
              </a:rPr>
              <a:t>Gateway</a:t>
            </a:r>
          </a:p>
        </p:txBody>
      </p:sp>
      <p:sp>
        <p:nvSpPr>
          <p:cNvPr id="647250" name="Line 82"/>
          <p:cNvSpPr>
            <a:spLocks noChangeShapeType="1"/>
          </p:cNvSpPr>
          <p:nvPr/>
        </p:nvSpPr>
        <p:spPr bwMode="auto">
          <a:xfrm>
            <a:off x="798513" y="2097088"/>
            <a:ext cx="122237" cy="368300"/>
          </a:xfrm>
          <a:prstGeom prst="line">
            <a:avLst/>
          </a:prstGeom>
          <a:noFill/>
          <a:ln w="9525">
            <a:solidFill>
              <a:schemeClr val="tx1"/>
            </a:solidFill>
            <a:round/>
            <a:headEnd/>
            <a:tailEnd/>
          </a:ln>
          <a:effectLst/>
        </p:spPr>
        <p:txBody>
          <a:bodyPr/>
          <a:lstStyle/>
          <a:p>
            <a:endParaRPr lang="ko-KR" altLang="en-US"/>
          </a:p>
        </p:txBody>
      </p:sp>
      <p:sp>
        <p:nvSpPr>
          <p:cNvPr id="647251" name="Line 83"/>
          <p:cNvSpPr>
            <a:spLocks noChangeShapeType="1"/>
          </p:cNvSpPr>
          <p:nvPr/>
        </p:nvSpPr>
        <p:spPr bwMode="auto">
          <a:xfrm>
            <a:off x="674688" y="2097088"/>
            <a:ext cx="839787" cy="265112"/>
          </a:xfrm>
          <a:prstGeom prst="line">
            <a:avLst/>
          </a:prstGeom>
          <a:noFill/>
          <a:ln w="9525">
            <a:solidFill>
              <a:schemeClr val="tx1"/>
            </a:solidFill>
            <a:round/>
            <a:headEnd/>
            <a:tailEnd/>
          </a:ln>
          <a:effectLst/>
        </p:spPr>
        <p:txBody>
          <a:bodyPr/>
          <a:lstStyle/>
          <a:p>
            <a:endParaRPr lang="ko-KR" altLang="en-US"/>
          </a:p>
        </p:txBody>
      </p:sp>
      <p:sp>
        <p:nvSpPr>
          <p:cNvPr id="647252" name="Line 84"/>
          <p:cNvSpPr>
            <a:spLocks noChangeShapeType="1"/>
          </p:cNvSpPr>
          <p:nvPr/>
        </p:nvSpPr>
        <p:spPr bwMode="auto">
          <a:xfrm>
            <a:off x="1514475" y="2117725"/>
            <a:ext cx="0" cy="244475"/>
          </a:xfrm>
          <a:prstGeom prst="line">
            <a:avLst/>
          </a:prstGeom>
          <a:noFill/>
          <a:ln w="9525">
            <a:solidFill>
              <a:schemeClr val="tx1"/>
            </a:solidFill>
            <a:round/>
            <a:headEnd/>
            <a:tailEnd/>
          </a:ln>
          <a:effectLst/>
        </p:spPr>
        <p:txBody>
          <a:bodyPr/>
          <a:lstStyle/>
          <a:p>
            <a:endParaRPr lang="ko-KR" altLang="en-US"/>
          </a:p>
        </p:txBody>
      </p:sp>
      <p:sp>
        <p:nvSpPr>
          <p:cNvPr id="647253" name="Line 85"/>
          <p:cNvSpPr>
            <a:spLocks noChangeShapeType="1"/>
          </p:cNvSpPr>
          <p:nvPr/>
        </p:nvSpPr>
        <p:spPr bwMode="auto">
          <a:xfrm>
            <a:off x="1023938" y="2608263"/>
            <a:ext cx="881062" cy="225425"/>
          </a:xfrm>
          <a:prstGeom prst="line">
            <a:avLst/>
          </a:prstGeom>
          <a:noFill/>
          <a:ln w="9525">
            <a:solidFill>
              <a:schemeClr val="tx1"/>
            </a:solidFill>
            <a:round/>
            <a:headEnd/>
            <a:tailEnd/>
          </a:ln>
          <a:effectLst/>
        </p:spPr>
        <p:txBody>
          <a:bodyPr/>
          <a:lstStyle/>
          <a:p>
            <a:endParaRPr lang="ko-KR" altLang="en-US"/>
          </a:p>
        </p:txBody>
      </p:sp>
      <p:sp>
        <p:nvSpPr>
          <p:cNvPr id="647254" name="Line 86"/>
          <p:cNvSpPr>
            <a:spLocks noChangeShapeType="1"/>
          </p:cNvSpPr>
          <p:nvPr/>
        </p:nvSpPr>
        <p:spPr bwMode="auto">
          <a:xfrm>
            <a:off x="1638300" y="2486025"/>
            <a:ext cx="246063" cy="246063"/>
          </a:xfrm>
          <a:prstGeom prst="line">
            <a:avLst/>
          </a:prstGeom>
          <a:noFill/>
          <a:ln w="9525">
            <a:solidFill>
              <a:schemeClr val="tx1"/>
            </a:solidFill>
            <a:round/>
            <a:headEnd/>
            <a:tailEnd/>
          </a:ln>
          <a:effectLst/>
        </p:spPr>
        <p:txBody>
          <a:bodyPr/>
          <a:lstStyle/>
          <a:p>
            <a:endParaRPr lang="ko-KR" altLang="en-US"/>
          </a:p>
        </p:txBody>
      </p:sp>
      <p:sp>
        <p:nvSpPr>
          <p:cNvPr id="647255" name="Line 87"/>
          <p:cNvSpPr>
            <a:spLocks noChangeShapeType="1"/>
          </p:cNvSpPr>
          <p:nvPr/>
        </p:nvSpPr>
        <p:spPr bwMode="auto">
          <a:xfrm flipH="1">
            <a:off x="2006600" y="2608263"/>
            <a:ext cx="123825" cy="123825"/>
          </a:xfrm>
          <a:prstGeom prst="line">
            <a:avLst/>
          </a:prstGeom>
          <a:noFill/>
          <a:ln w="9525">
            <a:solidFill>
              <a:schemeClr val="tx1"/>
            </a:solidFill>
            <a:round/>
            <a:headEnd/>
            <a:tailEnd/>
          </a:ln>
          <a:effectLst/>
        </p:spPr>
        <p:txBody>
          <a:bodyPr/>
          <a:lstStyle/>
          <a:p>
            <a:endParaRPr lang="ko-KR" altLang="en-US"/>
          </a:p>
        </p:txBody>
      </p:sp>
      <p:pic>
        <p:nvPicPr>
          <p:cNvPr id="647256" name="Picture 88" descr="mote"/>
          <p:cNvPicPr>
            <a:picLocks noChangeAspect="1" noChangeArrowheads="1"/>
          </p:cNvPicPr>
          <p:nvPr/>
        </p:nvPicPr>
        <p:blipFill>
          <a:blip r:embed="rId3" cstate="print"/>
          <a:srcRect/>
          <a:stretch>
            <a:fillRect/>
          </a:stretch>
        </p:blipFill>
        <p:spPr bwMode="auto">
          <a:xfrm>
            <a:off x="552450" y="1892300"/>
            <a:ext cx="492125" cy="327025"/>
          </a:xfrm>
          <a:prstGeom prst="rect">
            <a:avLst/>
          </a:prstGeom>
          <a:noFill/>
        </p:spPr>
      </p:pic>
      <p:pic>
        <p:nvPicPr>
          <p:cNvPr id="647257" name="Picture 89" descr="mote"/>
          <p:cNvPicPr>
            <a:picLocks noChangeAspect="1" noChangeArrowheads="1"/>
          </p:cNvPicPr>
          <p:nvPr/>
        </p:nvPicPr>
        <p:blipFill>
          <a:blip r:embed="rId3" cstate="print"/>
          <a:srcRect/>
          <a:stretch>
            <a:fillRect/>
          </a:stretch>
        </p:blipFill>
        <p:spPr bwMode="auto">
          <a:xfrm>
            <a:off x="1289050" y="1851025"/>
            <a:ext cx="492125" cy="327025"/>
          </a:xfrm>
          <a:prstGeom prst="rect">
            <a:avLst/>
          </a:prstGeom>
          <a:noFill/>
        </p:spPr>
      </p:pic>
      <p:pic>
        <p:nvPicPr>
          <p:cNvPr id="647258" name="Picture 90" descr="mote"/>
          <p:cNvPicPr>
            <a:picLocks noChangeAspect="1" noChangeArrowheads="1"/>
          </p:cNvPicPr>
          <p:nvPr/>
        </p:nvPicPr>
        <p:blipFill>
          <a:blip r:embed="rId3" cstate="print"/>
          <a:srcRect/>
          <a:stretch>
            <a:fillRect/>
          </a:stretch>
        </p:blipFill>
        <p:spPr bwMode="auto">
          <a:xfrm>
            <a:off x="674688" y="2341563"/>
            <a:ext cx="492125" cy="328612"/>
          </a:xfrm>
          <a:prstGeom prst="rect">
            <a:avLst/>
          </a:prstGeom>
          <a:noFill/>
        </p:spPr>
      </p:pic>
      <p:pic>
        <p:nvPicPr>
          <p:cNvPr id="647259" name="Picture 91" descr="mote"/>
          <p:cNvPicPr>
            <a:picLocks noChangeAspect="1" noChangeArrowheads="1"/>
          </p:cNvPicPr>
          <p:nvPr/>
        </p:nvPicPr>
        <p:blipFill>
          <a:blip r:embed="rId3" cstate="print"/>
          <a:srcRect/>
          <a:stretch>
            <a:fillRect/>
          </a:stretch>
        </p:blipFill>
        <p:spPr bwMode="auto">
          <a:xfrm>
            <a:off x="1412875" y="2219325"/>
            <a:ext cx="492125" cy="327025"/>
          </a:xfrm>
          <a:prstGeom prst="rect">
            <a:avLst/>
          </a:prstGeom>
          <a:noFill/>
        </p:spPr>
      </p:pic>
      <p:pic>
        <p:nvPicPr>
          <p:cNvPr id="647260" name="Picture 92" descr="mote"/>
          <p:cNvPicPr>
            <a:picLocks noChangeAspect="1" noChangeArrowheads="1"/>
          </p:cNvPicPr>
          <p:nvPr/>
        </p:nvPicPr>
        <p:blipFill>
          <a:blip r:embed="rId3" cstate="print"/>
          <a:srcRect/>
          <a:stretch>
            <a:fillRect/>
          </a:stretch>
        </p:blipFill>
        <p:spPr bwMode="auto">
          <a:xfrm>
            <a:off x="1905000" y="2341563"/>
            <a:ext cx="490538" cy="328612"/>
          </a:xfrm>
          <a:prstGeom prst="rect">
            <a:avLst/>
          </a:prstGeom>
          <a:noFill/>
        </p:spPr>
      </p:pic>
      <p:sp>
        <p:nvSpPr>
          <p:cNvPr id="647261" name="AutoShape 93" descr="Narrow vertical"/>
          <p:cNvSpPr>
            <a:spLocks noChangeArrowheads="1"/>
          </p:cNvSpPr>
          <p:nvPr/>
        </p:nvSpPr>
        <p:spPr bwMode="auto">
          <a:xfrm>
            <a:off x="1760538" y="2732088"/>
            <a:ext cx="246062" cy="244475"/>
          </a:xfrm>
          <a:prstGeom prst="cube">
            <a:avLst>
              <a:gd name="adj" fmla="val 25000"/>
            </a:avLst>
          </a:prstGeom>
          <a:pattFill prst="narVert">
            <a:fgClr>
              <a:schemeClr val="bg2"/>
            </a:fgClr>
            <a:bgClr>
              <a:schemeClr val="bg1"/>
            </a:bgClr>
          </a:pattFill>
          <a:ln w="9525">
            <a:solidFill>
              <a:schemeClr val="tx1"/>
            </a:solidFill>
            <a:miter lim="800000"/>
            <a:headEnd/>
            <a:tailEnd/>
          </a:ln>
          <a:effectLst/>
        </p:spPr>
        <p:txBody>
          <a:bodyPr wrap="none" anchor="ctr"/>
          <a:lstStyle/>
          <a:p>
            <a:endParaRPr lang="ko-KR" altLang="en-US"/>
          </a:p>
        </p:txBody>
      </p:sp>
      <p:sp>
        <p:nvSpPr>
          <p:cNvPr id="647262" name="Line 94"/>
          <p:cNvSpPr>
            <a:spLocks noChangeShapeType="1"/>
          </p:cNvSpPr>
          <p:nvPr/>
        </p:nvSpPr>
        <p:spPr bwMode="auto">
          <a:xfrm>
            <a:off x="3276600" y="2570163"/>
            <a:ext cx="304800" cy="533400"/>
          </a:xfrm>
          <a:prstGeom prst="line">
            <a:avLst/>
          </a:prstGeom>
          <a:noFill/>
          <a:ln w="12700">
            <a:solidFill>
              <a:schemeClr val="tx1"/>
            </a:solidFill>
            <a:round/>
            <a:headEnd type="none" w="sm" len="sm"/>
            <a:tailEnd type="none" w="sm" len="sm"/>
          </a:ln>
          <a:effectLst/>
        </p:spPr>
        <p:txBody>
          <a:bodyPr/>
          <a:lstStyle/>
          <a:p>
            <a:endParaRPr lang="ko-KR" altLang="en-US"/>
          </a:p>
        </p:txBody>
      </p:sp>
      <p:sp>
        <p:nvSpPr>
          <p:cNvPr id="647263" name="Text Box 95"/>
          <p:cNvSpPr txBox="1">
            <a:spLocks noChangeArrowheads="1"/>
          </p:cNvSpPr>
          <p:nvPr/>
        </p:nvSpPr>
        <p:spPr bwMode="auto">
          <a:xfrm>
            <a:off x="5383213" y="2570163"/>
            <a:ext cx="884237" cy="304800"/>
          </a:xfrm>
          <a:prstGeom prst="rect">
            <a:avLst/>
          </a:prstGeom>
          <a:noFill/>
          <a:ln w="9525">
            <a:noFill/>
            <a:miter lim="800000"/>
            <a:headEnd/>
            <a:tailEnd/>
          </a:ln>
          <a:effectLst/>
        </p:spPr>
        <p:txBody>
          <a:bodyPr wrap="none">
            <a:spAutoFit/>
          </a:bodyPr>
          <a:lstStyle/>
          <a:p>
            <a:pPr eaLnBrk="1" hangingPunct="1"/>
            <a:r>
              <a:rPr lang="en-US" altLang="ko-KR" sz="1400">
                <a:ea typeface="ＭＳ Ｐゴシック" pitchFamily="34" charset="-128"/>
                <a:cs typeface="Arial" pitchFamily="34" charset="0"/>
              </a:rPr>
              <a:t>Gateway</a:t>
            </a:r>
          </a:p>
        </p:txBody>
      </p:sp>
      <p:sp>
        <p:nvSpPr>
          <p:cNvPr id="647264" name="Freeform 96"/>
          <p:cNvSpPr>
            <a:spLocks/>
          </p:cNvSpPr>
          <p:nvPr/>
        </p:nvSpPr>
        <p:spPr bwMode="auto">
          <a:xfrm>
            <a:off x="4800600" y="2493963"/>
            <a:ext cx="1587500" cy="2590800"/>
          </a:xfrm>
          <a:custGeom>
            <a:avLst/>
            <a:gdLst/>
            <a:ahLst/>
            <a:cxnLst>
              <a:cxn ang="0">
                <a:pos x="0" y="1632"/>
              </a:cxn>
              <a:cxn ang="0">
                <a:pos x="720" y="1440"/>
              </a:cxn>
              <a:cxn ang="0">
                <a:pos x="720" y="960"/>
              </a:cxn>
              <a:cxn ang="0">
                <a:pos x="960" y="624"/>
              </a:cxn>
              <a:cxn ang="0">
                <a:pos x="960" y="0"/>
              </a:cxn>
            </a:cxnLst>
            <a:rect l="0" t="0" r="r" b="b"/>
            <a:pathLst>
              <a:path w="1000" h="1632">
                <a:moveTo>
                  <a:pt x="0" y="1632"/>
                </a:moveTo>
                <a:cubicBezTo>
                  <a:pt x="300" y="1592"/>
                  <a:pt x="600" y="1552"/>
                  <a:pt x="720" y="1440"/>
                </a:cubicBezTo>
                <a:cubicBezTo>
                  <a:pt x="840" y="1328"/>
                  <a:pt x="680" y="1096"/>
                  <a:pt x="720" y="960"/>
                </a:cubicBezTo>
                <a:cubicBezTo>
                  <a:pt x="760" y="824"/>
                  <a:pt x="920" y="784"/>
                  <a:pt x="960" y="624"/>
                </a:cubicBezTo>
                <a:cubicBezTo>
                  <a:pt x="1000" y="464"/>
                  <a:pt x="980" y="232"/>
                  <a:pt x="960" y="0"/>
                </a:cubicBezTo>
              </a:path>
            </a:pathLst>
          </a:custGeom>
          <a:noFill/>
          <a:ln w="9525" cap="flat">
            <a:solidFill>
              <a:schemeClr val="tx1"/>
            </a:solidFill>
            <a:prstDash val="lgDash"/>
            <a:round/>
            <a:headEnd/>
            <a:tailEnd/>
          </a:ln>
          <a:effectLst/>
        </p:spPr>
        <p:txBody>
          <a:bodyPr/>
          <a:lstStyle/>
          <a:p>
            <a:endParaRPr lang="ko-KR" altLang="en-US"/>
          </a:p>
        </p:txBody>
      </p:sp>
      <p:sp>
        <p:nvSpPr>
          <p:cNvPr id="647265" name="Text Box 97"/>
          <p:cNvSpPr txBox="1">
            <a:spLocks noChangeArrowheads="1"/>
          </p:cNvSpPr>
          <p:nvPr/>
        </p:nvSpPr>
        <p:spPr bwMode="auto">
          <a:xfrm>
            <a:off x="5867400" y="4475163"/>
            <a:ext cx="1377950" cy="641350"/>
          </a:xfrm>
          <a:prstGeom prst="rect">
            <a:avLst/>
          </a:prstGeom>
          <a:noFill/>
          <a:ln w="9525">
            <a:noFill/>
            <a:miter lim="800000"/>
            <a:headEnd/>
            <a:tailEnd/>
          </a:ln>
          <a:effectLst/>
        </p:spPr>
        <p:txBody>
          <a:bodyPr wrap="none">
            <a:spAutoFit/>
          </a:bodyPr>
          <a:lstStyle/>
          <a:p>
            <a:pPr eaLnBrk="1" hangingPunct="1"/>
            <a:r>
              <a:rPr lang="en-US" altLang="ko-KR">
                <a:ea typeface="ＭＳ Ｐゴシック" pitchFamily="34" charset="-128"/>
                <a:cs typeface="Arial" pitchFamily="34" charset="0"/>
              </a:rPr>
              <a:t>Verification </a:t>
            </a:r>
          </a:p>
          <a:p>
            <a:pPr eaLnBrk="1" hangingPunct="1"/>
            <a:r>
              <a:rPr lang="en-US" altLang="ko-KR">
                <a:ea typeface="ＭＳ Ｐゴシック" pitchFamily="34" charset="-128"/>
                <a:cs typeface="Arial" pitchFamily="34" charset="0"/>
              </a:rPr>
              <a:t>links</a:t>
            </a:r>
          </a:p>
        </p:txBody>
      </p:sp>
      <p:sp>
        <p:nvSpPr>
          <p:cNvPr id="647266" name="Line 98"/>
          <p:cNvSpPr>
            <a:spLocks noChangeShapeType="1"/>
          </p:cNvSpPr>
          <p:nvPr/>
        </p:nvSpPr>
        <p:spPr bwMode="auto">
          <a:xfrm>
            <a:off x="4419600" y="5389563"/>
            <a:ext cx="1066800" cy="152400"/>
          </a:xfrm>
          <a:prstGeom prst="line">
            <a:avLst/>
          </a:prstGeom>
          <a:noFill/>
          <a:ln w="9525">
            <a:solidFill>
              <a:schemeClr val="tx1"/>
            </a:solidFill>
            <a:round/>
            <a:headEnd/>
            <a:tailEnd/>
          </a:ln>
          <a:effectLst/>
        </p:spPr>
        <p:txBody>
          <a:bodyPr/>
          <a:lstStyle/>
          <a:p>
            <a:endParaRPr lang="ko-KR" altLang="en-US"/>
          </a:p>
        </p:txBody>
      </p:sp>
      <p:sp>
        <p:nvSpPr>
          <p:cNvPr id="647267" name="Text Box 99"/>
          <p:cNvSpPr txBox="1">
            <a:spLocks noChangeArrowheads="1"/>
          </p:cNvSpPr>
          <p:nvPr/>
        </p:nvSpPr>
        <p:spPr bwMode="auto">
          <a:xfrm>
            <a:off x="5546725" y="5273675"/>
            <a:ext cx="2012950" cy="641350"/>
          </a:xfrm>
          <a:prstGeom prst="rect">
            <a:avLst/>
          </a:prstGeom>
          <a:noFill/>
          <a:ln w="9525">
            <a:noFill/>
            <a:miter lim="800000"/>
            <a:headEnd/>
            <a:tailEnd/>
          </a:ln>
          <a:effectLst/>
        </p:spPr>
        <p:txBody>
          <a:bodyPr wrap="none">
            <a:spAutoFit/>
          </a:bodyPr>
          <a:lstStyle/>
          <a:p>
            <a:pPr eaLnBrk="1" hangingPunct="1"/>
            <a:r>
              <a:rPr lang="en-US" altLang="ko-KR">
                <a:ea typeface="ＭＳ Ｐゴシック" pitchFamily="34" charset="-128"/>
                <a:cs typeface="Arial" pitchFamily="34" charset="0"/>
              </a:rPr>
              <a:t>Other information </a:t>
            </a:r>
          </a:p>
          <a:p>
            <a:pPr eaLnBrk="1" hangingPunct="1"/>
            <a:r>
              <a:rPr lang="en-US" altLang="ko-KR">
                <a:ea typeface="ＭＳ Ｐゴシック" pitchFamily="34" charset="-128"/>
                <a:cs typeface="Arial" pitchFamily="34" charset="0"/>
              </a:rPr>
              <a:t>sources</a:t>
            </a:r>
          </a:p>
        </p:txBody>
      </p:sp>
      <p:sp>
        <p:nvSpPr>
          <p:cNvPr id="647268" name="Text Box 100"/>
          <p:cNvSpPr txBox="1">
            <a:spLocks noChangeArrowheads="1"/>
          </p:cNvSpPr>
          <p:nvPr/>
        </p:nvSpPr>
        <p:spPr bwMode="auto">
          <a:xfrm>
            <a:off x="6477000" y="1427163"/>
            <a:ext cx="1219200" cy="304800"/>
          </a:xfrm>
          <a:prstGeom prst="rect">
            <a:avLst/>
          </a:prstGeom>
          <a:noFill/>
          <a:ln w="9525">
            <a:noFill/>
            <a:miter lim="800000"/>
            <a:headEnd/>
            <a:tailEnd/>
          </a:ln>
          <a:effectLst/>
        </p:spPr>
        <p:txBody>
          <a:bodyPr wrap="none">
            <a:spAutoFit/>
          </a:bodyPr>
          <a:lstStyle/>
          <a:p>
            <a:pPr eaLnBrk="1" hangingPunct="1"/>
            <a:r>
              <a:rPr lang="en-US" altLang="ko-KR" sz="1400">
                <a:ea typeface="ＭＳ Ｐゴシック" pitchFamily="34" charset="-128"/>
                <a:cs typeface="Arial" pitchFamily="34" charset="0"/>
              </a:rPr>
              <a:t>Sensor Node</a:t>
            </a:r>
          </a:p>
        </p:txBody>
      </p:sp>
      <p:sp>
        <p:nvSpPr>
          <p:cNvPr id="647269" name="Rectangle 101"/>
          <p:cNvSpPr>
            <a:spLocks noGrp="1" noChangeArrowheads="1"/>
          </p:cNvSpPr>
          <p:nvPr>
            <p:ph type="title"/>
          </p:nvPr>
        </p:nvSpPr>
        <p:spPr>
          <a:xfrm>
            <a:off x="457200" y="304800"/>
            <a:ext cx="7924800" cy="762000"/>
          </a:xfrm>
        </p:spPr>
        <p:txBody>
          <a:bodyPr/>
          <a:lstStyle/>
          <a:p>
            <a:pPr>
              <a:lnSpc>
                <a:spcPct val="80000"/>
              </a:lnSpc>
            </a:pPr>
            <a:r>
              <a:rPr lang="en-US" altLang="ko-KR" sz="2800">
                <a:ea typeface="굴림" pitchFamily="50" charset="-127"/>
              </a:rPr>
              <a:t>Canonical SensorNet Network Architecture</a:t>
            </a:r>
          </a:p>
        </p:txBody>
      </p:sp>
      <p:pic>
        <p:nvPicPr>
          <p:cNvPr id="647270" name="Picture 102" descr="rw_mote"/>
          <p:cNvPicPr>
            <a:picLocks noChangeAspect="1" noChangeArrowheads="1"/>
          </p:cNvPicPr>
          <p:nvPr>
            <p:ph idx="1"/>
          </p:nvPr>
        </p:nvPicPr>
        <p:blipFill>
          <a:blip r:embed="rId4"/>
          <a:srcRect/>
          <a:stretch>
            <a:fillRect/>
          </a:stretch>
        </p:blipFill>
        <p:spPr>
          <a:xfrm>
            <a:off x="7673975" y="4648200"/>
            <a:ext cx="1279525" cy="1676400"/>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바닥글 개체 틀 3"/>
          <p:cNvSpPr>
            <a:spLocks noGrp="1"/>
          </p:cNvSpPr>
          <p:nvPr>
            <p:ph type="ftr" sz="quarter" idx="10"/>
          </p:nvPr>
        </p:nvSpPr>
        <p:spPr/>
        <p:txBody>
          <a:bodyPr/>
          <a:lstStyle/>
          <a:p>
            <a:r>
              <a:rPr lang="en-US" altLang="ko-KR"/>
              <a:t>l</a:t>
            </a:r>
          </a:p>
        </p:txBody>
      </p:sp>
      <p:sp>
        <p:nvSpPr>
          <p:cNvPr id="30" name="슬라이드 번호 개체 틀 4"/>
          <p:cNvSpPr>
            <a:spLocks noGrp="1"/>
          </p:cNvSpPr>
          <p:nvPr>
            <p:ph type="sldNum" sz="quarter" idx="11"/>
          </p:nvPr>
        </p:nvSpPr>
        <p:spPr/>
        <p:txBody>
          <a:bodyPr/>
          <a:lstStyle/>
          <a:p>
            <a:fld id="{77AC9105-4416-495C-9E55-B990C2F7F185}" type="slidenum">
              <a:rPr lang="en-US" altLang="ko-KR"/>
              <a:pPr/>
              <a:t>13</a:t>
            </a:fld>
            <a:endParaRPr lang="en-US" altLang="ko-KR"/>
          </a:p>
        </p:txBody>
      </p:sp>
      <p:sp>
        <p:nvSpPr>
          <p:cNvPr id="297990" name="Text Box 6"/>
          <p:cNvSpPr txBox="1">
            <a:spLocks noChangeArrowheads="1"/>
          </p:cNvSpPr>
          <p:nvPr/>
        </p:nvSpPr>
        <p:spPr bwMode="auto">
          <a:xfrm>
            <a:off x="4464050" y="4727575"/>
            <a:ext cx="1230313" cy="590550"/>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802.5</a:t>
            </a:r>
          </a:p>
          <a:p>
            <a:pPr algn="ctr"/>
            <a:r>
              <a:rPr lang="en-US" altLang="ko-KR">
                <a:ea typeface="굴림" pitchFamily="50" charset="-127"/>
              </a:rPr>
              <a:t>Token Ring</a:t>
            </a:r>
          </a:p>
        </p:txBody>
      </p:sp>
      <p:sp>
        <p:nvSpPr>
          <p:cNvPr id="297986" name="Rectangle 2"/>
          <p:cNvSpPr>
            <a:spLocks noGrp="1" noChangeArrowheads="1"/>
          </p:cNvSpPr>
          <p:nvPr>
            <p:ph type="title"/>
          </p:nvPr>
        </p:nvSpPr>
        <p:spPr>
          <a:xfrm>
            <a:off x="290513" y="427038"/>
            <a:ext cx="6435725" cy="676275"/>
          </a:xfrm>
        </p:spPr>
        <p:txBody>
          <a:bodyPr>
            <a:normAutofit fontScale="90000"/>
          </a:bodyPr>
          <a:lstStyle/>
          <a:p>
            <a:r>
              <a:rPr lang="en-US" altLang="ko-KR">
                <a:ea typeface="굴림" pitchFamily="50" charset="-127"/>
              </a:rPr>
              <a:t>Lesson 1: IP</a:t>
            </a:r>
          </a:p>
        </p:txBody>
      </p:sp>
      <p:sp>
        <p:nvSpPr>
          <p:cNvPr id="297987" name="Rectangle 3"/>
          <p:cNvSpPr>
            <a:spLocks noGrp="1" noChangeArrowheads="1"/>
          </p:cNvSpPr>
          <p:nvPr>
            <p:ph type="body" idx="1"/>
          </p:nvPr>
        </p:nvSpPr>
        <p:spPr>
          <a:xfrm>
            <a:off x="300038" y="1104900"/>
            <a:ext cx="8229600" cy="1814513"/>
          </a:xfrm>
        </p:spPr>
        <p:txBody>
          <a:bodyPr/>
          <a:lstStyle/>
          <a:p>
            <a:pPr>
              <a:lnSpc>
                <a:spcPct val="90000"/>
              </a:lnSpc>
            </a:pPr>
            <a:r>
              <a:rPr lang="en-US" altLang="ko-KR" sz="2000">
                <a:ea typeface="굴림" pitchFamily="50" charset="-127"/>
              </a:rPr>
              <a:t>Separate the logical communication of information from the physical links that carry the packets.</a:t>
            </a:r>
          </a:p>
          <a:p>
            <a:pPr lvl="1">
              <a:lnSpc>
                <a:spcPct val="90000"/>
              </a:lnSpc>
            </a:pPr>
            <a:r>
              <a:rPr lang="en-US" altLang="ko-KR" sz="1600">
                <a:ea typeface="굴림" pitchFamily="50" charset="-127"/>
              </a:rPr>
              <a:t>Naming </a:t>
            </a:r>
          </a:p>
          <a:p>
            <a:pPr lvl="2">
              <a:lnSpc>
                <a:spcPct val="90000"/>
              </a:lnSpc>
            </a:pPr>
            <a:r>
              <a:rPr lang="en-US" altLang="ko-KR" sz="1400">
                <a:ea typeface="굴림" pitchFamily="50" charset="-127"/>
              </a:rPr>
              <a:t>Hostname =&gt; IP address =&gt; Physical MAC</a:t>
            </a:r>
          </a:p>
          <a:p>
            <a:pPr lvl="1">
              <a:lnSpc>
                <a:spcPct val="90000"/>
              </a:lnSpc>
            </a:pPr>
            <a:r>
              <a:rPr lang="en-US" altLang="ko-KR" sz="1600">
                <a:ea typeface="굴림" pitchFamily="50" charset="-127"/>
              </a:rPr>
              <a:t>Routing</a:t>
            </a:r>
          </a:p>
          <a:p>
            <a:pPr lvl="1">
              <a:lnSpc>
                <a:spcPct val="90000"/>
              </a:lnSpc>
            </a:pPr>
            <a:r>
              <a:rPr lang="en-US" altLang="ko-KR" sz="1600">
                <a:ea typeface="굴림" pitchFamily="50" charset="-127"/>
              </a:rPr>
              <a:t>Security</a:t>
            </a:r>
          </a:p>
          <a:p>
            <a:pPr lvl="1">
              <a:lnSpc>
                <a:spcPct val="90000"/>
              </a:lnSpc>
            </a:pPr>
            <a:endParaRPr lang="en-US" altLang="ko-KR" sz="1600">
              <a:ea typeface="굴림" pitchFamily="50" charset="-127"/>
            </a:endParaRPr>
          </a:p>
          <a:p>
            <a:pPr>
              <a:lnSpc>
                <a:spcPct val="90000"/>
              </a:lnSpc>
            </a:pPr>
            <a:endParaRPr lang="en-US" altLang="ko-KR" sz="1800">
              <a:ea typeface="굴림" pitchFamily="50" charset="-127"/>
            </a:endParaRPr>
          </a:p>
        </p:txBody>
      </p:sp>
      <p:sp>
        <p:nvSpPr>
          <p:cNvPr id="297989" name="Text Box 5"/>
          <p:cNvSpPr txBox="1">
            <a:spLocks noChangeArrowheads="1"/>
          </p:cNvSpPr>
          <p:nvPr/>
        </p:nvSpPr>
        <p:spPr bwMode="auto">
          <a:xfrm>
            <a:off x="3357563" y="4708525"/>
            <a:ext cx="962025" cy="590550"/>
          </a:xfrm>
          <a:prstGeom prst="rect">
            <a:avLst/>
          </a:prstGeom>
          <a:noFill/>
          <a:ln w="9525" algn="ctr">
            <a:solidFill>
              <a:schemeClr val="tx1"/>
            </a:solidFill>
            <a:miter lim="800000"/>
            <a:headEnd/>
            <a:tailEnd/>
          </a:ln>
          <a:effectLst/>
        </p:spPr>
        <p:txBody>
          <a:bodyPr wrap="none">
            <a:spAutoFit/>
          </a:bodyPr>
          <a:lstStyle/>
          <a:p>
            <a:pPr algn="ctr"/>
            <a:r>
              <a:rPr lang="en-US" altLang="ko-KR">
                <a:ea typeface="굴림" pitchFamily="50" charset="-127"/>
              </a:rPr>
              <a:t>802.3</a:t>
            </a:r>
          </a:p>
          <a:p>
            <a:pPr algn="ctr"/>
            <a:r>
              <a:rPr lang="en-US" altLang="ko-KR">
                <a:ea typeface="굴림" pitchFamily="50" charset="-127"/>
              </a:rPr>
              <a:t>Ethernet</a:t>
            </a:r>
          </a:p>
        </p:txBody>
      </p:sp>
      <p:sp>
        <p:nvSpPr>
          <p:cNvPr id="297991" name="Text Box 7"/>
          <p:cNvSpPr txBox="1">
            <a:spLocks noChangeArrowheads="1"/>
          </p:cNvSpPr>
          <p:nvPr/>
        </p:nvSpPr>
        <p:spPr bwMode="auto">
          <a:xfrm>
            <a:off x="5891213" y="4737100"/>
            <a:ext cx="814387" cy="590550"/>
          </a:xfrm>
          <a:prstGeom prst="rect">
            <a:avLst/>
          </a:prstGeom>
          <a:noFill/>
          <a:ln w="9525" algn="ctr">
            <a:solidFill>
              <a:schemeClr val="tx1"/>
            </a:solidFill>
            <a:miter lim="800000"/>
            <a:headEnd/>
            <a:tailEnd/>
          </a:ln>
          <a:effectLst/>
        </p:spPr>
        <p:txBody>
          <a:bodyPr wrap="none">
            <a:spAutoFit/>
          </a:bodyPr>
          <a:lstStyle/>
          <a:p>
            <a:pPr algn="ctr"/>
            <a:r>
              <a:rPr lang="en-US" altLang="ko-KR">
                <a:ea typeface="굴림" pitchFamily="50" charset="-127"/>
              </a:rPr>
              <a:t>802.11</a:t>
            </a:r>
          </a:p>
          <a:p>
            <a:pPr algn="ctr"/>
            <a:r>
              <a:rPr lang="en-US" altLang="ko-KR">
                <a:ea typeface="굴림" pitchFamily="50" charset="-127"/>
              </a:rPr>
              <a:t>WiFi</a:t>
            </a:r>
          </a:p>
        </p:txBody>
      </p:sp>
      <p:sp>
        <p:nvSpPr>
          <p:cNvPr id="297992" name="Text Box 8"/>
          <p:cNvSpPr txBox="1">
            <a:spLocks noChangeArrowheads="1"/>
          </p:cNvSpPr>
          <p:nvPr/>
        </p:nvSpPr>
        <p:spPr bwMode="auto">
          <a:xfrm>
            <a:off x="3530600" y="4918075"/>
            <a:ext cx="962025" cy="835025"/>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802.3a</a:t>
            </a:r>
            <a:endParaRPr lang="en-US" altLang="ko-KR" sz="1400">
              <a:ea typeface="굴림" pitchFamily="50" charset="-127"/>
            </a:endParaRPr>
          </a:p>
          <a:p>
            <a:pPr algn="ctr"/>
            <a:r>
              <a:rPr lang="en-US" altLang="ko-KR">
                <a:ea typeface="굴림" pitchFamily="50" charset="-127"/>
              </a:rPr>
              <a:t>Ethernet</a:t>
            </a:r>
          </a:p>
          <a:p>
            <a:pPr algn="ctr"/>
            <a:r>
              <a:rPr lang="en-US" altLang="ko-KR">
                <a:ea typeface="굴림" pitchFamily="50" charset="-127"/>
              </a:rPr>
              <a:t>10b2</a:t>
            </a:r>
          </a:p>
        </p:txBody>
      </p:sp>
      <p:sp>
        <p:nvSpPr>
          <p:cNvPr id="297993" name="Text Box 9"/>
          <p:cNvSpPr txBox="1">
            <a:spLocks noChangeArrowheads="1"/>
          </p:cNvSpPr>
          <p:nvPr/>
        </p:nvSpPr>
        <p:spPr bwMode="auto">
          <a:xfrm>
            <a:off x="3654425" y="5118100"/>
            <a:ext cx="962025" cy="835025"/>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802.3i</a:t>
            </a:r>
            <a:endParaRPr lang="en-US" altLang="ko-KR" sz="1400">
              <a:ea typeface="굴림" pitchFamily="50" charset="-127"/>
            </a:endParaRPr>
          </a:p>
          <a:p>
            <a:pPr algn="ctr"/>
            <a:r>
              <a:rPr lang="en-US" altLang="ko-KR">
                <a:ea typeface="굴림" pitchFamily="50" charset="-127"/>
              </a:rPr>
              <a:t>Ethernet</a:t>
            </a:r>
          </a:p>
          <a:p>
            <a:pPr algn="ctr"/>
            <a:r>
              <a:rPr lang="en-US" altLang="ko-KR">
                <a:ea typeface="굴림" pitchFamily="50" charset="-127"/>
              </a:rPr>
              <a:t>10bT</a:t>
            </a:r>
          </a:p>
        </p:txBody>
      </p:sp>
      <p:sp>
        <p:nvSpPr>
          <p:cNvPr id="297994" name="Text Box 10"/>
          <p:cNvSpPr txBox="1">
            <a:spLocks noChangeArrowheads="1"/>
          </p:cNvSpPr>
          <p:nvPr/>
        </p:nvSpPr>
        <p:spPr bwMode="auto">
          <a:xfrm>
            <a:off x="3749675" y="5308600"/>
            <a:ext cx="962025" cy="835025"/>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802.3y</a:t>
            </a:r>
            <a:endParaRPr lang="en-US" altLang="ko-KR" sz="1400">
              <a:ea typeface="굴림" pitchFamily="50" charset="-127"/>
            </a:endParaRPr>
          </a:p>
          <a:p>
            <a:pPr algn="ctr"/>
            <a:r>
              <a:rPr lang="en-US" altLang="ko-KR">
                <a:ea typeface="굴림" pitchFamily="50" charset="-127"/>
              </a:rPr>
              <a:t>Ethernet</a:t>
            </a:r>
          </a:p>
          <a:p>
            <a:pPr algn="ctr"/>
            <a:r>
              <a:rPr lang="en-US" altLang="ko-KR">
                <a:ea typeface="굴림" pitchFamily="50" charset="-127"/>
              </a:rPr>
              <a:t>100bT</a:t>
            </a:r>
          </a:p>
        </p:txBody>
      </p:sp>
      <p:sp>
        <p:nvSpPr>
          <p:cNvPr id="297995" name="Text Box 11"/>
          <p:cNvSpPr txBox="1">
            <a:spLocks noChangeArrowheads="1"/>
          </p:cNvSpPr>
          <p:nvPr/>
        </p:nvSpPr>
        <p:spPr bwMode="auto">
          <a:xfrm>
            <a:off x="3911600" y="5470525"/>
            <a:ext cx="962025" cy="835025"/>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802.3ab</a:t>
            </a:r>
            <a:endParaRPr lang="en-US" altLang="ko-KR" sz="1400">
              <a:ea typeface="굴림" pitchFamily="50" charset="-127"/>
            </a:endParaRPr>
          </a:p>
          <a:p>
            <a:pPr algn="ctr"/>
            <a:r>
              <a:rPr lang="en-US" altLang="ko-KR">
                <a:ea typeface="굴림" pitchFamily="50" charset="-127"/>
              </a:rPr>
              <a:t>Ethernet</a:t>
            </a:r>
          </a:p>
          <a:p>
            <a:pPr algn="ctr"/>
            <a:r>
              <a:rPr lang="en-US" altLang="ko-KR">
                <a:ea typeface="굴림" pitchFamily="50" charset="-127"/>
              </a:rPr>
              <a:t>1000bT</a:t>
            </a:r>
          </a:p>
        </p:txBody>
      </p:sp>
      <p:sp>
        <p:nvSpPr>
          <p:cNvPr id="297996" name="Text Box 12"/>
          <p:cNvSpPr txBox="1">
            <a:spLocks noChangeArrowheads="1"/>
          </p:cNvSpPr>
          <p:nvPr/>
        </p:nvSpPr>
        <p:spPr bwMode="auto">
          <a:xfrm>
            <a:off x="4035425" y="5641975"/>
            <a:ext cx="962025" cy="835025"/>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802.3an</a:t>
            </a:r>
            <a:endParaRPr lang="en-US" altLang="ko-KR" sz="1400">
              <a:ea typeface="굴림" pitchFamily="50" charset="-127"/>
            </a:endParaRPr>
          </a:p>
          <a:p>
            <a:pPr algn="ctr"/>
            <a:r>
              <a:rPr lang="en-US" altLang="ko-KR">
                <a:ea typeface="굴림" pitchFamily="50" charset="-127"/>
              </a:rPr>
              <a:t>Ethernet</a:t>
            </a:r>
          </a:p>
          <a:p>
            <a:pPr algn="ctr"/>
            <a:r>
              <a:rPr lang="en-US" altLang="ko-KR">
                <a:ea typeface="굴림" pitchFamily="50" charset="-127"/>
              </a:rPr>
              <a:t>1G bT</a:t>
            </a:r>
          </a:p>
        </p:txBody>
      </p:sp>
      <p:sp>
        <p:nvSpPr>
          <p:cNvPr id="297997" name="Text Box 13"/>
          <p:cNvSpPr txBox="1">
            <a:spLocks noChangeArrowheads="1"/>
          </p:cNvSpPr>
          <p:nvPr/>
        </p:nvSpPr>
        <p:spPr bwMode="auto">
          <a:xfrm>
            <a:off x="6016625" y="4889500"/>
            <a:ext cx="927100" cy="590550"/>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802.11a</a:t>
            </a:r>
          </a:p>
          <a:p>
            <a:pPr algn="ctr"/>
            <a:r>
              <a:rPr lang="en-US" altLang="ko-KR">
                <a:ea typeface="굴림" pitchFamily="50" charset="-127"/>
              </a:rPr>
              <a:t>WiFi</a:t>
            </a:r>
          </a:p>
        </p:txBody>
      </p:sp>
      <p:sp>
        <p:nvSpPr>
          <p:cNvPr id="297998" name="Text Box 14"/>
          <p:cNvSpPr txBox="1">
            <a:spLocks noChangeArrowheads="1"/>
          </p:cNvSpPr>
          <p:nvPr/>
        </p:nvSpPr>
        <p:spPr bwMode="auto">
          <a:xfrm>
            <a:off x="6188075" y="5060950"/>
            <a:ext cx="927100" cy="590550"/>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802.11b</a:t>
            </a:r>
          </a:p>
          <a:p>
            <a:pPr algn="ctr"/>
            <a:r>
              <a:rPr lang="en-US" altLang="ko-KR">
                <a:ea typeface="굴림" pitchFamily="50" charset="-127"/>
              </a:rPr>
              <a:t>WiFi</a:t>
            </a:r>
          </a:p>
        </p:txBody>
      </p:sp>
      <p:sp>
        <p:nvSpPr>
          <p:cNvPr id="297999" name="Text Box 15"/>
          <p:cNvSpPr txBox="1">
            <a:spLocks noChangeArrowheads="1"/>
          </p:cNvSpPr>
          <p:nvPr/>
        </p:nvSpPr>
        <p:spPr bwMode="auto">
          <a:xfrm>
            <a:off x="6350000" y="5222875"/>
            <a:ext cx="927100" cy="590550"/>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802.11g</a:t>
            </a:r>
          </a:p>
          <a:p>
            <a:pPr algn="ctr"/>
            <a:r>
              <a:rPr lang="en-US" altLang="ko-KR">
                <a:ea typeface="굴림" pitchFamily="50" charset="-127"/>
              </a:rPr>
              <a:t>WiFi</a:t>
            </a:r>
          </a:p>
        </p:txBody>
      </p:sp>
      <p:sp>
        <p:nvSpPr>
          <p:cNvPr id="298000" name="Text Box 16"/>
          <p:cNvSpPr txBox="1">
            <a:spLocks noChangeArrowheads="1"/>
          </p:cNvSpPr>
          <p:nvPr/>
        </p:nvSpPr>
        <p:spPr bwMode="auto">
          <a:xfrm>
            <a:off x="6502400" y="5375275"/>
            <a:ext cx="927100" cy="590550"/>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802.11n</a:t>
            </a:r>
          </a:p>
          <a:p>
            <a:pPr algn="ctr"/>
            <a:r>
              <a:rPr lang="en-US" altLang="ko-KR">
                <a:ea typeface="굴림" pitchFamily="50" charset="-127"/>
              </a:rPr>
              <a:t>WiFi</a:t>
            </a:r>
          </a:p>
        </p:txBody>
      </p:sp>
      <p:sp>
        <p:nvSpPr>
          <p:cNvPr id="298002" name="Text Box 18"/>
          <p:cNvSpPr txBox="1">
            <a:spLocks noChangeArrowheads="1"/>
          </p:cNvSpPr>
          <p:nvPr/>
        </p:nvSpPr>
        <p:spPr bwMode="auto">
          <a:xfrm>
            <a:off x="2417763" y="4689475"/>
            <a:ext cx="847725" cy="590550"/>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X3T9.5</a:t>
            </a:r>
          </a:p>
          <a:p>
            <a:pPr algn="ctr"/>
            <a:r>
              <a:rPr lang="en-US" altLang="ko-KR">
                <a:ea typeface="굴림" pitchFamily="50" charset="-127"/>
              </a:rPr>
              <a:t>FDDI</a:t>
            </a:r>
          </a:p>
        </p:txBody>
      </p:sp>
      <p:sp>
        <p:nvSpPr>
          <p:cNvPr id="298003" name="Text Box 19"/>
          <p:cNvSpPr txBox="1">
            <a:spLocks noChangeArrowheads="1"/>
          </p:cNvSpPr>
          <p:nvPr/>
        </p:nvSpPr>
        <p:spPr bwMode="auto">
          <a:xfrm>
            <a:off x="484188" y="4689475"/>
            <a:ext cx="871537" cy="590550"/>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Serial</a:t>
            </a:r>
          </a:p>
          <a:p>
            <a:pPr algn="ctr"/>
            <a:r>
              <a:rPr lang="en-US" altLang="ko-KR">
                <a:ea typeface="굴림" pitchFamily="50" charset="-127"/>
              </a:rPr>
              <a:t>Modem</a:t>
            </a:r>
          </a:p>
        </p:txBody>
      </p:sp>
      <p:sp>
        <p:nvSpPr>
          <p:cNvPr id="298004" name="Text Box 20"/>
          <p:cNvSpPr txBox="1">
            <a:spLocks noChangeArrowheads="1"/>
          </p:cNvSpPr>
          <p:nvPr/>
        </p:nvSpPr>
        <p:spPr bwMode="auto">
          <a:xfrm>
            <a:off x="1546225" y="4746625"/>
            <a:ext cx="768350" cy="346075"/>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GPRS</a:t>
            </a:r>
          </a:p>
        </p:txBody>
      </p:sp>
      <p:sp>
        <p:nvSpPr>
          <p:cNvPr id="298005" name="Text Box 21"/>
          <p:cNvSpPr txBox="1">
            <a:spLocks noChangeArrowheads="1"/>
          </p:cNvSpPr>
          <p:nvPr/>
        </p:nvSpPr>
        <p:spPr bwMode="auto">
          <a:xfrm>
            <a:off x="914400" y="5241925"/>
            <a:ext cx="677863" cy="346075"/>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ISDN</a:t>
            </a:r>
          </a:p>
        </p:txBody>
      </p:sp>
      <p:sp>
        <p:nvSpPr>
          <p:cNvPr id="298006" name="Text Box 22"/>
          <p:cNvSpPr txBox="1">
            <a:spLocks noChangeArrowheads="1"/>
          </p:cNvSpPr>
          <p:nvPr/>
        </p:nvSpPr>
        <p:spPr bwMode="auto">
          <a:xfrm>
            <a:off x="1303338" y="5537200"/>
            <a:ext cx="587375" cy="346075"/>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DSL</a:t>
            </a:r>
          </a:p>
        </p:txBody>
      </p:sp>
      <p:sp>
        <p:nvSpPr>
          <p:cNvPr id="298007" name="Text Box 23"/>
          <p:cNvSpPr txBox="1">
            <a:spLocks noChangeArrowheads="1"/>
          </p:cNvSpPr>
          <p:nvPr/>
        </p:nvSpPr>
        <p:spPr bwMode="auto">
          <a:xfrm>
            <a:off x="1903413" y="5184775"/>
            <a:ext cx="723900" cy="346075"/>
          </a:xfrm>
          <a:prstGeom prst="rect">
            <a:avLst/>
          </a:prstGeom>
          <a:solidFill>
            <a:schemeClr val="bg1"/>
          </a:solidFill>
          <a:ln w="9525" algn="ctr">
            <a:solidFill>
              <a:schemeClr val="tx1"/>
            </a:solidFill>
            <a:miter lim="800000"/>
            <a:headEnd/>
            <a:tailEnd/>
          </a:ln>
          <a:effectLst/>
        </p:spPr>
        <p:txBody>
          <a:bodyPr wrap="none">
            <a:spAutoFit/>
          </a:bodyPr>
          <a:lstStyle/>
          <a:p>
            <a:pPr algn="ctr"/>
            <a:r>
              <a:rPr lang="en-US" altLang="ko-KR">
                <a:ea typeface="굴림" pitchFamily="50" charset="-127"/>
              </a:rPr>
              <a:t>Sonet</a:t>
            </a:r>
          </a:p>
        </p:txBody>
      </p:sp>
      <p:sp>
        <p:nvSpPr>
          <p:cNvPr id="298008" name="Rectangle 24"/>
          <p:cNvSpPr>
            <a:spLocks noChangeArrowheads="1"/>
          </p:cNvSpPr>
          <p:nvPr/>
        </p:nvSpPr>
        <p:spPr bwMode="auto">
          <a:xfrm>
            <a:off x="466725" y="4248150"/>
            <a:ext cx="6457950" cy="361950"/>
          </a:xfrm>
          <a:prstGeom prst="rect">
            <a:avLst/>
          </a:prstGeom>
          <a:solidFill>
            <a:schemeClr val="bg2"/>
          </a:solidFill>
          <a:ln w="9525" algn="ctr">
            <a:solidFill>
              <a:schemeClr val="tx1"/>
            </a:solidFill>
            <a:miter lim="800000"/>
            <a:headEnd/>
            <a:tailEnd/>
          </a:ln>
          <a:effectLst/>
        </p:spPr>
        <p:txBody>
          <a:bodyPr wrap="none" anchor="ctr"/>
          <a:lstStyle/>
          <a:p>
            <a:pPr algn="ctr"/>
            <a:r>
              <a:rPr lang="en-US" altLang="ko-KR" sz="1800">
                <a:ea typeface="굴림" pitchFamily="50" charset="-127"/>
              </a:rPr>
              <a:t>Internet Protocol (IP) Routing</a:t>
            </a:r>
          </a:p>
        </p:txBody>
      </p:sp>
      <p:grpSp>
        <p:nvGrpSpPr>
          <p:cNvPr id="2" name="Group 31"/>
          <p:cNvGrpSpPr>
            <a:grpSpLocks/>
          </p:cNvGrpSpPr>
          <p:nvPr/>
        </p:nvGrpSpPr>
        <p:grpSpPr bwMode="auto">
          <a:xfrm>
            <a:off x="495300" y="2971800"/>
            <a:ext cx="7477125" cy="1209675"/>
            <a:chOff x="312" y="1872"/>
            <a:chExt cx="4710" cy="762"/>
          </a:xfrm>
        </p:grpSpPr>
        <p:sp>
          <p:nvSpPr>
            <p:cNvPr id="298010" name="Rectangle 26"/>
            <p:cNvSpPr>
              <a:spLocks noChangeArrowheads="1"/>
            </p:cNvSpPr>
            <p:nvPr/>
          </p:nvSpPr>
          <p:spPr bwMode="auto">
            <a:xfrm>
              <a:off x="1308" y="2406"/>
              <a:ext cx="1890" cy="228"/>
            </a:xfrm>
            <a:prstGeom prst="rect">
              <a:avLst/>
            </a:prstGeom>
            <a:solidFill>
              <a:schemeClr val="bg2"/>
            </a:solidFill>
            <a:ln w="9525" algn="ctr">
              <a:solidFill>
                <a:schemeClr val="tx1"/>
              </a:solidFill>
              <a:miter lim="800000"/>
              <a:headEnd/>
              <a:tailEnd/>
            </a:ln>
            <a:effectLst/>
          </p:spPr>
          <p:txBody>
            <a:bodyPr wrap="none" anchor="ctr"/>
            <a:lstStyle/>
            <a:p>
              <a:pPr algn="ctr"/>
              <a:r>
                <a:rPr lang="en-US" altLang="ko-KR" sz="1800">
                  <a:ea typeface="굴림" pitchFamily="50" charset="-127"/>
                </a:rPr>
                <a:t>Transport (UDP/IP, TCP/IP)</a:t>
              </a:r>
            </a:p>
          </p:txBody>
        </p:sp>
        <p:sp>
          <p:nvSpPr>
            <p:cNvPr id="298011" name="Rectangle 27"/>
            <p:cNvSpPr>
              <a:spLocks noChangeArrowheads="1"/>
            </p:cNvSpPr>
            <p:nvPr/>
          </p:nvSpPr>
          <p:spPr bwMode="auto">
            <a:xfrm>
              <a:off x="774" y="2142"/>
              <a:ext cx="3150" cy="228"/>
            </a:xfrm>
            <a:prstGeom prst="rect">
              <a:avLst/>
            </a:prstGeom>
            <a:solidFill>
              <a:schemeClr val="bg2"/>
            </a:solidFill>
            <a:ln w="9525" algn="ctr">
              <a:solidFill>
                <a:schemeClr val="tx1"/>
              </a:solidFill>
              <a:miter lim="800000"/>
              <a:headEnd/>
              <a:tailEnd/>
            </a:ln>
            <a:effectLst/>
          </p:spPr>
          <p:txBody>
            <a:bodyPr wrap="none" anchor="ctr"/>
            <a:lstStyle/>
            <a:p>
              <a:pPr algn="ctr"/>
              <a:r>
                <a:rPr lang="en-US" altLang="ko-KR" sz="1800">
                  <a:ea typeface="굴림" pitchFamily="50" charset="-127"/>
                </a:rPr>
                <a:t>Application (Telnet, FTP, SMTP, SNMP, HTTP)</a:t>
              </a:r>
            </a:p>
          </p:txBody>
        </p:sp>
        <p:sp>
          <p:nvSpPr>
            <p:cNvPr id="298012" name="Rectangle 28"/>
            <p:cNvSpPr>
              <a:spLocks noChangeArrowheads="1"/>
            </p:cNvSpPr>
            <p:nvPr/>
          </p:nvSpPr>
          <p:spPr bwMode="auto">
            <a:xfrm>
              <a:off x="312" y="1872"/>
              <a:ext cx="4710" cy="228"/>
            </a:xfrm>
            <a:prstGeom prst="rect">
              <a:avLst/>
            </a:prstGeom>
            <a:solidFill>
              <a:schemeClr val="bg2"/>
            </a:solidFill>
            <a:ln w="9525" algn="ctr">
              <a:solidFill>
                <a:schemeClr val="tx1"/>
              </a:solidFill>
              <a:miter lim="800000"/>
              <a:headEnd/>
              <a:tailEnd/>
            </a:ln>
            <a:effectLst/>
          </p:spPr>
          <p:txBody>
            <a:bodyPr wrap="none" anchor="ctr"/>
            <a:lstStyle/>
            <a:p>
              <a:pPr algn="ctr"/>
              <a:r>
                <a:rPr lang="en-US" altLang="ko-KR" sz="1800">
                  <a:ea typeface="굴림" pitchFamily="50" charset="-127"/>
                </a:rPr>
                <a:t>Diverse Object and Data Models (HTML, XML, …)</a:t>
              </a:r>
            </a:p>
          </p:txBody>
        </p:sp>
      </p:grpSp>
      <p:sp>
        <p:nvSpPr>
          <p:cNvPr id="298013" name="Text Box 29"/>
          <p:cNvSpPr txBox="1">
            <a:spLocks noChangeArrowheads="1"/>
          </p:cNvSpPr>
          <p:nvPr/>
        </p:nvSpPr>
        <p:spPr bwMode="auto">
          <a:xfrm>
            <a:off x="7491413" y="4756150"/>
            <a:ext cx="1089025" cy="619125"/>
          </a:xfrm>
          <a:prstGeom prst="rect">
            <a:avLst/>
          </a:prstGeom>
          <a:noFill/>
          <a:ln w="38100" algn="ctr">
            <a:solidFill>
              <a:schemeClr val="tx1"/>
            </a:solidFill>
            <a:miter lim="800000"/>
            <a:headEnd/>
            <a:tailEnd/>
          </a:ln>
          <a:effectLst/>
        </p:spPr>
        <p:txBody>
          <a:bodyPr wrap="none">
            <a:spAutoFit/>
          </a:bodyPr>
          <a:lstStyle/>
          <a:p>
            <a:pPr algn="ctr"/>
            <a:r>
              <a:rPr lang="en-US" altLang="ko-KR" b="1">
                <a:solidFill>
                  <a:srgbClr val="FF0000"/>
                </a:solidFill>
                <a:ea typeface="굴림" pitchFamily="50" charset="-127"/>
              </a:rPr>
              <a:t>802.15.4</a:t>
            </a:r>
          </a:p>
          <a:p>
            <a:pPr algn="ctr"/>
            <a:r>
              <a:rPr lang="en-US" altLang="ko-KR" b="1">
                <a:solidFill>
                  <a:srgbClr val="FF0000"/>
                </a:solidFill>
                <a:ea typeface="굴림" pitchFamily="50" charset="-127"/>
              </a:rPr>
              <a:t>LoWPAN</a:t>
            </a:r>
          </a:p>
        </p:txBody>
      </p:sp>
      <p:sp>
        <p:nvSpPr>
          <p:cNvPr id="298014" name="Rectangle 30"/>
          <p:cNvSpPr>
            <a:spLocks noChangeArrowheads="1"/>
          </p:cNvSpPr>
          <p:nvPr/>
        </p:nvSpPr>
        <p:spPr bwMode="auto">
          <a:xfrm>
            <a:off x="447675" y="4248150"/>
            <a:ext cx="8086725" cy="361950"/>
          </a:xfrm>
          <a:prstGeom prst="rect">
            <a:avLst/>
          </a:prstGeom>
          <a:solidFill>
            <a:schemeClr val="bg2"/>
          </a:solidFill>
          <a:ln w="9525" algn="ctr">
            <a:solidFill>
              <a:schemeClr val="tx1"/>
            </a:solidFill>
            <a:miter lim="800000"/>
            <a:headEnd/>
            <a:tailEnd/>
          </a:ln>
          <a:effectLst/>
        </p:spPr>
        <p:txBody>
          <a:bodyPr wrap="none" anchor="ctr"/>
          <a:lstStyle/>
          <a:p>
            <a:pPr algn="ctr"/>
            <a:r>
              <a:rPr lang="en-US" altLang="ko-KR" sz="1800">
                <a:ea typeface="굴림" pitchFamily="50" charset="-127"/>
              </a:rPr>
              <a:t>Internet Protocol (IP) Routing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800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9800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9800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7992"/>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9799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9799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9799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9799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7997"/>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297998"/>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97999"/>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29800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98013"/>
                                        </p:tgtEl>
                                        <p:attrNameLst>
                                          <p:attrName>style.visibility</p:attrName>
                                        </p:attrNameLst>
                                      </p:cBhvr>
                                      <p:to>
                                        <p:strVal val="visible"/>
                                      </p:to>
                                    </p:set>
                                    <p:anim calcmode="lin" valueType="num">
                                      <p:cBhvr>
                                        <p:cTn id="49" dur="1000" fill="hold"/>
                                        <p:tgtEl>
                                          <p:spTgt spid="298013"/>
                                        </p:tgtEl>
                                        <p:attrNameLst>
                                          <p:attrName>ppt_w</p:attrName>
                                        </p:attrNameLst>
                                      </p:cBhvr>
                                      <p:tavLst>
                                        <p:tav tm="0">
                                          <p:val>
                                            <p:strVal val="#ppt_w*0.70"/>
                                          </p:val>
                                        </p:tav>
                                        <p:tav tm="100000">
                                          <p:val>
                                            <p:strVal val="#ppt_w"/>
                                          </p:val>
                                        </p:tav>
                                      </p:tavLst>
                                    </p:anim>
                                    <p:anim calcmode="lin" valueType="num">
                                      <p:cBhvr>
                                        <p:cTn id="50" dur="1000" fill="hold"/>
                                        <p:tgtEl>
                                          <p:spTgt spid="298013"/>
                                        </p:tgtEl>
                                        <p:attrNameLst>
                                          <p:attrName>ppt_h</p:attrName>
                                        </p:attrNameLst>
                                      </p:cBhvr>
                                      <p:tavLst>
                                        <p:tav tm="0">
                                          <p:val>
                                            <p:strVal val="#ppt_h"/>
                                          </p:val>
                                        </p:tav>
                                        <p:tav tm="100000">
                                          <p:val>
                                            <p:strVal val="#ppt_h"/>
                                          </p:val>
                                        </p:tav>
                                      </p:tavLst>
                                    </p:anim>
                                    <p:animEffect transition="in" filter="fade">
                                      <p:cBhvr>
                                        <p:cTn id="51" dur="1000"/>
                                        <p:tgtEl>
                                          <p:spTgt spid="298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2" grpId="0" animBg="1"/>
      <p:bldP spid="297993" grpId="0" animBg="1"/>
      <p:bldP spid="297994" grpId="0" animBg="1"/>
      <p:bldP spid="297995" grpId="0" animBg="1"/>
      <p:bldP spid="297996" grpId="0" animBg="1"/>
      <p:bldP spid="297997" grpId="0" animBg="1"/>
      <p:bldP spid="297998" grpId="0" animBg="1"/>
      <p:bldP spid="297999" grpId="0" animBg="1"/>
      <p:bldP spid="298000" grpId="0" animBg="1"/>
      <p:bldP spid="298005" grpId="0" animBg="1"/>
      <p:bldP spid="298006" grpId="0" animBg="1"/>
      <p:bldP spid="298007" grpId="0" animBg="1"/>
      <p:bldP spid="2980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바닥글 개체 틀 3"/>
          <p:cNvSpPr>
            <a:spLocks noGrp="1"/>
          </p:cNvSpPr>
          <p:nvPr>
            <p:ph type="ftr" sz="quarter" idx="10"/>
          </p:nvPr>
        </p:nvSpPr>
        <p:spPr/>
        <p:txBody>
          <a:bodyPr/>
          <a:lstStyle/>
          <a:p>
            <a:r>
              <a:rPr lang="en-US" altLang="ko-KR"/>
              <a:t>l</a:t>
            </a:r>
          </a:p>
        </p:txBody>
      </p:sp>
      <p:sp>
        <p:nvSpPr>
          <p:cNvPr id="5" name="슬라이드 번호 개체 틀 4"/>
          <p:cNvSpPr>
            <a:spLocks noGrp="1"/>
          </p:cNvSpPr>
          <p:nvPr>
            <p:ph type="sldNum" sz="quarter" idx="11"/>
          </p:nvPr>
        </p:nvSpPr>
        <p:spPr/>
        <p:txBody>
          <a:bodyPr/>
          <a:lstStyle/>
          <a:p>
            <a:fld id="{5A83CAE1-8204-4A95-8C97-E435AC6F5410}" type="slidenum">
              <a:rPr lang="en-US" altLang="ko-KR"/>
              <a:pPr/>
              <a:t>14</a:t>
            </a:fld>
            <a:endParaRPr lang="en-US" altLang="ko-KR"/>
          </a:p>
        </p:txBody>
      </p:sp>
      <p:sp>
        <p:nvSpPr>
          <p:cNvPr id="300034" name="Rectangle 2"/>
          <p:cNvSpPr>
            <a:spLocks noGrp="1" noChangeArrowheads="1"/>
          </p:cNvSpPr>
          <p:nvPr>
            <p:ph type="title"/>
          </p:nvPr>
        </p:nvSpPr>
        <p:spPr/>
        <p:txBody>
          <a:bodyPr/>
          <a:lstStyle/>
          <a:p>
            <a:r>
              <a:rPr lang="en-US" altLang="ko-KR">
                <a:ea typeface="굴림" pitchFamily="50" charset="-127"/>
              </a:rPr>
              <a:t>But, …</a:t>
            </a:r>
          </a:p>
        </p:txBody>
      </p:sp>
      <p:sp>
        <p:nvSpPr>
          <p:cNvPr id="300035" name="Rectangle 3"/>
          <p:cNvSpPr>
            <a:spLocks noGrp="1" noChangeArrowheads="1"/>
          </p:cNvSpPr>
          <p:nvPr>
            <p:ph type="body" idx="1"/>
          </p:nvPr>
        </p:nvSpPr>
        <p:spPr/>
        <p:txBody>
          <a:bodyPr/>
          <a:lstStyle/>
          <a:p>
            <a:pPr>
              <a:lnSpc>
                <a:spcPct val="120000"/>
              </a:lnSpc>
            </a:pPr>
            <a:r>
              <a:rPr lang="en-US" altLang="ko-KR" sz="2800">
                <a:ea typeface="굴림" pitchFamily="50" charset="-127"/>
              </a:rPr>
              <a:t>isn’t IP too heavyweight for low-power, wireless, microcontroller based devices?</a:t>
            </a:r>
          </a:p>
          <a:p>
            <a:r>
              <a:rPr lang="en-US" altLang="ko-KR" sz="4800">
                <a:ea typeface="굴림" pitchFamily="50" charset="-127"/>
              </a:rPr>
              <a:t>No!</a:t>
            </a:r>
          </a:p>
          <a:p>
            <a:r>
              <a:rPr lang="en-US" altLang="ko-KR" sz="2800">
                <a:ea typeface="굴림" pitchFamily="50" charset="-127"/>
              </a:rPr>
              <a:t>6lowpan compression with high quality multihop routing</a:t>
            </a:r>
          </a:p>
          <a:p>
            <a:pPr lvl="1"/>
            <a:r>
              <a:rPr lang="en-US" altLang="ko-KR" sz="2400">
                <a:ea typeface="굴림" pitchFamily="50" charset="-127"/>
              </a:rPr>
              <a:t>Reliability and lifetime of the best mesh</a:t>
            </a:r>
          </a:p>
          <a:p>
            <a:pPr lvl="1"/>
            <a:r>
              <a:rPr lang="en-US" altLang="ko-KR" sz="2400">
                <a:ea typeface="굴림" pitchFamily="50" charset="-127"/>
              </a:rPr>
              <a:t>Interoperability of 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0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00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00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0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날짜 개체 틀 3"/>
          <p:cNvSpPr>
            <a:spLocks noGrp="1"/>
          </p:cNvSpPr>
          <p:nvPr>
            <p:ph type="dt" sz="half" idx="10"/>
          </p:nvPr>
        </p:nvSpPr>
        <p:spPr/>
        <p:txBody>
          <a:bodyPr/>
          <a:lstStyle/>
          <a:p>
            <a:r>
              <a:rPr lang="en-US" altLang="ko-KR"/>
              <a:t>7/9/2007</a:t>
            </a:r>
          </a:p>
        </p:txBody>
      </p:sp>
      <p:sp>
        <p:nvSpPr>
          <p:cNvPr id="55" name="바닥글 개체 틀 4"/>
          <p:cNvSpPr>
            <a:spLocks noGrp="1"/>
          </p:cNvSpPr>
          <p:nvPr>
            <p:ph type="ftr" sz="quarter" idx="11"/>
          </p:nvPr>
        </p:nvSpPr>
        <p:spPr/>
        <p:txBody>
          <a:bodyPr/>
          <a:lstStyle/>
          <a:p>
            <a:r>
              <a:rPr lang="en-US" altLang="ko-KR"/>
              <a:t>AIIT Summer Course - M1 - Intro</a:t>
            </a:r>
          </a:p>
        </p:txBody>
      </p:sp>
      <p:sp>
        <p:nvSpPr>
          <p:cNvPr id="56" name="슬라이드 번호 개체 틀 5"/>
          <p:cNvSpPr>
            <a:spLocks noGrp="1"/>
          </p:cNvSpPr>
          <p:nvPr>
            <p:ph type="sldNum" sz="quarter" idx="12"/>
          </p:nvPr>
        </p:nvSpPr>
        <p:spPr/>
        <p:txBody>
          <a:bodyPr/>
          <a:lstStyle/>
          <a:p>
            <a:fld id="{8A68B02E-F2B2-4FEB-B497-B6A3640AB82C}" type="slidenum">
              <a:rPr lang="en-US" altLang="ko-KR"/>
              <a:pPr/>
              <a:t>15</a:t>
            </a:fld>
            <a:endParaRPr lang="en-US" altLang="ko-KR" b="0"/>
          </a:p>
        </p:txBody>
      </p:sp>
      <p:sp>
        <p:nvSpPr>
          <p:cNvPr id="626690" name="AutoShape 2"/>
          <p:cNvSpPr>
            <a:spLocks noChangeArrowheads="1"/>
          </p:cNvSpPr>
          <p:nvPr/>
        </p:nvSpPr>
        <p:spPr bwMode="auto">
          <a:xfrm>
            <a:off x="184150" y="1201738"/>
            <a:ext cx="8650288" cy="5270500"/>
          </a:xfrm>
          <a:prstGeom prst="roundRect">
            <a:avLst>
              <a:gd name="adj" fmla="val 3014"/>
            </a:avLst>
          </a:prstGeom>
          <a:solidFill>
            <a:schemeClr val="accent1"/>
          </a:solidFill>
          <a:ln w="9525" algn="ctr">
            <a:solidFill>
              <a:srgbClr val="D1D6D9"/>
            </a:solidFill>
            <a:round/>
            <a:headEnd/>
            <a:tailEnd/>
          </a:ln>
          <a:effectLst/>
        </p:spPr>
        <p:txBody>
          <a:bodyPr wrap="none" anchor="ctr"/>
          <a:lstStyle/>
          <a:p>
            <a:endParaRPr lang="ko-KR" altLang="en-US"/>
          </a:p>
        </p:txBody>
      </p:sp>
      <p:sp>
        <p:nvSpPr>
          <p:cNvPr id="626691" name="Rectangle 3"/>
          <p:cNvSpPr>
            <a:spLocks noGrp="1" noChangeArrowheads="1"/>
          </p:cNvSpPr>
          <p:nvPr>
            <p:ph type="title"/>
          </p:nvPr>
        </p:nvSpPr>
        <p:spPr>
          <a:xfrm>
            <a:off x="685800" y="228600"/>
            <a:ext cx="7696200" cy="601663"/>
          </a:xfrm>
        </p:spPr>
        <p:txBody>
          <a:bodyPr>
            <a:normAutofit fontScale="90000"/>
          </a:bodyPr>
          <a:lstStyle/>
          <a:p>
            <a:r>
              <a:rPr lang="en-US" altLang="ko-KR">
                <a:ea typeface="굴림" pitchFamily="50" charset="-127"/>
              </a:rPr>
              <a:t>Our goal: Ubiquitous Real Internet </a:t>
            </a:r>
          </a:p>
        </p:txBody>
      </p:sp>
      <p:pic>
        <p:nvPicPr>
          <p:cNvPr id="626692" name="Picture 4"/>
          <p:cNvPicPr>
            <a:picLocks noChangeAspect="1" noChangeArrowheads="1"/>
          </p:cNvPicPr>
          <p:nvPr/>
        </p:nvPicPr>
        <p:blipFill>
          <a:blip r:embed="rId4"/>
          <a:srcRect/>
          <a:stretch>
            <a:fillRect/>
          </a:stretch>
        </p:blipFill>
        <p:spPr bwMode="auto">
          <a:xfrm>
            <a:off x="5029200" y="4572000"/>
            <a:ext cx="506413" cy="558800"/>
          </a:xfrm>
          <a:prstGeom prst="rect">
            <a:avLst/>
          </a:prstGeom>
          <a:noFill/>
          <a:ln w="9525">
            <a:noFill/>
            <a:miter lim="800000"/>
            <a:headEnd/>
            <a:tailEnd/>
          </a:ln>
          <a:effectLst/>
        </p:spPr>
      </p:pic>
      <p:graphicFrame>
        <p:nvGraphicFramePr>
          <p:cNvPr id="626693" name="Object 5">
            <a:hlinkClick r:id="rId5"/>
          </p:cNvPr>
          <p:cNvGraphicFramePr>
            <a:graphicFrameLocks noGrp="1" noChangeAspect="1"/>
          </p:cNvGraphicFramePr>
          <p:nvPr>
            <p:ph idx="1"/>
          </p:nvPr>
        </p:nvGraphicFramePr>
        <p:xfrm>
          <a:off x="5595938" y="3306763"/>
          <a:ext cx="1757362" cy="1431925"/>
        </p:xfrm>
        <a:graphic>
          <a:graphicData uri="http://schemas.openxmlformats.org/presentationml/2006/ole">
            <p:oleObj spid="_x0000_s3074" name="Image" r:id="rId6" imgW="3174603" imgH="2196825" progId="Photoshop.Image.6">
              <p:embed/>
            </p:oleObj>
          </a:graphicData>
        </a:graphic>
      </p:graphicFrame>
      <p:pic>
        <p:nvPicPr>
          <p:cNvPr id="626694" name="Picture 6">
            <a:hlinkClick r:id="rId7"/>
          </p:cNvPr>
          <p:cNvPicPr>
            <a:picLocks noChangeAspect="1" noChangeArrowheads="1"/>
          </p:cNvPicPr>
          <p:nvPr/>
        </p:nvPicPr>
        <p:blipFill>
          <a:blip r:embed="rId4"/>
          <a:srcRect/>
          <a:stretch>
            <a:fillRect/>
          </a:stretch>
        </p:blipFill>
        <p:spPr bwMode="auto">
          <a:xfrm>
            <a:off x="6248400" y="5638800"/>
            <a:ext cx="506413" cy="558800"/>
          </a:xfrm>
          <a:prstGeom prst="rect">
            <a:avLst/>
          </a:prstGeom>
          <a:noFill/>
          <a:ln w="9525">
            <a:noFill/>
            <a:miter lim="800000"/>
            <a:headEnd/>
            <a:tailEnd/>
          </a:ln>
          <a:effectLst/>
        </p:spPr>
      </p:pic>
      <p:pic>
        <p:nvPicPr>
          <p:cNvPr id="626695" name="Picture 7"/>
          <p:cNvPicPr>
            <a:picLocks noChangeAspect="1" noChangeArrowheads="1"/>
          </p:cNvPicPr>
          <p:nvPr/>
        </p:nvPicPr>
        <p:blipFill>
          <a:blip r:embed="rId4"/>
          <a:srcRect/>
          <a:stretch>
            <a:fillRect/>
          </a:stretch>
        </p:blipFill>
        <p:spPr bwMode="auto">
          <a:xfrm>
            <a:off x="8229600" y="4572000"/>
            <a:ext cx="506413" cy="558800"/>
          </a:xfrm>
          <a:prstGeom prst="rect">
            <a:avLst/>
          </a:prstGeom>
          <a:noFill/>
          <a:ln w="9525">
            <a:noFill/>
            <a:miter lim="800000"/>
            <a:headEnd/>
            <a:tailEnd/>
          </a:ln>
          <a:effectLst/>
        </p:spPr>
      </p:pic>
      <p:sp>
        <p:nvSpPr>
          <p:cNvPr id="626696" name="Oval 8"/>
          <p:cNvSpPr>
            <a:spLocks noChangeArrowheads="1"/>
          </p:cNvSpPr>
          <p:nvPr/>
        </p:nvSpPr>
        <p:spPr bwMode="auto">
          <a:xfrm>
            <a:off x="5257800" y="4648200"/>
            <a:ext cx="3124200" cy="990600"/>
          </a:xfrm>
          <a:prstGeom prst="ellipse">
            <a:avLst/>
          </a:prstGeom>
          <a:noFill/>
          <a:ln w="38100">
            <a:solidFill>
              <a:schemeClr val="tx1"/>
            </a:solidFill>
            <a:prstDash val="dashDot"/>
            <a:round/>
            <a:headEnd/>
            <a:tailEnd/>
          </a:ln>
          <a:effectLst/>
        </p:spPr>
        <p:txBody>
          <a:bodyPr wrap="none" anchor="ctr"/>
          <a:lstStyle/>
          <a:p>
            <a:endParaRPr lang="ko-KR" altLang="en-US"/>
          </a:p>
        </p:txBody>
      </p:sp>
      <p:pic>
        <p:nvPicPr>
          <p:cNvPr id="626697" name="Picture 9" descr="The image “http://img.dell.com/images/us/segments/dhs/prodviews/4700_fp_front_66x57.jpg” cannot be displayed, because it contains errors."/>
          <p:cNvPicPr>
            <a:picLocks noChangeAspect="1" noChangeArrowheads="1"/>
          </p:cNvPicPr>
          <p:nvPr/>
        </p:nvPicPr>
        <p:blipFill>
          <a:blip r:embed="rId8"/>
          <a:srcRect/>
          <a:stretch>
            <a:fillRect/>
          </a:stretch>
        </p:blipFill>
        <p:spPr bwMode="auto">
          <a:xfrm>
            <a:off x="5029200" y="1524000"/>
            <a:ext cx="914400" cy="790575"/>
          </a:xfrm>
          <a:prstGeom prst="rect">
            <a:avLst/>
          </a:prstGeom>
          <a:noFill/>
          <a:ln w="9525">
            <a:noFill/>
            <a:miter lim="800000"/>
            <a:headEnd/>
            <a:tailEnd/>
          </a:ln>
        </p:spPr>
      </p:pic>
      <p:pic>
        <p:nvPicPr>
          <p:cNvPr id="626698" name="Picture 10" descr="cluster"/>
          <p:cNvPicPr>
            <a:picLocks noChangeAspect="1" noChangeArrowheads="1"/>
          </p:cNvPicPr>
          <p:nvPr/>
        </p:nvPicPr>
        <p:blipFill>
          <a:blip r:embed="rId9"/>
          <a:srcRect/>
          <a:stretch>
            <a:fillRect/>
          </a:stretch>
        </p:blipFill>
        <p:spPr bwMode="auto">
          <a:xfrm>
            <a:off x="8001000" y="1828800"/>
            <a:ext cx="1028700" cy="773113"/>
          </a:xfrm>
          <a:prstGeom prst="rect">
            <a:avLst/>
          </a:prstGeom>
          <a:noFill/>
          <a:ln w="9525">
            <a:noFill/>
            <a:miter lim="800000"/>
            <a:headEnd/>
            <a:tailEnd/>
          </a:ln>
        </p:spPr>
      </p:pic>
      <p:sp>
        <p:nvSpPr>
          <p:cNvPr id="626699" name="AutoShape 11"/>
          <p:cNvSpPr>
            <a:spLocks noChangeArrowheads="1"/>
          </p:cNvSpPr>
          <p:nvPr/>
        </p:nvSpPr>
        <p:spPr bwMode="auto">
          <a:xfrm>
            <a:off x="4953000" y="2209800"/>
            <a:ext cx="3200400" cy="1295400"/>
          </a:xfrm>
          <a:prstGeom prst="cloudCallout">
            <a:avLst>
              <a:gd name="adj1" fmla="val 29264"/>
              <a:gd name="adj2" fmla="val -19852"/>
            </a:avLst>
          </a:prstGeom>
          <a:noFill/>
          <a:ln w="19050">
            <a:solidFill>
              <a:schemeClr val="accent1"/>
            </a:solidFill>
            <a:round/>
            <a:headEnd/>
            <a:tailEnd/>
          </a:ln>
          <a:effectLst/>
        </p:spPr>
        <p:txBody>
          <a:bodyPr/>
          <a:lstStyle/>
          <a:p>
            <a:pPr algn="ctr"/>
            <a:endParaRPr lang="ko-KR" altLang="ko-KR" sz="2400">
              <a:solidFill>
                <a:srgbClr val="000B18"/>
              </a:solidFill>
              <a:ea typeface="ＭＳ Ｐゴシック" pitchFamily="34" charset="-128"/>
            </a:endParaRPr>
          </a:p>
        </p:txBody>
      </p:sp>
      <p:sp>
        <p:nvSpPr>
          <p:cNvPr id="626700" name="Text Box 12"/>
          <p:cNvSpPr txBox="1">
            <a:spLocks noChangeArrowheads="1"/>
          </p:cNvSpPr>
          <p:nvPr/>
        </p:nvSpPr>
        <p:spPr bwMode="auto">
          <a:xfrm>
            <a:off x="6858000" y="4800600"/>
            <a:ext cx="1171575" cy="396875"/>
          </a:xfrm>
          <a:prstGeom prst="rect">
            <a:avLst/>
          </a:prstGeom>
          <a:noFill/>
          <a:ln w="9525">
            <a:noFill/>
            <a:miter lim="800000"/>
            <a:headEnd/>
            <a:tailEnd/>
          </a:ln>
          <a:effectLst/>
        </p:spPr>
        <p:txBody>
          <a:bodyPr wrap="none">
            <a:spAutoFit/>
          </a:bodyPr>
          <a:lstStyle/>
          <a:p>
            <a:r>
              <a:rPr lang="en-US" altLang="ko-KR" sz="2000" i="1">
                <a:ea typeface="ＭＳ Ｐゴシック" pitchFamily="34" charset="-128"/>
              </a:rPr>
              <a:t>802.15.4</a:t>
            </a:r>
          </a:p>
        </p:txBody>
      </p:sp>
      <p:sp>
        <p:nvSpPr>
          <p:cNvPr id="626701" name="Text Box 13"/>
          <p:cNvSpPr txBox="1">
            <a:spLocks noChangeArrowheads="1"/>
          </p:cNvSpPr>
          <p:nvPr/>
        </p:nvSpPr>
        <p:spPr bwMode="auto">
          <a:xfrm>
            <a:off x="2500313" y="2971800"/>
            <a:ext cx="2008187" cy="1628775"/>
          </a:xfrm>
          <a:prstGeom prst="rect">
            <a:avLst/>
          </a:prstGeom>
          <a:solidFill>
            <a:schemeClr val="accent2"/>
          </a:solidFill>
          <a:ln w="12700">
            <a:solidFill>
              <a:schemeClr val="bg1"/>
            </a:solidFill>
            <a:miter lim="800000"/>
            <a:headEnd/>
            <a:tailEnd/>
          </a:ln>
          <a:effectLst/>
        </p:spPr>
        <p:txBody>
          <a:bodyPr wrap="none">
            <a:spAutoFit/>
          </a:bodyPr>
          <a:lstStyle/>
          <a:p>
            <a:r>
              <a:rPr lang="en-US" altLang="ko-KR" sz="2000">
                <a:solidFill>
                  <a:schemeClr val="bg1"/>
                </a:solidFill>
                <a:ea typeface="ＭＳ Ｐゴシック" pitchFamily="34" charset="-128"/>
              </a:rPr>
              <a:t>&lt;value&gt;</a:t>
            </a:r>
          </a:p>
          <a:p>
            <a:r>
              <a:rPr lang="en-US" altLang="ko-KR" sz="2000">
                <a:solidFill>
                  <a:schemeClr val="bg1"/>
                </a:solidFill>
                <a:ea typeface="ＭＳ Ｐゴシック" pitchFamily="34" charset="-128"/>
              </a:rPr>
              <a:t>   source=library</a:t>
            </a:r>
          </a:p>
          <a:p>
            <a:r>
              <a:rPr lang="en-US" altLang="ko-KR" sz="2000">
                <a:solidFill>
                  <a:schemeClr val="bg1"/>
                </a:solidFill>
                <a:ea typeface="ＭＳ Ｐゴシック" pitchFamily="34" charset="-128"/>
              </a:rPr>
              <a:t>   time=12:31</a:t>
            </a:r>
          </a:p>
          <a:p>
            <a:r>
              <a:rPr lang="en-US" altLang="ko-KR" sz="2000">
                <a:solidFill>
                  <a:schemeClr val="bg1"/>
                </a:solidFill>
                <a:ea typeface="ＭＳ Ｐゴシック" pitchFamily="34" charset="-128"/>
              </a:rPr>
              <a:t>   temp=25.1</a:t>
            </a:r>
          </a:p>
          <a:p>
            <a:r>
              <a:rPr lang="en-US" altLang="ko-KR" sz="2000">
                <a:solidFill>
                  <a:schemeClr val="bg1"/>
                </a:solidFill>
                <a:ea typeface="ＭＳ Ｐゴシック" pitchFamily="34" charset="-128"/>
              </a:rPr>
              <a:t>&lt;\value&gt;</a:t>
            </a:r>
          </a:p>
        </p:txBody>
      </p:sp>
      <p:pic>
        <p:nvPicPr>
          <p:cNvPr id="626702" name="Picture 14" descr="open%20office%20east"/>
          <p:cNvPicPr>
            <a:picLocks noChangeAspect="1" noChangeArrowheads="1"/>
          </p:cNvPicPr>
          <p:nvPr/>
        </p:nvPicPr>
        <p:blipFill>
          <a:blip r:embed="rId10" cstate="print"/>
          <a:srcRect/>
          <a:stretch>
            <a:fillRect/>
          </a:stretch>
        </p:blipFill>
        <p:spPr bwMode="auto">
          <a:xfrm>
            <a:off x="4648200" y="5943600"/>
            <a:ext cx="1066800" cy="814388"/>
          </a:xfrm>
          <a:prstGeom prst="rect">
            <a:avLst/>
          </a:prstGeom>
          <a:noFill/>
          <a:ln w="9525">
            <a:noFill/>
            <a:miter lim="800000"/>
            <a:headEnd/>
            <a:tailEnd/>
          </a:ln>
          <a:effectLst>
            <a:outerShdw dist="107763" dir="2700000" algn="ctr" rotWithShape="0">
              <a:srgbClr val="808080"/>
            </a:outerShdw>
          </a:effectLst>
        </p:spPr>
      </p:pic>
      <p:sp>
        <p:nvSpPr>
          <p:cNvPr id="626703" name="Rectangle 15"/>
          <p:cNvSpPr>
            <a:spLocks noChangeArrowheads="1"/>
          </p:cNvSpPr>
          <p:nvPr/>
        </p:nvSpPr>
        <p:spPr bwMode="auto">
          <a:xfrm>
            <a:off x="5562600" y="6096000"/>
            <a:ext cx="76200" cy="76200"/>
          </a:xfrm>
          <a:prstGeom prst="rect">
            <a:avLst/>
          </a:prstGeom>
          <a:solidFill>
            <a:schemeClr val="accent1"/>
          </a:solidFill>
          <a:ln w="9525">
            <a:solidFill>
              <a:schemeClr val="tx2"/>
            </a:solidFill>
            <a:miter lim="800000"/>
            <a:headEnd/>
            <a:tailEnd/>
          </a:ln>
          <a:effectLst/>
        </p:spPr>
        <p:txBody>
          <a:bodyPr wrap="none" anchor="ctr"/>
          <a:lstStyle/>
          <a:p>
            <a:endParaRPr lang="ko-KR" altLang="en-US"/>
          </a:p>
        </p:txBody>
      </p:sp>
      <p:sp>
        <p:nvSpPr>
          <p:cNvPr id="626704" name="Line 16"/>
          <p:cNvSpPr>
            <a:spLocks noChangeShapeType="1"/>
          </p:cNvSpPr>
          <p:nvPr/>
        </p:nvSpPr>
        <p:spPr bwMode="auto">
          <a:xfrm flipV="1">
            <a:off x="5562600" y="5638800"/>
            <a:ext cx="685800" cy="457200"/>
          </a:xfrm>
          <a:prstGeom prst="line">
            <a:avLst/>
          </a:prstGeom>
          <a:noFill/>
          <a:ln w="9525">
            <a:solidFill>
              <a:schemeClr val="tx1"/>
            </a:solidFill>
            <a:round/>
            <a:headEnd/>
            <a:tailEnd/>
          </a:ln>
          <a:effectLst/>
        </p:spPr>
        <p:txBody>
          <a:bodyPr/>
          <a:lstStyle/>
          <a:p>
            <a:endParaRPr lang="ko-KR" altLang="en-US"/>
          </a:p>
        </p:txBody>
      </p:sp>
      <p:sp>
        <p:nvSpPr>
          <p:cNvPr id="626705" name="Line 17"/>
          <p:cNvSpPr>
            <a:spLocks noChangeShapeType="1"/>
          </p:cNvSpPr>
          <p:nvPr/>
        </p:nvSpPr>
        <p:spPr bwMode="auto">
          <a:xfrm flipV="1">
            <a:off x="5638800" y="6172200"/>
            <a:ext cx="609600" cy="0"/>
          </a:xfrm>
          <a:prstGeom prst="line">
            <a:avLst/>
          </a:prstGeom>
          <a:noFill/>
          <a:ln w="9525">
            <a:solidFill>
              <a:schemeClr val="tx1"/>
            </a:solidFill>
            <a:round/>
            <a:headEnd/>
            <a:tailEnd/>
          </a:ln>
          <a:effectLst/>
        </p:spPr>
        <p:txBody>
          <a:bodyPr/>
          <a:lstStyle/>
          <a:p>
            <a:endParaRPr lang="ko-KR" altLang="en-US"/>
          </a:p>
        </p:txBody>
      </p:sp>
      <p:grpSp>
        <p:nvGrpSpPr>
          <p:cNvPr id="2" name="Group 18"/>
          <p:cNvGrpSpPr>
            <a:grpSpLocks/>
          </p:cNvGrpSpPr>
          <p:nvPr/>
        </p:nvGrpSpPr>
        <p:grpSpPr bwMode="auto">
          <a:xfrm>
            <a:off x="76200" y="5943600"/>
            <a:ext cx="4432300" cy="679450"/>
            <a:chOff x="48" y="3744"/>
            <a:chExt cx="2792" cy="428"/>
          </a:xfrm>
        </p:grpSpPr>
        <p:pic>
          <p:nvPicPr>
            <p:cNvPr id="626707" name="Picture 19" descr="4low"/>
            <p:cNvPicPr>
              <a:picLocks noChangeAspect="1" noChangeArrowheads="1"/>
            </p:cNvPicPr>
            <p:nvPr/>
          </p:nvPicPr>
          <p:blipFill>
            <a:blip r:embed="rId11"/>
            <a:srcRect/>
            <a:stretch>
              <a:fillRect/>
            </a:stretch>
          </p:blipFill>
          <p:spPr bwMode="auto">
            <a:xfrm>
              <a:off x="2168" y="3744"/>
              <a:ext cx="672" cy="428"/>
            </a:xfrm>
            <a:prstGeom prst="rect">
              <a:avLst/>
            </a:prstGeom>
            <a:noFill/>
          </p:spPr>
        </p:pic>
        <p:sp>
          <p:nvSpPr>
            <p:cNvPr id="626708" name="Text Box 20"/>
            <p:cNvSpPr txBox="1">
              <a:spLocks noChangeArrowheads="1"/>
            </p:cNvSpPr>
            <p:nvPr/>
          </p:nvSpPr>
          <p:spPr bwMode="auto">
            <a:xfrm>
              <a:off x="48" y="3888"/>
              <a:ext cx="1092" cy="231"/>
            </a:xfrm>
            <a:prstGeom prst="rect">
              <a:avLst/>
            </a:prstGeom>
            <a:noFill/>
            <a:ln w="9525">
              <a:noFill/>
              <a:miter lim="800000"/>
              <a:headEnd/>
              <a:tailEnd/>
            </a:ln>
            <a:effectLst/>
          </p:spPr>
          <p:txBody>
            <a:bodyPr wrap="none">
              <a:spAutoFit/>
            </a:bodyPr>
            <a:lstStyle/>
            <a:p>
              <a:r>
                <a:rPr lang="en-US" altLang="ko-KR">
                  <a:ea typeface="ＭＳ Ｐゴシック" pitchFamily="34" charset="-128"/>
                </a:rPr>
                <a:t>Physical Signal</a:t>
              </a:r>
            </a:p>
          </p:txBody>
        </p:sp>
      </p:grpSp>
      <p:sp>
        <p:nvSpPr>
          <p:cNvPr id="626709" name="Text Box 21"/>
          <p:cNvSpPr txBox="1">
            <a:spLocks noChangeArrowheads="1"/>
          </p:cNvSpPr>
          <p:nvPr/>
        </p:nvSpPr>
        <p:spPr bwMode="auto">
          <a:xfrm>
            <a:off x="76200" y="4648200"/>
            <a:ext cx="2132013" cy="396875"/>
          </a:xfrm>
          <a:prstGeom prst="rect">
            <a:avLst/>
          </a:prstGeom>
          <a:noFill/>
          <a:ln w="9525">
            <a:noFill/>
            <a:miter lim="800000"/>
            <a:headEnd/>
            <a:tailEnd/>
          </a:ln>
          <a:effectLst/>
        </p:spPr>
        <p:txBody>
          <a:bodyPr wrap="none">
            <a:spAutoFit/>
          </a:bodyPr>
          <a:lstStyle/>
          <a:p>
            <a:r>
              <a:rPr lang="en-US" altLang="ko-KR" sz="2000">
                <a:ea typeface="ＭＳ Ｐゴシック" pitchFamily="34" charset="-128"/>
              </a:rPr>
              <a:t>Wireless Packets</a:t>
            </a:r>
          </a:p>
        </p:txBody>
      </p:sp>
      <p:grpSp>
        <p:nvGrpSpPr>
          <p:cNvPr id="3" name="Group 22"/>
          <p:cNvGrpSpPr>
            <a:grpSpLocks/>
          </p:cNvGrpSpPr>
          <p:nvPr/>
        </p:nvGrpSpPr>
        <p:grpSpPr bwMode="auto">
          <a:xfrm>
            <a:off x="6096000" y="5334000"/>
            <a:ext cx="1381125" cy="274638"/>
            <a:chOff x="3840" y="3360"/>
            <a:chExt cx="870" cy="173"/>
          </a:xfrm>
        </p:grpSpPr>
        <p:grpSp>
          <p:nvGrpSpPr>
            <p:cNvPr id="4" name="Group 23"/>
            <p:cNvGrpSpPr>
              <a:grpSpLocks/>
            </p:cNvGrpSpPr>
            <p:nvPr/>
          </p:nvGrpSpPr>
          <p:grpSpPr bwMode="auto">
            <a:xfrm>
              <a:off x="3840" y="3360"/>
              <a:ext cx="867" cy="144"/>
              <a:chOff x="3744" y="1968"/>
              <a:chExt cx="912" cy="96"/>
            </a:xfrm>
          </p:grpSpPr>
          <p:sp>
            <p:nvSpPr>
              <p:cNvPr id="626712" name="Rectangle 24"/>
              <p:cNvSpPr>
                <a:spLocks noChangeArrowheads="1"/>
              </p:cNvSpPr>
              <p:nvPr/>
            </p:nvSpPr>
            <p:spPr bwMode="auto">
              <a:xfrm>
                <a:off x="3744" y="1968"/>
                <a:ext cx="912" cy="96"/>
              </a:xfrm>
              <a:prstGeom prst="rect">
                <a:avLst/>
              </a:prstGeom>
              <a:solidFill>
                <a:srgbClr val="FF66CC"/>
              </a:solidFill>
              <a:ln w="9525">
                <a:solidFill>
                  <a:schemeClr val="tx1"/>
                </a:solidFill>
                <a:miter lim="800000"/>
                <a:headEnd/>
                <a:tailEnd/>
              </a:ln>
              <a:effectLst/>
            </p:spPr>
            <p:txBody>
              <a:bodyPr wrap="none" anchor="ctr"/>
              <a:lstStyle/>
              <a:p>
                <a:endParaRPr lang="ko-KR" altLang="en-US"/>
              </a:p>
            </p:txBody>
          </p:sp>
          <p:sp>
            <p:nvSpPr>
              <p:cNvPr id="626713" name="Line 25"/>
              <p:cNvSpPr>
                <a:spLocks noChangeShapeType="1"/>
              </p:cNvSpPr>
              <p:nvPr/>
            </p:nvSpPr>
            <p:spPr bwMode="auto">
              <a:xfrm flipV="1">
                <a:off x="3936" y="1968"/>
                <a:ext cx="0" cy="96"/>
              </a:xfrm>
              <a:prstGeom prst="line">
                <a:avLst/>
              </a:prstGeom>
              <a:noFill/>
              <a:ln w="9525">
                <a:solidFill>
                  <a:schemeClr val="tx1"/>
                </a:solidFill>
                <a:round/>
                <a:headEnd/>
                <a:tailEnd/>
              </a:ln>
              <a:effectLst/>
            </p:spPr>
            <p:txBody>
              <a:bodyPr/>
              <a:lstStyle/>
              <a:p>
                <a:endParaRPr lang="ko-KR" altLang="en-US"/>
              </a:p>
            </p:txBody>
          </p:sp>
        </p:grpSp>
        <p:sp>
          <p:nvSpPr>
            <p:cNvPr id="626714" name="Rectangle 26"/>
            <p:cNvSpPr>
              <a:spLocks noChangeArrowheads="1"/>
            </p:cNvSpPr>
            <p:nvPr/>
          </p:nvSpPr>
          <p:spPr bwMode="auto">
            <a:xfrm>
              <a:off x="3984" y="3360"/>
              <a:ext cx="726" cy="173"/>
            </a:xfrm>
            <a:prstGeom prst="rect">
              <a:avLst/>
            </a:prstGeom>
            <a:noFill/>
            <a:ln w="9525">
              <a:noFill/>
              <a:miter lim="800000"/>
              <a:headEnd/>
              <a:tailEnd/>
            </a:ln>
            <a:effectLst/>
          </p:spPr>
          <p:txBody>
            <a:bodyPr wrap="none">
              <a:spAutoFit/>
            </a:bodyPr>
            <a:lstStyle/>
            <a:p>
              <a:r>
                <a:rPr lang="en-US" altLang="ko-KR" sz="1200">
                  <a:solidFill>
                    <a:schemeClr val="bg1"/>
                  </a:solidFill>
                  <a:ea typeface="ＭＳ Ｐゴシック" pitchFamily="34" charset="-128"/>
                </a:rPr>
                <a:t>11 010010001</a:t>
              </a:r>
            </a:p>
          </p:txBody>
        </p:sp>
      </p:grpSp>
      <p:grpSp>
        <p:nvGrpSpPr>
          <p:cNvPr id="5" name="Group 27"/>
          <p:cNvGrpSpPr>
            <a:grpSpLocks/>
          </p:cNvGrpSpPr>
          <p:nvPr/>
        </p:nvGrpSpPr>
        <p:grpSpPr bwMode="auto">
          <a:xfrm>
            <a:off x="76200" y="5257800"/>
            <a:ext cx="4432300" cy="595313"/>
            <a:chOff x="48" y="3312"/>
            <a:chExt cx="2792" cy="375"/>
          </a:xfrm>
        </p:grpSpPr>
        <p:sp>
          <p:nvSpPr>
            <p:cNvPr id="626716" name="Text Box 28"/>
            <p:cNvSpPr txBox="1">
              <a:spLocks noChangeArrowheads="1"/>
            </p:cNvSpPr>
            <p:nvPr/>
          </p:nvSpPr>
          <p:spPr bwMode="auto">
            <a:xfrm>
              <a:off x="48" y="3312"/>
              <a:ext cx="1202" cy="250"/>
            </a:xfrm>
            <a:prstGeom prst="rect">
              <a:avLst/>
            </a:prstGeom>
            <a:noFill/>
            <a:ln w="9525">
              <a:noFill/>
              <a:miter lim="800000"/>
              <a:headEnd/>
              <a:tailEnd/>
            </a:ln>
            <a:effectLst/>
          </p:spPr>
          <p:txBody>
            <a:bodyPr wrap="none">
              <a:spAutoFit/>
            </a:bodyPr>
            <a:lstStyle/>
            <a:p>
              <a:r>
                <a:rPr lang="en-US" altLang="ko-KR" sz="2000">
                  <a:ea typeface="ＭＳ Ｐゴシック" pitchFamily="34" charset="-128"/>
                </a:rPr>
                <a:t>Sampled Value</a:t>
              </a:r>
            </a:p>
          </p:txBody>
        </p:sp>
        <p:grpSp>
          <p:nvGrpSpPr>
            <p:cNvPr id="6" name="Group 29"/>
            <p:cNvGrpSpPr>
              <a:grpSpLocks/>
            </p:cNvGrpSpPr>
            <p:nvPr/>
          </p:nvGrpSpPr>
          <p:grpSpPr bwMode="auto">
            <a:xfrm>
              <a:off x="1248" y="3456"/>
              <a:ext cx="1592" cy="231"/>
              <a:chOff x="1152" y="3456"/>
              <a:chExt cx="1592" cy="231"/>
            </a:xfrm>
          </p:grpSpPr>
          <p:sp>
            <p:nvSpPr>
              <p:cNvPr id="626718" name="Text Box 30"/>
              <p:cNvSpPr txBox="1">
                <a:spLocks noChangeArrowheads="1"/>
              </p:cNvSpPr>
              <p:nvPr/>
            </p:nvSpPr>
            <p:spPr bwMode="auto">
              <a:xfrm>
                <a:off x="2064" y="3456"/>
                <a:ext cx="680" cy="198"/>
              </a:xfrm>
              <a:prstGeom prst="rect">
                <a:avLst/>
              </a:prstGeom>
              <a:solidFill>
                <a:schemeClr val="accent2"/>
              </a:solidFill>
              <a:ln w="9525">
                <a:solidFill>
                  <a:schemeClr val="bg1"/>
                </a:solidFill>
                <a:miter lim="800000"/>
                <a:headEnd/>
                <a:tailEnd/>
              </a:ln>
              <a:effectLst/>
            </p:spPr>
            <p:txBody>
              <a:bodyPr wrap="none">
                <a:spAutoFit/>
              </a:bodyPr>
              <a:lstStyle/>
              <a:p>
                <a:r>
                  <a:rPr lang="en-US" altLang="ko-KR" sz="1400">
                    <a:solidFill>
                      <a:schemeClr val="bg1"/>
                    </a:solidFill>
                    <a:ea typeface="ＭＳ Ｐゴシック" pitchFamily="34" charset="-128"/>
                  </a:rPr>
                  <a:t>010010001</a:t>
                </a:r>
              </a:p>
            </p:txBody>
          </p:sp>
          <p:sp>
            <p:nvSpPr>
              <p:cNvPr id="626719" name="Text Box 31"/>
              <p:cNvSpPr txBox="1">
                <a:spLocks noChangeArrowheads="1"/>
              </p:cNvSpPr>
              <p:nvPr/>
            </p:nvSpPr>
            <p:spPr bwMode="auto">
              <a:xfrm>
                <a:off x="1152" y="3456"/>
                <a:ext cx="890" cy="231"/>
              </a:xfrm>
              <a:prstGeom prst="rect">
                <a:avLst/>
              </a:prstGeom>
              <a:solidFill>
                <a:schemeClr val="accent2"/>
              </a:solidFill>
              <a:ln w="9525">
                <a:noFill/>
                <a:miter lim="800000"/>
                <a:headEnd/>
                <a:tailEnd/>
              </a:ln>
              <a:effectLst/>
            </p:spPr>
            <p:txBody>
              <a:bodyPr wrap="none">
                <a:spAutoFit/>
              </a:bodyPr>
              <a:lstStyle/>
              <a:p>
                <a:r>
                  <a:rPr lang="en-US" altLang="ko-KR">
                    <a:solidFill>
                      <a:schemeClr val="accent1"/>
                    </a:solidFill>
                    <a:latin typeface="Courier New" pitchFamily="49" charset="0"/>
                    <a:ea typeface="ＭＳ Ｐゴシック" pitchFamily="34" charset="-128"/>
                  </a:rPr>
                  <a:t>int temp;</a:t>
                </a:r>
              </a:p>
            </p:txBody>
          </p:sp>
        </p:grpSp>
      </p:grpSp>
      <p:grpSp>
        <p:nvGrpSpPr>
          <p:cNvPr id="7" name="Group 32"/>
          <p:cNvGrpSpPr>
            <a:grpSpLocks/>
          </p:cNvGrpSpPr>
          <p:nvPr/>
        </p:nvGrpSpPr>
        <p:grpSpPr bwMode="auto">
          <a:xfrm>
            <a:off x="5943600" y="1447800"/>
            <a:ext cx="1562100" cy="2514600"/>
            <a:chOff x="3840" y="912"/>
            <a:chExt cx="984" cy="1488"/>
          </a:xfrm>
        </p:grpSpPr>
        <p:sp>
          <p:nvSpPr>
            <p:cNvPr id="626721" name="Freeform 33"/>
            <p:cNvSpPr>
              <a:spLocks/>
            </p:cNvSpPr>
            <p:nvPr/>
          </p:nvSpPr>
          <p:spPr bwMode="auto">
            <a:xfrm>
              <a:off x="3840" y="1200"/>
              <a:ext cx="352" cy="1200"/>
            </a:xfrm>
            <a:custGeom>
              <a:avLst/>
              <a:gdLst/>
              <a:ahLst/>
              <a:cxnLst>
                <a:cxn ang="0">
                  <a:pos x="0" y="0"/>
                </a:cxn>
                <a:cxn ang="0">
                  <a:pos x="336" y="288"/>
                </a:cxn>
                <a:cxn ang="0">
                  <a:pos x="96" y="1104"/>
                </a:cxn>
              </a:cxnLst>
              <a:rect l="0" t="0" r="r" b="b"/>
              <a:pathLst>
                <a:path w="352" h="1104">
                  <a:moveTo>
                    <a:pt x="0" y="0"/>
                  </a:moveTo>
                  <a:cubicBezTo>
                    <a:pt x="160" y="52"/>
                    <a:pt x="320" y="104"/>
                    <a:pt x="336" y="288"/>
                  </a:cubicBezTo>
                  <a:cubicBezTo>
                    <a:pt x="352" y="472"/>
                    <a:pt x="136" y="968"/>
                    <a:pt x="96" y="1104"/>
                  </a:cubicBezTo>
                </a:path>
              </a:pathLst>
            </a:custGeom>
            <a:noFill/>
            <a:ln w="19050" cmpd="sng">
              <a:solidFill>
                <a:schemeClr val="bg1"/>
              </a:solidFill>
              <a:round/>
              <a:headEnd type="none" w="med" len="med"/>
              <a:tailEnd type="triangle" w="med" len="med"/>
            </a:ln>
            <a:effectLst/>
          </p:spPr>
          <p:txBody>
            <a:bodyPr/>
            <a:lstStyle/>
            <a:p>
              <a:endParaRPr lang="ko-KR" altLang="en-US"/>
            </a:p>
          </p:txBody>
        </p:sp>
        <p:sp>
          <p:nvSpPr>
            <p:cNvPr id="626722" name="Text Box 34"/>
            <p:cNvSpPr txBox="1">
              <a:spLocks noChangeArrowheads="1"/>
            </p:cNvSpPr>
            <p:nvPr/>
          </p:nvSpPr>
          <p:spPr bwMode="auto">
            <a:xfrm>
              <a:off x="3888" y="912"/>
              <a:ext cx="936" cy="415"/>
            </a:xfrm>
            <a:prstGeom prst="rect">
              <a:avLst/>
            </a:prstGeom>
            <a:noFill/>
            <a:ln w="9525">
              <a:noFill/>
              <a:miter lim="800000"/>
              <a:headEnd/>
              <a:tailEnd/>
            </a:ln>
            <a:effectLst/>
          </p:spPr>
          <p:txBody>
            <a:bodyPr wrap="none">
              <a:spAutoFit/>
            </a:bodyPr>
            <a:lstStyle/>
            <a:p>
              <a:r>
                <a:rPr lang="en-US" altLang="ko-KR" sz="2000">
                  <a:solidFill>
                    <a:srgbClr val="000B18"/>
                  </a:solidFill>
                  <a:ea typeface="ＭＳ Ｐゴシック" pitchFamily="34" charset="-128"/>
                </a:rPr>
                <a:t>&lt;request </a:t>
              </a:r>
            </a:p>
            <a:p>
              <a:r>
                <a:rPr lang="en-US" altLang="ko-KR" sz="2000">
                  <a:solidFill>
                    <a:srgbClr val="000B18"/>
                  </a:solidFill>
                  <a:ea typeface="ＭＳ Ｐゴシック" pitchFamily="34" charset="-128"/>
                </a:rPr>
                <a:t>     service&gt;</a:t>
              </a:r>
            </a:p>
          </p:txBody>
        </p:sp>
      </p:grpSp>
      <p:grpSp>
        <p:nvGrpSpPr>
          <p:cNvPr id="8" name="Group 35"/>
          <p:cNvGrpSpPr>
            <a:grpSpLocks/>
          </p:cNvGrpSpPr>
          <p:nvPr/>
        </p:nvGrpSpPr>
        <p:grpSpPr bwMode="auto">
          <a:xfrm>
            <a:off x="3810000" y="2286000"/>
            <a:ext cx="2362200" cy="1752600"/>
            <a:chOff x="2400" y="1440"/>
            <a:chExt cx="1488" cy="1104"/>
          </a:xfrm>
        </p:grpSpPr>
        <p:grpSp>
          <p:nvGrpSpPr>
            <p:cNvPr id="9" name="Group 36"/>
            <p:cNvGrpSpPr>
              <a:grpSpLocks/>
            </p:cNvGrpSpPr>
            <p:nvPr/>
          </p:nvGrpSpPr>
          <p:grpSpPr bwMode="auto">
            <a:xfrm>
              <a:off x="2400" y="1440"/>
              <a:ext cx="826" cy="336"/>
              <a:chOff x="2640" y="1632"/>
              <a:chExt cx="826" cy="336"/>
            </a:xfrm>
          </p:grpSpPr>
          <p:sp>
            <p:nvSpPr>
              <p:cNvPr id="626725" name="AutoShape 37">
                <a:hlinkClick r:id="rId5"/>
              </p:cNvPr>
              <p:cNvSpPr>
                <a:spLocks noChangeArrowheads="1"/>
              </p:cNvSpPr>
              <p:nvPr/>
            </p:nvSpPr>
            <p:spPr bwMode="auto">
              <a:xfrm rot="-5400000">
                <a:off x="2880" y="1392"/>
                <a:ext cx="336" cy="816"/>
              </a:xfrm>
              <a:prstGeom prst="flowChartPunchedTape">
                <a:avLst/>
              </a:prstGeom>
              <a:solidFill>
                <a:schemeClr val="accent1"/>
              </a:solidFill>
              <a:ln w="9525">
                <a:solidFill>
                  <a:schemeClr val="tx1"/>
                </a:solidFill>
                <a:miter lim="800000"/>
                <a:headEnd/>
                <a:tailEnd/>
              </a:ln>
              <a:effectLst/>
            </p:spPr>
            <p:txBody>
              <a:bodyPr wrap="none" anchor="ctr"/>
              <a:lstStyle/>
              <a:p>
                <a:endParaRPr lang="ko-KR" altLang="en-US"/>
              </a:p>
            </p:txBody>
          </p:sp>
          <p:sp>
            <p:nvSpPr>
              <p:cNvPr id="626726" name="Text Box 38"/>
              <p:cNvSpPr txBox="1">
                <a:spLocks noChangeArrowheads="1"/>
              </p:cNvSpPr>
              <p:nvPr/>
            </p:nvSpPr>
            <p:spPr bwMode="auto">
              <a:xfrm>
                <a:off x="2736" y="1632"/>
                <a:ext cx="730" cy="326"/>
              </a:xfrm>
              <a:prstGeom prst="rect">
                <a:avLst/>
              </a:prstGeom>
              <a:noFill/>
              <a:ln w="9525">
                <a:noFill/>
                <a:miter lim="800000"/>
                <a:headEnd/>
                <a:tailEnd/>
              </a:ln>
              <a:effectLst/>
            </p:spPr>
            <p:txBody>
              <a:bodyPr wrap="none">
                <a:spAutoFit/>
              </a:bodyPr>
              <a:lstStyle/>
              <a:p>
                <a:r>
                  <a:rPr lang="en-US" altLang="ko-KR" sz="1400" b="1">
                    <a:ea typeface="ＭＳ Ｐゴシック" pitchFamily="34" charset="-128"/>
                  </a:rPr>
                  <a:t>Service</a:t>
                </a:r>
              </a:p>
              <a:p>
                <a:r>
                  <a:rPr lang="en-US" altLang="ko-KR" sz="1400" b="1">
                    <a:ea typeface="ＭＳ Ｐゴシック" pitchFamily="34" charset="-128"/>
                  </a:rPr>
                  <a:t>Description</a:t>
                </a:r>
              </a:p>
            </p:txBody>
          </p:sp>
        </p:grpSp>
        <p:sp>
          <p:nvSpPr>
            <p:cNvPr id="626727" name="Freeform 39"/>
            <p:cNvSpPr>
              <a:spLocks/>
            </p:cNvSpPr>
            <p:nvPr/>
          </p:nvSpPr>
          <p:spPr bwMode="auto">
            <a:xfrm rot="470309">
              <a:off x="3432" y="1488"/>
              <a:ext cx="456" cy="1056"/>
            </a:xfrm>
            <a:custGeom>
              <a:avLst/>
              <a:gdLst/>
              <a:ahLst/>
              <a:cxnLst>
                <a:cxn ang="0">
                  <a:pos x="432" y="1056"/>
                </a:cxn>
                <a:cxn ang="0">
                  <a:pos x="432" y="480"/>
                </a:cxn>
                <a:cxn ang="0">
                  <a:pos x="0" y="0"/>
                </a:cxn>
              </a:cxnLst>
              <a:rect l="0" t="0" r="r" b="b"/>
              <a:pathLst>
                <a:path w="504" h="1056">
                  <a:moveTo>
                    <a:pt x="432" y="1056"/>
                  </a:moveTo>
                  <a:cubicBezTo>
                    <a:pt x="468" y="856"/>
                    <a:pt x="504" y="656"/>
                    <a:pt x="432" y="480"/>
                  </a:cubicBezTo>
                  <a:cubicBezTo>
                    <a:pt x="360" y="304"/>
                    <a:pt x="180" y="152"/>
                    <a:pt x="0" y="0"/>
                  </a:cubicBezTo>
                </a:path>
              </a:pathLst>
            </a:custGeom>
            <a:noFill/>
            <a:ln w="38100" cmpd="sng">
              <a:solidFill>
                <a:schemeClr val="bg1"/>
              </a:solidFill>
              <a:round/>
              <a:headEnd type="none" w="med" len="med"/>
              <a:tailEnd type="triangle" w="med" len="med"/>
            </a:ln>
            <a:effectLst/>
          </p:spPr>
          <p:txBody>
            <a:bodyPr/>
            <a:lstStyle/>
            <a:p>
              <a:endParaRPr lang="ko-KR" altLang="en-US"/>
            </a:p>
          </p:txBody>
        </p:sp>
      </p:grpSp>
      <p:sp>
        <p:nvSpPr>
          <p:cNvPr id="626728" name="Text Box 40"/>
          <p:cNvSpPr txBox="1">
            <a:spLocks noChangeArrowheads="1"/>
          </p:cNvSpPr>
          <p:nvPr/>
        </p:nvSpPr>
        <p:spPr bwMode="auto">
          <a:xfrm>
            <a:off x="2003425" y="1295400"/>
            <a:ext cx="2505075" cy="915988"/>
          </a:xfrm>
          <a:prstGeom prst="rect">
            <a:avLst/>
          </a:prstGeom>
          <a:solidFill>
            <a:schemeClr val="accent2"/>
          </a:solidFill>
          <a:ln w="9525">
            <a:noFill/>
            <a:miter lim="800000"/>
            <a:headEnd/>
            <a:tailEnd/>
          </a:ln>
          <a:effectLst/>
        </p:spPr>
        <p:txBody>
          <a:bodyPr wrap="none">
            <a:spAutoFit/>
          </a:bodyPr>
          <a:lstStyle/>
          <a:p>
            <a:r>
              <a:rPr lang="en-US" altLang="ko-KR" b="1">
                <a:solidFill>
                  <a:schemeClr val="bg1"/>
                </a:solidFill>
                <a:latin typeface="Courier New" pitchFamily="49" charset="0"/>
                <a:ea typeface="ＭＳ Ｐゴシック" pitchFamily="34" charset="-128"/>
              </a:rPr>
              <a:t>&lt; get temp …</a:t>
            </a:r>
          </a:p>
          <a:p>
            <a:r>
              <a:rPr lang="en-US" altLang="ko-KR" b="1">
                <a:solidFill>
                  <a:schemeClr val="bg1"/>
                </a:solidFill>
                <a:latin typeface="Courier New" pitchFamily="49" charset="0"/>
                <a:ea typeface="ＭＳ Ｐゴシック" pitchFamily="34" charset="-128"/>
              </a:rPr>
              <a:t>  set sample_rate</a:t>
            </a:r>
          </a:p>
          <a:p>
            <a:r>
              <a:rPr lang="en-US" altLang="ko-KR" b="1">
                <a:solidFill>
                  <a:schemeClr val="bg1"/>
                </a:solidFill>
                <a:latin typeface="Courier New" pitchFamily="49" charset="0"/>
                <a:ea typeface="ＭＳ Ｐゴシック" pitchFamily="34" charset="-128"/>
              </a:rPr>
              <a:t>  set alarm … &gt;</a:t>
            </a:r>
          </a:p>
        </p:txBody>
      </p:sp>
      <p:sp>
        <p:nvSpPr>
          <p:cNvPr id="626729" name="Text Box 41"/>
          <p:cNvSpPr txBox="1">
            <a:spLocks noChangeArrowheads="1"/>
          </p:cNvSpPr>
          <p:nvPr/>
        </p:nvSpPr>
        <p:spPr bwMode="auto">
          <a:xfrm>
            <a:off x="76200" y="1447800"/>
            <a:ext cx="1751013" cy="396875"/>
          </a:xfrm>
          <a:prstGeom prst="rect">
            <a:avLst/>
          </a:prstGeom>
          <a:noFill/>
          <a:ln w="9525">
            <a:noFill/>
            <a:miter lim="800000"/>
            <a:headEnd/>
            <a:tailEnd/>
          </a:ln>
          <a:effectLst/>
        </p:spPr>
        <p:txBody>
          <a:bodyPr wrap="none">
            <a:spAutoFit/>
          </a:bodyPr>
          <a:lstStyle/>
          <a:p>
            <a:r>
              <a:rPr lang="en-US" altLang="ko-KR" sz="2000">
                <a:ea typeface="ＭＳ Ｐゴシック" pitchFamily="34" charset="-128"/>
              </a:rPr>
              <a:t>Web Services</a:t>
            </a:r>
          </a:p>
        </p:txBody>
      </p:sp>
      <p:sp>
        <p:nvSpPr>
          <p:cNvPr id="626730" name="Text Box 42"/>
          <p:cNvSpPr txBox="1">
            <a:spLocks noChangeArrowheads="1"/>
          </p:cNvSpPr>
          <p:nvPr/>
        </p:nvSpPr>
        <p:spPr bwMode="auto">
          <a:xfrm>
            <a:off x="7377113" y="1371600"/>
            <a:ext cx="1843087" cy="336550"/>
          </a:xfrm>
          <a:prstGeom prst="rect">
            <a:avLst/>
          </a:prstGeom>
          <a:noFill/>
          <a:ln w="9525">
            <a:noFill/>
            <a:miter lim="800000"/>
            <a:headEnd/>
            <a:tailEnd/>
          </a:ln>
          <a:effectLst/>
        </p:spPr>
        <p:txBody>
          <a:bodyPr wrap="none">
            <a:spAutoFit/>
          </a:bodyPr>
          <a:lstStyle/>
          <a:p>
            <a:r>
              <a:rPr lang="en-US" altLang="ko-KR" sz="1600">
                <a:solidFill>
                  <a:srgbClr val="009900"/>
                </a:solidFill>
                <a:ea typeface="ＭＳ Ｐゴシック" pitchFamily="34" charset="-128"/>
              </a:rPr>
              <a:t>www.weather.com</a:t>
            </a:r>
          </a:p>
        </p:txBody>
      </p:sp>
      <p:sp>
        <p:nvSpPr>
          <p:cNvPr id="626731" name="Text Box 43"/>
          <p:cNvSpPr txBox="1">
            <a:spLocks noChangeArrowheads="1"/>
          </p:cNvSpPr>
          <p:nvPr/>
        </p:nvSpPr>
        <p:spPr bwMode="auto">
          <a:xfrm>
            <a:off x="76200" y="3657600"/>
            <a:ext cx="2032000" cy="396875"/>
          </a:xfrm>
          <a:prstGeom prst="rect">
            <a:avLst/>
          </a:prstGeom>
          <a:noFill/>
          <a:ln w="9525">
            <a:noFill/>
            <a:miter lim="800000"/>
            <a:headEnd/>
            <a:tailEnd/>
          </a:ln>
          <a:effectLst/>
        </p:spPr>
        <p:txBody>
          <a:bodyPr wrap="none">
            <a:spAutoFit/>
          </a:bodyPr>
          <a:lstStyle/>
          <a:p>
            <a:r>
              <a:rPr lang="en-US" altLang="ko-KR" sz="2000">
                <a:ea typeface="ＭＳ Ｐゴシック" pitchFamily="34" charset="-128"/>
              </a:rPr>
              <a:t>XML information</a:t>
            </a:r>
          </a:p>
        </p:txBody>
      </p:sp>
      <p:sp>
        <p:nvSpPr>
          <p:cNvPr id="626732" name="Freeform 44"/>
          <p:cNvSpPr>
            <a:spLocks/>
          </p:cNvSpPr>
          <p:nvPr/>
        </p:nvSpPr>
        <p:spPr bwMode="auto">
          <a:xfrm>
            <a:off x="5181600" y="2286000"/>
            <a:ext cx="774700" cy="1828800"/>
          </a:xfrm>
          <a:custGeom>
            <a:avLst/>
            <a:gdLst/>
            <a:ahLst/>
            <a:cxnLst>
              <a:cxn ang="0">
                <a:pos x="400" y="1248"/>
              </a:cxn>
              <a:cxn ang="0">
                <a:pos x="400" y="672"/>
              </a:cxn>
              <a:cxn ang="0">
                <a:pos x="64" y="384"/>
              </a:cxn>
              <a:cxn ang="0">
                <a:pos x="16" y="0"/>
              </a:cxn>
            </a:cxnLst>
            <a:rect l="0" t="0" r="r" b="b"/>
            <a:pathLst>
              <a:path w="456" h="1248">
                <a:moveTo>
                  <a:pt x="400" y="1248"/>
                </a:moveTo>
                <a:cubicBezTo>
                  <a:pt x="428" y="1032"/>
                  <a:pt x="456" y="816"/>
                  <a:pt x="400" y="672"/>
                </a:cubicBezTo>
                <a:cubicBezTo>
                  <a:pt x="344" y="528"/>
                  <a:pt x="128" y="496"/>
                  <a:pt x="64" y="384"/>
                </a:cubicBezTo>
                <a:cubicBezTo>
                  <a:pt x="0" y="272"/>
                  <a:pt x="8" y="136"/>
                  <a:pt x="16" y="0"/>
                </a:cubicBezTo>
              </a:path>
            </a:pathLst>
          </a:custGeom>
          <a:noFill/>
          <a:ln w="38100" cmpd="sng">
            <a:solidFill>
              <a:schemeClr val="bg1"/>
            </a:solidFill>
            <a:round/>
            <a:headEnd type="none" w="med" len="med"/>
            <a:tailEnd type="triangle" w="med" len="med"/>
          </a:ln>
          <a:effectLst/>
        </p:spPr>
        <p:txBody>
          <a:bodyPr/>
          <a:lstStyle/>
          <a:p>
            <a:endParaRPr lang="ko-KR" altLang="en-US"/>
          </a:p>
        </p:txBody>
      </p:sp>
      <p:sp>
        <p:nvSpPr>
          <p:cNvPr id="626733" name="Rectangle 45"/>
          <p:cNvSpPr>
            <a:spLocks noChangeArrowheads="1"/>
          </p:cNvSpPr>
          <p:nvPr/>
        </p:nvSpPr>
        <p:spPr bwMode="auto">
          <a:xfrm>
            <a:off x="5638800" y="3810000"/>
            <a:ext cx="381000" cy="304800"/>
          </a:xfrm>
          <a:prstGeom prst="rect">
            <a:avLst/>
          </a:prstGeom>
          <a:solidFill>
            <a:schemeClr val="accent2"/>
          </a:solidFill>
          <a:ln w="9525">
            <a:solidFill>
              <a:schemeClr val="bg1"/>
            </a:solidFill>
            <a:miter lim="800000"/>
            <a:headEnd/>
            <a:tailEnd/>
          </a:ln>
          <a:effectLst/>
        </p:spPr>
        <p:txBody>
          <a:bodyPr wrap="none" anchor="ctr"/>
          <a:lstStyle/>
          <a:p>
            <a:endParaRPr lang="ko-KR" altLang="en-US"/>
          </a:p>
        </p:txBody>
      </p:sp>
      <p:sp>
        <p:nvSpPr>
          <p:cNvPr id="626734" name="Text Box 46"/>
          <p:cNvSpPr txBox="1">
            <a:spLocks noChangeArrowheads="1"/>
          </p:cNvSpPr>
          <p:nvPr/>
        </p:nvSpPr>
        <p:spPr bwMode="auto">
          <a:xfrm>
            <a:off x="2590800" y="2895600"/>
            <a:ext cx="2008188" cy="1628775"/>
          </a:xfrm>
          <a:prstGeom prst="rect">
            <a:avLst/>
          </a:prstGeom>
          <a:solidFill>
            <a:schemeClr val="accent2"/>
          </a:solidFill>
          <a:ln w="12700">
            <a:solidFill>
              <a:schemeClr val="bg1"/>
            </a:solidFill>
            <a:miter lim="800000"/>
            <a:headEnd/>
            <a:tailEnd/>
          </a:ln>
          <a:effectLst/>
        </p:spPr>
        <p:txBody>
          <a:bodyPr wrap="none">
            <a:spAutoFit/>
          </a:bodyPr>
          <a:lstStyle/>
          <a:p>
            <a:r>
              <a:rPr lang="en-US" altLang="ko-KR" sz="2000">
                <a:solidFill>
                  <a:schemeClr val="bg1"/>
                </a:solidFill>
                <a:ea typeface="ＭＳ Ｐゴシック" pitchFamily="34" charset="-128"/>
              </a:rPr>
              <a:t>&lt;value&gt;</a:t>
            </a:r>
          </a:p>
          <a:p>
            <a:r>
              <a:rPr lang="en-US" altLang="ko-KR" sz="2000">
                <a:solidFill>
                  <a:schemeClr val="bg1"/>
                </a:solidFill>
                <a:ea typeface="ＭＳ Ｐゴシック" pitchFamily="34" charset="-128"/>
              </a:rPr>
              <a:t>   source=library</a:t>
            </a:r>
          </a:p>
          <a:p>
            <a:r>
              <a:rPr lang="en-US" altLang="ko-KR" sz="2000">
                <a:solidFill>
                  <a:schemeClr val="bg1"/>
                </a:solidFill>
                <a:ea typeface="ＭＳ Ｐゴシック" pitchFamily="34" charset="-128"/>
              </a:rPr>
              <a:t>   time=12:53</a:t>
            </a:r>
          </a:p>
          <a:p>
            <a:r>
              <a:rPr lang="en-US" altLang="ko-KR" sz="2000">
                <a:solidFill>
                  <a:schemeClr val="bg1"/>
                </a:solidFill>
                <a:ea typeface="ＭＳ Ｐゴシック" pitchFamily="34" charset="-128"/>
              </a:rPr>
              <a:t>   temp=26.7</a:t>
            </a:r>
          </a:p>
          <a:p>
            <a:r>
              <a:rPr lang="en-US" altLang="ko-KR" sz="2000">
                <a:solidFill>
                  <a:schemeClr val="bg1"/>
                </a:solidFill>
                <a:ea typeface="ＭＳ Ｐゴシック" pitchFamily="34" charset="-128"/>
              </a:rPr>
              <a:t>&lt;\value&gt;</a:t>
            </a:r>
          </a:p>
        </p:txBody>
      </p:sp>
      <p:sp>
        <p:nvSpPr>
          <p:cNvPr id="626735" name="Rectangle 47"/>
          <p:cNvSpPr>
            <a:spLocks noChangeArrowheads="1"/>
          </p:cNvSpPr>
          <p:nvPr/>
        </p:nvSpPr>
        <p:spPr bwMode="auto">
          <a:xfrm>
            <a:off x="5715000" y="3733800"/>
            <a:ext cx="381000" cy="304800"/>
          </a:xfrm>
          <a:prstGeom prst="rect">
            <a:avLst/>
          </a:prstGeom>
          <a:solidFill>
            <a:schemeClr val="accent2"/>
          </a:solidFill>
          <a:ln w="9525">
            <a:solidFill>
              <a:schemeClr val="bg1"/>
            </a:solidFill>
            <a:miter lim="800000"/>
            <a:headEnd/>
            <a:tailEnd/>
          </a:ln>
          <a:effectLst/>
        </p:spPr>
        <p:txBody>
          <a:bodyPr wrap="none" anchor="ctr"/>
          <a:lstStyle/>
          <a:p>
            <a:endParaRPr lang="ko-KR" altLang="en-US"/>
          </a:p>
        </p:txBody>
      </p:sp>
      <p:grpSp>
        <p:nvGrpSpPr>
          <p:cNvPr id="10" name="Group 48"/>
          <p:cNvGrpSpPr>
            <a:grpSpLocks/>
          </p:cNvGrpSpPr>
          <p:nvPr/>
        </p:nvGrpSpPr>
        <p:grpSpPr bwMode="auto">
          <a:xfrm>
            <a:off x="6096000" y="5334000"/>
            <a:ext cx="1381125" cy="274638"/>
            <a:chOff x="3840" y="3360"/>
            <a:chExt cx="870" cy="173"/>
          </a:xfrm>
        </p:grpSpPr>
        <p:grpSp>
          <p:nvGrpSpPr>
            <p:cNvPr id="11" name="Group 49"/>
            <p:cNvGrpSpPr>
              <a:grpSpLocks/>
            </p:cNvGrpSpPr>
            <p:nvPr/>
          </p:nvGrpSpPr>
          <p:grpSpPr bwMode="auto">
            <a:xfrm>
              <a:off x="3840" y="3360"/>
              <a:ext cx="867" cy="144"/>
              <a:chOff x="3744" y="1968"/>
              <a:chExt cx="912" cy="96"/>
            </a:xfrm>
          </p:grpSpPr>
          <p:sp>
            <p:nvSpPr>
              <p:cNvPr id="626738" name="Rectangle 50"/>
              <p:cNvSpPr>
                <a:spLocks noChangeArrowheads="1"/>
              </p:cNvSpPr>
              <p:nvPr/>
            </p:nvSpPr>
            <p:spPr bwMode="auto">
              <a:xfrm>
                <a:off x="3744" y="1968"/>
                <a:ext cx="912" cy="96"/>
              </a:xfrm>
              <a:prstGeom prst="rect">
                <a:avLst/>
              </a:prstGeom>
              <a:solidFill>
                <a:srgbClr val="FF00FF"/>
              </a:solidFill>
              <a:ln w="9525">
                <a:solidFill>
                  <a:schemeClr val="tx1"/>
                </a:solidFill>
                <a:miter lim="800000"/>
                <a:headEnd/>
                <a:tailEnd/>
              </a:ln>
              <a:effectLst/>
            </p:spPr>
            <p:txBody>
              <a:bodyPr wrap="none" anchor="ctr"/>
              <a:lstStyle/>
              <a:p>
                <a:endParaRPr lang="ko-KR" altLang="en-US"/>
              </a:p>
            </p:txBody>
          </p:sp>
          <p:sp>
            <p:nvSpPr>
              <p:cNvPr id="626739" name="Line 51"/>
              <p:cNvSpPr>
                <a:spLocks noChangeShapeType="1"/>
              </p:cNvSpPr>
              <p:nvPr/>
            </p:nvSpPr>
            <p:spPr bwMode="auto">
              <a:xfrm flipV="1">
                <a:off x="3936" y="1968"/>
                <a:ext cx="0" cy="96"/>
              </a:xfrm>
              <a:prstGeom prst="line">
                <a:avLst/>
              </a:prstGeom>
              <a:noFill/>
              <a:ln w="9525">
                <a:solidFill>
                  <a:schemeClr val="tx1"/>
                </a:solidFill>
                <a:round/>
                <a:headEnd/>
                <a:tailEnd/>
              </a:ln>
              <a:effectLst/>
            </p:spPr>
            <p:txBody>
              <a:bodyPr/>
              <a:lstStyle/>
              <a:p>
                <a:endParaRPr lang="ko-KR" altLang="en-US"/>
              </a:p>
            </p:txBody>
          </p:sp>
        </p:grpSp>
        <p:sp>
          <p:nvSpPr>
            <p:cNvPr id="626740" name="Rectangle 52"/>
            <p:cNvSpPr>
              <a:spLocks noChangeArrowheads="1"/>
            </p:cNvSpPr>
            <p:nvPr/>
          </p:nvSpPr>
          <p:spPr bwMode="auto">
            <a:xfrm>
              <a:off x="3984" y="3360"/>
              <a:ext cx="726" cy="173"/>
            </a:xfrm>
            <a:prstGeom prst="rect">
              <a:avLst/>
            </a:prstGeom>
            <a:solidFill>
              <a:srgbClr val="FF00FF"/>
            </a:solidFill>
            <a:ln w="9525">
              <a:noFill/>
              <a:miter lim="800000"/>
              <a:headEnd/>
              <a:tailEnd/>
            </a:ln>
            <a:effectLst/>
          </p:spPr>
          <p:txBody>
            <a:bodyPr wrap="none">
              <a:spAutoFit/>
            </a:bodyPr>
            <a:lstStyle/>
            <a:p>
              <a:r>
                <a:rPr lang="en-US" altLang="ko-KR" sz="1200">
                  <a:solidFill>
                    <a:schemeClr val="bg1"/>
                  </a:solidFill>
                  <a:ea typeface="ＭＳ Ｐゴシック" pitchFamily="34" charset="-128"/>
                </a:rPr>
                <a:t>11 010110111</a:t>
              </a:r>
            </a:p>
          </p:txBody>
        </p:sp>
      </p:grpSp>
      <p:sp>
        <p:nvSpPr>
          <p:cNvPr id="626741" name="Rectangle 53"/>
          <p:cNvSpPr>
            <a:spLocks noChangeArrowheads="1"/>
          </p:cNvSpPr>
          <p:nvPr/>
        </p:nvSpPr>
        <p:spPr bwMode="auto">
          <a:xfrm>
            <a:off x="5486400" y="1828800"/>
            <a:ext cx="152400" cy="76200"/>
          </a:xfrm>
          <a:prstGeom prst="rect">
            <a:avLst/>
          </a:prstGeom>
          <a:solidFill>
            <a:schemeClr val="accent1"/>
          </a:solidFill>
          <a:ln w="9525">
            <a:solidFill>
              <a:schemeClr val="tx1"/>
            </a:solidFill>
            <a:miter lim="800000"/>
            <a:headEnd/>
            <a:tailEnd/>
          </a:ln>
          <a:effectLst/>
        </p:spPr>
        <p:txBody>
          <a:bodyPr wrap="none" anchor="ctr"/>
          <a:lstStyle/>
          <a:p>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67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repeatCount="2000" accel="50000" decel="50000" fill="hold" nodeType="clickEffect">
                                  <p:stCondLst>
                                    <p:cond delay="0"/>
                                  </p:stCondLst>
                                  <p:childTnLst>
                                    <p:animMotion origin="layout" path="M -3.33333E-6 -4.82998E-6 C -0.00086 -0.00786 -0.00086 -0.01549 -0.00191 -0.02266 C -0.00451 -0.04857 -0.02951 -0.05181 -0.04861 -0.05829 C -0.07205 -0.05736 -0.09045 -0.05574 -0.11319 -0.05389 C -0.11684 -0.05436 -0.12066 -0.05389 -0.12413 -0.05551 C -0.125 -0.05597 -0.121 -0.05644 -0.11961 -0.0569 C -0.11649 -0.05806 -0.11284 -0.05829 -0.11024 -0.06014 C -0.10382 -0.06477 -0.09826 -0.07032 -0.09184 -0.07448 C -0.08593 -0.08327 -0.06944 -0.09669 -0.06059 -0.10224 C -0.05277 -0.11566 -0.0625 -0.10039 -0.05277 -0.10895 C -0.04809 -0.11311 -0.04687 -0.11774 -0.0408 -0.11982 C -0.03628 -0.12699 -0.0309 -0.12953 -0.02795 -0.13786 C -0.02604 -0.15267 -0.02673 -0.14665 -0.02673 -0.15544 " pathEditMode="relative" rAng="0" ptsTypes="ffffffffffffA">
                                      <p:cBhvr>
                                        <p:cTn id="20" dur="2000" fill="hold"/>
                                        <p:tgtEl>
                                          <p:spTgt spid="3"/>
                                        </p:tgtEl>
                                        <p:attrNameLst>
                                          <p:attrName>ppt_x</p:attrName>
                                          <p:attrName>ppt_y</p:attrName>
                                        </p:attrNameLst>
                                      </p:cBhvr>
                                      <p:rCtr x="-63" y="-78"/>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67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67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67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670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67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26732"/>
                                        </p:tgtEl>
                                        <p:attrNameLst>
                                          <p:attrName>style.visibility</p:attrName>
                                        </p:attrNameLst>
                                      </p:cBhvr>
                                      <p:to>
                                        <p:strVal val="visible"/>
                                      </p:to>
                                    </p:set>
                                    <p:animEffect transition="in" filter="wipe(down)">
                                      <p:cBhvr>
                                        <p:cTn id="53" dur="500"/>
                                        <p:tgtEl>
                                          <p:spTgt spid="626732"/>
                                        </p:tgtEl>
                                      </p:cBhvr>
                                    </p:animEffect>
                                  </p:childTnLst>
                                </p:cTn>
                              </p:par>
                            </p:childTnLst>
                          </p:cTn>
                        </p:par>
                        <p:par>
                          <p:cTn id="54" fill="hold">
                            <p:stCondLst>
                              <p:cond delay="500"/>
                            </p:stCondLst>
                            <p:childTnLst>
                              <p:par>
                                <p:cTn id="55" presetID="0" presetClass="path" presetSubtype="0" accel="50000" decel="50000" fill="hold" grpId="1" nodeType="afterEffect">
                                  <p:stCondLst>
                                    <p:cond delay="0"/>
                                  </p:stCondLst>
                                  <p:childTnLst>
                                    <p:animMotion origin="layout" path="M -6.38889E-6 -1.1381E-6 C 0.00173 -0.0037 0.00399 -0.01203 0.00399 -0.01203 C 0.00433 -0.02452 0.00312 -0.05205 0.00694 -0.06731 C 0.00694 -0.06755 0.01492 -0.13717 -0.00313 -0.14388 C -0.00678 -0.14735 -0.01129 -0.14966 -0.01528 -0.15198 C -0.01719 -0.15313 -0.02136 -0.15475 -0.02136 -0.15475 C -0.03265 -0.16539 -0.04428 -0.17627 -0.05765 -0.18159 C -0.05956 -0.18413 -0.06199 -0.18575 -0.06372 -0.1883 C -0.07206 -0.20102 -0.0639 -0.19292 -0.07084 -0.19917 C -0.07848 -0.22808 -0.07188 -0.20171 -0.07188 -0.28267 " pathEditMode="relative" ptsTypes="fffffffffA">
                                      <p:cBhvr>
                                        <p:cTn id="56" dur="2000" fill="hold"/>
                                        <p:tgtEl>
                                          <p:spTgt spid="626733"/>
                                        </p:tgtEl>
                                        <p:attrNameLst>
                                          <p:attrName>ppt_x</p:attrName>
                                          <p:attrName>ppt_y</p:attrName>
                                        </p:attrNameLst>
                                      </p:cBhvr>
                                    </p:animMotion>
                                  </p:childTnLst>
                                </p:cTn>
                              </p:par>
                            </p:childTnLst>
                          </p:cTn>
                        </p:par>
                        <p:par>
                          <p:cTn id="57" fill="hold">
                            <p:stCondLst>
                              <p:cond delay="2500"/>
                            </p:stCondLst>
                            <p:childTnLst>
                              <p:par>
                                <p:cTn id="58" presetID="1" presetClass="entr" presetSubtype="0" fill="hold" grpId="0" nodeType="afterEffect">
                                  <p:stCondLst>
                                    <p:cond delay="0"/>
                                  </p:stCondLst>
                                  <p:childTnLst>
                                    <p:set>
                                      <p:cBhvr>
                                        <p:cTn id="59" dur="1" fill="hold">
                                          <p:stCondLst>
                                            <p:cond delay="0"/>
                                          </p:stCondLst>
                                        </p:cTn>
                                        <p:tgtEl>
                                          <p:spTgt spid="62674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3.33333E-6 -4.82998E-6 C -0.00086 -0.00786 -0.00086 -0.01549 -0.00191 -0.02266 C -0.00451 -0.04857 -0.02951 -0.05181 -0.04861 -0.05829 C -0.07205 -0.05736 -0.09045 -0.05574 -0.11319 -0.05389 C -0.11684 -0.05436 -0.12066 -0.05389 -0.12413 -0.05551 C -0.125 -0.05597 -0.121 -0.05644 -0.11961 -0.0569 C -0.11649 -0.05806 -0.11284 -0.05829 -0.11024 -0.06014 C -0.10382 -0.06477 -0.09826 -0.07032 -0.09184 -0.07448 C -0.08593 -0.08327 -0.06944 -0.09669 -0.06059 -0.10224 C -0.05277 -0.11566 -0.0625 -0.10039 -0.05277 -0.10895 C -0.04809 -0.11311 -0.04687 -0.11774 -0.0408 -0.11982 C -0.03628 -0.12699 -0.0309 -0.12953 -0.02795 -0.13786 C -0.02604 -0.15267 -0.02673 -0.14665 -0.02673 -0.15544 " pathEditMode="relative" rAng="0" ptsTypes="ffffffffffffA">
                                      <p:cBhvr>
                                        <p:cTn id="67" dur="2000" fill="hold"/>
                                        <p:tgtEl>
                                          <p:spTgt spid="10"/>
                                        </p:tgtEl>
                                        <p:attrNameLst>
                                          <p:attrName>ppt_x</p:attrName>
                                          <p:attrName>ppt_y</p:attrName>
                                        </p:attrNameLst>
                                      </p:cBhvr>
                                      <p:rCtr x="-63" y="-78"/>
                                    </p:animMotion>
                                  </p:childTnLst>
                                </p:cTn>
                              </p:par>
                            </p:childTnLst>
                          </p:cTn>
                        </p:par>
                        <p:par>
                          <p:cTn id="68" fill="hold">
                            <p:stCondLst>
                              <p:cond delay="2000"/>
                            </p:stCondLst>
                            <p:childTnLst>
                              <p:par>
                                <p:cTn id="69" presetID="1" presetClass="entr" presetSubtype="0" fill="hold" grpId="0" nodeType="afterEffect">
                                  <p:stCondLst>
                                    <p:cond delay="0"/>
                                  </p:stCondLst>
                                  <p:childTnLst>
                                    <p:set>
                                      <p:cBhvr>
                                        <p:cTn id="70" dur="1" fill="hold">
                                          <p:stCondLst>
                                            <p:cond delay="0"/>
                                          </p:stCondLst>
                                        </p:cTn>
                                        <p:tgtEl>
                                          <p:spTgt spid="626735"/>
                                        </p:tgtEl>
                                        <p:attrNameLst>
                                          <p:attrName>style.visibility</p:attrName>
                                        </p:attrNameLst>
                                      </p:cBhvr>
                                      <p:to>
                                        <p:strVal val="visible"/>
                                      </p:to>
                                    </p:set>
                                  </p:childTnLst>
                                </p:cTn>
                              </p:par>
                            </p:childTnLst>
                          </p:cTn>
                        </p:par>
                        <p:par>
                          <p:cTn id="71" fill="hold">
                            <p:stCondLst>
                              <p:cond delay="2000"/>
                            </p:stCondLst>
                            <p:childTnLst>
                              <p:par>
                                <p:cTn id="72" presetID="1" presetClass="entr" presetSubtype="0" fill="hold" grpId="0" nodeType="afterEffect">
                                  <p:stCondLst>
                                    <p:cond delay="500"/>
                                  </p:stCondLst>
                                  <p:childTnLst>
                                    <p:set>
                                      <p:cBhvr>
                                        <p:cTn id="73" dur="1" fill="hold">
                                          <p:stCondLst>
                                            <p:cond delay="0"/>
                                          </p:stCondLst>
                                        </p:cTn>
                                        <p:tgtEl>
                                          <p:spTgt spid="626734"/>
                                        </p:tgtEl>
                                        <p:attrNameLst>
                                          <p:attrName>style.visibility</p:attrName>
                                        </p:attrNameLst>
                                      </p:cBhvr>
                                      <p:to>
                                        <p:strVal val="visible"/>
                                      </p:to>
                                    </p:set>
                                  </p:childTnLst>
                                </p:cTn>
                              </p:par>
                            </p:childTnLst>
                          </p:cTn>
                        </p:par>
                        <p:par>
                          <p:cTn id="74" fill="hold">
                            <p:stCondLst>
                              <p:cond delay="2500"/>
                            </p:stCondLst>
                            <p:childTnLst>
                              <p:par>
                                <p:cTn id="75" presetID="0" presetClass="path" presetSubtype="0" accel="50000" decel="50000" fill="hold" grpId="1" nodeType="afterEffect">
                                  <p:stCondLst>
                                    <p:cond delay="0"/>
                                  </p:stCondLst>
                                  <p:childTnLst>
                                    <p:animMotion origin="layout" path="M -6.38889E-6 -1.1381E-6 C 0.00173 -0.0037 0.00399 -0.01203 0.00399 -0.01203 C 0.00433 -0.02452 0.00312 -0.05205 0.00694 -0.06731 C 0.00694 -0.06755 0.01492 -0.13717 -0.00313 -0.14388 C -0.00678 -0.14735 -0.01129 -0.14966 -0.01528 -0.15198 C -0.01719 -0.15313 -0.02136 -0.15475 -0.02136 -0.15475 C -0.03265 -0.16539 -0.04428 -0.17627 -0.05765 -0.18159 C -0.05956 -0.18413 -0.06199 -0.18575 -0.06372 -0.1883 C -0.07206 -0.20102 -0.0639 -0.19292 -0.07084 -0.19917 C -0.07848 -0.22808 -0.07188 -0.20171 -0.07188 -0.28267 " pathEditMode="relative" ptsTypes="fffffffffA">
                                      <p:cBhvr>
                                        <p:cTn id="76" dur="2000" fill="hold"/>
                                        <p:tgtEl>
                                          <p:spTgt spid="6267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701" grpId="0" animBg="1"/>
      <p:bldP spid="626709" grpId="0"/>
      <p:bldP spid="626728" grpId="0" animBg="1"/>
      <p:bldP spid="626729" grpId="0"/>
      <p:bldP spid="626731" grpId="0"/>
      <p:bldP spid="626732" grpId="0" animBg="1"/>
      <p:bldP spid="626733" grpId="0" animBg="1"/>
      <p:bldP spid="626733" grpId="1" animBg="1"/>
      <p:bldP spid="626734" grpId="0" animBg="1"/>
      <p:bldP spid="626735" grpId="0" animBg="1"/>
      <p:bldP spid="626735" grpId="1" animBg="1"/>
      <p:bldP spid="6267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SpoVNet</a:t>
            </a:r>
            <a:endParaRPr lang="ko-KR" altLang="en-US" dirty="0"/>
          </a:p>
        </p:txBody>
      </p:sp>
      <p:sp>
        <p:nvSpPr>
          <p:cNvPr id="3" name="내용 개체 틀 2"/>
          <p:cNvSpPr>
            <a:spLocks noGrp="1"/>
          </p:cNvSpPr>
          <p:nvPr>
            <p:ph idx="1"/>
          </p:nvPr>
        </p:nvSpPr>
        <p:spPr/>
        <p:txBody>
          <a:bodyPr/>
          <a:lstStyle/>
          <a:p>
            <a:r>
              <a:rPr lang="en-US" altLang="ko-KR" dirty="0" smtClean="0"/>
              <a:t>Spontaneous Virtual Networks</a:t>
            </a:r>
          </a:p>
          <a:p>
            <a:pPr lvl="1"/>
            <a:r>
              <a:rPr lang="en-US" altLang="ko-KR" dirty="0" smtClean="0"/>
              <a:t>Connecting Sensor Network Islands to the Future Internet using the </a:t>
            </a:r>
            <a:r>
              <a:rPr lang="en-US" altLang="ko-KR" dirty="0" err="1" smtClean="0"/>
              <a:t>SpoVNet</a:t>
            </a:r>
            <a:r>
              <a:rPr lang="en-US" altLang="ko-KR" dirty="0" smtClean="0"/>
              <a:t> Architecture</a:t>
            </a:r>
            <a:endParaRPr lang="ko-KR" altLang="en-US" dirty="0" smtClean="0"/>
          </a:p>
          <a:p>
            <a:pPr>
              <a:buNone/>
            </a:pPr>
            <a:endParaRPr lang="ko-KR"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25470"/>
          </a:xfrm>
        </p:spPr>
        <p:txBody>
          <a:bodyPr>
            <a:normAutofit fontScale="90000"/>
          </a:bodyPr>
          <a:lstStyle/>
          <a:p>
            <a:r>
              <a:rPr lang="en-US" altLang="ko-KR" dirty="0" smtClean="0"/>
              <a:t>Motivation/Objectives</a:t>
            </a:r>
            <a:endParaRPr lang="ko-KR" altLang="en-US" dirty="0"/>
          </a:p>
        </p:txBody>
      </p:sp>
      <p:sp>
        <p:nvSpPr>
          <p:cNvPr id="3" name="내용 개체 틀 2"/>
          <p:cNvSpPr>
            <a:spLocks noGrp="1"/>
          </p:cNvSpPr>
          <p:nvPr>
            <p:ph idx="1"/>
          </p:nvPr>
        </p:nvSpPr>
        <p:spPr>
          <a:xfrm>
            <a:off x="457200" y="1214422"/>
            <a:ext cx="8229600" cy="5000660"/>
          </a:xfrm>
        </p:spPr>
        <p:txBody>
          <a:bodyPr>
            <a:noAutofit/>
          </a:bodyPr>
          <a:lstStyle/>
          <a:p>
            <a:r>
              <a:rPr lang="en-US" altLang="ko-KR" sz="2400" dirty="0" smtClean="0"/>
              <a:t>Heterogeneity of network technologies makes the controllability of complex, global communication systems.</a:t>
            </a:r>
          </a:p>
          <a:p>
            <a:r>
              <a:rPr lang="en-US" altLang="ko-KR" sz="2400" dirty="0" err="1" smtClean="0"/>
              <a:t>SpoVNet</a:t>
            </a:r>
            <a:r>
              <a:rPr lang="en-US" altLang="ko-KR" sz="2400" dirty="0" smtClean="0"/>
              <a:t> follows the approach of providing spontaneous communication by composing algorithms and protocols that allow self-organization in distributed systems. </a:t>
            </a:r>
          </a:p>
          <a:p>
            <a:r>
              <a:rPr lang="en-US" altLang="ko-KR" sz="2400" dirty="0" smtClean="0"/>
              <a:t>Self-organizing systems are able to adapt to the given requirements and network loads flexibly, without further involvement of administrative expenditure.</a:t>
            </a:r>
          </a:p>
          <a:p>
            <a:r>
              <a:rPr lang="en-US" altLang="ko-KR" sz="2400" dirty="0" smtClean="0"/>
              <a:t>The main objective of </a:t>
            </a:r>
            <a:r>
              <a:rPr lang="en-US" altLang="ko-KR" sz="2400" dirty="0" err="1" smtClean="0"/>
              <a:t>spovnets</a:t>
            </a:r>
            <a:r>
              <a:rPr lang="en-US" altLang="ko-KR" sz="2400" dirty="0" smtClean="0"/>
              <a:t> is to provide the actual arising service needs spontaneously, autonomously and adaptively</a:t>
            </a:r>
            <a:endParaRPr lang="ko-KR"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714348" y="1614488"/>
            <a:ext cx="8143932" cy="4391025"/>
          </a:xfrm>
        </p:spPr>
        <p:txBody>
          <a:bodyPr>
            <a:normAutofit lnSpcReduction="10000"/>
          </a:bodyPr>
          <a:lstStyle/>
          <a:p>
            <a:r>
              <a:rPr lang="en-US" altLang="ko-KR" sz="2400" b="0" dirty="0" smtClean="0"/>
              <a:t>Today’s Cargo tracking system</a:t>
            </a:r>
          </a:p>
          <a:p>
            <a:pPr>
              <a:buNone/>
            </a:pPr>
            <a:r>
              <a:rPr lang="en-US" altLang="ko-KR" sz="2400" b="0" dirty="0" smtClean="0"/>
              <a:t>  </a:t>
            </a:r>
            <a:r>
              <a:rPr lang="en-US" altLang="ko-KR" sz="2200" b="0" dirty="0" smtClean="0"/>
              <a:t>- Consist of GPS receiver and a mobile phone unit                        - Attached to the actual cargo container                                             - allows tracking of container locations</a:t>
            </a:r>
          </a:p>
          <a:p>
            <a:r>
              <a:rPr lang="en-US" altLang="ko-KR" sz="2400" b="0" dirty="0" smtClean="0"/>
              <a:t>Online monitoring tracking system</a:t>
            </a:r>
          </a:p>
          <a:p>
            <a:pPr>
              <a:buNone/>
            </a:pPr>
            <a:r>
              <a:rPr lang="en-US" altLang="ko-KR" sz="2400" b="0" dirty="0" smtClean="0"/>
              <a:t>  </a:t>
            </a:r>
            <a:r>
              <a:rPr lang="en-US" altLang="ko-KR" sz="2200" b="0" dirty="0" smtClean="0"/>
              <a:t>- The GSM unit in current location tracking systems is not limited to the transfer of GPS coordinates                                                - To reduce costly GSM communication, </a:t>
            </a:r>
            <a:r>
              <a:rPr lang="en-US" altLang="ko-KR" sz="2200" b="0" dirty="0" smtClean="0"/>
              <a:t>Several </a:t>
            </a:r>
            <a:r>
              <a:rPr lang="en-US" altLang="ko-KR" sz="2200" b="0" dirty="0" smtClean="0"/>
              <a:t>containers can use a single GSM unit that is </a:t>
            </a:r>
            <a:r>
              <a:rPr lang="en-US" altLang="ko-KR" sz="2200" b="0" dirty="0" smtClean="0"/>
              <a:t>attached </a:t>
            </a:r>
            <a:r>
              <a:rPr lang="en-US" altLang="ko-KR" sz="2200" b="0" dirty="0" smtClean="0"/>
              <a:t>to a dedicated container.	    					       	           - Cost and availability of GSM communication is still problematic and only allows transmission of data at large intervals</a:t>
            </a:r>
            <a:endParaRPr lang="ko-KR" altLang="en-US" sz="2400" b="0" dirty="0" smtClean="0">
              <a:solidFill>
                <a:srgbClr val="000000"/>
              </a:solidFill>
              <a:latin typeface="바탕"/>
            </a:endParaRPr>
          </a:p>
        </p:txBody>
      </p:sp>
      <p:sp>
        <p:nvSpPr>
          <p:cNvPr id="5" name="제목 1"/>
          <p:cNvSpPr>
            <a:spLocks noGrp="1"/>
          </p:cNvSpPr>
          <p:nvPr>
            <p:ph type="title"/>
          </p:nvPr>
        </p:nvSpPr>
        <p:spPr>
          <a:xfrm>
            <a:off x="654050" y="260350"/>
            <a:ext cx="5540375" cy="600075"/>
          </a:xfrm>
        </p:spPr>
        <p:txBody>
          <a:bodyPr/>
          <a:lstStyle/>
          <a:p>
            <a:r>
              <a:rPr lang="en-US" altLang="ko-KR" sz="2800" dirty="0" smtClean="0"/>
              <a:t>Cargo Tracking System</a:t>
            </a:r>
            <a:endParaRPr lang="ko-KR" altLang="en-US"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714348" y="1614488"/>
            <a:ext cx="7858180" cy="4391025"/>
          </a:xfrm>
        </p:spPr>
        <p:txBody>
          <a:bodyPr/>
          <a:lstStyle/>
          <a:p>
            <a:r>
              <a:rPr lang="en-US" altLang="ko-KR" sz="2400" b="0" dirty="0" smtClean="0"/>
              <a:t>However, It is not satisfying</a:t>
            </a:r>
          </a:p>
          <a:p>
            <a:pPr>
              <a:buNone/>
            </a:pPr>
            <a:r>
              <a:rPr lang="en-US" altLang="ko-KR" sz="2400" b="0" dirty="0" smtClean="0">
                <a:solidFill>
                  <a:schemeClr val="tx1">
                    <a:lumMod val="75000"/>
                    <a:lumOff val="25000"/>
                  </a:schemeClr>
                </a:solidFill>
              </a:rPr>
              <a:t>   - No continuous connectivity is available, therefore disallowing online monitoring				      - Communication is costly, making monitoring expensive</a:t>
            </a:r>
          </a:p>
          <a:p>
            <a:pPr lvl="0"/>
            <a:r>
              <a:rPr lang="en-US" altLang="ko-KR" sz="2400" b="0" dirty="0" smtClean="0"/>
              <a:t>So, </a:t>
            </a:r>
            <a:r>
              <a:rPr lang="en-US" altLang="ko-KR" sz="2400" b="0" dirty="0" smtClean="0">
                <a:solidFill>
                  <a:srgbClr val="000000"/>
                </a:solidFill>
              </a:rPr>
              <a:t>we employ a new Container Monitoring          Application (</a:t>
            </a:r>
            <a:r>
              <a:rPr lang="en-US" altLang="ko-KR" sz="2400" b="0" dirty="0" smtClean="0">
                <a:solidFill>
                  <a:srgbClr val="000000"/>
                </a:solidFill>
              </a:rPr>
              <a:t>CMA</a:t>
            </a:r>
            <a:r>
              <a:rPr lang="en-US" altLang="ko-KR" sz="2400" b="0" dirty="0" smtClean="0">
                <a:solidFill>
                  <a:srgbClr val="000000"/>
                </a:solidFill>
              </a:rPr>
              <a:t>) on top of </a:t>
            </a:r>
            <a:r>
              <a:rPr lang="en-US" altLang="ko-KR" sz="2400" b="0" dirty="0" err="1" smtClean="0">
                <a:solidFill>
                  <a:srgbClr val="000000"/>
                </a:solidFill>
              </a:rPr>
              <a:t>SpoVNet</a:t>
            </a:r>
            <a:r>
              <a:rPr lang="en-US" altLang="ko-KR" sz="2400" b="0" dirty="0" smtClean="0">
                <a:solidFill>
                  <a:srgbClr val="000000"/>
                </a:solidFill>
              </a:rPr>
              <a:t> that uses SNS to access sensor network islands and perform the actual communication for our monitoring application.</a:t>
            </a:r>
            <a:endParaRPr lang="en-US" altLang="ko-KR" sz="2400" b="0" dirty="0" smtClean="0"/>
          </a:p>
          <a:p>
            <a:endParaRPr lang="en-US" altLang="ko-KR" sz="2400" b="0" dirty="0" smtClean="0">
              <a:solidFill>
                <a:schemeClr val="accent2">
                  <a:lumMod val="75000"/>
                </a:schemeClr>
              </a:solidFill>
            </a:endParaRPr>
          </a:p>
        </p:txBody>
      </p:sp>
      <p:sp>
        <p:nvSpPr>
          <p:cNvPr id="5" name="제목 1"/>
          <p:cNvSpPr>
            <a:spLocks noGrp="1"/>
          </p:cNvSpPr>
          <p:nvPr>
            <p:ph type="title"/>
          </p:nvPr>
        </p:nvSpPr>
        <p:spPr>
          <a:xfrm>
            <a:off x="654050" y="260350"/>
            <a:ext cx="5540375" cy="600075"/>
          </a:xfrm>
        </p:spPr>
        <p:txBody>
          <a:bodyPr/>
          <a:lstStyle/>
          <a:p>
            <a:r>
              <a:rPr lang="en-US" altLang="ko-KR" sz="2800" dirty="0" smtClean="0"/>
              <a:t>Cargo Tracking System</a:t>
            </a:r>
            <a:endParaRPr lang="ko-KR" altLang="en-US" sz="2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normAutofit/>
          </a:bodyPr>
          <a:lstStyle/>
          <a:p>
            <a:r>
              <a:rPr lang="en-US" altLang="ko-KR" dirty="0" smtClean="0"/>
              <a:t>Changes of Networking</a:t>
            </a:r>
          </a:p>
          <a:p>
            <a:r>
              <a:rPr lang="en-US" altLang="ko-KR" dirty="0" smtClean="0"/>
              <a:t>Access Network Technologies</a:t>
            </a:r>
          </a:p>
          <a:p>
            <a:pPr lvl="1"/>
            <a:r>
              <a:rPr lang="en-US" altLang="ko-KR" dirty="0" smtClean="0"/>
              <a:t>Current</a:t>
            </a:r>
          </a:p>
          <a:p>
            <a:pPr lvl="1"/>
            <a:r>
              <a:rPr lang="en-US" altLang="ko-KR" dirty="0" smtClean="0"/>
              <a:t>Coming: Sensor Networks, WMNs, DTN</a:t>
            </a:r>
          </a:p>
          <a:p>
            <a:pPr lvl="1"/>
            <a:r>
              <a:rPr lang="en-US" altLang="ko-KR" dirty="0" smtClean="0"/>
              <a:t>Future ?</a:t>
            </a:r>
          </a:p>
          <a:p>
            <a:r>
              <a:rPr lang="en-US" altLang="ko-KR" dirty="0" smtClean="0"/>
              <a:t>Discussions</a:t>
            </a:r>
            <a:endParaRPr lang="ko-K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a:spLocks noGrp="1"/>
          </p:cNvSpPr>
          <p:nvPr>
            <p:ph type="title"/>
          </p:nvPr>
        </p:nvSpPr>
        <p:spPr>
          <a:xfrm>
            <a:off x="654050" y="260350"/>
            <a:ext cx="5540375" cy="600075"/>
          </a:xfrm>
        </p:spPr>
        <p:txBody>
          <a:bodyPr/>
          <a:lstStyle/>
          <a:p>
            <a:r>
              <a:rPr lang="en-US" altLang="ko-KR" sz="2800" dirty="0" err="1" smtClean="0"/>
              <a:t>SpoVNet</a:t>
            </a:r>
            <a:endParaRPr lang="ko-KR" altLang="en-US" sz="2800" dirty="0"/>
          </a:p>
        </p:txBody>
      </p:sp>
      <p:pic>
        <p:nvPicPr>
          <p:cNvPr id="8" name="Picture 2"/>
          <p:cNvPicPr>
            <a:picLocks noChangeAspect="1" noChangeArrowheads="1"/>
          </p:cNvPicPr>
          <p:nvPr/>
        </p:nvPicPr>
        <p:blipFill>
          <a:blip r:embed="rId2"/>
          <a:srcRect/>
          <a:stretch>
            <a:fillRect/>
          </a:stretch>
        </p:blipFill>
        <p:spPr bwMode="auto">
          <a:xfrm>
            <a:off x="1928830" y="1500174"/>
            <a:ext cx="5143500" cy="3429024"/>
          </a:xfrm>
          <a:prstGeom prst="rect">
            <a:avLst/>
          </a:prstGeom>
          <a:noFill/>
          <a:ln w="9525">
            <a:noFill/>
            <a:miter lim="800000"/>
            <a:headEnd/>
            <a:tailEnd/>
          </a:ln>
        </p:spPr>
      </p:pic>
      <p:sp>
        <p:nvSpPr>
          <p:cNvPr id="9" name="직사각형 8"/>
          <p:cNvSpPr/>
          <p:nvPr/>
        </p:nvSpPr>
        <p:spPr>
          <a:xfrm>
            <a:off x="1714480" y="5214950"/>
            <a:ext cx="5857916" cy="707886"/>
          </a:xfrm>
          <a:prstGeom prst="rect">
            <a:avLst/>
          </a:prstGeom>
        </p:spPr>
        <p:txBody>
          <a:bodyPr wrap="square">
            <a:spAutoFit/>
          </a:bodyPr>
          <a:lstStyle/>
          <a:p>
            <a:r>
              <a:rPr lang="en-US" altLang="ko-KR" sz="2000" dirty="0" smtClean="0"/>
              <a:t>Sensor Network Service and Container Monitoring  Application in the </a:t>
            </a:r>
            <a:r>
              <a:rPr lang="en-US" altLang="ko-KR" sz="2000" dirty="0" err="1" smtClean="0"/>
              <a:t>SpoVNet</a:t>
            </a:r>
            <a:r>
              <a:rPr lang="en-US" altLang="ko-KR" sz="2000" dirty="0" smtClean="0"/>
              <a:t> Architecture</a:t>
            </a:r>
            <a:endParaRPr lang="ko-KR" altLang="en-US" sz="20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P2P Overlay Network for Sensor Network</a:t>
            </a:r>
            <a:endParaRPr lang="ko-KR" altLang="en-US" dirty="0"/>
          </a:p>
        </p:txBody>
      </p:sp>
      <p:sp>
        <p:nvSpPr>
          <p:cNvPr id="3" name="내용 개체 틀 2"/>
          <p:cNvSpPr>
            <a:spLocks noGrp="1"/>
          </p:cNvSpPr>
          <p:nvPr>
            <p:ph idx="1"/>
          </p:nvPr>
        </p:nvSpPr>
        <p:spPr/>
        <p:txBody>
          <a:bodyPr/>
          <a:lstStyle/>
          <a:p>
            <a:endParaRPr lang="ko-KR"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ko-KR" smtClean="0"/>
              <a:t>Using P2P Service Concept</a:t>
            </a:r>
          </a:p>
        </p:txBody>
      </p:sp>
      <p:sp>
        <p:nvSpPr>
          <p:cNvPr id="73731" name="Rectangle 3"/>
          <p:cNvSpPr>
            <a:spLocks noGrp="1" noChangeArrowheads="1"/>
          </p:cNvSpPr>
          <p:nvPr>
            <p:ph type="body" idx="1"/>
          </p:nvPr>
        </p:nvSpPr>
        <p:spPr/>
        <p:txBody>
          <a:bodyPr>
            <a:normAutofit lnSpcReduction="10000"/>
          </a:bodyPr>
          <a:lstStyle/>
          <a:p>
            <a:r>
              <a:rPr lang="en-US" altLang="ko-KR" sz="2400" smtClean="0"/>
              <a:t>Peer-to-Peer Technology</a:t>
            </a:r>
          </a:p>
          <a:p>
            <a:pPr lvl="1"/>
            <a:r>
              <a:rPr lang="en-US" altLang="ko-KR" sz="2000" smtClean="0"/>
              <a:t>Significant autonomy from central servers</a:t>
            </a:r>
          </a:p>
          <a:p>
            <a:pPr lvl="1"/>
            <a:r>
              <a:rPr lang="en-US" altLang="ko-KR" sz="2000" smtClean="0"/>
              <a:t>Exploits resources at the edges of the Internet</a:t>
            </a:r>
          </a:p>
          <a:p>
            <a:pPr lvl="2"/>
            <a:r>
              <a:rPr lang="en-US" altLang="ko-KR" sz="1800" smtClean="0"/>
              <a:t>Storage and contents</a:t>
            </a:r>
          </a:p>
          <a:p>
            <a:pPr lvl="2"/>
            <a:r>
              <a:rPr lang="en-US" altLang="ko-KR" sz="1800" smtClean="0"/>
              <a:t>Computing power</a:t>
            </a:r>
          </a:p>
          <a:p>
            <a:pPr lvl="2"/>
            <a:r>
              <a:rPr lang="en-US" altLang="ko-KR" sz="1800" smtClean="0"/>
              <a:t>Connectivity and presence</a:t>
            </a:r>
          </a:p>
          <a:p>
            <a:r>
              <a:rPr lang="en-US" altLang="ko-KR" sz="2400" smtClean="0"/>
              <a:t>P2P Service Scenario</a:t>
            </a:r>
          </a:p>
          <a:p>
            <a:pPr lvl="1"/>
            <a:r>
              <a:rPr lang="en-US" altLang="ko-KR" sz="2000" smtClean="0"/>
              <a:t>The nodes in P2P networks function as both clients and servers</a:t>
            </a:r>
            <a:r>
              <a:rPr lang="ko-KR" altLang="en-US" sz="2000" smtClean="0"/>
              <a:t> </a:t>
            </a:r>
            <a:r>
              <a:rPr lang="en-US" altLang="ko-KR" sz="2000" smtClean="0"/>
              <a:t>to the other nodes on the network</a:t>
            </a:r>
          </a:p>
          <a:p>
            <a:pPr lvl="1"/>
            <a:r>
              <a:rPr lang="en-US" altLang="ko-KR" sz="2000" smtClean="0"/>
              <a:t>A peer node finds other peer nodes which have information it wants</a:t>
            </a:r>
          </a:p>
          <a:p>
            <a:pPr lvl="1"/>
            <a:r>
              <a:rPr lang="en-US" altLang="ko-KR" sz="2000" smtClean="0"/>
              <a:t>All content is transferred directly between peer nodes without passing through third party servers.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标题 1"/>
          <p:cNvSpPr>
            <a:spLocks noGrp="1"/>
          </p:cNvSpPr>
          <p:nvPr>
            <p:ph type="title" idx="4294967295"/>
          </p:nvPr>
        </p:nvSpPr>
        <p:spPr/>
        <p:txBody>
          <a:bodyPr>
            <a:normAutofit fontScale="90000"/>
          </a:bodyPr>
          <a:lstStyle/>
          <a:p>
            <a:r>
              <a:rPr lang="en-US" altLang="ko-KR" smtClean="0">
                <a:ea typeface="宋体" pitchFamily="2" charset="-122"/>
              </a:rPr>
              <a:t>P2P Approach to USN Integration</a:t>
            </a:r>
            <a:endParaRPr lang="zh-CN" altLang="en-US" smtClean="0">
              <a:ea typeface="宋体" pitchFamily="2" charset="-122"/>
            </a:endParaRPr>
          </a:p>
        </p:txBody>
      </p:sp>
      <p:sp>
        <p:nvSpPr>
          <p:cNvPr id="140291" name="内容占位符 2"/>
          <p:cNvSpPr>
            <a:spLocks noGrp="1"/>
          </p:cNvSpPr>
          <p:nvPr>
            <p:ph idx="4294967295"/>
          </p:nvPr>
        </p:nvSpPr>
        <p:spPr>
          <a:xfrm>
            <a:off x="395288" y="1341438"/>
            <a:ext cx="8353425" cy="4675187"/>
          </a:xfrm>
        </p:spPr>
        <p:txBody>
          <a:bodyPr/>
          <a:lstStyle/>
          <a:p>
            <a:r>
              <a:rPr lang="en-US" altLang="zh-CN" sz="2000" b="0" smtClean="0">
                <a:ea typeface="宋体" pitchFamily="2" charset="-122"/>
              </a:rPr>
              <a:t>Adopting P2P techniques, each </a:t>
            </a:r>
            <a:r>
              <a:rPr lang="en-US" altLang="ko-KR" sz="2000" b="0" smtClean="0">
                <a:ea typeface="宋体" pitchFamily="2" charset="-122"/>
              </a:rPr>
              <a:t>U</a:t>
            </a:r>
            <a:r>
              <a:rPr lang="en-US" altLang="zh-CN" sz="2000" b="0" smtClean="0">
                <a:ea typeface="宋体" pitchFamily="2" charset="-122"/>
              </a:rPr>
              <a:t>SN with a gateway act as a peer</a:t>
            </a:r>
          </a:p>
          <a:p>
            <a:r>
              <a:rPr lang="en-US" altLang="zh-CN" sz="2000" b="0" smtClean="0">
                <a:ea typeface="宋体" pitchFamily="2" charset="-122"/>
              </a:rPr>
              <a:t>The main goal of P2P overlay is to treat the underlying heterogeneous </a:t>
            </a:r>
            <a:r>
              <a:rPr lang="en-US" altLang="ko-KR" sz="2000" b="0" smtClean="0">
                <a:ea typeface="宋体" pitchFamily="2" charset="-122"/>
              </a:rPr>
              <a:t>U</a:t>
            </a:r>
            <a:r>
              <a:rPr lang="en-US" altLang="zh-CN" sz="2000" b="0" smtClean="0">
                <a:ea typeface="宋体" pitchFamily="2" charset="-122"/>
              </a:rPr>
              <a:t>SNs as a single unified network, in which users can send queries without considering the details of the network</a:t>
            </a:r>
          </a:p>
          <a:p>
            <a:r>
              <a:rPr lang="en-US" altLang="zh-CN" sz="2000" b="0" smtClean="0">
                <a:ea typeface="宋体" pitchFamily="2" charset="-122"/>
              </a:rPr>
              <a:t>User peers communicate with gateway peers in a P2P approach</a:t>
            </a:r>
            <a:endParaRPr lang="en-US" altLang="ko-KR" sz="2000" b="0" smtClean="0">
              <a:ea typeface="宋体" pitchFamily="2" charset="-122"/>
            </a:endParaRPr>
          </a:p>
          <a:p>
            <a:pPr>
              <a:buFont typeface="Wingdings" pitchFamily="2" charset="2"/>
              <a:buNone/>
            </a:pPr>
            <a:endParaRPr lang="en-US" altLang="ko-KR" sz="2000" b="0" smtClean="0">
              <a:ea typeface="宋体" pitchFamily="2" charset="-122"/>
            </a:endParaRPr>
          </a:p>
          <a:p>
            <a:pPr>
              <a:buFont typeface="Wingdings" pitchFamily="2" charset="2"/>
              <a:buNone/>
            </a:pPr>
            <a:endParaRPr lang="en-US" altLang="zh-CN" sz="2000" b="0" smtClean="0">
              <a:ea typeface="宋体" pitchFamily="2" charset="-122"/>
            </a:endParaRPr>
          </a:p>
        </p:txBody>
      </p:sp>
      <p:pic>
        <p:nvPicPr>
          <p:cNvPr id="140292" name="Picture 5"/>
          <p:cNvPicPr>
            <a:picLocks noChangeAspect="1" noChangeArrowheads="1"/>
          </p:cNvPicPr>
          <p:nvPr/>
        </p:nvPicPr>
        <p:blipFill>
          <a:blip r:embed="rId3"/>
          <a:srcRect/>
          <a:stretch>
            <a:fillRect/>
          </a:stretch>
        </p:blipFill>
        <p:spPr bwMode="auto">
          <a:xfrm>
            <a:off x="3132138" y="3213100"/>
            <a:ext cx="3571875" cy="2906713"/>
          </a:xfrm>
          <a:prstGeom prst="rect">
            <a:avLst/>
          </a:prstGeom>
          <a:noFill/>
          <a:ln w="9525">
            <a:noFill/>
            <a:miter lim="800000"/>
            <a:headEnd/>
            <a:tailEnd/>
          </a:ln>
        </p:spPr>
      </p:pic>
      <p:sp>
        <p:nvSpPr>
          <p:cNvPr id="140293" name="Text Box 5"/>
          <p:cNvSpPr txBox="1">
            <a:spLocks noChangeArrowheads="1"/>
          </p:cNvSpPr>
          <p:nvPr/>
        </p:nvSpPr>
        <p:spPr bwMode="auto">
          <a:xfrm>
            <a:off x="7019925" y="5818188"/>
            <a:ext cx="1671638" cy="274637"/>
          </a:xfrm>
          <a:prstGeom prst="rect">
            <a:avLst/>
          </a:prstGeom>
          <a:noFill/>
          <a:ln w="9525" algn="ctr">
            <a:noFill/>
            <a:miter lim="800000"/>
            <a:headEnd/>
            <a:tailEnd/>
          </a:ln>
          <a:effectLst/>
        </p:spPr>
        <p:txBody>
          <a:bodyPr wrap="none">
            <a:spAutoFit/>
          </a:bodyPr>
          <a:lstStyle/>
          <a:p>
            <a:pPr>
              <a:buFontTx/>
              <a:buNone/>
            </a:pPr>
            <a:r>
              <a:rPr lang="en-US" altLang="ko-KR"/>
              <a:t>[</a:t>
            </a:r>
            <a:r>
              <a:rPr lang="zh-CN" altLang="zh-CN">
                <a:ea typeface="宋体" pitchFamily="2" charset="-122"/>
              </a:rPr>
              <a:t>Lei Shu</a:t>
            </a:r>
            <a:r>
              <a:rPr lang="zh-CN" altLang="en-US">
                <a:ea typeface="宋体" pitchFamily="2" charset="-122"/>
              </a:rPr>
              <a:t>,</a:t>
            </a:r>
            <a:r>
              <a:rPr lang="en-US" altLang="ko-KR"/>
              <a:t> </a:t>
            </a:r>
            <a:r>
              <a:rPr lang="cy-GB" altLang="zh-CN"/>
              <a:t>SAINT 2008</a:t>
            </a:r>
            <a:r>
              <a:rPr lang="cy-GB" altLang="ko-KR"/>
              <a:t>]</a:t>
            </a:r>
            <a:endParaRPr lang="en-US" altLang="ko-K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ltLang="ko-KR" smtClean="0"/>
              <a:t>P2P USN Approach</a:t>
            </a:r>
            <a:endParaRPr lang="ko-KR" altLang="en-US" smtClean="0"/>
          </a:p>
        </p:txBody>
      </p:sp>
      <p:sp>
        <p:nvSpPr>
          <p:cNvPr id="169987" name="Rectangle 3"/>
          <p:cNvSpPr>
            <a:spLocks noGrp="1" noChangeArrowheads="1"/>
          </p:cNvSpPr>
          <p:nvPr>
            <p:ph type="body" idx="1"/>
          </p:nvPr>
        </p:nvSpPr>
        <p:spPr/>
        <p:txBody>
          <a:bodyPr>
            <a:normAutofit fontScale="92500" lnSpcReduction="10000"/>
          </a:bodyPr>
          <a:lstStyle/>
          <a:p>
            <a:pPr>
              <a:lnSpc>
                <a:spcPct val="90000"/>
              </a:lnSpc>
            </a:pPr>
            <a:r>
              <a:rPr lang="en-US" altLang="ko-KR" sz="2400" smtClean="0"/>
              <a:t>General P2P overlay network for USN Service</a:t>
            </a:r>
          </a:p>
          <a:p>
            <a:pPr lvl="1">
              <a:lnSpc>
                <a:spcPct val="90000"/>
              </a:lnSpc>
            </a:pPr>
            <a:r>
              <a:rPr lang="en-US" altLang="ko-KR" sz="2000" smtClean="0"/>
              <a:t>If a P2P peer software is installed in sink nodes, sensor nodes, and users, all USNs can be shared by users and other USNs.</a:t>
            </a:r>
          </a:p>
          <a:p>
            <a:pPr lvl="1">
              <a:lnSpc>
                <a:spcPct val="90000"/>
              </a:lnSpc>
            </a:pPr>
            <a:r>
              <a:rPr lang="en-US" altLang="ko-KR" sz="2000" smtClean="0"/>
              <a:t>USN application service is possible without its specific USNs</a:t>
            </a:r>
          </a:p>
          <a:p>
            <a:pPr>
              <a:lnSpc>
                <a:spcPct val="90000"/>
              </a:lnSpc>
            </a:pPr>
            <a:r>
              <a:rPr lang="en-US" altLang="ko-KR" sz="2400" smtClean="0"/>
              <a:t>Service Scenarios</a:t>
            </a:r>
          </a:p>
          <a:p>
            <a:pPr lvl="1">
              <a:lnSpc>
                <a:spcPct val="90000"/>
              </a:lnSpc>
            </a:pPr>
            <a:r>
              <a:rPr lang="en-US" altLang="ko-KR" sz="2000" smtClean="0"/>
              <a:t>A peer node (user) can find sensor networks which can provide sensor information it wants.</a:t>
            </a:r>
          </a:p>
          <a:p>
            <a:pPr lvl="1">
              <a:lnSpc>
                <a:spcPct val="90000"/>
              </a:lnSpc>
            </a:pPr>
            <a:r>
              <a:rPr lang="en-US" altLang="ko-KR" sz="2000" smtClean="0"/>
              <a:t>A USN can find other USN for collaboration</a:t>
            </a:r>
          </a:p>
          <a:p>
            <a:pPr lvl="1">
              <a:lnSpc>
                <a:spcPct val="90000"/>
              </a:lnSpc>
            </a:pPr>
            <a:r>
              <a:rPr lang="en-US" altLang="ko-KR" sz="2000" smtClean="0"/>
              <a:t>A USN can find a peer node (user) which needs its sensory information</a:t>
            </a:r>
          </a:p>
          <a:p>
            <a:pPr>
              <a:lnSpc>
                <a:spcPct val="90000"/>
              </a:lnSpc>
            </a:pPr>
            <a:r>
              <a:rPr lang="en-US" altLang="ko-KR" sz="2400" smtClean="0"/>
              <a:t>Advantages</a:t>
            </a:r>
          </a:p>
          <a:p>
            <a:pPr lvl="1">
              <a:lnSpc>
                <a:spcPct val="90000"/>
              </a:lnSpc>
            </a:pPr>
            <a:r>
              <a:rPr lang="en-US" altLang="ko-KR" sz="2000" smtClean="0"/>
              <a:t>Share already deployed sensor networks and need not deploy new sensor networks for specific USN service. </a:t>
            </a:r>
          </a:p>
          <a:p>
            <a:pPr lvl="1">
              <a:lnSpc>
                <a:spcPct val="90000"/>
              </a:lnSpc>
            </a:pPr>
            <a:r>
              <a:rPr lang="en-US" altLang="ko-KR" sz="2000" smtClean="0"/>
              <a:t>Exploit various information of USNs</a:t>
            </a:r>
          </a:p>
          <a:p>
            <a:pPr lvl="1">
              <a:lnSpc>
                <a:spcPct val="90000"/>
              </a:lnSpc>
            </a:pPr>
            <a:r>
              <a:rPr lang="en-US" altLang="ko-KR" sz="2000" smtClean="0">
                <a:ea typeface="宋体" pitchFamily="2" charset="-122"/>
              </a:rPr>
              <a:t>P2P USN becomes an infrastructure for general service providers.</a:t>
            </a:r>
            <a:endParaRPr lang="en-US" altLang="ko-KR" sz="20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ko-KR" dirty="0" smtClean="0"/>
              <a:t>Sink Node Architecture </a:t>
            </a:r>
            <a:endParaRPr lang="en-US" altLang="ko-KR" dirty="0" smtClean="0"/>
          </a:p>
        </p:txBody>
      </p:sp>
      <p:sp>
        <p:nvSpPr>
          <p:cNvPr id="37" name="내용 개체 틀 36"/>
          <p:cNvSpPr>
            <a:spLocks noGrp="1"/>
          </p:cNvSpPr>
          <p:nvPr>
            <p:ph idx="1"/>
          </p:nvPr>
        </p:nvSpPr>
        <p:spPr/>
        <p:txBody>
          <a:bodyPr/>
          <a:lstStyle/>
          <a:p>
            <a:endParaRPr lang="ko-KR" altLang="en-US"/>
          </a:p>
        </p:txBody>
      </p:sp>
      <p:sp>
        <p:nvSpPr>
          <p:cNvPr id="88068" name="Rectangle 8"/>
          <p:cNvSpPr>
            <a:spLocks noChangeArrowheads="1"/>
          </p:cNvSpPr>
          <p:nvPr/>
        </p:nvSpPr>
        <p:spPr bwMode="auto">
          <a:xfrm>
            <a:off x="971550" y="1339850"/>
            <a:ext cx="6943725" cy="4752975"/>
          </a:xfrm>
          <a:prstGeom prst="rect">
            <a:avLst/>
          </a:prstGeom>
          <a:noFill/>
          <a:ln w="19050">
            <a:solidFill>
              <a:schemeClr val="tx1"/>
            </a:solidFill>
            <a:miter lim="800000"/>
            <a:headEnd/>
            <a:tailEnd/>
          </a:ln>
        </p:spPr>
        <p:txBody>
          <a:bodyPr wrap="none" anchor="ctr"/>
          <a:lstStyle/>
          <a:p>
            <a:endParaRPr lang="ko-KR" altLang="ko-KR" b="0"/>
          </a:p>
        </p:txBody>
      </p:sp>
      <p:sp>
        <p:nvSpPr>
          <p:cNvPr id="88069" name="AutoShape 11"/>
          <p:cNvSpPr>
            <a:spLocks noChangeArrowheads="1"/>
          </p:cNvSpPr>
          <p:nvPr/>
        </p:nvSpPr>
        <p:spPr bwMode="auto">
          <a:xfrm>
            <a:off x="2268538" y="5229225"/>
            <a:ext cx="819150" cy="712788"/>
          </a:xfrm>
          <a:prstGeom prst="can">
            <a:avLst>
              <a:gd name="adj" fmla="val 25000"/>
            </a:avLst>
          </a:prstGeom>
          <a:solidFill>
            <a:srgbClr val="CCFFFF"/>
          </a:solidFill>
          <a:ln w="9525">
            <a:solidFill>
              <a:schemeClr val="tx1"/>
            </a:solidFill>
            <a:round/>
            <a:headEnd/>
            <a:tailEnd/>
          </a:ln>
        </p:spPr>
        <p:txBody>
          <a:bodyPr wrap="none" anchor="ctr"/>
          <a:lstStyle/>
          <a:p>
            <a:pPr algn="ctr" eaLnBrk="1" latinLnBrk="1" hangingPunct="1">
              <a:buFontTx/>
              <a:buNone/>
            </a:pPr>
            <a:r>
              <a:rPr kumimoji="1" lang="en-US" altLang="ko-KR" sz="1800">
                <a:latin typeface="굴림" pitchFamily="50" charset="-127"/>
                <a:ea typeface="굴림" pitchFamily="50" charset="-127"/>
              </a:rPr>
              <a:t>DB</a:t>
            </a:r>
          </a:p>
        </p:txBody>
      </p:sp>
      <p:sp>
        <p:nvSpPr>
          <p:cNvPr id="88070" name="Rectangle 14"/>
          <p:cNvSpPr>
            <a:spLocks noChangeArrowheads="1"/>
          </p:cNvSpPr>
          <p:nvPr/>
        </p:nvSpPr>
        <p:spPr bwMode="auto">
          <a:xfrm>
            <a:off x="7431088" y="2884488"/>
            <a:ext cx="969962" cy="1608137"/>
          </a:xfrm>
          <a:prstGeom prst="rect">
            <a:avLst/>
          </a:prstGeom>
          <a:solidFill>
            <a:srgbClr val="FFFFCC"/>
          </a:solidFill>
          <a:ln w="9525">
            <a:solidFill>
              <a:schemeClr val="tx1"/>
            </a:solidFill>
            <a:miter lim="800000"/>
            <a:headEnd/>
            <a:tailEnd/>
          </a:ln>
        </p:spPr>
        <p:txBody>
          <a:bodyPr wrap="none" anchor="ctr"/>
          <a:lstStyle/>
          <a:p>
            <a:pPr algn="ctr" eaLnBrk="1" latinLnBrk="1" hangingPunct="1">
              <a:buFontTx/>
              <a:buNone/>
            </a:pPr>
            <a:r>
              <a:rPr kumimoji="1" lang="en-US" altLang="ko-KR" sz="1400" b="0">
                <a:latin typeface="HY견고딕" pitchFamily="18" charset="-127"/>
                <a:ea typeface="HY견고딕" pitchFamily="18" charset="-127"/>
              </a:rPr>
              <a:t>TCP/IP</a:t>
            </a:r>
          </a:p>
        </p:txBody>
      </p:sp>
      <p:sp>
        <p:nvSpPr>
          <p:cNvPr id="88071" name="Line 15"/>
          <p:cNvSpPr>
            <a:spLocks noChangeShapeType="1"/>
          </p:cNvSpPr>
          <p:nvPr/>
        </p:nvSpPr>
        <p:spPr bwMode="auto">
          <a:xfrm>
            <a:off x="2698750" y="4724400"/>
            <a:ext cx="0" cy="534988"/>
          </a:xfrm>
          <a:prstGeom prst="line">
            <a:avLst/>
          </a:prstGeom>
          <a:noFill/>
          <a:ln w="28575">
            <a:solidFill>
              <a:schemeClr val="tx1"/>
            </a:solidFill>
            <a:round/>
            <a:headEnd type="triangle" w="med" len="med"/>
            <a:tailEnd type="triangle" w="med" len="med"/>
          </a:ln>
        </p:spPr>
        <p:txBody>
          <a:bodyPr/>
          <a:lstStyle/>
          <a:p>
            <a:endParaRPr lang="ko-KR" altLang="en-US"/>
          </a:p>
        </p:txBody>
      </p:sp>
      <p:sp>
        <p:nvSpPr>
          <p:cNvPr id="88072" name="Rectangle 5"/>
          <p:cNvSpPr>
            <a:spLocks noChangeArrowheads="1"/>
          </p:cNvSpPr>
          <p:nvPr/>
        </p:nvSpPr>
        <p:spPr bwMode="auto">
          <a:xfrm>
            <a:off x="492125" y="3165475"/>
            <a:ext cx="969963" cy="982663"/>
          </a:xfrm>
          <a:prstGeom prst="rect">
            <a:avLst/>
          </a:prstGeom>
          <a:solidFill>
            <a:srgbClr val="FFFFCC"/>
          </a:solidFill>
          <a:ln w="9525">
            <a:solidFill>
              <a:schemeClr val="tx1"/>
            </a:solidFill>
            <a:miter lim="800000"/>
            <a:headEnd/>
            <a:tailEnd/>
          </a:ln>
        </p:spPr>
        <p:txBody>
          <a:bodyPr wrap="none" anchor="ctr"/>
          <a:lstStyle/>
          <a:p>
            <a:pPr algn="ctr" eaLnBrk="1" latinLnBrk="1" hangingPunct="1">
              <a:buFontTx/>
              <a:buNone/>
            </a:pPr>
            <a:r>
              <a:rPr kumimoji="1" lang="en-US" altLang="ko-KR" sz="1400" b="0">
                <a:latin typeface="HY견고딕" pitchFamily="18" charset="-127"/>
                <a:ea typeface="HY견고딕" pitchFamily="18" charset="-127"/>
              </a:rPr>
              <a:t>ZigBee</a:t>
            </a:r>
          </a:p>
        </p:txBody>
      </p:sp>
      <p:sp>
        <p:nvSpPr>
          <p:cNvPr id="88073" name="왼쪽/오른쪽 화살표 18"/>
          <p:cNvSpPr>
            <a:spLocks noChangeArrowheads="1"/>
          </p:cNvSpPr>
          <p:nvPr/>
        </p:nvSpPr>
        <p:spPr bwMode="auto">
          <a:xfrm>
            <a:off x="8459788" y="3573463"/>
            <a:ext cx="439737" cy="466725"/>
          </a:xfrm>
          <a:prstGeom prst="leftRightArrow">
            <a:avLst>
              <a:gd name="adj1" fmla="val 50000"/>
              <a:gd name="adj2" fmla="val 18750"/>
            </a:avLst>
          </a:prstGeom>
          <a:solidFill>
            <a:srgbClr val="FFE5E5"/>
          </a:solidFill>
          <a:ln w="9525" algn="ctr">
            <a:solidFill>
              <a:schemeClr val="tx1"/>
            </a:solidFill>
            <a:round/>
            <a:headEnd/>
            <a:tailEnd/>
          </a:ln>
        </p:spPr>
        <p:txBody>
          <a:bodyPr>
            <a:spAutoFit/>
          </a:bodyPr>
          <a:lstStyle/>
          <a:p>
            <a:endParaRPr lang="ko-KR" altLang="ko-KR" b="0"/>
          </a:p>
        </p:txBody>
      </p:sp>
      <p:sp>
        <p:nvSpPr>
          <p:cNvPr id="88074" name="오른쪽 화살표 21"/>
          <p:cNvSpPr>
            <a:spLocks noChangeArrowheads="1"/>
          </p:cNvSpPr>
          <p:nvPr/>
        </p:nvSpPr>
        <p:spPr bwMode="auto">
          <a:xfrm>
            <a:off x="107950" y="3498850"/>
            <a:ext cx="355600" cy="466725"/>
          </a:xfrm>
          <a:prstGeom prst="rightArrow">
            <a:avLst>
              <a:gd name="adj1" fmla="val 50000"/>
              <a:gd name="adj2" fmla="val 18750"/>
            </a:avLst>
          </a:prstGeom>
          <a:solidFill>
            <a:srgbClr val="FFE5E5"/>
          </a:solidFill>
          <a:ln w="9525" algn="ctr">
            <a:solidFill>
              <a:schemeClr val="bg2"/>
            </a:solidFill>
            <a:round/>
            <a:headEnd/>
            <a:tailEnd/>
          </a:ln>
        </p:spPr>
        <p:txBody>
          <a:bodyPr>
            <a:spAutoFit/>
          </a:bodyPr>
          <a:lstStyle/>
          <a:p>
            <a:endParaRPr lang="ko-KR" altLang="ko-KR" b="0"/>
          </a:p>
        </p:txBody>
      </p:sp>
      <p:sp>
        <p:nvSpPr>
          <p:cNvPr id="88075" name="왼쪽/오른쪽 화살표 22"/>
          <p:cNvSpPr>
            <a:spLocks noChangeArrowheads="1"/>
          </p:cNvSpPr>
          <p:nvPr/>
        </p:nvSpPr>
        <p:spPr bwMode="auto">
          <a:xfrm>
            <a:off x="1547813" y="3524250"/>
            <a:ext cx="431800" cy="466725"/>
          </a:xfrm>
          <a:prstGeom prst="leftRightArrow">
            <a:avLst>
              <a:gd name="adj1" fmla="val 50000"/>
              <a:gd name="adj2" fmla="val 20000"/>
            </a:avLst>
          </a:prstGeom>
          <a:solidFill>
            <a:srgbClr val="FFE5E5"/>
          </a:solidFill>
          <a:ln w="9525" algn="ctr">
            <a:solidFill>
              <a:schemeClr val="bg2"/>
            </a:solidFill>
            <a:round/>
            <a:headEnd/>
            <a:tailEnd/>
          </a:ln>
        </p:spPr>
        <p:txBody>
          <a:bodyPr>
            <a:spAutoFit/>
          </a:bodyPr>
          <a:lstStyle/>
          <a:p>
            <a:endParaRPr lang="ko-KR" altLang="ko-KR" b="0"/>
          </a:p>
        </p:txBody>
      </p:sp>
      <p:sp>
        <p:nvSpPr>
          <p:cNvPr id="88076" name="왼쪽/오른쪽 화살표 23"/>
          <p:cNvSpPr>
            <a:spLocks noChangeArrowheads="1"/>
          </p:cNvSpPr>
          <p:nvPr/>
        </p:nvSpPr>
        <p:spPr bwMode="auto">
          <a:xfrm>
            <a:off x="6877050" y="3573463"/>
            <a:ext cx="438150" cy="466725"/>
          </a:xfrm>
          <a:prstGeom prst="leftRightArrow">
            <a:avLst>
              <a:gd name="adj1" fmla="val 50000"/>
              <a:gd name="adj2" fmla="val 20000"/>
            </a:avLst>
          </a:prstGeom>
          <a:solidFill>
            <a:srgbClr val="FFE5E5"/>
          </a:solidFill>
          <a:ln w="9525" algn="ctr">
            <a:solidFill>
              <a:schemeClr val="bg2"/>
            </a:solidFill>
            <a:round/>
            <a:headEnd/>
            <a:tailEnd/>
          </a:ln>
        </p:spPr>
        <p:txBody>
          <a:bodyPr>
            <a:spAutoFit/>
          </a:bodyPr>
          <a:lstStyle/>
          <a:p>
            <a:endParaRPr lang="ko-KR" altLang="ko-KR" b="0"/>
          </a:p>
        </p:txBody>
      </p:sp>
      <p:sp>
        <p:nvSpPr>
          <p:cNvPr id="88077" name="TextBox 51"/>
          <p:cNvSpPr txBox="1">
            <a:spLocks noChangeArrowheads="1"/>
          </p:cNvSpPr>
          <p:nvPr/>
        </p:nvSpPr>
        <p:spPr bwMode="auto">
          <a:xfrm>
            <a:off x="3363913" y="2763838"/>
            <a:ext cx="2071687" cy="304800"/>
          </a:xfrm>
          <a:prstGeom prst="rect">
            <a:avLst/>
          </a:prstGeom>
          <a:noFill/>
          <a:ln w="9525">
            <a:noFill/>
            <a:miter lim="800000"/>
            <a:headEnd/>
            <a:tailEnd/>
          </a:ln>
        </p:spPr>
        <p:txBody>
          <a:bodyPr>
            <a:spAutoFit/>
          </a:bodyPr>
          <a:lstStyle/>
          <a:p>
            <a:pPr algn="ctr" eaLnBrk="1" latinLnBrk="1" hangingPunct="1">
              <a:buFontTx/>
              <a:buNone/>
            </a:pPr>
            <a:r>
              <a:rPr kumimoji="1" lang="en-US" altLang="ko-KR" sz="1400" b="0">
                <a:ea typeface="HY견고딕" pitchFamily="18" charset="-127"/>
              </a:rPr>
              <a:t>1. Service description</a:t>
            </a:r>
          </a:p>
        </p:txBody>
      </p:sp>
      <p:sp>
        <p:nvSpPr>
          <p:cNvPr id="88078" name="TextBox 51"/>
          <p:cNvSpPr txBox="1">
            <a:spLocks noChangeArrowheads="1"/>
          </p:cNvSpPr>
          <p:nvPr/>
        </p:nvSpPr>
        <p:spPr bwMode="auto">
          <a:xfrm>
            <a:off x="3419475" y="3267075"/>
            <a:ext cx="2071688" cy="304800"/>
          </a:xfrm>
          <a:prstGeom prst="rect">
            <a:avLst/>
          </a:prstGeom>
          <a:noFill/>
          <a:ln w="9525">
            <a:noFill/>
            <a:miter lim="800000"/>
            <a:headEnd/>
            <a:tailEnd/>
          </a:ln>
        </p:spPr>
        <p:txBody>
          <a:bodyPr>
            <a:spAutoFit/>
          </a:bodyPr>
          <a:lstStyle/>
          <a:p>
            <a:pPr algn="ctr" eaLnBrk="1" latinLnBrk="1" hangingPunct="1">
              <a:buFontTx/>
              <a:buNone/>
            </a:pPr>
            <a:r>
              <a:rPr kumimoji="1" lang="en-US" altLang="ko-KR" sz="1400" b="0">
                <a:ea typeface="HY견고딕" pitchFamily="18" charset="-127"/>
              </a:rPr>
              <a:t>2. request service</a:t>
            </a:r>
          </a:p>
        </p:txBody>
      </p:sp>
      <p:sp>
        <p:nvSpPr>
          <p:cNvPr id="88079" name="TextBox 51"/>
          <p:cNvSpPr txBox="1">
            <a:spLocks noChangeArrowheads="1"/>
          </p:cNvSpPr>
          <p:nvPr/>
        </p:nvSpPr>
        <p:spPr bwMode="auto">
          <a:xfrm>
            <a:off x="3419475" y="3700463"/>
            <a:ext cx="2071688" cy="304800"/>
          </a:xfrm>
          <a:prstGeom prst="rect">
            <a:avLst/>
          </a:prstGeom>
          <a:noFill/>
          <a:ln w="9525">
            <a:noFill/>
            <a:miter lim="800000"/>
            <a:headEnd/>
            <a:tailEnd/>
          </a:ln>
        </p:spPr>
        <p:txBody>
          <a:bodyPr>
            <a:spAutoFit/>
          </a:bodyPr>
          <a:lstStyle/>
          <a:p>
            <a:pPr algn="ctr" eaLnBrk="1" latinLnBrk="1" hangingPunct="1">
              <a:buFontTx/>
              <a:buNone/>
            </a:pPr>
            <a:r>
              <a:rPr kumimoji="1" lang="en-US" altLang="ko-KR" sz="1400" b="0">
                <a:ea typeface="HY견고딕" pitchFamily="18" charset="-127"/>
              </a:rPr>
              <a:t>3. Sensing data</a:t>
            </a:r>
          </a:p>
        </p:txBody>
      </p:sp>
      <p:sp>
        <p:nvSpPr>
          <p:cNvPr id="88080" name="TextBox 51"/>
          <p:cNvSpPr txBox="1">
            <a:spLocks noChangeArrowheads="1"/>
          </p:cNvSpPr>
          <p:nvPr/>
        </p:nvSpPr>
        <p:spPr bwMode="auto">
          <a:xfrm>
            <a:off x="3419475" y="4132263"/>
            <a:ext cx="2071688" cy="304800"/>
          </a:xfrm>
          <a:prstGeom prst="rect">
            <a:avLst/>
          </a:prstGeom>
          <a:noFill/>
          <a:ln w="9525">
            <a:noFill/>
            <a:miter lim="800000"/>
            <a:headEnd/>
            <a:tailEnd/>
          </a:ln>
        </p:spPr>
        <p:txBody>
          <a:bodyPr>
            <a:spAutoFit/>
          </a:bodyPr>
          <a:lstStyle/>
          <a:p>
            <a:pPr algn="ctr" eaLnBrk="1" latinLnBrk="1" hangingPunct="1">
              <a:buFontTx/>
              <a:buNone/>
            </a:pPr>
            <a:r>
              <a:rPr kumimoji="1" lang="en-US" altLang="ko-KR" sz="1400" b="0">
                <a:ea typeface="HY견고딕" pitchFamily="18" charset="-127"/>
              </a:rPr>
              <a:t>4. Clear to service</a:t>
            </a:r>
          </a:p>
        </p:txBody>
      </p:sp>
      <p:sp>
        <p:nvSpPr>
          <p:cNvPr id="88081" name="Line 23"/>
          <p:cNvSpPr>
            <a:spLocks noChangeShapeType="1"/>
          </p:cNvSpPr>
          <p:nvPr/>
        </p:nvSpPr>
        <p:spPr bwMode="auto">
          <a:xfrm>
            <a:off x="3563938" y="4005263"/>
            <a:ext cx="1728787" cy="0"/>
          </a:xfrm>
          <a:prstGeom prst="line">
            <a:avLst/>
          </a:prstGeom>
          <a:noFill/>
          <a:ln w="38100">
            <a:solidFill>
              <a:schemeClr val="tx1"/>
            </a:solidFill>
            <a:round/>
            <a:headEnd/>
            <a:tailEnd type="triangle" w="med" len="med"/>
          </a:ln>
        </p:spPr>
        <p:txBody>
          <a:bodyPr>
            <a:spAutoFit/>
          </a:bodyPr>
          <a:lstStyle/>
          <a:p>
            <a:endParaRPr lang="ko-KR" altLang="en-US"/>
          </a:p>
        </p:txBody>
      </p:sp>
      <p:sp>
        <p:nvSpPr>
          <p:cNvPr id="88082" name="Line 24"/>
          <p:cNvSpPr>
            <a:spLocks noChangeShapeType="1"/>
          </p:cNvSpPr>
          <p:nvPr/>
        </p:nvSpPr>
        <p:spPr bwMode="auto">
          <a:xfrm>
            <a:off x="3563938" y="4437063"/>
            <a:ext cx="1728787" cy="0"/>
          </a:xfrm>
          <a:prstGeom prst="line">
            <a:avLst/>
          </a:prstGeom>
          <a:noFill/>
          <a:ln w="38100">
            <a:solidFill>
              <a:schemeClr val="tx1"/>
            </a:solidFill>
            <a:round/>
            <a:headEnd type="triangle" w="med" len="med"/>
            <a:tailEnd/>
          </a:ln>
        </p:spPr>
        <p:txBody>
          <a:bodyPr>
            <a:spAutoFit/>
          </a:bodyPr>
          <a:lstStyle/>
          <a:p>
            <a:endParaRPr lang="ko-KR" altLang="en-US"/>
          </a:p>
        </p:txBody>
      </p:sp>
      <p:sp>
        <p:nvSpPr>
          <p:cNvPr id="88083" name="Line 25"/>
          <p:cNvSpPr>
            <a:spLocks noChangeShapeType="1"/>
          </p:cNvSpPr>
          <p:nvPr/>
        </p:nvSpPr>
        <p:spPr bwMode="auto">
          <a:xfrm>
            <a:off x="3563938" y="3571875"/>
            <a:ext cx="1728787" cy="0"/>
          </a:xfrm>
          <a:prstGeom prst="line">
            <a:avLst/>
          </a:prstGeom>
          <a:noFill/>
          <a:ln w="38100">
            <a:solidFill>
              <a:schemeClr val="tx1"/>
            </a:solidFill>
            <a:round/>
            <a:headEnd type="triangle" w="med" len="med"/>
            <a:tailEnd/>
          </a:ln>
        </p:spPr>
        <p:txBody>
          <a:bodyPr>
            <a:spAutoFit/>
          </a:bodyPr>
          <a:lstStyle/>
          <a:p>
            <a:endParaRPr lang="ko-KR" altLang="en-US"/>
          </a:p>
        </p:txBody>
      </p:sp>
      <p:sp>
        <p:nvSpPr>
          <p:cNvPr id="88084" name="Line 26"/>
          <p:cNvSpPr>
            <a:spLocks noChangeShapeType="1"/>
          </p:cNvSpPr>
          <p:nvPr/>
        </p:nvSpPr>
        <p:spPr bwMode="auto">
          <a:xfrm>
            <a:off x="3563938" y="3068638"/>
            <a:ext cx="1728787" cy="0"/>
          </a:xfrm>
          <a:prstGeom prst="line">
            <a:avLst/>
          </a:prstGeom>
          <a:noFill/>
          <a:ln w="38100">
            <a:solidFill>
              <a:schemeClr val="tx1"/>
            </a:solidFill>
            <a:round/>
            <a:headEnd/>
            <a:tailEnd type="triangle" w="med" len="med"/>
          </a:ln>
        </p:spPr>
        <p:txBody>
          <a:bodyPr>
            <a:spAutoFit/>
          </a:bodyPr>
          <a:lstStyle/>
          <a:p>
            <a:endParaRPr lang="ko-KR" altLang="en-US"/>
          </a:p>
        </p:txBody>
      </p:sp>
      <p:sp>
        <p:nvSpPr>
          <p:cNvPr id="88085" name="Rectangle 6"/>
          <p:cNvSpPr>
            <a:spLocks noChangeArrowheads="1"/>
          </p:cNvSpPr>
          <p:nvPr/>
        </p:nvSpPr>
        <p:spPr bwMode="auto">
          <a:xfrm>
            <a:off x="3576638" y="1484313"/>
            <a:ext cx="1714500" cy="719137"/>
          </a:xfrm>
          <a:prstGeom prst="rect">
            <a:avLst/>
          </a:prstGeom>
          <a:solidFill>
            <a:srgbClr val="FFCC99"/>
          </a:solidFill>
          <a:ln w="9525">
            <a:solidFill>
              <a:schemeClr val="tx1"/>
            </a:solidFill>
            <a:miter lim="800000"/>
            <a:headEnd/>
            <a:tailEnd/>
          </a:ln>
        </p:spPr>
        <p:txBody>
          <a:bodyPr wrap="none" anchor="ctr"/>
          <a:lstStyle/>
          <a:p>
            <a:pPr algn="ctr" eaLnBrk="1" latinLnBrk="1" hangingPunct="1">
              <a:buFontTx/>
              <a:buNone/>
            </a:pPr>
            <a:r>
              <a:rPr kumimoji="1" lang="en-US" altLang="ko-KR" sz="1800" b="0">
                <a:latin typeface="HY견고딕" pitchFamily="18" charset="-127"/>
                <a:ea typeface="HY견고딕" pitchFamily="18" charset="-127"/>
              </a:rPr>
              <a:t> Application</a:t>
            </a:r>
          </a:p>
        </p:txBody>
      </p:sp>
      <p:cxnSp>
        <p:nvCxnSpPr>
          <p:cNvPr id="88086" name="AutoShape 31"/>
          <p:cNvCxnSpPr>
            <a:cxnSpLocks noChangeShapeType="1"/>
            <a:stCxn id="88087" idx="0"/>
            <a:endCxn id="88085" idx="1"/>
          </p:cNvCxnSpPr>
          <p:nvPr/>
        </p:nvCxnSpPr>
        <p:spPr bwMode="auto">
          <a:xfrm rot="-5400000">
            <a:off x="2797175" y="1855788"/>
            <a:ext cx="790575" cy="768350"/>
          </a:xfrm>
          <a:prstGeom prst="bentConnector2">
            <a:avLst/>
          </a:prstGeom>
          <a:noFill/>
          <a:ln w="28575">
            <a:solidFill>
              <a:schemeClr val="tx1"/>
            </a:solidFill>
            <a:miter lim="800000"/>
            <a:headEnd type="triangle" w="med" len="med"/>
            <a:tailEnd type="triangle" w="med" len="med"/>
          </a:ln>
        </p:spPr>
      </p:cxnSp>
      <p:sp>
        <p:nvSpPr>
          <p:cNvPr id="88087" name="Rectangle 5"/>
          <p:cNvSpPr>
            <a:spLocks noChangeArrowheads="1"/>
          </p:cNvSpPr>
          <p:nvPr/>
        </p:nvSpPr>
        <p:spPr bwMode="auto">
          <a:xfrm>
            <a:off x="2051050" y="2635250"/>
            <a:ext cx="1512888" cy="2089150"/>
          </a:xfrm>
          <a:prstGeom prst="rect">
            <a:avLst/>
          </a:prstGeom>
          <a:solidFill>
            <a:srgbClr val="00CCFF"/>
          </a:solidFill>
          <a:ln w="9525">
            <a:solidFill>
              <a:schemeClr val="tx1"/>
            </a:solidFill>
            <a:miter lim="800000"/>
            <a:headEnd/>
            <a:tailEnd/>
          </a:ln>
        </p:spPr>
        <p:txBody>
          <a:bodyPr wrap="none" anchor="ctr"/>
          <a:lstStyle/>
          <a:p>
            <a:pPr algn="ctr" eaLnBrk="1" latinLnBrk="1" hangingPunct="1">
              <a:buFontTx/>
              <a:buNone/>
            </a:pPr>
            <a:r>
              <a:rPr kumimoji="1" lang="en-US" altLang="ko-KR" sz="1800" b="0">
                <a:latin typeface="HY견고딕" pitchFamily="18" charset="-127"/>
                <a:ea typeface="HY견고딕" pitchFamily="18" charset="-127"/>
              </a:rPr>
              <a:t>Sink</a:t>
            </a:r>
          </a:p>
          <a:p>
            <a:pPr algn="ctr" eaLnBrk="1" latinLnBrk="1" hangingPunct="1">
              <a:buFontTx/>
              <a:buNone/>
            </a:pPr>
            <a:r>
              <a:rPr kumimoji="1" lang="en-US" altLang="ko-KR" sz="1800" b="0">
                <a:latin typeface="HY견고딕" pitchFamily="18" charset="-127"/>
                <a:ea typeface="HY견고딕" pitchFamily="18" charset="-127"/>
              </a:rPr>
              <a:t>module</a:t>
            </a:r>
          </a:p>
        </p:txBody>
      </p:sp>
      <p:cxnSp>
        <p:nvCxnSpPr>
          <p:cNvPr id="88088" name="AutoShape 33"/>
          <p:cNvCxnSpPr>
            <a:cxnSpLocks noChangeShapeType="1"/>
            <a:stCxn id="88085" idx="3"/>
            <a:endCxn id="88089" idx="0"/>
          </p:cNvCxnSpPr>
          <p:nvPr/>
        </p:nvCxnSpPr>
        <p:spPr bwMode="auto">
          <a:xfrm>
            <a:off x="5291138" y="1844675"/>
            <a:ext cx="757237" cy="790575"/>
          </a:xfrm>
          <a:prstGeom prst="bentConnector2">
            <a:avLst/>
          </a:prstGeom>
          <a:noFill/>
          <a:ln w="28575">
            <a:solidFill>
              <a:schemeClr val="tx1"/>
            </a:solidFill>
            <a:miter lim="800000"/>
            <a:headEnd type="triangle" w="med" len="med"/>
            <a:tailEnd type="triangle" w="med" len="med"/>
          </a:ln>
        </p:spPr>
      </p:cxnSp>
      <p:sp>
        <p:nvSpPr>
          <p:cNvPr id="88089" name="Rectangle 5"/>
          <p:cNvSpPr>
            <a:spLocks noChangeArrowheads="1"/>
          </p:cNvSpPr>
          <p:nvPr/>
        </p:nvSpPr>
        <p:spPr bwMode="auto">
          <a:xfrm>
            <a:off x="5291138" y="2635250"/>
            <a:ext cx="1512887" cy="2089150"/>
          </a:xfrm>
          <a:prstGeom prst="rect">
            <a:avLst/>
          </a:prstGeom>
          <a:solidFill>
            <a:srgbClr val="FF99CC"/>
          </a:solidFill>
          <a:ln w="9525">
            <a:solidFill>
              <a:schemeClr val="tx1"/>
            </a:solidFill>
            <a:miter lim="800000"/>
            <a:headEnd/>
            <a:tailEnd/>
          </a:ln>
        </p:spPr>
        <p:txBody>
          <a:bodyPr wrap="none" anchor="ctr"/>
          <a:lstStyle/>
          <a:p>
            <a:pPr algn="ctr" eaLnBrk="1" latinLnBrk="1" hangingPunct="1">
              <a:buFontTx/>
              <a:buNone/>
            </a:pPr>
            <a:r>
              <a:rPr kumimoji="1" lang="en-US" altLang="ko-KR" sz="1800" b="0">
                <a:latin typeface="HY견고딕" pitchFamily="18" charset="-127"/>
                <a:ea typeface="HY견고딕" pitchFamily="18" charset="-127"/>
              </a:rPr>
              <a:t>P2P Overlay</a:t>
            </a:r>
          </a:p>
          <a:p>
            <a:pPr algn="ctr" eaLnBrk="1" latinLnBrk="1" hangingPunct="1">
              <a:buFontTx/>
              <a:buNone/>
            </a:pPr>
            <a:r>
              <a:rPr kumimoji="1" lang="en-US" altLang="ko-KR" sz="1800" b="0">
                <a:latin typeface="HY견고딕" pitchFamily="18" charset="-127"/>
                <a:ea typeface="HY견고딕" pitchFamily="18" charset="-127"/>
              </a:rPr>
              <a:t>module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fontScale="90000"/>
          </a:bodyPr>
          <a:lstStyle/>
          <a:p>
            <a:r>
              <a:rPr lang="en-US" altLang="ko-KR" smtClean="0"/>
              <a:t>Sensor P2P Service for Sharing USNs</a:t>
            </a:r>
          </a:p>
        </p:txBody>
      </p:sp>
      <p:sp>
        <p:nvSpPr>
          <p:cNvPr id="152579" name="Rectangle 3"/>
          <p:cNvSpPr>
            <a:spLocks noGrp="1" noChangeArrowheads="1"/>
          </p:cNvSpPr>
          <p:nvPr>
            <p:ph type="body" idx="1"/>
          </p:nvPr>
        </p:nvSpPr>
        <p:spPr>
          <a:xfrm>
            <a:off x="323850" y="1341438"/>
            <a:ext cx="4103688" cy="4824412"/>
          </a:xfrm>
        </p:spPr>
        <p:txBody>
          <a:bodyPr>
            <a:normAutofit lnSpcReduction="10000"/>
          </a:bodyPr>
          <a:lstStyle/>
          <a:p>
            <a:pPr>
              <a:lnSpc>
                <a:spcPct val="80000"/>
              </a:lnSpc>
            </a:pPr>
            <a:r>
              <a:rPr lang="en-US" altLang="ko-KR" sz="2000" smtClean="0"/>
              <a:t>P2P USN</a:t>
            </a:r>
          </a:p>
          <a:p>
            <a:pPr lvl="1">
              <a:lnSpc>
                <a:spcPct val="80000"/>
              </a:lnSpc>
            </a:pPr>
            <a:r>
              <a:rPr lang="en-US" altLang="ko-KR" sz="1800" smtClean="0"/>
              <a:t>finding service providers, service users, corresponding nodes</a:t>
            </a:r>
          </a:p>
          <a:p>
            <a:pPr lvl="1">
              <a:lnSpc>
                <a:spcPct val="80000"/>
              </a:lnSpc>
            </a:pPr>
            <a:r>
              <a:rPr lang="en-US" altLang="ko-KR" sz="1800" smtClean="0"/>
              <a:t>forwarding information through multicast tree</a:t>
            </a:r>
          </a:p>
          <a:p>
            <a:pPr>
              <a:lnSpc>
                <a:spcPct val="80000"/>
              </a:lnSpc>
            </a:pPr>
            <a:r>
              <a:rPr lang="en-US" altLang="ko-KR" sz="2000" smtClean="0"/>
              <a:t>P2P USN Service Scenario</a:t>
            </a:r>
          </a:p>
          <a:p>
            <a:pPr lvl="1">
              <a:lnSpc>
                <a:spcPct val="80000"/>
              </a:lnSpc>
            </a:pPr>
            <a:r>
              <a:rPr lang="en-US" altLang="ko-KR" sz="1800" smtClean="0"/>
              <a:t>USN’s sink node or a sensor node can be a P2P node and advertize own services / information. </a:t>
            </a:r>
          </a:p>
          <a:p>
            <a:pPr lvl="1">
              <a:lnSpc>
                <a:spcPct val="80000"/>
              </a:lnSpc>
            </a:pPr>
            <a:r>
              <a:rPr lang="en-US" altLang="ko-KR" sz="1800" smtClean="0"/>
              <a:t>a P2P node can also advertize services / information it wants.</a:t>
            </a:r>
          </a:p>
          <a:p>
            <a:pPr lvl="1">
              <a:lnSpc>
                <a:spcPct val="80000"/>
              </a:lnSpc>
            </a:pPr>
            <a:r>
              <a:rPr lang="en-US" altLang="ko-KR" sz="1800" smtClean="0"/>
              <a:t>a P2P node can find a service / information it wants and ask it to peer node.</a:t>
            </a:r>
          </a:p>
          <a:p>
            <a:pPr lvl="1">
              <a:lnSpc>
                <a:spcPct val="80000"/>
              </a:lnSpc>
            </a:pPr>
            <a:r>
              <a:rPr lang="en-US" altLang="ko-KR" sz="1800" smtClean="0"/>
              <a:t>a sink node or sensor node can find a peer node (user or other USN) which wants its service / information and provide that.</a:t>
            </a:r>
            <a:endParaRPr lang="ko-KR" altLang="en-US" sz="1800" smtClean="0"/>
          </a:p>
        </p:txBody>
      </p:sp>
      <p:grpSp>
        <p:nvGrpSpPr>
          <p:cNvPr id="2" name="Group 88"/>
          <p:cNvGrpSpPr>
            <a:grpSpLocks/>
          </p:cNvGrpSpPr>
          <p:nvPr/>
        </p:nvGrpSpPr>
        <p:grpSpPr bwMode="auto">
          <a:xfrm>
            <a:off x="4524375" y="1408113"/>
            <a:ext cx="4619625" cy="4973637"/>
            <a:chOff x="2850" y="788"/>
            <a:chExt cx="2910" cy="3417"/>
          </a:xfrm>
        </p:grpSpPr>
        <p:grpSp>
          <p:nvGrpSpPr>
            <p:cNvPr id="3" name="Group 15"/>
            <p:cNvGrpSpPr>
              <a:grpSpLocks/>
            </p:cNvGrpSpPr>
            <p:nvPr/>
          </p:nvGrpSpPr>
          <p:grpSpPr bwMode="auto">
            <a:xfrm>
              <a:off x="3944" y="3565"/>
              <a:ext cx="917" cy="640"/>
              <a:chOff x="1842" y="3349"/>
              <a:chExt cx="917" cy="640"/>
            </a:xfrm>
          </p:grpSpPr>
          <p:sp>
            <p:nvSpPr>
              <p:cNvPr id="152583" name="Text Box 16"/>
              <p:cNvSpPr txBox="1">
                <a:spLocks noChangeArrowheads="1"/>
              </p:cNvSpPr>
              <p:nvPr/>
            </p:nvSpPr>
            <p:spPr bwMode="auto">
              <a:xfrm>
                <a:off x="2336" y="3555"/>
                <a:ext cx="423" cy="189"/>
              </a:xfrm>
              <a:prstGeom prst="rect">
                <a:avLst/>
              </a:prstGeom>
              <a:noFill/>
              <a:ln w="9525" algn="ctr">
                <a:noFill/>
                <a:miter lim="800000"/>
                <a:headEnd/>
                <a:tailEnd/>
              </a:ln>
            </p:spPr>
            <p:txBody>
              <a:bodyPr wrap="none">
                <a:spAutoFit/>
              </a:bodyPr>
              <a:lstStyle/>
              <a:p>
                <a:pPr algn="ctr" eaLnBrk="1" latinLnBrk="1" hangingPunct="1">
                  <a:buFontTx/>
                  <a:buNone/>
                </a:pPr>
                <a:r>
                  <a:rPr kumimoji="1" lang="en-US" altLang="ko-KR">
                    <a:latin typeface="굴림" pitchFamily="50" charset="-127"/>
                    <a:ea typeface="굴림" pitchFamily="50" charset="-127"/>
                  </a:rPr>
                  <a:t>Sensor</a:t>
                </a:r>
              </a:p>
            </p:txBody>
          </p:sp>
          <p:sp>
            <p:nvSpPr>
              <p:cNvPr id="152584" name="Rectangle 17"/>
              <p:cNvSpPr>
                <a:spLocks noChangeArrowheads="1"/>
              </p:cNvSpPr>
              <p:nvPr/>
            </p:nvSpPr>
            <p:spPr bwMode="auto">
              <a:xfrm>
                <a:off x="2133" y="3349"/>
                <a:ext cx="136" cy="182"/>
              </a:xfrm>
              <a:prstGeom prst="rect">
                <a:avLst/>
              </a:prstGeom>
              <a:solidFill>
                <a:schemeClr val="accent1"/>
              </a:solidFill>
              <a:ln w="9525" algn="ctr">
                <a:solidFill>
                  <a:schemeClr val="tx1"/>
                </a:solidFill>
                <a:miter lim="800000"/>
                <a:headEnd/>
                <a:tailEnd/>
              </a:ln>
            </p:spPr>
            <p:txBody>
              <a:bodyPr wrap="none" anchor="ctr"/>
              <a:lstStyle/>
              <a:p>
                <a:endParaRPr lang="ko-KR" altLang="ko-KR" b="0"/>
              </a:p>
            </p:txBody>
          </p:sp>
          <p:sp>
            <p:nvSpPr>
              <p:cNvPr id="152585" name="Oval 18"/>
              <p:cNvSpPr>
                <a:spLocks noChangeArrowheads="1"/>
              </p:cNvSpPr>
              <p:nvPr/>
            </p:nvSpPr>
            <p:spPr bwMode="auto">
              <a:xfrm>
                <a:off x="2022" y="3613"/>
                <a:ext cx="73" cy="73"/>
              </a:xfrm>
              <a:prstGeom prst="ellipse">
                <a:avLst/>
              </a:prstGeom>
              <a:solidFill>
                <a:srgbClr val="FF0000"/>
              </a:solidFill>
              <a:ln w="9525" algn="ctr">
                <a:solidFill>
                  <a:schemeClr val="tx1"/>
                </a:solidFill>
                <a:round/>
                <a:headEnd/>
                <a:tailEnd/>
              </a:ln>
            </p:spPr>
            <p:txBody>
              <a:bodyPr wrap="none" anchor="ctr"/>
              <a:lstStyle/>
              <a:p>
                <a:endParaRPr lang="ko-KR" altLang="ko-KR" b="0"/>
              </a:p>
            </p:txBody>
          </p:sp>
          <p:sp>
            <p:nvSpPr>
              <p:cNvPr id="152586" name="Oval 19"/>
              <p:cNvSpPr>
                <a:spLocks noChangeArrowheads="1"/>
              </p:cNvSpPr>
              <p:nvPr/>
            </p:nvSpPr>
            <p:spPr bwMode="auto">
              <a:xfrm>
                <a:off x="2311" y="3613"/>
                <a:ext cx="73" cy="73"/>
              </a:xfrm>
              <a:prstGeom prst="ellipse">
                <a:avLst/>
              </a:prstGeom>
              <a:solidFill>
                <a:srgbClr val="FF0000"/>
              </a:solidFill>
              <a:ln w="9525" algn="ctr">
                <a:solidFill>
                  <a:schemeClr val="tx1"/>
                </a:solidFill>
                <a:round/>
                <a:headEnd/>
                <a:tailEnd/>
              </a:ln>
            </p:spPr>
            <p:txBody>
              <a:bodyPr wrap="none" anchor="ctr"/>
              <a:lstStyle/>
              <a:p>
                <a:endParaRPr lang="ko-KR" altLang="ko-KR" b="0"/>
              </a:p>
            </p:txBody>
          </p:sp>
          <p:sp>
            <p:nvSpPr>
              <p:cNvPr id="152587" name="Oval 20"/>
              <p:cNvSpPr>
                <a:spLocks noChangeArrowheads="1"/>
              </p:cNvSpPr>
              <p:nvPr/>
            </p:nvSpPr>
            <p:spPr bwMode="auto">
              <a:xfrm>
                <a:off x="2279" y="3516"/>
                <a:ext cx="73" cy="73"/>
              </a:xfrm>
              <a:prstGeom prst="ellipse">
                <a:avLst/>
              </a:prstGeom>
              <a:solidFill>
                <a:srgbClr val="FF0000"/>
              </a:solidFill>
              <a:ln w="9525" algn="ctr">
                <a:solidFill>
                  <a:schemeClr val="tx1"/>
                </a:solidFill>
                <a:round/>
                <a:headEnd/>
                <a:tailEnd/>
              </a:ln>
            </p:spPr>
            <p:txBody>
              <a:bodyPr wrap="none" anchor="ctr"/>
              <a:lstStyle/>
              <a:p>
                <a:endParaRPr lang="ko-KR" altLang="ko-KR" b="0"/>
              </a:p>
            </p:txBody>
          </p:sp>
          <p:sp>
            <p:nvSpPr>
              <p:cNvPr id="152588" name="Oval 21"/>
              <p:cNvSpPr>
                <a:spLocks noChangeArrowheads="1"/>
              </p:cNvSpPr>
              <p:nvPr/>
            </p:nvSpPr>
            <p:spPr bwMode="auto">
              <a:xfrm>
                <a:off x="2058" y="3520"/>
                <a:ext cx="73" cy="73"/>
              </a:xfrm>
              <a:prstGeom prst="ellipse">
                <a:avLst/>
              </a:prstGeom>
              <a:solidFill>
                <a:srgbClr val="FF0000"/>
              </a:solidFill>
              <a:ln w="9525" algn="ctr">
                <a:solidFill>
                  <a:schemeClr val="tx1"/>
                </a:solidFill>
                <a:round/>
                <a:headEnd/>
                <a:tailEnd/>
              </a:ln>
            </p:spPr>
            <p:txBody>
              <a:bodyPr wrap="none" anchor="ctr"/>
              <a:lstStyle/>
              <a:p>
                <a:endParaRPr lang="ko-KR" altLang="ko-KR" b="0"/>
              </a:p>
            </p:txBody>
          </p:sp>
          <p:sp>
            <p:nvSpPr>
              <p:cNvPr id="152589" name="Oval 22"/>
              <p:cNvSpPr>
                <a:spLocks noChangeArrowheads="1"/>
              </p:cNvSpPr>
              <p:nvPr/>
            </p:nvSpPr>
            <p:spPr bwMode="auto">
              <a:xfrm>
                <a:off x="2167" y="3759"/>
                <a:ext cx="72" cy="73"/>
              </a:xfrm>
              <a:prstGeom prst="ellipse">
                <a:avLst/>
              </a:prstGeom>
              <a:solidFill>
                <a:srgbClr val="FF0000"/>
              </a:solidFill>
              <a:ln w="9525" algn="ctr">
                <a:solidFill>
                  <a:schemeClr val="tx1"/>
                </a:solidFill>
                <a:round/>
                <a:headEnd/>
                <a:tailEnd/>
              </a:ln>
            </p:spPr>
            <p:txBody>
              <a:bodyPr wrap="none" anchor="ctr"/>
              <a:lstStyle/>
              <a:p>
                <a:endParaRPr lang="ko-KR" altLang="ko-KR" b="0"/>
              </a:p>
            </p:txBody>
          </p:sp>
          <p:sp>
            <p:nvSpPr>
              <p:cNvPr id="152590" name="Oval 23"/>
              <p:cNvSpPr>
                <a:spLocks noChangeArrowheads="1"/>
              </p:cNvSpPr>
              <p:nvPr/>
            </p:nvSpPr>
            <p:spPr bwMode="auto">
              <a:xfrm>
                <a:off x="2283" y="3711"/>
                <a:ext cx="73" cy="73"/>
              </a:xfrm>
              <a:prstGeom prst="ellipse">
                <a:avLst/>
              </a:prstGeom>
              <a:solidFill>
                <a:srgbClr val="FF0000"/>
              </a:solidFill>
              <a:ln w="9525" algn="ctr">
                <a:solidFill>
                  <a:schemeClr val="tx1"/>
                </a:solidFill>
                <a:round/>
                <a:headEnd/>
                <a:tailEnd/>
              </a:ln>
            </p:spPr>
            <p:txBody>
              <a:bodyPr wrap="none" anchor="ctr"/>
              <a:lstStyle/>
              <a:p>
                <a:endParaRPr lang="ko-KR" altLang="ko-KR" b="0"/>
              </a:p>
            </p:txBody>
          </p:sp>
          <p:sp>
            <p:nvSpPr>
              <p:cNvPr id="152591" name="Oval 24"/>
              <p:cNvSpPr>
                <a:spLocks noChangeArrowheads="1"/>
              </p:cNvSpPr>
              <p:nvPr/>
            </p:nvSpPr>
            <p:spPr bwMode="auto">
              <a:xfrm>
                <a:off x="2058" y="3707"/>
                <a:ext cx="73" cy="73"/>
              </a:xfrm>
              <a:prstGeom prst="ellipse">
                <a:avLst/>
              </a:prstGeom>
              <a:solidFill>
                <a:srgbClr val="FF0000"/>
              </a:solidFill>
              <a:ln w="9525" algn="ctr">
                <a:solidFill>
                  <a:schemeClr val="tx1"/>
                </a:solidFill>
                <a:round/>
                <a:headEnd/>
                <a:tailEnd/>
              </a:ln>
            </p:spPr>
            <p:txBody>
              <a:bodyPr wrap="none" anchor="ctr"/>
              <a:lstStyle/>
              <a:p>
                <a:endParaRPr lang="ko-KR" altLang="ko-KR" b="0"/>
              </a:p>
            </p:txBody>
          </p:sp>
          <p:sp>
            <p:nvSpPr>
              <p:cNvPr id="152592" name="Oval 25"/>
              <p:cNvSpPr>
                <a:spLocks noChangeArrowheads="1"/>
              </p:cNvSpPr>
              <p:nvPr/>
            </p:nvSpPr>
            <p:spPr bwMode="auto">
              <a:xfrm>
                <a:off x="2058" y="3504"/>
                <a:ext cx="290" cy="292"/>
              </a:xfrm>
              <a:prstGeom prst="ellipse">
                <a:avLst/>
              </a:prstGeom>
              <a:noFill/>
              <a:ln w="9525" algn="ctr">
                <a:solidFill>
                  <a:schemeClr val="tx1"/>
                </a:solidFill>
                <a:prstDash val="dash"/>
                <a:round/>
                <a:headEnd/>
                <a:tailEnd/>
              </a:ln>
            </p:spPr>
            <p:txBody>
              <a:bodyPr wrap="none" anchor="ctr"/>
              <a:lstStyle/>
              <a:p>
                <a:endParaRPr lang="ko-KR" altLang="ko-KR" b="0"/>
              </a:p>
            </p:txBody>
          </p:sp>
          <p:sp>
            <p:nvSpPr>
              <p:cNvPr id="152593" name="Text Box 26"/>
              <p:cNvSpPr txBox="1">
                <a:spLocks noChangeArrowheads="1"/>
              </p:cNvSpPr>
              <p:nvPr/>
            </p:nvSpPr>
            <p:spPr bwMode="auto">
              <a:xfrm>
                <a:off x="1873" y="3357"/>
                <a:ext cx="301" cy="188"/>
              </a:xfrm>
              <a:prstGeom prst="rect">
                <a:avLst/>
              </a:prstGeom>
              <a:noFill/>
              <a:ln w="9525" algn="ctr">
                <a:noFill/>
                <a:miter lim="800000"/>
                <a:headEnd/>
                <a:tailEnd/>
              </a:ln>
            </p:spPr>
            <p:txBody>
              <a:bodyPr wrap="none">
                <a:spAutoFit/>
              </a:bodyPr>
              <a:lstStyle/>
              <a:p>
                <a:pPr algn="ctr" eaLnBrk="1" latinLnBrk="1" hangingPunct="1">
                  <a:buFontTx/>
                  <a:buNone/>
                </a:pPr>
                <a:r>
                  <a:rPr kumimoji="1" lang="en-US" altLang="ko-KR">
                    <a:latin typeface="굴림" pitchFamily="50" charset="-127"/>
                    <a:ea typeface="굴림" pitchFamily="50" charset="-127"/>
                  </a:rPr>
                  <a:t>Sink</a:t>
                </a:r>
              </a:p>
            </p:txBody>
          </p:sp>
          <p:sp>
            <p:nvSpPr>
              <p:cNvPr id="152594" name="Text Box 27"/>
              <p:cNvSpPr txBox="1">
                <a:spLocks noChangeArrowheads="1"/>
              </p:cNvSpPr>
              <p:nvPr/>
            </p:nvSpPr>
            <p:spPr bwMode="auto">
              <a:xfrm>
                <a:off x="1842" y="3801"/>
                <a:ext cx="810" cy="188"/>
              </a:xfrm>
              <a:prstGeom prst="rect">
                <a:avLst/>
              </a:prstGeom>
              <a:noFill/>
              <a:ln w="9525" algn="ctr">
                <a:noFill/>
                <a:miter lim="800000"/>
                <a:headEnd/>
                <a:tailEnd/>
              </a:ln>
            </p:spPr>
            <p:txBody>
              <a:bodyPr wrap="none">
                <a:spAutoFit/>
              </a:bodyPr>
              <a:lstStyle/>
              <a:p>
                <a:pPr algn="ctr" eaLnBrk="1" latinLnBrk="1" hangingPunct="1">
                  <a:buFontTx/>
                  <a:buNone/>
                </a:pPr>
                <a:r>
                  <a:rPr kumimoji="1" lang="en-US" altLang="ko-KR">
                    <a:latin typeface="굴림" pitchFamily="50" charset="-127"/>
                    <a:ea typeface="굴림" pitchFamily="50" charset="-127"/>
                  </a:rPr>
                  <a:t>Sensor Network</a:t>
                </a:r>
              </a:p>
            </p:txBody>
          </p:sp>
        </p:grpSp>
        <p:sp>
          <p:nvSpPr>
            <p:cNvPr id="152595" name="Oval 28"/>
            <p:cNvSpPr>
              <a:spLocks noChangeArrowheads="1"/>
            </p:cNvSpPr>
            <p:nvPr/>
          </p:nvSpPr>
          <p:spPr bwMode="auto">
            <a:xfrm>
              <a:off x="3258" y="1796"/>
              <a:ext cx="2041" cy="589"/>
            </a:xfrm>
            <a:prstGeom prst="ellipse">
              <a:avLst/>
            </a:prstGeom>
            <a:solidFill>
              <a:schemeClr val="bg1"/>
            </a:solidFill>
            <a:ln w="9525" algn="ctr">
              <a:solidFill>
                <a:schemeClr val="tx1"/>
              </a:solidFill>
              <a:round/>
              <a:headEnd/>
              <a:tailEnd/>
            </a:ln>
          </p:spPr>
          <p:txBody>
            <a:bodyPr wrap="none" anchor="ctr"/>
            <a:lstStyle/>
            <a:p>
              <a:pPr algn="ctr" eaLnBrk="1" latinLnBrk="1" hangingPunct="1">
                <a:buFontTx/>
                <a:buNone/>
              </a:pPr>
              <a:r>
                <a:rPr kumimoji="1" lang="en-US" altLang="ko-KR" sz="1400">
                  <a:latin typeface="굴림" pitchFamily="50" charset="-127"/>
                  <a:ea typeface="굴림" pitchFamily="50" charset="-127"/>
                </a:rPr>
                <a:t>Overlay Network Layer</a:t>
              </a:r>
            </a:p>
            <a:p>
              <a:pPr algn="ctr" eaLnBrk="1" latinLnBrk="1" hangingPunct="1">
                <a:buFontTx/>
                <a:buNone/>
              </a:pPr>
              <a:r>
                <a:rPr kumimoji="1" lang="en-US" altLang="ko-KR" sz="1400">
                  <a:latin typeface="굴림" pitchFamily="50" charset="-127"/>
                  <a:ea typeface="굴림" pitchFamily="50" charset="-127"/>
                </a:rPr>
                <a:t>(Forwarding)</a:t>
              </a:r>
            </a:p>
          </p:txBody>
        </p:sp>
        <p:sp>
          <p:nvSpPr>
            <p:cNvPr id="152596" name="Oval 29"/>
            <p:cNvSpPr>
              <a:spLocks noChangeArrowheads="1"/>
            </p:cNvSpPr>
            <p:nvPr/>
          </p:nvSpPr>
          <p:spPr bwMode="auto">
            <a:xfrm>
              <a:off x="3258" y="3021"/>
              <a:ext cx="2041" cy="589"/>
            </a:xfrm>
            <a:prstGeom prst="ellipse">
              <a:avLst/>
            </a:prstGeom>
            <a:solidFill>
              <a:schemeClr val="bg1"/>
            </a:solidFill>
            <a:ln w="9525" algn="ctr">
              <a:solidFill>
                <a:schemeClr val="tx1"/>
              </a:solidFill>
              <a:round/>
              <a:headEnd/>
              <a:tailEnd/>
            </a:ln>
          </p:spPr>
          <p:txBody>
            <a:bodyPr wrap="none" anchor="ctr"/>
            <a:lstStyle/>
            <a:p>
              <a:pPr algn="ctr" eaLnBrk="1" latinLnBrk="1" hangingPunct="1">
                <a:buFontTx/>
                <a:buNone/>
              </a:pPr>
              <a:r>
                <a:rPr kumimoji="1" lang="en-US" altLang="ko-KR" sz="1400">
                  <a:latin typeface="굴림" pitchFamily="50" charset="-127"/>
                  <a:ea typeface="굴림" pitchFamily="50" charset="-127"/>
                </a:rPr>
                <a:t>KOREN</a:t>
              </a:r>
            </a:p>
          </p:txBody>
        </p:sp>
        <p:sp>
          <p:nvSpPr>
            <p:cNvPr id="152597" name="Line 30"/>
            <p:cNvSpPr>
              <a:spLocks noChangeShapeType="1"/>
            </p:cNvSpPr>
            <p:nvPr/>
          </p:nvSpPr>
          <p:spPr bwMode="auto">
            <a:xfrm flipH="1">
              <a:off x="5300" y="1207"/>
              <a:ext cx="0" cy="2072"/>
            </a:xfrm>
            <a:prstGeom prst="line">
              <a:avLst/>
            </a:prstGeom>
            <a:noFill/>
            <a:ln w="9525">
              <a:solidFill>
                <a:schemeClr val="tx1"/>
              </a:solidFill>
              <a:prstDash val="dash"/>
              <a:round/>
              <a:headEnd/>
              <a:tailEnd/>
            </a:ln>
          </p:spPr>
          <p:txBody>
            <a:bodyPr wrap="none" anchor="ctr"/>
            <a:lstStyle/>
            <a:p>
              <a:endParaRPr lang="ko-KR" altLang="en-US"/>
            </a:p>
          </p:txBody>
        </p:sp>
        <p:sp>
          <p:nvSpPr>
            <p:cNvPr id="152598" name="Line 31"/>
            <p:cNvSpPr>
              <a:spLocks noChangeShapeType="1"/>
            </p:cNvSpPr>
            <p:nvPr/>
          </p:nvSpPr>
          <p:spPr bwMode="auto">
            <a:xfrm flipH="1">
              <a:off x="4846" y="935"/>
              <a:ext cx="0" cy="853"/>
            </a:xfrm>
            <a:prstGeom prst="line">
              <a:avLst/>
            </a:prstGeom>
            <a:noFill/>
            <a:ln w="9525">
              <a:solidFill>
                <a:schemeClr val="tx1"/>
              </a:solidFill>
              <a:prstDash val="dash"/>
              <a:round/>
              <a:headEnd/>
              <a:tailEnd/>
            </a:ln>
          </p:spPr>
          <p:txBody>
            <a:bodyPr wrap="none" anchor="ctr"/>
            <a:lstStyle/>
            <a:p>
              <a:endParaRPr lang="ko-KR" altLang="en-US"/>
            </a:p>
          </p:txBody>
        </p:sp>
        <p:sp>
          <p:nvSpPr>
            <p:cNvPr id="152599" name="Line 32"/>
            <p:cNvSpPr>
              <a:spLocks noChangeShapeType="1"/>
            </p:cNvSpPr>
            <p:nvPr/>
          </p:nvSpPr>
          <p:spPr bwMode="auto">
            <a:xfrm flipH="1">
              <a:off x="4302" y="1524"/>
              <a:ext cx="0" cy="2087"/>
            </a:xfrm>
            <a:prstGeom prst="line">
              <a:avLst/>
            </a:prstGeom>
            <a:noFill/>
            <a:ln w="9525">
              <a:solidFill>
                <a:schemeClr val="tx1"/>
              </a:solidFill>
              <a:prstDash val="dash"/>
              <a:round/>
              <a:headEnd/>
              <a:tailEnd/>
            </a:ln>
          </p:spPr>
          <p:txBody>
            <a:bodyPr wrap="none" anchor="ctr"/>
            <a:lstStyle/>
            <a:p>
              <a:endParaRPr lang="ko-KR" altLang="en-US"/>
            </a:p>
          </p:txBody>
        </p:sp>
        <p:sp>
          <p:nvSpPr>
            <p:cNvPr id="152600" name="Line 33"/>
            <p:cNvSpPr>
              <a:spLocks noChangeShapeType="1"/>
            </p:cNvSpPr>
            <p:nvPr/>
          </p:nvSpPr>
          <p:spPr bwMode="auto">
            <a:xfrm flipH="1">
              <a:off x="4937" y="1469"/>
              <a:ext cx="0" cy="781"/>
            </a:xfrm>
            <a:prstGeom prst="line">
              <a:avLst/>
            </a:prstGeom>
            <a:noFill/>
            <a:ln w="9525">
              <a:solidFill>
                <a:schemeClr val="tx1"/>
              </a:solidFill>
              <a:prstDash val="dash"/>
              <a:round/>
              <a:headEnd/>
              <a:tailEnd/>
            </a:ln>
          </p:spPr>
          <p:txBody>
            <a:bodyPr wrap="none" anchor="ctr"/>
            <a:lstStyle/>
            <a:p>
              <a:endParaRPr lang="ko-KR" altLang="en-US"/>
            </a:p>
          </p:txBody>
        </p:sp>
        <p:sp>
          <p:nvSpPr>
            <p:cNvPr id="152601" name="Line 34"/>
            <p:cNvSpPr>
              <a:spLocks noChangeShapeType="1"/>
            </p:cNvSpPr>
            <p:nvPr/>
          </p:nvSpPr>
          <p:spPr bwMode="auto">
            <a:xfrm flipH="1">
              <a:off x="3621" y="1469"/>
              <a:ext cx="0" cy="781"/>
            </a:xfrm>
            <a:prstGeom prst="line">
              <a:avLst/>
            </a:prstGeom>
            <a:noFill/>
            <a:ln w="9525">
              <a:solidFill>
                <a:schemeClr val="tx1"/>
              </a:solidFill>
              <a:prstDash val="dash"/>
              <a:round/>
              <a:headEnd/>
              <a:tailEnd/>
            </a:ln>
          </p:spPr>
          <p:txBody>
            <a:bodyPr wrap="none" anchor="ctr"/>
            <a:lstStyle/>
            <a:p>
              <a:endParaRPr lang="ko-KR" altLang="en-US"/>
            </a:p>
          </p:txBody>
        </p:sp>
        <p:sp>
          <p:nvSpPr>
            <p:cNvPr id="152602" name="Line 35"/>
            <p:cNvSpPr>
              <a:spLocks noChangeShapeType="1"/>
            </p:cNvSpPr>
            <p:nvPr/>
          </p:nvSpPr>
          <p:spPr bwMode="auto">
            <a:xfrm flipH="1">
              <a:off x="4075" y="925"/>
              <a:ext cx="0" cy="1996"/>
            </a:xfrm>
            <a:prstGeom prst="line">
              <a:avLst/>
            </a:prstGeom>
            <a:noFill/>
            <a:ln w="9525">
              <a:solidFill>
                <a:schemeClr val="tx1"/>
              </a:solidFill>
              <a:prstDash val="dash"/>
              <a:round/>
              <a:headEnd/>
              <a:tailEnd/>
            </a:ln>
          </p:spPr>
          <p:txBody>
            <a:bodyPr wrap="none" anchor="ctr"/>
            <a:lstStyle/>
            <a:p>
              <a:endParaRPr lang="ko-KR" altLang="en-US"/>
            </a:p>
          </p:txBody>
        </p:sp>
        <p:grpSp>
          <p:nvGrpSpPr>
            <p:cNvPr id="4" name="Group 36"/>
            <p:cNvGrpSpPr>
              <a:grpSpLocks/>
            </p:cNvGrpSpPr>
            <p:nvPr/>
          </p:nvGrpSpPr>
          <p:grpSpPr bwMode="auto">
            <a:xfrm>
              <a:off x="5208" y="3130"/>
              <a:ext cx="483" cy="362"/>
              <a:chOff x="3379" y="1614"/>
              <a:chExt cx="483" cy="362"/>
            </a:xfrm>
          </p:grpSpPr>
          <p:sp>
            <p:nvSpPr>
              <p:cNvPr id="152604" name="Rectangle 37"/>
              <p:cNvSpPr>
                <a:spLocks noChangeArrowheads="1"/>
              </p:cNvSpPr>
              <p:nvPr/>
            </p:nvSpPr>
            <p:spPr bwMode="auto">
              <a:xfrm rot="-5400000">
                <a:off x="3402" y="1707"/>
                <a:ext cx="136" cy="182"/>
              </a:xfrm>
              <a:prstGeom prst="rect">
                <a:avLst/>
              </a:prstGeom>
              <a:solidFill>
                <a:schemeClr val="accent1"/>
              </a:solidFill>
              <a:ln w="9525" algn="ctr">
                <a:solidFill>
                  <a:schemeClr val="tx1"/>
                </a:solidFill>
                <a:miter lim="800000"/>
                <a:headEnd/>
                <a:tailEnd/>
              </a:ln>
            </p:spPr>
            <p:txBody>
              <a:bodyPr vert="eaVert" wrap="none" anchor="ctr"/>
              <a:lstStyle/>
              <a:p>
                <a:endParaRPr lang="ko-KR" altLang="ko-KR" b="0"/>
              </a:p>
            </p:txBody>
          </p:sp>
          <p:sp>
            <p:nvSpPr>
              <p:cNvPr id="152605" name="Oval 38"/>
              <p:cNvSpPr>
                <a:spLocks noChangeArrowheads="1"/>
              </p:cNvSpPr>
              <p:nvPr/>
            </p:nvSpPr>
            <p:spPr bwMode="auto">
              <a:xfrm rot="-5400000">
                <a:off x="3643" y="1903"/>
                <a:ext cx="73" cy="73"/>
              </a:xfrm>
              <a:prstGeom prst="ellipse">
                <a:avLst/>
              </a:prstGeom>
              <a:solidFill>
                <a:srgbClr val="FF0000"/>
              </a:solidFill>
              <a:ln w="9525" algn="ctr">
                <a:solidFill>
                  <a:schemeClr val="tx1"/>
                </a:solidFill>
                <a:round/>
                <a:headEnd/>
                <a:tailEnd/>
              </a:ln>
            </p:spPr>
            <p:txBody>
              <a:bodyPr vert="eaVert" wrap="none" anchor="ctr"/>
              <a:lstStyle/>
              <a:p>
                <a:endParaRPr lang="ko-KR" altLang="ko-KR" b="0"/>
              </a:p>
            </p:txBody>
          </p:sp>
          <p:sp>
            <p:nvSpPr>
              <p:cNvPr id="152606" name="Oval 39"/>
              <p:cNvSpPr>
                <a:spLocks noChangeArrowheads="1"/>
              </p:cNvSpPr>
              <p:nvPr/>
            </p:nvSpPr>
            <p:spPr bwMode="auto">
              <a:xfrm rot="-5400000">
                <a:off x="3643" y="1614"/>
                <a:ext cx="73" cy="73"/>
              </a:xfrm>
              <a:prstGeom prst="ellipse">
                <a:avLst/>
              </a:prstGeom>
              <a:solidFill>
                <a:srgbClr val="FF0000"/>
              </a:solidFill>
              <a:ln w="9525" algn="ctr">
                <a:solidFill>
                  <a:schemeClr val="tx1"/>
                </a:solidFill>
                <a:round/>
                <a:headEnd/>
                <a:tailEnd/>
              </a:ln>
            </p:spPr>
            <p:txBody>
              <a:bodyPr vert="eaVert" wrap="none" anchor="ctr"/>
              <a:lstStyle/>
              <a:p>
                <a:endParaRPr lang="ko-KR" altLang="ko-KR" b="0"/>
              </a:p>
            </p:txBody>
          </p:sp>
          <p:sp>
            <p:nvSpPr>
              <p:cNvPr id="152607" name="Oval 40"/>
              <p:cNvSpPr>
                <a:spLocks noChangeArrowheads="1"/>
              </p:cNvSpPr>
              <p:nvPr/>
            </p:nvSpPr>
            <p:spPr bwMode="auto">
              <a:xfrm rot="-5400000">
                <a:off x="3546" y="1646"/>
                <a:ext cx="73" cy="73"/>
              </a:xfrm>
              <a:prstGeom prst="ellipse">
                <a:avLst/>
              </a:prstGeom>
              <a:solidFill>
                <a:srgbClr val="FF0000"/>
              </a:solidFill>
              <a:ln w="9525" algn="ctr">
                <a:solidFill>
                  <a:schemeClr val="tx1"/>
                </a:solidFill>
                <a:round/>
                <a:headEnd/>
                <a:tailEnd/>
              </a:ln>
            </p:spPr>
            <p:txBody>
              <a:bodyPr vert="eaVert" wrap="none" anchor="ctr"/>
              <a:lstStyle/>
              <a:p>
                <a:endParaRPr lang="ko-KR" altLang="ko-KR" b="0"/>
              </a:p>
            </p:txBody>
          </p:sp>
          <p:sp>
            <p:nvSpPr>
              <p:cNvPr id="152608" name="Oval 41"/>
              <p:cNvSpPr>
                <a:spLocks noChangeArrowheads="1"/>
              </p:cNvSpPr>
              <p:nvPr/>
            </p:nvSpPr>
            <p:spPr bwMode="auto">
              <a:xfrm rot="-5400000">
                <a:off x="3550" y="1867"/>
                <a:ext cx="73" cy="73"/>
              </a:xfrm>
              <a:prstGeom prst="ellipse">
                <a:avLst/>
              </a:prstGeom>
              <a:solidFill>
                <a:srgbClr val="FF0000"/>
              </a:solidFill>
              <a:ln w="9525" algn="ctr">
                <a:solidFill>
                  <a:schemeClr val="tx1"/>
                </a:solidFill>
                <a:round/>
                <a:headEnd/>
                <a:tailEnd/>
              </a:ln>
            </p:spPr>
            <p:txBody>
              <a:bodyPr vert="eaVert" wrap="none" anchor="ctr"/>
              <a:lstStyle/>
              <a:p>
                <a:endParaRPr lang="ko-KR" altLang="ko-KR" b="0"/>
              </a:p>
            </p:txBody>
          </p:sp>
          <p:sp>
            <p:nvSpPr>
              <p:cNvPr id="152609" name="Oval 42"/>
              <p:cNvSpPr>
                <a:spLocks noChangeArrowheads="1"/>
              </p:cNvSpPr>
              <p:nvPr/>
            </p:nvSpPr>
            <p:spPr bwMode="auto">
              <a:xfrm rot="-5400000">
                <a:off x="3790" y="1759"/>
                <a:ext cx="72" cy="73"/>
              </a:xfrm>
              <a:prstGeom prst="ellipse">
                <a:avLst/>
              </a:prstGeom>
              <a:solidFill>
                <a:srgbClr val="FF0000"/>
              </a:solidFill>
              <a:ln w="9525" algn="ctr">
                <a:solidFill>
                  <a:schemeClr val="tx1"/>
                </a:solidFill>
                <a:round/>
                <a:headEnd/>
                <a:tailEnd/>
              </a:ln>
            </p:spPr>
            <p:txBody>
              <a:bodyPr vert="eaVert" wrap="none" anchor="ctr"/>
              <a:lstStyle/>
              <a:p>
                <a:endParaRPr lang="ko-KR" altLang="ko-KR" b="0"/>
              </a:p>
            </p:txBody>
          </p:sp>
          <p:sp>
            <p:nvSpPr>
              <p:cNvPr id="152610" name="Oval 43"/>
              <p:cNvSpPr>
                <a:spLocks noChangeArrowheads="1"/>
              </p:cNvSpPr>
              <p:nvPr/>
            </p:nvSpPr>
            <p:spPr bwMode="auto">
              <a:xfrm rot="-5400000">
                <a:off x="3741" y="1642"/>
                <a:ext cx="73" cy="73"/>
              </a:xfrm>
              <a:prstGeom prst="ellipse">
                <a:avLst/>
              </a:prstGeom>
              <a:solidFill>
                <a:srgbClr val="FF0000"/>
              </a:solidFill>
              <a:ln w="9525" algn="ctr">
                <a:solidFill>
                  <a:schemeClr val="tx1"/>
                </a:solidFill>
                <a:round/>
                <a:headEnd/>
                <a:tailEnd/>
              </a:ln>
            </p:spPr>
            <p:txBody>
              <a:bodyPr vert="eaVert" wrap="none" anchor="ctr"/>
              <a:lstStyle/>
              <a:p>
                <a:endParaRPr lang="ko-KR" altLang="ko-KR" b="0"/>
              </a:p>
            </p:txBody>
          </p:sp>
          <p:sp>
            <p:nvSpPr>
              <p:cNvPr id="152611" name="Oval 44"/>
              <p:cNvSpPr>
                <a:spLocks noChangeArrowheads="1"/>
              </p:cNvSpPr>
              <p:nvPr/>
            </p:nvSpPr>
            <p:spPr bwMode="auto">
              <a:xfrm rot="-5400000">
                <a:off x="3737" y="1867"/>
                <a:ext cx="73" cy="73"/>
              </a:xfrm>
              <a:prstGeom prst="ellipse">
                <a:avLst/>
              </a:prstGeom>
              <a:solidFill>
                <a:srgbClr val="FF0000"/>
              </a:solidFill>
              <a:ln w="9525" algn="ctr">
                <a:solidFill>
                  <a:schemeClr val="tx1"/>
                </a:solidFill>
                <a:round/>
                <a:headEnd/>
                <a:tailEnd/>
              </a:ln>
            </p:spPr>
            <p:txBody>
              <a:bodyPr vert="eaVert" wrap="none" anchor="ctr"/>
              <a:lstStyle/>
              <a:p>
                <a:endParaRPr lang="ko-KR" altLang="ko-KR" b="0"/>
              </a:p>
            </p:txBody>
          </p:sp>
          <p:sp>
            <p:nvSpPr>
              <p:cNvPr id="152612" name="Oval 45"/>
              <p:cNvSpPr>
                <a:spLocks noChangeArrowheads="1"/>
              </p:cNvSpPr>
              <p:nvPr/>
            </p:nvSpPr>
            <p:spPr bwMode="auto">
              <a:xfrm rot="-5400000">
                <a:off x="3535" y="1650"/>
                <a:ext cx="290" cy="292"/>
              </a:xfrm>
              <a:prstGeom prst="ellipse">
                <a:avLst/>
              </a:prstGeom>
              <a:noFill/>
              <a:ln w="9525" algn="ctr">
                <a:solidFill>
                  <a:schemeClr val="tx1"/>
                </a:solidFill>
                <a:prstDash val="dash"/>
                <a:round/>
                <a:headEnd/>
                <a:tailEnd/>
              </a:ln>
            </p:spPr>
            <p:txBody>
              <a:bodyPr vert="eaVert" wrap="none" anchor="ctr"/>
              <a:lstStyle/>
              <a:p>
                <a:endParaRPr lang="ko-KR" altLang="ko-KR" b="0"/>
              </a:p>
            </p:txBody>
          </p:sp>
        </p:grpSp>
        <p:grpSp>
          <p:nvGrpSpPr>
            <p:cNvPr id="5" name="Group 46"/>
            <p:cNvGrpSpPr>
              <a:grpSpLocks/>
            </p:cNvGrpSpPr>
            <p:nvPr/>
          </p:nvGrpSpPr>
          <p:grpSpPr bwMode="auto">
            <a:xfrm rot="-5400000">
              <a:off x="3832" y="2644"/>
              <a:ext cx="483" cy="362"/>
              <a:chOff x="3379" y="1614"/>
              <a:chExt cx="483" cy="362"/>
            </a:xfrm>
          </p:grpSpPr>
          <p:sp>
            <p:nvSpPr>
              <p:cNvPr id="152614" name="Rectangle 47"/>
              <p:cNvSpPr>
                <a:spLocks noChangeArrowheads="1"/>
              </p:cNvSpPr>
              <p:nvPr/>
            </p:nvSpPr>
            <p:spPr bwMode="auto">
              <a:xfrm rot="-5400000">
                <a:off x="3402" y="1707"/>
                <a:ext cx="136" cy="182"/>
              </a:xfrm>
              <a:prstGeom prst="rect">
                <a:avLst/>
              </a:prstGeom>
              <a:solidFill>
                <a:schemeClr val="accent1"/>
              </a:solidFill>
              <a:ln w="9525" algn="ctr">
                <a:solidFill>
                  <a:schemeClr val="tx1"/>
                </a:solidFill>
                <a:miter lim="800000"/>
                <a:headEnd/>
                <a:tailEnd/>
              </a:ln>
            </p:spPr>
            <p:txBody>
              <a:bodyPr rot="10800000" wrap="none" anchor="ctr"/>
              <a:lstStyle/>
              <a:p>
                <a:endParaRPr lang="ko-KR" altLang="ko-KR" b="0"/>
              </a:p>
            </p:txBody>
          </p:sp>
          <p:sp>
            <p:nvSpPr>
              <p:cNvPr id="152615" name="Oval 48"/>
              <p:cNvSpPr>
                <a:spLocks noChangeArrowheads="1"/>
              </p:cNvSpPr>
              <p:nvPr/>
            </p:nvSpPr>
            <p:spPr bwMode="auto">
              <a:xfrm rot="-5400000">
                <a:off x="3643" y="1903"/>
                <a:ext cx="73" cy="73"/>
              </a:xfrm>
              <a:prstGeom prst="ellipse">
                <a:avLst/>
              </a:prstGeom>
              <a:solidFill>
                <a:srgbClr val="FF0000"/>
              </a:solidFill>
              <a:ln w="9525" algn="ctr">
                <a:solidFill>
                  <a:schemeClr val="tx1"/>
                </a:solidFill>
                <a:round/>
                <a:headEnd/>
                <a:tailEnd/>
              </a:ln>
            </p:spPr>
            <p:txBody>
              <a:bodyPr rot="10800000" wrap="none" anchor="ctr"/>
              <a:lstStyle/>
              <a:p>
                <a:endParaRPr lang="ko-KR" altLang="ko-KR" b="0"/>
              </a:p>
            </p:txBody>
          </p:sp>
          <p:sp>
            <p:nvSpPr>
              <p:cNvPr id="152616" name="Oval 49"/>
              <p:cNvSpPr>
                <a:spLocks noChangeArrowheads="1"/>
              </p:cNvSpPr>
              <p:nvPr/>
            </p:nvSpPr>
            <p:spPr bwMode="auto">
              <a:xfrm rot="-5400000">
                <a:off x="3643" y="1614"/>
                <a:ext cx="73" cy="73"/>
              </a:xfrm>
              <a:prstGeom prst="ellipse">
                <a:avLst/>
              </a:prstGeom>
              <a:solidFill>
                <a:srgbClr val="FF0000"/>
              </a:solidFill>
              <a:ln w="9525" algn="ctr">
                <a:solidFill>
                  <a:schemeClr val="tx1"/>
                </a:solidFill>
                <a:round/>
                <a:headEnd/>
                <a:tailEnd/>
              </a:ln>
            </p:spPr>
            <p:txBody>
              <a:bodyPr rot="10800000" wrap="none" anchor="ctr"/>
              <a:lstStyle/>
              <a:p>
                <a:endParaRPr lang="ko-KR" altLang="ko-KR" b="0"/>
              </a:p>
            </p:txBody>
          </p:sp>
          <p:sp>
            <p:nvSpPr>
              <p:cNvPr id="152617" name="Oval 50"/>
              <p:cNvSpPr>
                <a:spLocks noChangeArrowheads="1"/>
              </p:cNvSpPr>
              <p:nvPr/>
            </p:nvSpPr>
            <p:spPr bwMode="auto">
              <a:xfrm rot="-5400000">
                <a:off x="3546" y="1646"/>
                <a:ext cx="73" cy="73"/>
              </a:xfrm>
              <a:prstGeom prst="ellipse">
                <a:avLst/>
              </a:prstGeom>
              <a:solidFill>
                <a:srgbClr val="FF0000"/>
              </a:solidFill>
              <a:ln w="9525" algn="ctr">
                <a:solidFill>
                  <a:schemeClr val="tx1"/>
                </a:solidFill>
                <a:round/>
                <a:headEnd/>
                <a:tailEnd/>
              </a:ln>
            </p:spPr>
            <p:txBody>
              <a:bodyPr rot="10800000" wrap="none" anchor="ctr"/>
              <a:lstStyle/>
              <a:p>
                <a:endParaRPr lang="ko-KR" altLang="ko-KR" b="0"/>
              </a:p>
            </p:txBody>
          </p:sp>
          <p:sp>
            <p:nvSpPr>
              <p:cNvPr id="152618" name="Oval 51"/>
              <p:cNvSpPr>
                <a:spLocks noChangeArrowheads="1"/>
              </p:cNvSpPr>
              <p:nvPr/>
            </p:nvSpPr>
            <p:spPr bwMode="auto">
              <a:xfrm rot="-5400000">
                <a:off x="3550" y="1867"/>
                <a:ext cx="73" cy="73"/>
              </a:xfrm>
              <a:prstGeom prst="ellipse">
                <a:avLst/>
              </a:prstGeom>
              <a:solidFill>
                <a:srgbClr val="FF0000"/>
              </a:solidFill>
              <a:ln w="9525" algn="ctr">
                <a:solidFill>
                  <a:schemeClr val="tx1"/>
                </a:solidFill>
                <a:round/>
                <a:headEnd/>
                <a:tailEnd/>
              </a:ln>
            </p:spPr>
            <p:txBody>
              <a:bodyPr rot="10800000" wrap="none" anchor="ctr"/>
              <a:lstStyle/>
              <a:p>
                <a:endParaRPr lang="ko-KR" altLang="ko-KR" b="0"/>
              </a:p>
            </p:txBody>
          </p:sp>
          <p:sp>
            <p:nvSpPr>
              <p:cNvPr id="152619" name="Oval 52"/>
              <p:cNvSpPr>
                <a:spLocks noChangeArrowheads="1"/>
              </p:cNvSpPr>
              <p:nvPr/>
            </p:nvSpPr>
            <p:spPr bwMode="auto">
              <a:xfrm rot="-5400000">
                <a:off x="3790" y="1759"/>
                <a:ext cx="72" cy="73"/>
              </a:xfrm>
              <a:prstGeom prst="ellipse">
                <a:avLst/>
              </a:prstGeom>
              <a:solidFill>
                <a:srgbClr val="FF0000"/>
              </a:solidFill>
              <a:ln w="9525" algn="ctr">
                <a:solidFill>
                  <a:schemeClr val="tx1"/>
                </a:solidFill>
                <a:round/>
                <a:headEnd/>
                <a:tailEnd/>
              </a:ln>
            </p:spPr>
            <p:txBody>
              <a:bodyPr rot="10800000" wrap="none" anchor="ctr"/>
              <a:lstStyle/>
              <a:p>
                <a:endParaRPr lang="ko-KR" altLang="ko-KR" b="0"/>
              </a:p>
            </p:txBody>
          </p:sp>
          <p:sp>
            <p:nvSpPr>
              <p:cNvPr id="152620" name="Oval 53"/>
              <p:cNvSpPr>
                <a:spLocks noChangeArrowheads="1"/>
              </p:cNvSpPr>
              <p:nvPr/>
            </p:nvSpPr>
            <p:spPr bwMode="auto">
              <a:xfrm rot="-5400000">
                <a:off x="3741" y="1642"/>
                <a:ext cx="73" cy="73"/>
              </a:xfrm>
              <a:prstGeom prst="ellipse">
                <a:avLst/>
              </a:prstGeom>
              <a:solidFill>
                <a:srgbClr val="FF0000"/>
              </a:solidFill>
              <a:ln w="9525" algn="ctr">
                <a:solidFill>
                  <a:schemeClr val="tx1"/>
                </a:solidFill>
                <a:round/>
                <a:headEnd/>
                <a:tailEnd/>
              </a:ln>
            </p:spPr>
            <p:txBody>
              <a:bodyPr rot="10800000" wrap="none" anchor="ctr"/>
              <a:lstStyle/>
              <a:p>
                <a:endParaRPr lang="ko-KR" altLang="ko-KR" b="0"/>
              </a:p>
            </p:txBody>
          </p:sp>
          <p:sp>
            <p:nvSpPr>
              <p:cNvPr id="152621" name="Oval 54"/>
              <p:cNvSpPr>
                <a:spLocks noChangeArrowheads="1"/>
              </p:cNvSpPr>
              <p:nvPr/>
            </p:nvSpPr>
            <p:spPr bwMode="auto">
              <a:xfrm rot="-5400000">
                <a:off x="3737" y="1867"/>
                <a:ext cx="73" cy="73"/>
              </a:xfrm>
              <a:prstGeom prst="ellipse">
                <a:avLst/>
              </a:prstGeom>
              <a:solidFill>
                <a:srgbClr val="FF0000"/>
              </a:solidFill>
              <a:ln w="9525" algn="ctr">
                <a:solidFill>
                  <a:schemeClr val="tx1"/>
                </a:solidFill>
                <a:round/>
                <a:headEnd/>
                <a:tailEnd/>
              </a:ln>
            </p:spPr>
            <p:txBody>
              <a:bodyPr rot="10800000" wrap="none" anchor="ctr"/>
              <a:lstStyle/>
              <a:p>
                <a:endParaRPr lang="ko-KR" altLang="ko-KR" b="0"/>
              </a:p>
            </p:txBody>
          </p:sp>
          <p:sp>
            <p:nvSpPr>
              <p:cNvPr id="152622" name="Oval 55"/>
              <p:cNvSpPr>
                <a:spLocks noChangeArrowheads="1"/>
              </p:cNvSpPr>
              <p:nvPr/>
            </p:nvSpPr>
            <p:spPr bwMode="auto">
              <a:xfrm rot="-5400000">
                <a:off x="3535" y="1650"/>
                <a:ext cx="290" cy="292"/>
              </a:xfrm>
              <a:prstGeom prst="ellipse">
                <a:avLst/>
              </a:prstGeom>
              <a:noFill/>
              <a:ln w="9525" algn="ctr">
                <a:solidFill>
                  <a:schemeClr val="tx1"/>
                </a:solidFill>
                <a:prstDash val="dash"/>
                <a:round/>
                <a:headEnd/>
                <a:tailEnd/>
              </a:ln>
            </p:spPr>
            <p:txBody>
              <a:bodyPr rot="10800000" wrap="none" anchor="ctr"/>
              <a:lstStyle/>
              <a:p>
                <a:endParaRPr lang="ko-KR" altLang="ko-KR" b="0"/>
              </a:p>
            </p:txBody>
          </p:sp>
        </p:grpSp>
        <p:grpSp>
          <p:nvGrpSpPr>
            <p:cNvPr id="6" name="Group 56"/>
            <p:cNvGrpSpPr>
              <a:grpSpLocks/>
            </p:cNvGrpSpPr>
            <p:nvPr/>
          </p:nvGrpSpPr>
          <p:grpSpPr bwMode="auto">
            <a:xfrm rot="10800000">
              <a:off x="2850" y="3157"/>
              <a:ext cx="483" cy="362"/>
              <a:chOff x="3379" y="1614"/>
              <a:chExt cx="483" cy="362"/>
            </a:xfrm>
          </p:grpSpPr>
          <p:sp>
            <p:nvSpPr>
              <p:cNvPr id="152624" name="Rectangle 57"/>
              <p:cNvSpPr>
                <a:spLocks noChangeArrowheads="1"/>
              </p:cNvSpPr>
              <p:nvPr/>
            </p:nvSpPr>
            <p:spPr bwMode="auto">
              <a:xfrm rot="-5400000">
                <a:off x="3402" y="1707"/>
                <a:ext cx="136" cy="182"/>
              </a:xfrm>
              <a:prstGeom prst="rect">
                <a:avLst/>
              </a:prstGeom>
              <a:solidFill>
                <a:schemeClr val="accent1"/>
              </a:solidFill>
              <a:ln w="9525" algn="ctr">
                <a:solidFill>
                  <a:schemeClr val="tx1"/>
                </a:solidFill>
                <a:miter lim="800000"/>
                <a:headEnd/>
                <a:tailEnd/>
              </a:ln>
            </p:spPr>
            <p:txBody>
              <a:bodyPr rot="10800000" vert="eaVert" wrap="none" anchor="ctr"/>
              <a:lstStyle/>
              <a:p>
                <a:endParaRPr lang="ko-KR" altLang="ko-KR" b="0"/>
              </a:p>
            </p:txBody>
          </p:sp>
          <p:sp>
            <p:nvSpPr>
              <p:cNvPr id="152625" name="Oval 58"/>
              <p:cNvSpPr>
                <a:spLocks noChangeArrowheads="1"/>
              </p:cNvSpPr>
              <p:nvPr/>
            </p:nvSpPr>
            <p:spPr bwMode="auto">
              <a:xfrm rot="-5400000">
                <a:off x="3643" y="1903"/>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2626" name="Oval 59"/>
              <p:cNvSpPr>
                <a:spLocks noChangeArrowheads="1"/>
              </p:cNvSpPr>
              <p:nvPr/>
            </p:nvSpPr>
            <p:spPr bwMode="auto">
              <a:xfrm rot="-5400000">
                <a:off x="3643" y="1614"/>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2627" name="Oval 60"/>
              <p:cNvSpPr>
                <a:spLocks noChangeArrowheads="1"/>
              </p:cNvSpPr>
              <p:nvPr/>
            </p:nvSpPr>
            <p:spPr bwMode="auto">
              <a:xfrm rot="-5400000">
                <a:off x="3546" y="1646"/>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2628" name="Oval 61"/>
              <p:cNvSpPr>
                <a:spLocks noChangeArrowheads="1"/>
              </p:cNvSpPr>
              <p:nvPr/>
            </p:nvSpPr>
            <p:spPr bwMode="auto">
              <a:xfrm rot="-5400000">
                <a:off x="3550" y="1867"/>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2629" name="Oval 62"/>
              <p:cNvSpPr>
                <a:spLocks noChangeArrowheads="1"/>
              </p:cNvSpPr>
              <p:nvPr/>
            </p:nvSpPr>
            <p:spPr bwMode="auto">
              <a:xfrm rot="-5400000">
                <a:off x="3790" y="1759"/>
                <a:ext cx="72"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2630" name="Oval 63"/>
              <p:cNvSpPr>
                <a:spLocks noChangeArrowheads="1"/>
              </p:cNvSpPr>
              <p:nvPr/>
            </p:nvSpPr>
            <p:spPr bwMode="auto">
              <a:xfrm rot="-5400000">
                <a:off x="3741" y="1642"/>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2631" name="Oval 64"/>
              <p:cNvSpPr>
                <a:spLocks noChangeArrowheads="1"/>
              </p:cNvSpPr>
              <p:nvPr/>
            </p:nvSpPr>
            <p:spPr bwMode="auto">
              <a:xfrm rot="-5400000">
                <a:off x="3737" y="1867"/>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2632" name="Oval 65"/>
              <p:cNvSpPr>
                <a:spLocks noChangeArrowheads="1"/>
              </p:cNvSpPr>
              <p:nvPr/>
            </p:nvSpPr>
            <p:spPr bwMode="auto">
              <a:xfrm rot="-5400000">
                <a:off x="3535" y="1650"/>
                <a:ext cx="290" cy="292"/>
              </a:xfrm>
              <a:prstGeom prst="ellipse">
                <a:avLst/>
              </a:prstGeom>
              <a:noFill/>
              <a:ln w="9525" algn="ctr">
                <a:solidFill>
                  <a:schemeClr val="tx1"/>
                </a:solidFill>
                <a:prstDash val="dash"/>
                <a:round/>
                <a:headEnd/>
                <a:tailEnd/>
              </a:ln>
            </p:spPr>
            <p:txBody>
              <a:bodyPr rot="10800000" vert="eaVert" wrap="none" anchor="ctr"/>
              <a:lstStyle/>
              <a:p>
                <a:endParaRPr lang="ko-KR" altLang="ko-KR" b="0"/>
              </a:p>
            </p:txBody>
          </p:sp>
        </p:grpSp>
        <p:sp>
          <p:nvSpPr>
            <p:cNvPr id="152633" name="Oval 66"/>
            <p:cNvSpPr>
              <a:spLocks noChangeArrowheads="1"/>
            </p:cNvSpPr>
            <p:nvPr/>
          </p:nvSpPr>
          <p:spPr bwMode="auto">
            <a:xfrm>
              <a:off x="5209" y="2023"/>
              <a:ext cx="181" cy="136"/>
            </a:xfrm>
            <a:prstGeom prst="ellipse">
              <a:avLst/>
            </a:prstGeom>
            <a:solidFill>
              <a:srgbClr val="00CCFF"/>
            </a:solidFill>
            <a:ln w="9525" algn="ctr">
              <a:solidFill>
                <a:schemeClr val="tx1"/>
              </a:solidFill>
              <a:round/>
              <a:headEnd/>
              <a:tailEnd/>
            </a:ln>
          </p:spPr>
          <p:txBody>
            <a:bodyPr wrap="none" anchor="ctr"/>
            <a:lstStyle/>
            <a:p>
              <a:endParaRPr lang="ko-KR" altLang="ko-KR" b="0"/>
            </a:p>
          </p:txBody>
        </p:sp>
        <p:sp>
          <p:nvSpPr>
            <p:cNvPr id="152634" name="Oval 67"/>
            <p:cNvSpPr>
              <a:spLocks noChangeArrowheads="1"/>
            </p:cNvSpPr>
            <p:nvPr/>
          </p:nvSpPr>
          <p:spPr bwMode="auto">
            <a:xfrm>
              <a:off x="4750" y="1750"/>
              <a:ext cx="181" cy="136"/>
            </a:xfrm>
            <a:prstGeom prst="ellipse">
              <a:avLst/>
            </a:prstGeom>
            <a:solidFill>
              <a:srgbClr val="00CCFF"/>
            </a:solidFill>
            <a:ln w="9525" algn="ctr">
              <a:solidFill>
                <a:schemeClr val="tx1"/>
              </a:solidFill>
              <a:round/>
              <a:headEnd/>
              <a:tailEnd/>
            </a:ln>
          </p:spPr>
          <p:txBody>
            <a:bodyPr wrap="none" anchor="ctr"/>
            <a:lstStyle/>
            <a:p>
              <a:endParaRPr lang="ko-KR" altLang="ko-KR" b="0"/>
            </a:p>
          </p:txBody>
        </p:sp>
        <p:sp>
          <p:nvSpPr>
            <p:cNvPr id="152635" name="Oval 68"/>
            <p:cNvSpPr>
              <a:spLocks noChangeArrowheads="1"/>
            </p:cNvSpPr>
            <p:nvPr/>
          </p:nvSpPr>
          <p:spPr bwMode="auto">
            <a:xfrm>
              <a:off x="3984" y="1705"/>
              <a:ext cx="181" cy="136"/>
            </a:xfrm>
            <a:prstGeom prst="ellipse">
              <a:avLst/>
            </a:prstGeom>
            <a:solidFill>
              <a:srgbClr val="00CCFF"/>
            </a:solidFill>
            <a:ln w="9525" algn="ctr">
              <a:solidFill>
                <a:schemeClr val="tx1"/>
              </a:solidFill>
              <a:round/>
              <a:headEnd/>
              <a:tailEnd/>
            </a:ln>
          </p:spPr>
          <p:txBody>
            <a:bodyPr wrap="none" anchor="ctr"/>
            <a:lstStyle/>
            <a:p>
              <a:endParaRPr lang="ko-KR" altLang="ko-KR" b="0"/>
            </a:p>
          </p:txBody>
        </p:sp>
        <p:sp>
          <p:nvSpPr>
            <p:cNvPr id="152636" name="Oval 69"/>
            <p:cNvSpPr>
              <a:spLocks noChangeArrowheads="1"/>
            </p:cNvSpPr>
            <p:nvPr/>
          </p:nvSpPr>
          <p:spPr bwMode="auto">
            <a:xfrm>
              <a:off x="3531" y="2250"/>
              <a:ext cx="181" cy="136"/>
            </a:xfrm>
            <a:prstGeom prst="ellipse">
              <a:avLst/>
            </a:prstGeom>
            <a:solidFill>
              <a:srgbClr val="00CCFF"/>
            </a:solidFill>
            <a:ln w="9525" algn="ctr">
              <a:solidFill>
                <a:schemeClr val="tx1"/>
              </a:solidFill>
              <a:round/>
              <a:headEnd/>
              <a:tailEnd/>
            </a:ln>
          </p:spPr>
          <p:txBody>
            <a:bodyPr wrap="none" anchor="ctr"/>
            <a:lstStyle/>
            <a:p>
              <a:endParaRPr lang="ko-KR" altLang="ko-KR" b="0"/>
            </a:p>
          </p:txBody>
        </p:sp>
        <p:sp>
          <p:nvSpPr>
            <p:cNvPr id="152637" name="Oval 70"/>
            <p:cNvSpPr>
              <a:spLocks noChangeArrowheads="1"/>
            </p:cNvSpPr>
            <p:nvPr/>
          </p:nvSpPr>
          <p:spPr bwMode="auto">
            <a:xfrm>
              <a:off x="4211" y="2295"/>
              <a:ext cx="181" cy="136"/>
            </a:xfrm>
            <a:prstGeom prst="ellipse">
              <a:avLst/>
            </a:prstGeom>
            <a:solidFill>
              <a:srgbClr val="00CCFF"/>
            </a:solidFill>
            <a:ln w="9525" algn="ctr">
              <a:solidFill>
                <a:schemeClr val="tx1"/>
              </a:solidFill>
              <a:round/>
              <a:headEnd/>
              <a:tailEnd/>
            </a:ln>
          </p:spPr>
          <p:txBody>
            <a:bodyPr wrap="none" anchor="ctr"/>
            <a:lstStyle/>
            <a:p>
              <a:endParaRPr lang="ko-KR" altLang="ko-KR" b="0"/>
            </a:p>
          </p:txBody>
        </p:sp>
        <p:sp>
          <p:nvSpPr>
            <p:cNvPr id="152638" name="Oval 71"/>
            <p:cNvSpPr>
              <a:spLocks noChangeArrowheads="1"/>
            </p:cNvSpPr>
            <p:nvPr/>
          </p:nvSpPr>
          <p:spPr bwMode="auto">
            <a:xfrm>
              <a:off x="4846" y="2250"/>
              <a:ext cx="181" cy="136"/>
            </a:xfrm>
            <a:prstGeom prst="ellipse">
              <a:avLst/>
            </a:prstGeom>
            <a:solidFill>
              <a:srgbClr val="00CCFF"/>
            </a:solidFill>
            <a:ln w="9525" algn="ctr">
              <a:solidFill>
                <a:schemeClr val="tx1"/>
              </a:solidFill>
              <a:round/>
              <a:headEnd/>
              <a:tailEnd/>
            </a:ln>
          </p:spPr>
          <p:txBody>
            <a:bodyPr wrap="none" anchor="ctr"/>
            <a:lstStyle/>
            <a:p>
              <a:endParaRPr lang="ko-KR" altLang="ko-KR" b="0"/>
            </a:p>
          </p:txBody>
        </p:sp>
        <p:sp>
          <p:nvSpPr>
            <p:cNvPr id="152639" name="Oval 72"/>
            <p:cNvSpPr>
              <a:spLocks noChangeArrowheads="1"/>
            </p:cNvSpPr>
            <p:nvPr/>
          </p:nvSpPr>
          <p:spPr bwMode="auto">
            <a:xfrm>
              <a:off x="3258" y="879"/>
              <a:ext cx="2041" cy="589"/>
            </a:xfrm>
            <a:prstGeom prst="ellipse">
              <a:avLst/>
            </a:prstGeom>
            <a:solidFill>
              <a:schemeClr val="bg1"/>
            </a:solidFill>
            <a:ln w="9525" algn="ctr">
              <a:solidFill>
                <a:schemeClr val="tx1"/>
              </a:solidFill>
              <a:round/>
              <a:headEnd/>
              <a:tailEnd/>
            </a:ln>
          </p:spPr>
          <p:txBody>
            <a:bodyPr wrap="none" anchor="ctr"/>
            <a:lstStyle/>
            <a:p>
              <a:pPr algn="ctr" eaLnBrk="1" latinLnBrk="1" hangingPunct="1">
                <a:buFontTx/>
                <a:buNone/>
              </a:pPr>
              <a:r>
                <a:rPr kumimoji="1" lang="en-US" altLang="ko-KR" sz="1400">
                  <a:latin typeface="굴림" pitchFamily="50" charset="-127"/>
                  <a:ea typeface="굴림" pitchFamily="50" charset="-127"/>
                </a:rPr>
                <a:t>(Sensor P2P Layer)</a:t>
              </a:r>
            </a:p>
          </p:txBody>
        </p:sp>
        <p:sp>
          <p:nvSpPr>
            <p:cNvPr id="152640" name="AutoShape 73"/>
            <p:cNvSpPr>
              <a:spLocks noChangeArrowheads="1"/>
            </p:cNvSpPr>
            <p:nvPr/>
          </p:nvSpPr>
          <p:spPr bwMode="auto">
            <a:xfrm>
              <a:off x="3394" y="935"/>
              <a:ext cx="181" cy="137"/>
            </a:xfrm>
            <a:prstGeom prst="hexagon">
              <a:avLst>
                <a:gd name="adj" fmla="val 33029"/>
                <a:gd name="vf" fmla="val 115470"/>
              </a:avLst>
            </a:prstGeom>
            <a:solidFill>
              <a:schemeClr val="hlink"/>
            </a:solidFill>
            <a:ln w="9525" algn="ctr">
              <a:solidFill>
                <a:schemeClr val="tx1"/>
              </a:solidFill>
              <a:miter lim="800000"/>
              <a:headEnd/>
              <a:tailEnd/>
            </a:ln>
          </p:spPr>
          <p:txBody>
            <a:bodyPr wrap="none" anchor="ctr"/>
            <a:lstStyle/>
            <a:p>
              <a:endParaRPr lang="ko-KR" altLang="ko-KR" b="0"/>
            </a:p>
          </p:txBody>
        </p:sp>
        <p:sp>
          <p:nvSpPr>
            <p:cNvPr id="152641" name="AutoShape 74"/>
            <p:cNvSpPr>
              <a:spLocks noChangeArrowheads="1"/>
            </p:cNvSpPr>
            <p:nvPr/>
          </p:nvSpPr>
          <p:spPr bwMode="auto">
            <a:xfrm>
              <a:off x="3984" y="788"/>
              <a:ext cx="181" cy="137"/>
            </a:xfrm>
            <a:prstGeom prst="hexagon">
              <a:avLst>
                <a:gd name="adj" fmla="val 33029"/>
                <a:gd name="vf" fmla="val 115470"/>
              </a:avLst>
            </a:prstGeom>
            <a:solidFill>
              <a:schemeClr val="hlink"/>
            </a:solidFill>
            <a:ln w="9525" algn="ctr">
              <a:solidFill>
                <a:schemeClr val="tx1"/>
              </a:solidFill>
              <a:miter lim="800000"/>
              <a:headEnd/>
              <a:tailEnd/>
            </a:ln>
          </p:spPr>
          <p:txBody>
            <a:bodyPr wrap="none" anchor="ctr"/>
            <a:lstStyle/>
            <a:p>
              <a:endParaRPr lang="ko-KR" altLang="ko-KR" b="0"/>
            </a:p>
          </p:txBody>
        </p:sp>
        <p:sp>
          <p:nvSpPr>
            <p:cNvPr id="152642" name="AutoShape 75"/>
            <p:cNvSpPr>
              <a:spLocks noChangeArrowheads="1"/>
            </p:cNvSpPr>
            <p:nvPr/>
          </p:nvSpPr>
          <p:spPr bwMode="auto">
            <a:xfrm>
              <a:off x="4755" y="833"/>
              <a:ext cx="181" cy="137"/>
            </a:xfrm>
            <a:prstGeom prst="hexagon">
              <a:avLst>
                <a:gd name="adj" fmla="val 33029"/>
                <a:gd name="vf" fmla="val 115470"/>
              </a:avLst>
            </a:prstGeom>
            <a:solidFill>
              <a:schemeClr val="hlink"/>
            </a:solidFill>
            <a:ln w="9525" algn="ctr">
              <a:solidFill>
                <a:schemeClr val="tx1"/>
              </a:solidFill>
              <a:miter lim="800000"/>
              <a:headEnd/>
              <a:tailEnd/>
            </a:ln>
          </p:spPr>
          <p:txBody>
            <a:bodyPr wrap="none" anchor="ctr"/>
            <a:lstStyle/>
            <a:p>
              <a:endParaRPr lang="ko-KR" altLang="ko-KR" b="0"/>
            </a:p>
          </p:txBody>
        </p:sp>
        <p:sp>
          <p:nvSpPr>
            <p:cNvPr id="152643" name="AutoShape 76"/>
            <p:cNvSpPr>
              <a:spLocks noChangeArrowheads="1"/>
            </p:cNvSpPr>
            <p:nvPr/>
          </p:nvSpPr>
          <p:spPr bwMode="auto">
            <a:xfrm>
              <a:off x="5209" y="1105"/>
              <a:ext cx="181" cy="137"/>
            </a:xfrm>
            <a:prstGeom prst="hexagon">
              <a:avLst>
                <a:gd name="adj" fmla="val 33029"/>
                <a:gd name="vf" fmla="val 115470"/>
              </a:avLst>
            </a:prstGeom>
            <a:solidFill>
              <a:schemeClr val="hlink"/>
            </a:solidFill>
            <a:ln w="9525" algn="ctr">
              <a:solidFill>
                <a:schemeClr val="tx1"/>
              </a:solidFill>
              <a:miter lim="800000"/>
              <a:headEnd/>
              <a:tailEnd/>
            </a:ln>
          </p:spPr>
          <p:txBody>
            <a:bodyPr wrap="none" anchor="ctr"/>
            <a:lstStyle/>
            <a:p>
              <a:endParaRPr lang="ko-KR" altLang="ko-KR" b="0"/>
            </a:p>
          </p:txBody>
        </p:sp>
        <p:sp>
          <p:nvSpPr>
            <p:cNvPr id="152644" name="AutoShape 77"/>
            <p:cNvSpPr>
              <a:spLocks noChangeArrowheads="1"/>
            </p:cNvSpPr>
            <p:nvPr/>
          </p:nvSpPr>
          <p:spPr bwMode="auto">
            <a:xfrm>
              <a:off x="4846" y="1332"/>
              <a:ext cx="181" cy="137"/>
            </a:xfrm>
            <a:prstGeom prst="hexagon">
              <a:avLst>
                <a:gd name="adj" fmla="val 33029"/>
                <a:gd name="vf" fmla="val 115470"/>
              </a:avLst>
            </a:prstGeom>
            <a:solidFill>
              <a:schemeClr val="hlink"/>
            </a:solidFill>
            <a:ln w="9525" algn="ctr">
              <a:solidFill>
                <a:schemeClr val="tx1"/>
              </a:solidFill>
              <a:miter lim="800000"/>
              <a:headEnd/>
              <a:tailEnd/>
            </a:ln>
          </p:spPr>
          <p:txBody>
            <a:bodyPr wrap="none" anchor="ctr"/>
            <a:lstStyle/>
            <a:p>
              <a:endParaRPr lang="ko-KR" altLang="ko-KR" b="0"/>
            </a:p>
          </p:txBody>
        </p:sp>
        <p:sp>
          <p:nvSpPr>
            <p:cNvPr id="152645" name="AutoShape 78"/>
            <p:cNvSpPr>
              <a:spLocks noChangeArrowheads="1"/>
            </p:cNvSpPr>
            <p:nvPr/>
          </p:nvSpPr>
          <p:spPr bwMode="auto">
            <a:xfrm>
              <a:off x="4211" y="1377"/>
              <a:ext cx="181" cy="137"/>
            </a:xfrm>
            <a:prstGeom prst="hexagon">
              <a:avLst>
                <a:gd name="adj" fmla="val 33029"/>
                <a:gd name="vf" fmla="val 115470"/>
              </a:avLst>
            </a:prstGeom>
            <a:solidFill>
              <a:schemeClr val="hlink"/>
            </a:solidFill>
            <a:ln w="9525" algn="ctr">
              <a:solidFill>
                <a:schemeClr val="tx1"/>
              </a:solidFill>
              <a:miter lim="800000"/>
              <a:headEnd/>
              <a:tailEnd/>
            </a:ln>
          </p:spPr>
          <p:txBody>
            <a:bodyPr wrap="none" anchor="ctr"/>
            <a:lstStyle/>
            <a:p>
              <a:endParaRPr lang="ko-KR" altLang="ko-KR" b="0"/>
            </a:p>
          </p:txBody>
        </p:sp>
        <p:sp>
          <p:nvSpPr>
            <p:cNvPr id="152646" name="AutoShape 79"/>
            <p:cNvSpPr>
              <a:spLocks noChangeArrowheads="1"/>
            </p:cNvSpPr>
            <p:nvPr/>
          </p:nvSpPr>
          <p:spPr bwMode="auto">
            <a:xfrm>
              <a:off x="3531" y="1332"/>
              <a:ext cx="181" cy="137"/>
            </a:xfrm>
            <a:prstGeom prst="hexagon">
              <a:avLst>
                <a:gd name="adj" fmla="val 33029"/>
                <a:gd name="vf" fmla="val 115470"/>
              </a:avLst>
            </a:prstGeom>
            <a:solidFill>
              <a:schemeClr val="hlink"/>
            </a:solidFill>
            <a:ln w="9525" algn="ctr">
              <a:solidFill>
                <a:schemeClr val="tx1"/>
              </a:solidFill>
              <a:miter lim="800000"/>
              <a:headEnd/>
              <a:tailEnd/>
            </a:ln>
          </p:spPr>
          <p:txBody>
            <a:bodyPr wrap="none" anchor="ctr"/>
            <a:lstStyle/>
            <a:p>
              <a:endParaRPr lang="ko-KR" altLang="ko-KR" b="0"/>
            </a:p>
          </p:txBody>
        </p:sp>
        <p:sp>
          <p:nvSpPr>
            <p:cNvPr id="152647" name="Text Box 80"/>
            <p:cNvSpPr txBox="1">
              <a:spLocks noChangeArrowheads="1"/>
            </p:cNvSpPr>
            <p:nvPr/>
          </p:nvSpPr>
          <p:spPr bwMode="auto">
            <a:xfrm>
              <a:off x="5342" y="1040"/>
              <a:ext cx="350" cy="314"/>
            </a:xfrm>
            <a:prstGeom prst="rect">
              <a:avLst/>
            </a:prstGeom>
            <a:noFill/>
            <a:ln w="9525" algn="ctr">
              <a:noFill/>
              <a:miter lim="800000"/>
              <a:headEnd/>
              <a:tailEnd/>
            </a:ln>
          </p:spPr>
          <p:txBody>
            <a:bodyPr wrap="none">
              <a:spAutoFit/>
            </a:bodyPr>
            <a:lstStyle/>
            <a:p>
              <a:pPr algn="ctr" eaLnBrk="1" latinLnBrk="1" hangingPunct="1">
                <a:buFontTx/>
                <a:buNone/>
              </a:pPr>
              <a:r>
                <a:rPr kumimoji="1" lang="en-US" altLang="ko-KR">
                  <a:latin typeface="굴림" pitchFamily="50" charset="-127"/>
                  <a:ea typeface="굴림" pitchFamily="50" charset="-127"/>
                </a:rPr>
                <a:t>Peer</a:t>
              </a:r>
            </a:p>
            <a:p>
              <a:pPr algn="ctr" eaLnBrk="1" latinLnBrk="1" hangingPunct="1">
                <a:buFontTx/>
                <a:buNone/>
              </a:pPr>
              <a:r>
                <a:rPr kumimoji="1" lang="en-US" altLang="ko-KR">
                  <a:latin typeface="굴림" pitchFamily="50" charset="-127"/>
                  <a:ea typeface="굴림" pitchFamily="50" charset="-127"/>
                </a:rPr>
                <a:t>Node</a:t>
              </a:r>
            </a:p>
          </p:txBody>
        </p:sp>
        <p:sp>
          <p:nvSpPr>
            <p:cNvPr id="152648" name="Text Box 81"/>
            <p:cNvSpPr txBox="1">
              <a:spLocks noChangeArrowheads="1"/>
            </p:cNvSpPr>
            <p:nvPr/>
          </p:nvSpPr>
          <p:spPr bwMode="auto">
            <a:xfrm>
              <a:off x="5317" y="1922"/>
              <a:ext cx="443" cy="314"/>
            </a:xfrm>
            <a:prstGeom prst="rect">
              <a:avLst/>
            </a:prstGeom>
            <a:noFill/>
            <a:ln w="9525" algn="ctr">
              <a:noFill/>
              <a:miter lim="800000"/>
              <a:headEnd/>
              <a:tailEnd/>
            </a:ln>
          </p:spPr>
          <p:txBody>
            <a:bodyPr wrap="none">
              <a:spAutoFit/>
            </a:bodyPr>
            <a:lstStyle/>
            <a:p>
              <a:pPr algn="ctr" eaLnBrk="1" latinLnBrk="1" hangingPunct="1">
                <a:buFontTx/>
                <a:buNone/>
              </a:pPr>
              <a:r>
                <a:rPr kumimoji="1" lang="en-US" altLang="ko-KR">
                  <a:latin typeface="굴림" pitchFamily="50" charset="-127"/>
                  <a:ea typeface="굴림" pitchFamily="50" charset="-127"/>
                </a:rPr>
                <a:t>Overlay</a:t>
              </a:r>
            </a:p>
            <a:p>
              <a:pPr algn="ctr" eaLnBrk="1" latinLnBrk="1" hangingPunct="1">
                <a:buFontTx/>
                <a:buNone/>
              </a:pPr>
              <a:r>
                <a:rPr kumimoji="1" lang="en-US" altLang="ko-KR">
                  <a:latin typeface="굴림" pitchFamily="50" charset="-127"/>
                  <a:ea typeface="굴림" pitchFamily="50" charset="-127"/>
                </a:rPr>
                <a:t>Node</a:t>
              </a:r>
            </a:p>
          </p:txBody>
        </p:sp>
        <p:sp>
          <p:nvSpPr>
            <p:cNvPr id="152649" name="Line 82"/>
            <p:cNvSpPr>
              <a:spLocks noChangeShapeType="1"/>
            </p:cNvSpPr>
            <p:nvPr/>
          </p:nvSpPr>
          <p:spPr bwMode="auto">
            <a:xfrm>
              <a:off x="4166" y="925"/>
              <a:ext cx="997" cy="226"/>
            </a:xfrm>
            <a:prstGeom prst="line">
              <a:avLst/>
            </a:prstGeom>
            <a:noFill/>
            <a:ln w="9525">
              <a:solidFill>
                <a:schemeClr val="tx1"/>
              </a:solidFill>
              <a:round/>
              <a:headEnd type="triangle" w="med" len="med"/>
              <a:tailEnd type="triangle" w="med" len="med"/>
            </a:ln>
          </p:spPr>
          <p:txBody>
            <a:bodyPr wrap="none" anchor="ctr"/>
            <a:lstStyle/>
            <a:p>
              <a:endParaRPr lang="ko-KR" altLang="en-US"/>
            </a:p>
          </p:txBody>
        </p:sp>
        <p:sp>
          <p:nvSpPr>
            <p:cNvPr id="152650" name="Line 83"/>
            <p:cNvSpPr>
              <a:spLocks noChangeShapeType="1"/>
            </p:cNvSpPr>
            <p:nvPr/>
          </p:nvSpPr>
          <p:spPr bwMode="auto">
            <a:xfrm>
              <a:off x="3531" y="1071"/>
              <a:ext cx="90" cy="262"/>
            </a:xfrm>
            <a:prstGeom prst="line">
              <a:avLst/>
            </a:prstGeom>
            <a:noFill/>
            <a:ln w="9525">
              <a:solidFill>
                <a:schemeClr val="tx1"/>
              </a:solidFill>
              <a:round/>
              <a:headEnd type="triangle" w="med" len="med"/>
              <a:tailEnd type="triangle" w="med" len="med"/>
            </a:ln>
          </p:spPr>
          <p:txBody>
            <a:bodyPr wrap="none" anchor="ctr"/>
            <a:lstStyle/>
            <a:p>
              <a:endParaRPr lang="ko-KR" altLang="en-US"/>
            </a:p>
          </p:txBody>
        </p:sp>
        <p:sp>
          <p:nvSpPr>
            <p:cNvPr id="152651" name="Line 84"/>
            <p:cNvSpPr>
              <a:spLocks noChangeShapeType="1"/>
            </p:cNvSpPr>
            <p:nvPr/>
          </p:nvSpPr>
          <p:spPr bwMode="auto">
            <a:xfrm flipH="1">
              <a:off x="4347" y="970"/>
              <a:ext cx="499" cy="408"/>
            </a:xfrm>
            <a:prstGeom prst="line">
              <a:avLst/>
            </a:prstGeom>
            <a:noFill/>
            <a:ln w="9525">
              <a:solidFill>
                <a:schemeClr val="tx1"/>
              </a:solidFill>
              <a:round/>
              <a:headEnd type="triangle" w="med" len="med"/>
              <a:tailEnd type="triangle" w="med" len="med"/>
            </a:ln>
          </p:spPr>
          <p:txBody>
            <a:bodyPr wrap="none" anchor="ctr"/>
            <a:lstStyle/>
            <a:p>
              <a:endParaRPr lang="ko-KR" altLang="en-US"/>
            </a:p>
          </p:txBody>
        </p:sp>
        <p:sp>
          <p:nvSpPr>
            <p:cNvPr id="152652" name="Line 85"/>
            <p:cNvSpPr>
              <a:spLocks noChangeShapeType="1"/>
            </p:cNvSpPr>
            <p:nvPr/>
          </p:nvSpPr>
          <p:spPr bwMode="auto">
            <a:xfrm>
              <a:off x="4846" y="970"/>
              <a:ext cx="91" cy="363"/>
            </a:xfrm>
            <a:prstGeom prst="line">
              <a:avLst/>
            </a:prstGeom>
            <a:noFill/>
            <a:ln w="9525">
              <a:solidFill>
                <a:schemeClr val="tx1"/>
              </a:solidFill>
              <a:round/>
              <a:headEnd type="triangle" w="med" len="med"/>
              <a:tailEnd type="triangle" w="med" len="med"/>
            </a:ln>
          </p:spPr>
          <p:txBody>
            <a:bodyPr wrap="none" anchor="ctr"/>
            <a:lstStyle/>
            <a:p>
              <a:endParaRPr lang="ko-KR" altLang="en-US"/>
            </a:p>
          </p:txBody>
        </p:sp>
        <p:sp>
          <p:nvSpPr>
            <p:cNvPr id="152653" name="Line 86"/>
            <p:cNvSpPr>
              <a:spLocks noChangeShapeType="1"/>
            </p:cNvSpPr>
            <p:nvPr/>
          </p:nvSpPr>
          <p:spPr bwMode="auto">
            <a:xfrm>
              <a:off x="3304" y="1242"/>
              <a:ext cx="272" cy="91"/>
            </a:xfrm>
            <a:prstGeom prst="line">
              <a:avLst/>
            </a:prstGeom>
            <a:noFill/>
            <a:ln w="9525">
              <a:solidFill>
                <a:schemeClr val="tx1"/>
              </a:solidFill>
              <a:round/>
              <a:headEnd type="triangle" w="med" len="med"/>
              <a:tailEnd type="triangle" w="med" len="med"/>
            </a:ln>
          </p:spPr>
          <p:txBody>
            <a:bodyPr wrap="none" anchor="ctr"/>
            <a:lstStyle/>
            <a:p>
              <a:endParaRPr lang="ko-KR" altLang="en-US"/>
            </a:p>
          </p:txBody>
        </p:sp>
        <p:sp>
          <p:nvSpPr>
            <p:cNvPr id="152654" name="Line 87"/>
            <p:cNvSpPr>
              <a:spLocks noChangeShapeType="1"/>
            </p:cNvSpPr>
            <p:nvPr/>
          </p:nvSpPr>
          <p:spPr bwMode="auto">
            <a:xfrm flipH="1">
              <a:off x="3667" y="925"/>
              <a:ext cx="362" cy="408"/>
            </a:xfrm>
            <a:prstGeom prst="line">
              <a:avLst/>
            </a:prstGeom>
            <a:noFill/>
            <a:ln w="9525">
              <a:solidFill>
                <a:schemeClr val="tx1"/>
              </a:solidFill>
              <a:round/>
              <a:headEnd type="triangle" w="med" len="med"/>
              <a:tailEnd type="triangle" w="med" len="med"/>
            </a:ln>
          </p:spPr>
          <p:txBody>
            <a:bodyPr wrap="none" anchor="ctr"/>
            <a:lstStyle/>
            <a:p>
              <a:endParaRPr lang="ko-KR" altLang="en-US"/>
            </a:p>
          </p:txBody>
        </p:sp>
        <p:sp>
          <p:nvSpPr>
            <p:cNvPr id="152657" name="Line 90"/>
            <p:cNvSpPr>
              <a:spLocks noChangeShapeType="1"/>
            </p:cNvSpPr>
            <p:nvPr/>
          </p:nvSpPr>
          <p:spPr bwMode="auto">
            <a:xfrm flipH="1">
              <a:off x="3213" y="1207"/>
              <a:ext cx="0" cy="2072"/>
            </a:xfrm>
            <a:prstGeom prst="line">
              <a:avLst/>
            </a:prstGeom>
            <a:noFill/>
            <a:ln w="9525">
              <a:solidFill>
                <a:schemeClr val="tx1"/>
              </a:solidFill>
              <a:prstDash val="dash"/>
              <a:round/>
              <a:headEnd/>
              <a:tailEnd/>
            </a:ln>
          </p:spPr>
          <p:txBody>
            <a:bodyPr wrap="none" anchor="ctr"/>
            <a:lstStyle/>
            <a:p>
              <a:endParaRPr lang="ko-KR" altLang="en-US"/>
            </a:p>
          </p:txBody>
        </p:sp>
        <p:sp>
          <p:nvSpPr>
            <p:cNvPr id="152658" name="AutoShape 91"/>
            <p:cNvSpPr>
              <a:spLocks noChangeArrowheads="1"/>
            </p:cNvSpPr>
            <p:nvPr/>
          </p:nvSpPr>
          <p:spPr bwMode="auto">
            <a:xfrm>
              <a:off x="3153" y="1150"/>
              <a:ext cx="181" cy="137"/>
            </a:xfrm>
            <a:prstGeom prst="hexagon">
              <a:avLst>
                <a:gd name="adj" fmla="val 33029"/>
                <a:gd name="vf" fmla="val 115470"/>
              </a:avLst>
            </a:prstGeom>
            <a:solidFill>
              <a:schemeClr val="hlink"/>
            </a:solidFill>
            <a:ln w="9525" algn="ctr">
              <a:solidFill>
                <a:schemeClr val="tx1"/>
              </a:solidFill>
              <a:miter lim="800000"/>
              <a:headEnd/>
              <a:tailEnd/>
            </a:ln>
          </p:spPr>
          <p:txBody>
            <a:bodyPr wrap="none" anchor="ctr"/>
            <a:lstStyle/>
            <a:p>
              <a:endParaRPr lang="ko-KR" altLang="ko-KR" b="0"/>
            </a:p>
          </p:txBody>
        </p:sp>
        <p:sp>
          <p:nvSpPr>
            <p:cNvPr id="152659" name="Oval 92"/>
            <p:cNvSpPr>
              <a:spLocks noChangeArrowheads="1"/>
            </p:cNvSpPr>
            <p:nvPr/>
          </p:nvSpPr>
          <p:spPr bwMode="auto">
            <a:xfrm>
              <a:off x="3153" y="2043"/>
              <a:ext cx="181" cy="136"/>
            </a:xfrm>
            <a:prstGeom prst="ellipse">
              <a:avLst/>
            </a:prstGeom>
            <a:solidFill>
              <a:srgbClr val="00CCFF"/>
            </a:solidFill>
            <a:ln w="9525" algn="ctr">
              <a:solidFill>
                <a:schemeClr val="tx1"/>
              </a:solidFill>
              <a:round/>
              <a:headEnd/>
              <a:tailEnd/>
            </a:ln>
          </p:spPr>
          <p:txBody>
            <a:bodyPr wrap="none" anchor="ctr"/>
            <a:lstStyle/>
            <a:p>
              <a:endParaRPr lang="ko-KR" altLang="ko-KR" b="0"/>
            </a:p>
          </p:txBody>
        </p:sp>
        <p:sp>
          <p:nvSpPr>
            <p:cNvPr id="152661" name="Line 94"/>
            <p:cNvSpPr>
              <a:spLocks noChangeShapeType="1"/>
            </p:cNvSpPr>
            <p:nvPr/>
          </p:nvSpPr>
          <p:spPr bwMode="auto">
            <a:xfrm flipH="1">
              <a:off x="3486" y="1071"/>
              <a:ext cx="0" cy="45"/>
            </a:xfrm>
            <a:prstGeom prst="line">
              <a:avLst/>
            </a:prstGeom>
            <a:noFill/>
            <a:ln w="9525">
              <a:solidFill>
                <a:schemeClr val="tx1"/>
              </a:solidFill>
              <a:prstDash val="dash"/>
              <a:round/>
              <a:headEnd/>
              <a:tailEnd/>
            </a:ln>
          </p:spPr>
          <p:txBody>
            <a:bodyPr wrap="none" anchor="ctr"/>
            <a:lstStyle/>
            <a:p>
              <a:endParaRPr lang="ko-KR" altLang="en-US"/>
            </a:p>
          </p:txBody>
        </p:sp>
        <p:sp>
          <p:nvSpPr>
            <p:cNvPr id="152662" name="Line 95"/>
            <p:cNvSpPr>
              <a:spLocks noChangeShapeType="1"/>
            </p:cNvSpPr>
            <p:nvPr/>
          </p:nvSpPr>
          <p:spPr bwMode="auto">
            <a:xfrm flipH="1">
              <a:off x="3485" y="1071"/>
              <a:ext cx="0" cy="781"/>
            </a:xfrm>
            <a:prstGeom prst="line">
              <a:avLst/>
            </a:prstGeom>
            <a:noFill/>
            <a:ln w="9525">
              <a:solidFill>
                <a:schemeClr val="tx1"/>
              </a:solidFill>
              <a:prstDash val="dash"/>
              <a:round/>
              <a:headEnd/>
              <a:tailEnd/>
            </a:ln>
          </p:spPr>
          <p:txBody>
            <a:bodyPr wrap="none" anchor="ctr"/>
            <a:lstStyle/>
            <a:p>
              <a:endParaRPr lang="ko-KR" altLang="en-US"/>
            </a:p>
          </p:txBody>
        </p:sp>
        <p:sp>
          <p:nvSpPr>
            <p:cNvPr id="152663" name="Oval 96"/>
            <p:cNvSpPr>
              <a:spLocks noChangeArrowheads="1"/>
            </p:cNvSpPr>
            <p:nvPr/>
          </p:nvSpPr>
          <p:spPr bwMode="auto">
            <a:xfrm>
              <a:off x="3395" y="1796"/>
              <a:ext cx="181" cy="136"/>
            </a:xfrm>
            <a:prstGeom prst="ellipse">
              <a:avLst/>
            </a:prstGeom>
            <a:solidFill>
              <a:srgbClr val="00CCFF"/>
            </a:solidFill>
            <a:ln w="9525" algn="ctr">
              <a:solidFill>
                <a:schemeClr val="tx1"/>
              </a:solidFill>
              <a:round/>
              <a:headEnd/>
              <a:tailEnd/>
            </a:ln>
          </p:spPr>
          <p:txBody>
            <a:bodyPr wrap="none" anchor="ctr"/>
            <a:lstStyle/>
            <a:p>
              <a:endParaRPr lang="ko-KR" altLang="ko-KR" b="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23"/>
          <p:cNvSpPr/>
          <p:nvPr/>
        </p:nvSpPr>
        <p:spPr>
          <a:xfrm>
            <a:off x="3355975" y="2665413"/>
            <a:ext cx="2368550" cy="2357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Tx/>
              <a:buNone/>
            </a:pPr>
            <a:endParaRPr lang="ko-KR" altLang="en-US" sz="1800" b="0">
              <a:solidFill>
                <a:srgbClr val="FFFFFF"/>
              </a:solidFill>
              <a:latin typeface="Tw Cen MT" pitchFamily="34" charset="0"/>
              <a:ea typeface="HY얕은샘물M" pitchFamily="18" charset="-127"/>
            </a:endParaRPr>
          </a:p>
        </p:txBody>
      </p:sp>
      <p:sp>
        <p:nvSpPr>
          <p:cNvPr id="144388" name="Rectangle 4"/>
          <p:cNvSpPr>
            <a:spLocks noChangeArrowheads="1"/>
          </p:cNvSpPr>
          <p:nvPr/>
        </p:nvSpPr>
        <p:spPr bwMode="auto">
          <a:xfrm>
            <a:off x="3452813" y="4308475"/>
            <a:ext cx="2173287" cy="641350"/>
          </a:xfrm>
          <a:prstGeom prst="rect">
            <a:avLst/>
          </a:prstGeom>
          <a:solidFill>
            <a:srgbClr val="66FF99"/>
          </a:solidFill>
          <a:ln w="12700">
            <a:solidFill>
              <a:schemeClr val="tx1"/>
            </a:solidFill>
            <a:miter lim="800000"/>
            <a:headEnd type="none" w="sm" len="sm"/>
            <a:tailEnd type="none" w="sm" len="sm"/>
          </a:ln>
        </p:spPr>
        <p:txBody>
          <a:bodyPr wrap="none" anchor="ctr"/>
          <a:lstStyle/>
          <a:p>
            <a:pPr algn="ctr" eaLnBrk="1" hangingPunct="1">
              <a:buFontTx/>
              <a:buNone/>
            </a:pPr>
            <a:r>
              <a:rPr lang="en-US" altLang="ko-KR" sz="1800" b="0">
                <a:ea typeface="HY얕은샘물M" pitchFamily="18" charset="-127"/>
              </a:rPr>
              <a:t>TCP/IP</a:t>
            </a:r>
          </a:p>
          <a:p>
            <a:pPr algn="ctr" eaLnBrk="1" hangingPunct="1">
              <a:buFontTx/>
              <a:buNone/>
            </a:pPr>
            <a:r>
              <a:rPr lang="en-US" altLang="ko-KR" sz="1800" b="0">
                <a:ea typeface="HY얕은샘물M" pitchFamily="18" charset="-127"/>
              </a:rPr>
              <a:t>I/F</a:t>
            </a:r>
          </a:p>
        </p:txBody>
      </p:sp>
      <p:sp>
        <p:nvSpPr>
          <p:cNvPr id="144389" name="Rectangle 4"/>
          <p:cNvSpPr>
            <a:spLocks noChangeArrowheads="1"/>
          </p:cNvSpPr>
          <p:nvPr/>
        </p:nvSpPr>
        <p:spPr bwMode="auto">
          <a:xfrm>
            <a:off x="3429000" y="3605213"/>
            <a:ext cx="2197100" cy="641350"/>
          </a:xfrm>
          <a:prstGeom prst="rect">
            <a:avLst/>
          </a:prstGeom>
          <a:solidFill>
            <a:srgbClr val="66FF99"/>
          </a:solidFill>
          <a:ln w="12700">
            <a:solidFill>
              <a:schemeClr val="tx1"/>
            </a:solidFill>
            <a:miter lim="800000"/>
            <a:headEnd type="none" w="sm" len="sm"/>
            <a:tailEnd type="none" w="sm" len="sm"/>
          </a:ln>
        </p:spPr>
        <p:txBody>
          <a:bodyPr wrap="none" anchor="ctr"/>
          <a:lstStyle/>
          <a:p>
            <a:pPr algn="ctr" eaLnBrk="1" hangingPunct="1">
              <a:buFontTx/>
              <a:buNone/>
            </a:pPr>
            <a:r>
              <a:rPr lang="en-US" altLang="ko-KR" sz="1800" b="0">
                <a:ea typeface="HY얕은샘물M" pitchFamily="18" charset="-127"/>
              </a:rPr>
              <a:t>PASTRY</a:t>
            </a:r>
            <a:endParaRPr lang="ko-KR" altLang="en-US" sz="1800" b="0">
              <a:ea typeface="HY얕은샘물M" pitchFamily="18" charset="-127"/>
            </a:endParaRPr>
          </a:p>
        </p:txBody>
      </p:sp>
      <p:sp>
        <p:nvSpPr>
          <p:cNvPr id="29" name="Rectangle 5"/>
          <p:cNvSpPr>
            <a:spLocks noChangeArrowheads="1"/>
          </p:cNvSpPr>
          <p:nvPr/>
        </p:nvSpPr>
        <p:spPr bwMode="auto">
          <a:xfrm>
            <a:off x="3476625" y="2324100"/>
            <a:ext cx="2101850" cy="557213"/>
          </a:xfrm>
          <a:prstGeom prst="rect">
            <a:avLst/>
          </a:prstGeom>
          <a:solidFill>
            <a:srgbClr val="C8FFF9"/>
          </a:solidFill>
          <a:ln w="12700">
            <a:solidFill>
              <a:schemeClr val="tx1"/>
            </a:solidFill>
            <a:miter lim="800000"/>
            <a:headEnd type="none" w="sm" len="sm"/>
            <a:tailEnd type="none" w="sm" len="sm"/>
          </a:ln>
        </p:spPr>
        <p:txBody>
          <a:bodyPr wrap="none" anchor="ctr"/>
          <a:lstStyle/>
          <a:p>
            <a:pPr algn="ctr" eaLnBrk="1" hangingPunct="1">
              <a:buFontTx/>
              <a:buNone/>
            </a:pPr>
            <a:r>
              <a:rPr lang="en-US" altLang="ko-KR" sz="1800" b="0">
                <a:ea typeface="HY얕은샘물M" pitchFamily="18" charset="-127"/>
              </a:rPr>
              <a:t>Web Server </a:t>
            </a:r>
            <a:r>
              <a:rPr lang="ko-KR" altLang="en-US" sz="1800" b="0">
                <a:ea typeface="굴림" pitchFamily="50" charset="-127"/>
              </a:rPr>
              <a:t>등</a:t>
            </a:r>
          </a:p>
          <a:p>
            <a:pPr algn="ctr" eaLnBrk="1" hangingPunct="1">
              <a:buFontTx/>
              <a:buNone/>
            </a:pPr>
            <a:r>
              <a:rPr lang="en-US" altLang="ko-KR" sz="1800" b="0">
                <a:ea typeface="HY얕은샘물M" pitchFamily="18" charset="-127"/>
              </a:rPr>
              <a:t>(Bootstrap node)</a:t>
            </a:r>
            <a:endParaRPr lang="ko-KR" altLang="en-US" sz="1800" b="0">
              <a:ea typeface="HY얕은샘물M" pitchFamily="18" charset="-127"/>
            </a:endParaRPr>
          </a:p>
        </p:txBody>
      </p:sp>
      <p:sp>
        <p:nvSpPr>
          <p:cNvPr id="2" name="직사각형 23"/>
          <p:cNvSpPr/>
          <p:nvPr/>
        </p:nvSpPr>
        <p:spPr>
          <a:xfrm>
            <a:off x="6011863" y="3003550"/>
            <a:ext cx="2368550" cy="200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Tx/>
              <a:buNone/>
            </a:pPr>
            <a:endParaRPr lang="ko-KR" altLang="en-US" sz="1800" b="0">
              <a:solidFill>
                <a:srgbClr val="FFFFFF"/>
              </a:solidFill>
              <a:latin typeface="Tw Cen MT" pitchFamily="34" charset="0"/>
              <a:ea typeface="HY얕은샘물M" pitchFamily="18" charset="-127"/>
            </a:endParaRPr>
          </a:p>
        </p:txBody>
      </p:sp>
      <p:sp>
        <p:nvSpPr>
          <p:cNvPr id="144405" name="Rectangle 4"/>
          <p:cNvSpPr>
            <a:spLocks noChangeArrowheads="1"/>
          </p:cNvSpPr>
          <p:nvPr/>
        </p:nvSpPr>
        <p:spPr bwMode="auto">
          <a:xfrm>
            <a:off x="6110288" y="4298950"/>
            <a:ext cx="1046162" cy="641350"/>
          </a:xfrm>
          <a:prstGeom prst="rect">
            <a:avLst/>
          </a:prstGeom>
          <a:solidFill>
            <a:srgbClr val="66FF99"/>
          </a:solidFill>
          <a:ln w="12700">
            <a:solidFill>
              <a:schemeClr val="tx1"/>
            </a:solidFill>
            <a:miter lim="800000"/>
            <a:headEnd type="none" w="sm" len="sm"/>
            <a:tailEnd type="none" w="sm" len="sm"/>
          </a:ln>
        </p:spPr>
        <p:txBody>
          <a:bodyPr wrap="none" anchor="ctr"/>
          <a:lstStyle/>
          <a:p>
            <a:pPr algn="ctr" eaLnBrk="1" hangingPunct="1">
              <a:buFontTx/>
              <a:buNone/>
            </a:pPr>
            <a:r>
              <a:rPr lang="en-US" altLang="ko-KR" sz="1800" b="0">
                <a:ea typeface="HY얕은샘물M" pitchFamily="18" charset="-127"/>
              </a:rPr>
              <a:t>TCP/IP</a:t>
            </a:r>
          </a:p>
          <a:p>
            <a:pPr algn="ctr" eaLnBrk="1" hangingPunct="1">
              <a:buFontTx/>
              <a:buNone/>
            </a:pPr>
            <a:r>
              <a:rPr lang="en-US" altLang="ko-KR" sz="1800" b="0">
                <a:ea typeface="HY얕은샘물M" pitchFamily="18" charset="-127"/>
              </a:rPr>
              <a:t>I/F</a:t>
            </a:r>
          </a:p>
        </p:txBody>
      </p:sp>
      <p:sp>
        <p:nvSpPr>
          <p:cNvPr id="144406" name="Rectangle 4"/>
          <p:cNvSpPr>
            <a:spLocks noChangeArrowheads="1"/>
          </p:cNvSpPr>
          <p:nvPr/>
        </p:nvSpPr>
        <p:spPr bwMode="auto">
          <a:xfrm>
            <a:off x="6084888" y="3595688"/>
            <a:ext cx="2198687" cy="641350"/>
          </a:xfrm>
          <a:prstGeom prst="rect">
            <a:avLst/>
          </a:prstGeom>
          <a:solidFill>
            <a:srgbClr val="66FF99"/>
          </a:solidFill>
          <a:ln w="12700">
            <a:solidFill>
              <a:schemeClr val="tx1"/>
            </a:solidFill>
            <a:miter lim="800000"/>
            <a:headEnd type="none" w="sm" len="sm"/>
            <a:tailEnd type="none" w="sm" len="sm"/>
          </a:ln>
        </p:spPr>
        <p:txBody>
          <a:bodyPr wrap="none" anchor="ctr"/>
          <a:lstStyle/>
          <a:p>
            <a:pPr algn="ctr" eaLnBrk="1" hangingPunct="1">
              <a:buFontTx/>
              <a:buNone/>
            </a:pPr>
            <a:r>
              <a:rPr lang="en-US" altLang="ko-KR" sz="1800" b="0">
                <a:ea typeface="HY얕은샘물M" pitchFamily="18" charset="-127"/>
              </a:rPr>
              <a:t>PASTRY</a:t>
            </a:r>
            <a:endParaRPr lang="ko-KR" altLang="en-US" sz="1800" b="0">
              <a:ea typeface="HY얕은샘물M" pitchFamily="18" charset="-127"/>
            </a:endParaRPr>
          </a:p>
        </p:txBody>
      </p:sp>
      <p:sp>
        <p:nvSpPr>
          <p:cNvPr id="144407" name="Rectangle 4"/>
          <p:cNvSpPr>
            <a:spLocks noChangeArrowheads="1"/>
          </p:cNvSpPr>
          <p:nvPr/>
        </p:nvSpPr>
        <p:spPr bwMode="auto">
          <a:xfrm>
            <a:off x="6097588" y="3100388"/>
            <a:ext cx="2146300" cy="444500"/>
          </a:xfrm>
          <a:prstGeom prst="rect">
            <a:avLst/>
          </a:prstGeom>
          <a:solidFill>
            <a:srgbClr val="FD8C69"/>
          </a:solidFill>
          <a:ln w="12700">
            <a:solidFill>
              <a:schemeClr val="tx1"/>
            </a:solidFill>
            <a:miter lim="800000"/>
            <a:headEnd type="none" w="sm" len="sm"/>
            <a:tailEnd type="none" w="sm" len="sm"/>
          </a:ln>
        </p:spPr>
        <p:txBody>
          <a:bodyPr wrap="none" anchor="ctr"/>
          <a:lstStyle/>
          <a:p>
            <a:pPr algn="ctr" eaLnBrk="1" hangingPunct="1">
              <a:buFontTx/>
              <a:buNone/>
            </a:pPr>
            <a:r>
              <a:rPr lang="en-US" altLang="ko-KR" sz="1800" b="0">
                <a:ea typeface="HY얕은샘물M" pitchFamily="18" charset="-127"/>
              </a:rPr>
              <a:t>PSN(P2P Sensor Net)</a:t>
            </a:r>
          </a:p>
        </p:txBody>
      </p:sp>
      <p:sp>
        <p:nvSpPr>
          <p:cNvPr id="144409" name="Rectangle 4"/>
          <p:cNvSpPr>
            <a:spLocks noChangeArrowheads="1"/>
          </p:cNvSpPr>
          <p:nvPr/>
        </p:nvSpPr>
        <p:spPr bwMode="auto">
          <a:xfrm>
            <a:off x="7361238" y="4291013"/>
            <a:ext cx="903287" cy="668337"/>
          </a:xfrm>
          <a:prstGeom prst="rect">
            <a:avLst/>
          </a:prstGeom>
          <a:solidFill>
            <a:srgbClr val="66FF99"/>
          </a:solidFill>
          <a:ln w="12700">
            <a:solidFill>
              <a:schemeClr val="tx1"/>
            </a:solidFill>
            <a:miter lim="800000"/>
            <a:headEnd type="none" w="sm" len="sm"/>
            <a:tailEnd type="none" w="sm" len="sm"/>
          </a:ln>
        </p:spPr>
        <p:txBody>
          <a:bodyPr wrap="none" anchor="ctr"/>
          <a:lstStyle/>
          <a:p>
            <a:pPr algn="ctr" eaLnBrk="1" hangingPunct="1">
              <a:buFontTx/>
              <a:buNone/>
            </a:pPr>
            <a:r>
              <a:rPr lang="en-US" altLang="ko-KR" sz="1800" b="0">
                <a:ea typeface="HY얕은샘물M" pitchFamily="18" charset="-127"/>
              </a:rPr>
              <a:t>sensor</a:t>
            </a:r>
          </a:p>
          <a:p>
            <a:pPr algn="ctr" eaLnBrk="1" hangingPunct="1">
              <a:buFontTx/>
              <a:buNone/>
            </a:pPr>
            <a:r>
              <a:rPr lang="en-US" altLang="ko-KR" sz="1800" b="0">
                <a:ea typeface="HY얕은샘물M" pitchFamily="18" charset="-127"/>
              </a:rPr>
              <a:t>I/F</a:t>
            </a:r>
            <a:endParaRPr lang="ko-KR" altLang="en-US" sz="1800" b="0">
              <a:ea typeface="HY얕은샘물M" pitchFamily="18" charset="-127"/>
            </a:endParaRPr>
          </a:p>
        </p:txBody>
      </p:sp>
      <p:sp>
        <p:nvSpPr>
          <p:cNvPr id="144386" name="Rectangle 2"/>
          <p:cNvSpPr>
            <a:spLocks noGrp="1"/>
          </p:cNvSpPr>
          <p:nvPr>
            <p:ph type="title" idx="4294967295"/>
          </p:nvPr>
        </p:nvSpPr>
        <p:spPr/>
        <p:txBody>
          <a:bodyPr/>
          <a:lstStyle/>
          <a:p>
            <a:r>
              <a:rPr lang="en-US" altLang="ko-KR" smtClean="0">
                <a:ea typeface="굴림" pitchFamily="50" charset="-127"/>
              </a:rPr>
              <a:t>Peer Node</a:t>
            </a:r>
            <a:r>
              <a:rPr lang="en-US" altLang="ko-KR" smtClean="0">
                <a:latin typeface="Times New Roman"/>
                <a:ea typeface="굴림" pitchFamily="50" charset="-127"/>
              </a:rPr>
              <a:t>’</a:t>
            </a:r>
            <a:r>
              <a:rPr lang="en-US" altLang="ko-KR" smtClean="0">
                <a:ea typeface="굴림" pitchFamily="50" charset="-127"/>
              </a:rPr>
              <a:t>s Architecture</a:t>
            </a:r>
            <a:endParaRPr lang="en-GB" altLang="ko-KR" smtClean="0">
              <a:ea typeface="굴림" pitchFamily="50" charset="-127"/>
            </a:endParaRPr>
          </a:p>
        </p:txBody>
      </p:sp>
      <p:sp>
        <p:nvSpPr>
          <p:cNvPr id="58" name="모서리가 둥근 직사각형 57"/>
          <p:cNvSpPr/>
          <p:nvPr/>
        </p:nvSpPr>
        <p:spPr>
          <a:xfrm>
            <a:off x="466725" y="1484313"/>
            <a:ext cx="8137525" cy="309562"/>
          </a:xfrm>
          <a:prstGeom prst="roundRect">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buFontTx/>
              <a:buNone/>
              <a:defRPr/>
            </a:pPr>
            <a:r>
              <a:rPr lang="en-US" altLang="ko-KR" sz="2400" b="0" dirty="0">
                <a:solidFill>
                  <a:srgbClr val="0000CC"/>
                </a:solidFill>
              </a:rPr>
              <a:t>Sharing the stored sensing data</a:t>
            </a:r>
            <a:endParaRPr lang="ko-KR" altLang="en-US" sz="2400" b="0" dirty="0">
              <a:solidFill>
                <a:srgbClr val="0000CC"/>
              </a:solidFill>
            </a:endParaRPr>
          </a:p>
        </p:txBody>
      </p:sp>
      <p:sp>
        <p:nvSpPr>
          <p:cNvPr id="59" name="모서리가 둥근 직사각형 58"/>
          <p:cNvSpPr/>
          <p:nvPr/>
        </p:nvSpPr>
        <p:spPr>
          <a:xfrm>
            <a:off x="468313" y="5734050"/>
            <a:ext cx="8135937" cy="320675"/>
          </a:xfrm>
          <a:prstGeom prst="roundRect">
            <a:avLst/>
          </a:prstGeom>
          <a:solidFill>
            <a:srgbClr val="FD8C6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Tx/>
              <a:buNone/>
              <a:defRPr/>
            </a:pPr>
            <a:r>
              <a:rPr lang="en-US" altLang="ko-KR" sz="2400" b="0" dirty="0"/>
              <a:t>Monitoring </a:t>
            </a:r>
            <a:r>
              <a:rPr lang="en-US" altLang="ko-KR" sz="2400" b="0" dirty="0" err="1"/>
              <a:t>realtime</a:t>
            </a:r>
            <a:r>
              <a:rPr lang="en-US" altLang="ko-KR" sz="2400" b="0" dirty="0"/>
              <a:t> sensed data</a:t>
            </a:r>
            <a:endParaRPr lang="ko-KR" altLang="en-US" sz="2400" b="0" dirty="0"/>
          </a:p>
        </p:txBody>
      </p:sp>
      <p:cxnSp>
        <p:nvCxnSpPr>
          <p:cNvPr id="80" name="꺾인 연결선 64"/>
          <p:cNvCxnSpPr/>
          <p:nvPr/>
        </p:nvCxnSpPr>
        <p:spPr>
          <a:xfrm flipV="1">
            <a:off x="5580063" y="1773238"/>
            <a:ext cx="330200" cy="1485900"/>
          </a:xfrm>
          <a:prstGeom prst="bentConnector2">
            <a:avLst/>
          </a:prstGeom>
          <a:ln w="38100">
            <a:solidFill>
              <a:schemeClr val="accent4">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hape 80"/>
          <p:cNvCxnSpPr>
            <a:cxnSpLocks noChangeShapeType="1"/>
          </p:cNvCxnSpPr>
          <p:nvPr/>
        </p:nvCxnSpPr>
        <p:spPr bwMode="auto">
          <a:xfrm rot="5400000">
            <a:off x="4799806" y="4425157"/>
            <a:ext cx="2376487" cy="241300"/>
          </a:xfrm>
          <a:prstGeom prst="bentConnector3">
            <a:avLst>
              <a:gd name="adj1" fmla="val 468"/>
            </a:avLst>
          </a:prstGeom>
          <a:noFill/>
          <a:ln w="31750" algn="ctr">
            <a:solidFill>
              <a:srgbClr val="FD8C69"/>
            </a:solidFill>
            <a:miter lim="800000"/>
            <a:headEnd/>
            <a:tailEnd type="arrow" w="med" len="med"/>
          </a:ln>
        </p:spPr>
      </p:cxnSp>
      <p:sp>
        <p:nvSpPr>
          <p:cNvPr id="144393" name="Text Box 22"/>
          <p:cNvSpPr txBox="1">
            <a:spLocks noChangeArrowheads="1"/>
          </p:cNvSpPr>
          <p:nvPr/>
        </p:nvSpPr>
        <p:spPr bwMode="auto">
          <a:xfrm>
            <a:off x="6481763" y="5010150"/>
            <a:ext cx="184150" cy="366713"/>
          </a:xfrm>
          <a:prstGeom prst="rect">
            <a:avLst/>
          </a:prstGeom>
          <a:noFill/>
          <a:ln w="12700">
            <a:noFill/>
            <a:miter lim="800000"/>
            <a:headEnd type="none" w="sm" len="sm"/>
            <a:tailEnd type="none" w="sm" len="sm"/>
          </a:ln>
        </p:spPr>
        <p:txBody>
          <a:bodyPr wrap="none">
            <a:spAutoFit/>
          </a:bodyPr>
          <a:lstStyle/>
          <a:p>
            <a:pPr eaLnBrk="1" hangingPunct="1">
              <a:buFontTx/>
              <a:buNone/>
            </a:pPr>
            <a:endParaRPr lang="en-GB" altLang="ko-KR" sz="1800" b="0">
              <a:latin typeface="Arial" pitchFamily="34" charset="0"/>
              <a:ea typeface="굴림" pitchFamily="50" charset="-127"/>
            </a:endParaRPr>
          </a:p>
        </p:txBody>
      </p:sp>
      <p:sp>
        <p:nvSpPr>
          <p:cNvPr id="42" name="직사각형 41"/>
          <p:cNvSpPr/>
          <p:nvPr/>
        </p:nvSpPr>
        <p:spPr>
          <a:xfrm>
            <a:off x="6011863" y="5248275"/>
            <a:ext cx="2393950" cy="290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Tx/>
              <a:buNone/>
            </a:pPr>
            <a:r>
              <a:rPr lang="en-US" altLang="ko-KR" sz="1800" b="0">
                <a:solidFill>
                  <a:srgbClr val="FFFFFF"/>
                </a:solidFill>
                <a:latin typeface="Tw Cen MT" pitchFamily="34" charset="0"/>
                <a:ea typeface="HY얕은샘물M" pitchFamily="18" charset="-127"/>
              </a:rPr>
              <a:t>Zigbee sensors</a:t>
            </a:r>
            <a:endParaRPr lang="ko-KR" altLang="en-US" sz="1800" b="0">
              <a:solidFill>
                <a:srgbClr val="FFFFFF"/>
              </a:solidFill>
              <a:latin typeface="Tw Cen MT" pitchFamily="34" charset="0"/>
              <a:ea typeface="HY얕은샘물M" pitchFamily="18" charset="-127"/>
            </a:endParaRPr>
          </a:p>
        </p:txBody>
      </p:sp>
      <p:sp>
        <p:nvSpPr>
          <p:cNvPr id="43" name="위쪽 화살표 42"/>
          <p:cNvSpPr/>
          <p:nvPr/>
        </p:nvSpPr>
        <p:spPr>
          <a:xfrm>
            <a:off x="7585075" y="5065713"/>
            <a:ext cx="450850" cy="139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Tx/>
              <a:buNone/>
            </a:pPr>
            <a:endParaRPr lang="ko-KR" altLang="en-US" sz="1800" b="0">
              <a:solidFill>
                <a:srgbClr val="FFFFFF"/>
              </a:solidFill>
              <a:latin typeface="Tw Cen MT" pitchFamily="34" charset="0"/>
              <a:ea typeface="HY얕은샘물M" pitchFamily="18" charset="-127"/>
            </a:endParaRPr>
          </a:p>
        </p:txBody>
      </p:sp>
      <p:sp>
        <p:nvSpPr>
          <p:cNvPr id="3" name="직사각형 23"/>
          <p:cNvSpPr/>
          <p:nvPr/>
        </p:nvSpPr>
        <p:spPr>
          <a:xfrm>
            <a:off x="690563" y="2636838"/>
            <a:ext cx="2368550" cy="2386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Tx/>
              <a:buNone/>
            </a:pPr>
            <a:endParaRPr lang="ko-KR" altLang="en-US" sz="1800" b="0">
              <a:solidFill>
                <a:srgbClr val="FFFFFF"/>
              </a:solidFill>
              <a:latin typeface="Tw Cen MT" pitchFamily="34" charset="0"/>
              <a:ea typeface="HY얕은샘물M" pitchFamily="18" charset="-127"/>
            </a:endParaRPr>
          </a:p>
        </p:txBody>
      </p:sp>
      <p:sp>
        <p:nvSpPr>
          <p:cNvPr id="144411" name="Rectangle 4"/>
          <p:cNvSpPr>
            <a:spLocks noChangeArrowheads="1"/>
          </p:cNvSpPr>
          <p:nvPr/>
        </p:nvSpPr>
        <p:spPr bwMode="auto">
          <a:xfrm>
            <a:off x="788988" y="4308475"/>
            <a:ext cx="1046162" cy="641350"/>
          </a:xfrm>
          <a:prstGeom prst="rect">
            <a:avLst/>
          </a:prstGeom>
          <a:solidFill>
            <a:srgbClr val="66FF99"/>
          </a:solidFill>
          <a:ln w="12700">
            <a:solidFill>
              <a:schemeClr val="tx1"/>
            </a:solidFill>
            <a:miter lim="800000"/>
            <a:headEnd type="none" w="sm" len="sm"/>
            <a:tailEnd type="none" w="sm" len="sm"/>
          </a:ln>
        </p:spPr>
        <p:txBody>
          <a:bodyPr wrap="none" anchor="ctr"/>
          <a:lstStyle/>
          <a:p>
            <a:pPr algn="ctr" eaLnBrk="1" hangingPunct="1">
              <a:buFontTx/>
              <a:buNone/>
            </a:pPr>
            <a:r>
              <a:rPr lang="en-US" altLang="ko-KR" sz="1800" b="0">
                <a:ea typeface="HY얕은샘물M" pitchFamily="18" charset="-127"/>
              </a:rPr>
              <a:t>TCP/IP</a:t>
            </a:r>
          </a:p>
          <a:p>
            <a:pPr algn="ctr" eaLnBrk="1" hangingPunct="1">
              <a:buFontTx/>
              <a:buNone/>
            </a:pPr>
            <a:r>
              <a:rPr lang="en-US" altLang="ko-KR" sz="1800" b="0">
                <a:ea typeface="HY얕은샘물M" pitchFamily="18" charset="-127"/>
              </a:rPr>
              <a:t>I/F</a:t>
            </a:r>
          </a:p>
        </p:txBody>
      </p:sp>
      <p:sp>
        <p:nvSpPr>
          <p:cNvPr id="144412" name="Rectangle 4"/>
          <p:cNvSpPr>
            <a:spLocks noChangeArrowheads="1"/>
          </p:cNvSpPr>
          <p:nvPr/>
        </p:nvSpPr>
        <p:spPr bwMode="auto">
          <a:xfrm>
            <a:off x="763588" y="3605213"/>
            <a:ext cx="2198687" cy="641350"/>
          </a:xfrm>
          <a:prstGeom prst="rect">
            <a:avLst/>
          </a:prstGeom>
          <a:solidFill>
            <a:srgbClr val="66FF99"/>
          </a:solidFill>
          <a:ln w="12700">
            <a:solidFill>
              <a:schemeClr val="tx1"/>
            </a:solidFill>
            <a:miter lim="800000"/>
            <a:headEnd type="none" w="sm" len="sm"/>
            <a:tailEnd type="none" w="sm" len="sm"/>
          </a:ln>
        </p:spPr>
        <p:txBody>
          <a:bodyPr wrap="none" anchor="ctr"/>
          <a:lstStyle/>
          <a:p>
            <a:pPr algn="ctr" eaLnBrk="1" hangingPunct="1">
              <a:buFontTx/>
              <a:buNone/>
            </a:pPr>
            <a:r>
              <a:rPr lang="en-US" altLang="ko-KR" sz="1800" b="0">
                <a:ea typeface="HY얕은샘물M" pitchFamily="18" charset="-127"/>
              </a:rPr>
              <a:t>PASTRY</a:t>
            </a:r>
            <a:endParaRPr lang="ko-KR" altLang="en-US" sz="1800" b="0">
              <a:ea typeface="HY얕은샘물M" pitchFamily="18" charset="-127"/>
            </a:endParaRPr>
          </a:p>
        </p:txBody>
      </p:sp>
      <p:sp>
        <p:nvSpPr>
          <p:cNvPr id="144415" name="Rectangle 4"/>
          <p:cNvSpPr>
            <a:spLocks noChangeArrowheads="1"/>
          </p:cNvSpPr>
          <p:nvPr/>
        </p:nvSpPr>
        <p:spPr bwMode="auto">
          <a:xfrm>
            <a:off x="2039938" y="4300538"/>
            <a:ext cx="903287" cy="668337"/>
          </a:xfrm>
          <a:prstGeom prst="rect">
            <a:avLst/>
          </a:prstGeom>
          <a:solidFill>
            <a:srgbClr val="66FF99"/>
          </a:solidFill>
          <a:ln w="12700">
            <a:solidFill>
              <a:schemeClr val="tx1"/>
            </a:solidFill>
            <a:miter lim="800000"/>
            <a:headEnd type="none" w="sm" len="sm"/>
            <a:tailEnd type="none" w="sm" len="sm"/>
          </a:ln>
        </p:spPr>
        <p:txBody>
          <a:bodyPr wrap="none" anchor="ctr"/>
          <a:lstStyle/>
          <a:p>
            <a:pPr algn="ctr" eaLnBrk="1" hangingPunct="1">
              <a:buFontTx/>
              <a:buNone/>
            </a:pPr>
            <a:r>
              <a:rPr lang="en-US" altLang="ko-KR" sz="1800" b="0">
                <a:ea typeface="HY얕은샘물M" pitchFamily="18" charset="-127"/>
              </a:rPr>
              <a:t>sensor</a:t>
            </a:r>
          </a:p>
          <a:p>
            <a:pPr algn="ctr" eaLnBrk="1" hangingPunct="1">
              <a:buFontTx/>
              <a:buNone/>
            </a:pPr>
            <a:r>
              <a:rPr lang="en-US" altLang="ko-KR" sz="1800" b="0">
                <a:ea typeface="HY얕은샘물M" pitchFamily="18" charset="-127"/>
              </a:rPr>
              <a:t>I/F</a:t>
            </a:r>
            <a:endParaRPr lang="ko-KR" altLang="en-US" sz="1800" b="0">
              <a:ea typeface="HY얕은샘물M" pitchFamily="18" charset="-127"/>
            </a:endParaRPr>
          </a:p>
        </p:txBody>
      </p:sp>
      <p:cxnSp>
        <p:nvCxnSpPr>
          <p:cNvPr id="4" name="꺾인 연결선 64"/>
          <p:cNvCxnSpPr/>
          <p:nvPr/>
        </p:nvCxnSpPr>
        <p:spPr>
          <a:xfrm flipV="1">
            <a:off x="8243888" y="1773238"/>
            <a:ext cx="330200" cy="1485900"/>
          </a:xfrm>
          <a:prstGeom prst="bentConnector2">
            <a:avLst/>
          </a:prstGeom>
          <a:ln w="38100">
            <a:solidFill>
              <a:schemeClr val="accent4">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꺾인 연결선 64"/>
          <p:cNvCxnSpPr/>
          <p:nvPr/>
        </p:nvCxnSpPr>
        <p:spPr>
          <a:xfrm flipV="1">
            <a:off x="2916238" y="1773238"/>
            <a:ext cx="330200" cy="1485900"/>
          </a:xfrm>
          <a:prstGeom prst="bentConnector2">
            <a:avLst/>
          </a:prstGeom>
          <a:ln w="38100">
            <a:solidFill>
              <a:schemeClr val="accent4">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hape 80"/>
          <p:cNvCxnSpPr>
            <a:cxnSpLocks noChangeShapeType="1"/>
          </p:cNvCxnSpPr>
          <p:nvPr/>
        </p:nvCxnSpPr>
        <p:spPr bwMode="auto">
          <a:xfrm rot="5400000">
            <a:off x="2135981" y="4425157"/>
            <a:ext cx="2376487" cy="241300"/>
          </a:xfrm>
          <a:prstGeom prst="bentConnector3">
            <a:avLst>
              <a:gd name="adj1" fmla="val 468"/>
            </a:avLst>
          </a:prstGeom>
          <a:noFill/>
          <a:ln w="31750" algn="ctr">
            <a:solidFill>
              <a:srgbClr val="FD8C69"/>
            </a:solidFill>
            <a:miter lim="800000"/>
            <a:headEnd/>
            <a:tailEnd type="arrow" w="med" len="med"/>
          </a:ln>
        </p:spPr>
      </p:cxnSp>
      <p:cxnSp>
        <p:nvCxnSpPr>
          <p:cNvPr id="7" name="Shape 80"/>
          <p:cNvCxnSpPr>
            <a:cxnSpLocks noChangeShapeType="1"/>
          </p:cNvCxnSpPr>
          <p:nvPr/>
        </p:nvCxnSpPr>
        <p:spPr bwMode="auto">
          <a:xfrm rot="5400000">
            <a:off x="-527844" y="4425157"/>
            <a:ext cx="2376487" cy="241300"/>
          </a:xfrm>
          <a:prstGeom prst="bentConnector3">
            <a:avLst>
              <a:gd name="adj1" fmla="val 468"/>
            </a:avLst>
          </a:prstGeom>
          <a:noFill/>
          <a:ln w="31750" algn="ctr">
            <a:solidFill>
              <a:srgbClr val="FD8C69"/>
            </a:solidFill>
            <a:miter lim="800000"/>
            <a:headEnd/>
            <a:tailEnd type="arrow" w="med" len="med"/>
          </a:ln>
        </p:spPr>
      </p:cxnSp>
      <p:sp>
        <p:nvSpPr>
          <p:cNvPr id="8" name="직사각형 41"/>
          <p:cNvSpPr/>
          <p:nvPr/>
        </p:nvSpPr>
        <p:spPr>
          <a:xfrm>
            <a:off x="684213" y="5248275"/>
            <a:ext cx="2393950" cy="290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Tx/>
              <a:buNone/>
            </a:pPr>
            <a:r>
              <a:rPr lang="en-US" altLang="ko-KR" sz="1800" b="0">
                <a:solidFill>
                  <a:srgbClr val="FFFFFF"/>
                </a:solidFill>
                <a:latin typeface="Tw Cen MT" pitchFamily="34" charset="0"/>
                <a:ea typeface="HY얕은샘물M" pitchFamily="18" charset="-127"/>
              </a:rPr>
              <a:t>Zigbee sensors</a:t>
            </a:r>
            <a:endParaRPr lang="ko-KR" altLang="en-US" sz="1800" b="0">
              <a:solidFill>
                <a:srgbClr val="FFFFFF"/>
              </a:solidFill>
              <a:latin typeface="Tw Cen MT" pitchFamily="34" charset="0"/>
              <a:ea typeface="HY얕은샘물M" pitchFamily="18" charset="-127"/>
            </a:endParaRPr>
          </a:p>
        </p:txBody>
      </p:sp>
      <p:sp>
        <p:nvSpPr>
          <p:cNvPr id="9" name="위쪽 화살표 42"/>
          <p:cNvSpPr/>
          <p:nvPr/>
        </p:nvSpPr>
        <p:spPr>
          <a:xfrm>
            <a:off x="2257425" y="5065713"/>
            <a:ext cx="450850" cy="139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Tx/>
              <a:buNone/>
            </a:pPr>
            <a:endParaRPr lang="ko-KR" altLang="en-US" sz="1800" b="0">
              <a:solidFill>
                <a:srgbClr val="FFFFFF"/>
              </a:solidFill>
              <a:latin typeface="Tw Cen MT" pitchFamily="34" charset="0"/>
              <a:ea typeface="HY얕은샘물M" pitchFamily="18" charset="-127"/>
            </a:endParaRPr>
          </a:p>
        </p:txBody>
      </p:sp>
      <p:sp>
        <p:nvSpPr>
          <p:cNvPr id="10" name="Rectangle 5"/>
          <p:cNvSpPr>
            <a:spLocks noChangeArrowheads="1"/>
          </p:cNvSpPr>
          <p:nvPr/>
        </p:nvSpPr>
        <p:spPr bwMode="auto">
          <a:xfrm>
            <a:off x="827088" y="2708275"/>
            <a:ext cx="2101850" cy="288925"/>
          </a:xfrm>
          <a:prstGeom prst="rect">
            <a:avLst/>
          </a:prstGeom>
          <a:solidFill>
            <a:srgbClr val="C8FFF9"/>
          </a:solidFill>
          <a:ln w="12700">
            <a:solidFill>
              <a:schemeClr val="tx1"/>
            </a:solidFill>
            <a:miter lim="800000"/>
            <a:headEnd type="none" w="sm" len="sm"/>
            <a:tailEnd type="none" w="sm" len="sm"/>
          </a:ln>
        </p:spPr>
        <p:txBody>
          <a:bodyPr wrap="none" anchor="ctr"/>
          <a:lstStyle/>
          <a:p>
            <a:pPr algn="ctr" eaLnBrk="1" hangingPunct="1">
              <a:buFontTx/>
              <a:buNone/>
            </a:pPr>
            <a:r>
              <a:rPr lang="en-US" altLang="ko-KR" sz="1800" b="0">
                <a:ea typeface="HY얕은샘물M" pitchFamily="18" charset="-127"/>
              </a:rPr>
              <a:t>USN’s Application</a:t>
            </a:r>
          </a:p>
        </p:txBody>
      </p:sp>
      <p:sp>
        <p:nvSpPr>
          <p:cNvPr id="144434" name="Rectangle 4"/>
          <p:cNvSpPr>
            <a:spLocks noChangeArrowheads="1"/>
          </p:cNvSpPr>
          <p:nvPr/>
        </p:nvSpPr>
        <p:spPr bwMode="auto">
          <a:xfrm>
            <a:off x="3419475" y="3100388"/>
            <a:ext cx="2219325" cy="444500"/>
          </a:xfrm>
          <a:prstGeom prst="rect">
            <a:avLst/>
          </a:prstGeom>
          <a:solidFill>
            <a:srgbClr val="FD8C69"/>
          </a:solidFill>
          <a:ln w="12700">
            <a:solidFill>
              <a:schemeClr val="tx1"/>
            </a:solidFill>
            <a:miter lim="800000"/>
            <a:headEnd type="none" w="sm" len="sm"/>
            <a:tailEnd type="none" w="sm" len="sm"/>
          </a:ln>
        </p:spPr>
        <p:txBody>
          <a:bodyPr wrap="none" anchor="ctr"/>
          <a:lstStyle/>
          <a:p>
            <a:pPr algn="ctr" eaLnBrk="1" hangingPunct="1">
              <a:buFontTx/>
              <a:buNone/>
            </a:pPr>
            <a:r>
              <a:rPr lang="en-US" altLang="ko-KR" sz="1800" b="0">
                <a:ea typeface="HY얕은샘물M" pitchFamily="18" charset="-127"/>
              </a:rPr>
              <a:t>PSN(P2P Sensor Net)</a:t>
            </a:r>
          </a:p>
        </p:txBody>
      </p:sp>
      <p:sp>
        <p:nvSpPr>
          <p:cNvPr id="144435" name="Rectangle 4"/>
          <p:cNvSpPr>
            <a:spLocks noChangeArrowheads="1"/>
          </p:cNvSpPr>
          <p:nvPr/>
        </p:nvSpPr>
        <p:spPr bwMode="auto">
          <a:xfrm>
            <a:off x="755650" y="3100388"/>
            <a:ext cx="2219325" cy="444500"/>
          </a:xfrm>
          <a:prstGeom prst="rect">
            <a:avLst/>
          </a:prstGeom>
          <a:solidFill>
            <a:srgbClr val="FD8C69"/>
          </a:solidFill>
          <a:ln w="12700">
            <a:solidFill>
              <a:schemeClr val="tx1"/>
            </a:solidFill>
            <a:miter lim="800000"/>
            <a:headEnd type="none" w="sm" len="sm"/>
            <a:tailEnd type="none" w="sm" len="sm"/>
          </a:ln>
        </p:spPr>
        <p:txBody>
          <a:bodyPr wrap="none" anchor="ctr"/>
          <a:lstStyle/>
          <a:p>
            <a:pPr algn="ctr" eaLnBrk="1" hangingPunct="1">
              <a:buFontTx/>
              <a:buNone/>
            </a:pPr>
            <a:r>
              <a:rPr lang="en-US" altLang="ko-KR" sz="1800" b="0">
                <a:ea typeface="HY얕은샘물M" pitchFamily="18" charset="-127"/>
              </a:rPr>
              <a:t>PSN(P2P Sensor Net)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ko-KR" dirty="0" smtClean="0"/>
              <a:t>P2P USN Service </a:t>
            </a:r>
            <a:r>
              <a:rPr lang="en-US" altLang="ko-KR" dirty="0" smtClean="0"/>
              <a:t>Scenarios</a:t>
            </a:r>
            <a:endParaRPr lang="en-US" altLang="ko-KR" dirty="0" smtClean="0"/>
          </a:p>
        </p:txBody>
      </p:sp>
      <p:sp>
        <p:nvSpPr>
          <p:cNvPr id="158723" name="Rectangle 3"/>
          <p:cNvSpPr>
            <a:spLocks noGrp="1" noChangeArrowheads="1"/>
          </p:cNvSpPr>
          <p:nvPr>
            <p:ph type="body" idx="1"/>
          </p:nvPr>
        </p:nvSpPr>
        <p:spPr/>
        <p:txBody>
          <a:bodyPr/>
          <a:lstStyle/>
          <a:p>
            <a:r>
              <a:rPr lang="en-US" altLang="ko-KR" sz="2000" smtClean="0"/>
              <a:t>An Application server finds and gathers information.</a:t>
            </a:r>
          </a:p>
          <a:p>
            <a:endParaRPr lang="en-US" altLang="ko-KR" sz="2000" smtClean="0"/>
          </a:p>
          <a:p>
            <a:endParaRPr lang="en-US" altLang="ko-KR" sz="2000" smtClean="0"/>
          </a:p>
          <a:p>
            <a:endParaRPr lang="en-US" altLang="ko-KR" sz="2000" smtClean="0"/>
          </a:p>
          <a:p>
            <a:endParaRPr lang="en-US" altLang="ko-KR" sz="2000" smtClean="0"/>
          </a:p>
          <a:p>
            <a:endParaRPr lang="en-US" altLang="ko-KR" sz="2000" smtClean="0"/>
          </a:p>
          <a:p>
            <a:endParaRPr lang="en-US" altLang="ko-KR" sz="2000" smtClean="0"/>
          </a:p>
          <a:p>
            <a:r>
              <a:rPr lang="en-US" altLang="ko-KR" sz="2000" smtClean="0"/>
              <a:t>Sensor network looks for users, if special events happen</a:t>
            </a:r>
          </a:p>
        </p:txBody>
      </p:sp>
      <p:grpSp>
        <p:nvGrpSpPr>
          <p:cNvPr id="4" name="Group 4"/>
          <p:cNvGrpSpPr>
            <a:grpSpLocks/>
          </p:cNvGrpSpPr>
          <p:nvPr/>
        </p:nvGrpSpPr>
        <p:grpSpPr bwMode="auto">
          <a:xfrm>
            <a:off x="971550" y="1773238"/>
            <a:ext cx="6811963" cy="2165350"/>
            <a:chOff x="721" y="1023"/>
            <a:chExt cx="4291" cy="1364"/>
          </a:xfrm>
        </p:grpSpPr>
        <p:grpSp>
          <p:nvGrpSpPr>
            <p:cNvPr id="5" name="Group 36"/>
            <p:cNvGrpSpPr>
              <a:grpSpLocks/>
            </p:cNvGrpSpPr>
            <p:nvPr/>
          </p:nvGrpSpPr>
          <p:grpSpPr bwMode="auto">
            <a:xfrm rot="10800000">
              <a:off x="814" y="1431"/>
              <a:ext cx="483" cy="332"/>
              <a:chOff x="3379" y="1614"/>
              <a:chExt cx="483" cy="362"/>
            </a:xfrm>
          </p:grpSpPr>
          <p:sp>
            <p:nvSpPr>
              <p:cNvPr id="158726" name="Rectangle 37"/>
              <p:cNvSpPr>
                <a:spLocks noChangeArrowheads="1"/>
              </p:cNvSpPr>
              <p:nvPr/>
            </p:nvSpPr>
            <p:spPr bwMode="auto">
              <a:xfrm rot="-5400000">
                <a:off x="3402" y="1707"/>
                <a:ext cx="136" cy="182"/>
              </a:xfrm>
              <a:prstGeom prst="rect">
                <a:avLst/>
              </a:prstGeom>
              <a:solidFill>
                <a:schemeClr val="accent1"/>
              </a:solidFill>
              <a:ln w="9525" algn="ctr">
                <a:solidFill>
                  <a:schemeClr val="tx1"/>
                </a:solidFill>
                <a:miter lim="800000"/>
                <a:headEnd/>
                <a:tailEnd/>
              </a:ln>
            </p:spPr>
            <p:txBody>
              <a:bodyPr rot="10800000" vert="eaVert" wrap="none" anchor="ctr"/>
              <a:lstStyle/>
              <a:p>
                <a:endParaRPr lang="ko-KR" altLang="ko-KR" b="0"/>
              </a:p>
            </p:txBody>
          </p:sp>
          <p:sp>
            <p:nvSpPr>
              <p:cNvPr id="158727" name="Oval 38"/>
              <p:cNvSpPr>
                <a:spLocks noChangeArrowheads="1"/>
              </p:cNvSpPr>
              <p:nvPr/>
            </p:nvSpPr>
            <p:spPr bwMode="auto">
              <a:xfrm rot="-5400000">
                <a:off x="3643" y="1903"/>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28" name="Oval 39"/>
              <p:cNvSpPr>
                <a:spLocks noChangeArrowheads="1"/>
              </p:cNvSpPr>
              <p:nvPr/>
            </p:nvSpPr>
            <p:spPr bwMode="auto">
              <a:xfrm rot="-5400000">
                <a:off x="3643" y="1614"/>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29" name="Oval 40"/>
              <p:cNvSpPr>
                <a:spLocks noChangeArrowheads="1"/>
              </p:cNvSpPr>
              <p:nvPr/>
            </p:nvSpPr>
            <p:spPr bwMode="auto">
              <a:xfrm rot="-5400000">
                <a:off x="3546" y="1646"/>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30" name="Oval 41"/>
              <p:cNvSpPr>
                <a:spLocks noChangeArrowheads="1"/>
              </p:cNvSpPr>
              <p:nvPr/>
            </p:nvSpPr>
            <p:spPr bwMode="auto">
              <a:xfrm rot="-5400000">
                <a:off x="3550" y="1867"/>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31" name="Oval 42"/>
              <p:cNvSpPr>
                <a:spLocks noChangeArrowheads="1"/>
              </p:cNvSpPr>
              <p:nvPr/>
            </p:nvSpPr>
            <p:spPr bwMode="auto">
              <a:xfrm rot="-5400000">
                <a:off x="3790" y="1759"/>
                <a:ext cx="72"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32" name="Oval 43"/>
              <p:cNvSpPr>
                <a:spLocks noChangeArrowheads="1"/>
              </p:cNvSpPr>
              <p:nvPr/>
            </p:nvSpPr>
            <p:spPr bwMode="auto">
              <a:xfrm rot="-5400000">
                <a:off x="3741" y="1642"/>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33" name="Oval 44"/>
              <p:cNvSpPr>
                <a:spLocks noChangeArrowheads="1"/>
              </p:cNvSpPr>
              <p:nvPr/>
            </p:nvSpPr>
            <p:spPr bwMode="auto">
              <a:xfrm rot="-5400000">
                <a:off x="3737" y="1867"/>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34" name="Oval 45"/>
              <p:cNvSpPr>
                <a:spLocks noChangeArrowheads="1"/>
              </p:cNvSpPr>
              <p:nvPr/>
            </p:nvSpPr>
            <p:spPr bwMode="auto">
              <a:xfrm rot="-5400000">
                <a:off x="3535" y="1650"/>
                <a:ext cx="290" cy="292"/>
              </a:xfrm>
              <a:prstGeom prst="ellipse">
                <a:avLst/>
              </a:prstGeom>
              <a:noFill/>
              <a:ln w="9525" algn="ctr">
                <a:solidFill>
                  <a:schemeClr val="tx1"/>
                </a:solidFill>
                <a:prstDash val="dash"/>
                <a:round/>
                <a:headEnd/>
                <a:tailEnd/>
              </a:ln>
            </p:spPr>
            <p:txBody>
              <a:bodyPr rot="10800000" vert="eaVert" wrap="none" anchor="ctr"/>
              <a:lstStyle/>
              <a:p>
                <a:endParaRPr lang="ko-KR" altLang="ko-KR" b="0"/>
              </a:p>
            </p:txBody>
          </p:sp>
        </p:grpSp>
        <p:sp>
          <p:nvSpPr>
            <p:cNvPr id="158735" name="Rectangle 15"/>
            <p:cNvSpPr>
              <a:spLocks noChangeArrowheads="1"/>
            </p:cNvSpPr>
            <p:nvPr/>
          </p:nvSpPr>
          <p:spPr bwMode="auto">
            <a:xfrm>
              <a:off x="2510" y="1474"/>
              <a:ext cx="467" cy="198"/>
            </a:xfrm>
            <a:prstGeom prst="rect">
              <a:avLst/>
            </a:prstGeom>
            <a:solidFill>
              <a:schemeClr val="bg1"/>
            </a:solidFill>
            <a:ln w="9525" algn="ctr">
              <a:solidFill>
                <a:schemeClr val="bg2"/>
              </a:solidFill>
              <a:miter lim="800000"/>
              <a:headEnd/>
              <a:tailEnd/>
            </a:ln>
            <a:effectLst/>
          </p:spPr>
          <p:txBody>
            <a:bodyPr anchor="ctr">
              <a:spAutoFit/>
            </a:bodyPr>
            <a:lstStyle/>
            <a:p>
              <a:pPr algn="ctr">
                <a:buFontTx/>
                <a:buNone/>
              </a:pPr>
              <a:r>
                <a:rPr lang="en-US" altLang="ko-KR" sz="1400" b="0"/>
                <a:t>Server</a:t>
              </a:r>
            </a:p>
          </p:txBody>
        </p:sp>
        <p:grpSp>
          <p:nvGrpSpPr>
            <p:cNvPr id="6" name="Group 16"/>
            <p:cNvGrpSpPr>
              <a:grpSpLocks/>
            </p:cNvGrpSpPr>
            <p:nvPr/>
          </p:nvGrpSpPr>
          <p:grpSpPr bwMode="auto">
            <a:xfrm>
              <a:off x="1299" y="1218"/>
              <a:ext cx="1225" cy="771"/>
              <a:chOff x="1299" y="1218"/>
              <a:chExt cx="1225" cy="771"/>
            </a:xfrm>
          </p:grpSpPr>
          <p:sp>
            <p:nvSpPr>
              <p:cNvPr id="158737" name="Oval 17"/>
              <p:cNvSpPr>
                <a:spLocks noChangeArrowheads="1"/>
              </p:cNvSpPr>
              <p:nvPr/>
            </p:nvSpPr>
            <p:spPr bwMode="auto">
              <a:xfrm rot="10800000">
                <a:off x="2366" y="1511"/>
                <a:ext cx="158" cy="147"/>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38" name="Oval 18"/>
              <p:cNvSpPr>
                <a:spLocks noChangeArrowheads="1"/>
              </p:cNvSpPr>
              <p:nvPr/>
            </p:nvSpPr>
            <p:spPr bwMode="auto">
              <a:xfrm rot="10800000">
                <a:off x="2168" y="1770"/>
                <a:ext cx="158" cy="146"/>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39" name="Oval 19"/>
              <p:cNvSpPr>
                <a:spLocks noChangeArrowheads="1"/>
              </p:cNvSpPr>
              <p:nvPr/>
            </p:nvSpPr>
            <p:spPr bwMode="auto">
              <a:xfrm rot="10800000">
                <a:off x="1377" y="1280"/>
                <a:ext cx="1067" cy="624"/>
              </a:xfrm>
              <a:prstGeom prst="ellipse">
                <a:avLst/>
              </a:prstGeom>
              <a:noFill/>
              <a:ln w="9525" algn="ctr">
                <a:solidFill>
                  <a:schemeClr val="bg2"/>
                </a:solidFill>
                <a:round/>
                <a:headEnd/>
                <a:tailEnd/>
              </a:ln>
              <a:effectLst/>
            </p:spPr>
            <p:txBody>
              <a:bodyPr anchor="ctr">
                <a:spAutoFit/>
              </a:bodyPr>
              <a:lstStyle/>
              <a:p>
                <a:endParaRPr lang="ko-KR" altLang="en-US"/>
              </a:p>
            </p:txBody>
          </p:sp>
          <p:sp>
            <p:nvSpPr>
              <p:cNvPr id="158740" name="Oval 20"/>
              <p:cNvSpPr>
                <a:spLocks noChangeArrowheads="1"/>
              </p:cNvSpPr>
              <p:nvPr/>
            </p:nvSpPr>
            <p:spPr bwMode="auto">
              <a:xfrm rot="10800000">
                <a:off x="1299" y="1511"/>
                <a:ext cx="158" cy="147"/>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41" name="Oval 21"/>
              <p:cNvSpPr>
                <a:spLocks noChangeArrowheads="1"/>
              </p:cNvSpPr>
              <p:nvPr/>
            </p:nvSpPr>
            <p:spPr bwMode="auto">
              <a:xfrm rot="10800000">
                <a:off x="1812" y="1218"/>
                <a:ext cx="158" cy="147"/>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42" name="Oval 22"/>
              <p:cNvSpPr>
                <a:spLocks noChangeArrowheads="1"/>
              </p:cNvSpPr>
              <p:nvPr/>
            </p:nvSpPr>
            <p:spPr bwMode="auto">
              <a:xfrm rot="10800000">
                <a:off x="1812" y="1842"/>
                <a:ext cx="158" cy="147"/>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43" name="Oval 23"/>
              <p:cNvSpPr>
                <a:spLocks noChangeArrowheads="1"/>
              </p:cNvSpPr>
              <p:nvPr/>
            </p:nvSpPr>
            <p:spPr bwMode="auto">
              <a:xfrm rot="10800000">
                <a:off x="1457" y="1770"/>
                <a:ext cx="158" cy="146"/>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44" name="Oval 24"/>
              <p:cNvSpPr>
                <a:spLocks noChangeArrowheads="1"/>
              </p:cNvSpPr>
              <p:nvPr/>
            </p:nvSpPr>
            <p:spPr bwMode="auto">
              <a:xfrm rot="10800000">
                <a:off x="1457" y="1292"/>
                <a:ext cx="158" cy="146"/>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45" name="Oval 25"/>
              <p:cNvSpPr>
                <a:spLocks noChangeArrowheads="1"/>
              </p:cNvSpPr>
              <p:nvPr/>
            </p:nvSpPr>
            <p:spPr bwMode="auto">
              <a:xfrm rot="10800000">
                <a:off x="2168" y="1254"/>
                <a:ext cx="158" cy="147"/>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grpSp>
        <p:sp>
          <p:nvSpPr>
            <p:cNvPr id="158746" name="Text Box 26"/>
            <p:cNvSpPr txBox="1">
              <a:spLocks noChangeArrowheads="1"/>
            </p:cNvSpPr>
            <p:nvPr/>
          </p:nvSpPr>
          <p:spPr bwMode="auto">
            <a:xfrm>
              <a:off x="1446" y="1424"/>
              <a:ext cx="897" cy="326"/>
            </a:xfrm>
            <a:prstGeom prst="rect">
              <a:avLst/>
            </a:prstGeom>
            <a:noFill/>
            <a:ln w="9525" algn="ctr">
              <a:noFill/>
              <a:miter lim="800000"/>
              <a:headEnd/>
              <a:tailEnd/>
            </a:ln>
            <a:effectLst/>
          </p:spPr>
          <p:txBody>
            <a:bodyPr wrap="none">
              <a:spAutoFit/>
            </a:bodyPr>
            <a:lstStyle/>
            <a:p>
              <a:pPr algn="ctr">
                <a:buFontTx/>
                <a:buNone/>
              </a:pPr>
              <a:r>
                <a:rPr lang="en-US" altLang="ko-KR" sz="1400" b="0"/>
                <a:t>Sensor P2P </a:t>
              </a:r>
            </a:p>
            <a:p>
              <a:pPr algn="ctr">
                <a:buFontTx/>
                <a:buNone/>
              </a:pPr>
              <a:r>
                <a:rPr lang="en-US" altLang="ko-KR" sz="1400" b="0"/>
                <a:t>Overlay Network</a:t>
              </a:r>
            </a:p>
          </p:txBody>
        </p:sp>
        <p:grpSp>
          <p:nvGrpSpPr>
            <p:cNvPr id="7" name="Group 36"/>
            <p:cNvGrpSpPr>
              <a:grpSpLocks/>
            </p:cNvGrpSpPr>
            <p:nvPr/>
          </p:nvGrpSpPr>
          <p:grpSpPr bwMode="auto">
            <a:xfrm rot="12962586">
              <a:off x="1041" y="1023"/>
              <a:ext cx="483" cy="332"/>
              <a:chOff x="3379" y="1614"/>
              <a:chExt cx="483" cy="362"/>
            </a:xfrm>
          </p:grpSpPr>
          <p:sp>
            <p:nvSpPr>
              <p:cNvPr id="158748" name="Rectangle 37"/>
              <p:cNvSpPr>
                <a:spLocks noChangeArrowheads="1"/>
              </p:cNvSpPr>
              <p:nvPr/>
            </p:nvSpPr>
            <p:spPr bwMode="auto">
              <a:xfrm rot="-5400000">
                <a:off x="3402" y="1707"/>
                <a:ext cx="136" cy="182"/>
              </a:xfrm>
              <a:prstGeom prst="rect">
                <a:avLst/>
              </a:prstGeom>
              <a:solidFill>
                <a:schemeClr val="accent1"/>
              </a:solidFill>
              <a:ln w="9525" algn="ctr">
                <a:solidFill>
                  <a:schemeClr val="tx1"/>
                </a:solidFill>
                <a:miter lim="800000"/>
                <a:headEnd/>
                <a:tailEnd/>
              </a:ln>
            </p:spPr>
            <p:txBody>
              <a:bodyPr rot="10800000" vert="eaVert" wrap="none" anchor="ctr"/>
              <a:lstStyle/>
              <a:p>
                <a:endParaRPr lang="ko-KR" altLang="ko-KR" b="0"/>
              </a:p>
            </p:txBody>
          </p:sp>
          <p:sp>
            <p:nvSpPr>
              <p:cNvPr id="158749" name="Oval 38"/>
              <p:cNvSpPr>
                <a:spLocks noChangeArrowheads="1"/>
              </p:cNvSpPr>
              <p:nvPr/>
            </p:nvSpPr>
            <p:spPr bwMode="auto">
              <a:xfrm rot="-5400000">
                <a:off x="3643" y="1903"/>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50" name="Oval 39"/>
              <p:cNvSpPr>
                <a:spLocks noChangeArrowheads="1"/>
              </p:cNvSpPr>
              <p:nvPr/>
            </p:nvSpPr>
            <p:spPr bwMode="auto">
              <a:xfrm rot="-5400000">
                <a:off x="3643" y="1614"/>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51" name="Oval 40"/>
              <p:cNvSpPr>
                <a:spLocks noChangeArrowheads="1"/>
              </p:cNvSpPr>
              <p:nvPr/>
            </p:nvSpPr>
            <p:spPr bwMode="auto">
              <a:xfrm rot="-5400000">
                <a:off x="3546" y="1646"/>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52" name="Oval 41"/>
              <p:cNvSpPr>
                <a:spLocks noChangeArrowheads="1"/>
              </p:cNvSpPr>
              <p:nvPr/>
            </p:nvSpPr>
            <p:spPr bwMode="auto">
              <a:xfrm rot="-5400000">
                <a:off x="3550" y="1867"/>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53" name="Oval 42"/>
              <p:cNvSpPr>
                <a:spLocks noChangeArrowheads="1"/>
              </p:cNvSpPr>
              <p:nvPr/>
            </p:nvSpPr>
            <p:spPr bwMode="auto">
              <a:xfrm rot="-5400000">
                <a:off x="3790" y="1759"/>
                <a:ext cx="72"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54" name="Oval 43"/>
              <p:cNvSpPr>
                <a:spLocks noChangeArrowheads="1"/>
              </p:cNvSpPr>
              <p:nvPr/>
            </p:nvSpPr>
            <p:spPr bwMode="auto">
              <a:xfrm rot="-5400000">
                <a:off x="3741" y="1642"/>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55" name="Oval 44"/>
              <p:cNvSpPr>
                <a:spLocks noChangeArrowheads="1"/>
              </p:cNvSpPr>
              <p:nvPr/>
            </p:nvSpPr>
            <p:spPr bwMode="auto">
              <a:xfrm rot="-5400000">
                <a:off x="3737" y="1867"/>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56" name="Oval 45"/>
              <p:cNvSpPr>
                <a:spLocks noChangeArrowheads="1"/>
              </p:cNvSpPr>
              <p:nvPr/>
            </p:nvSpPr>
            <p:spPr bwMode="auto">
              <a:xfrm rot="-5400000">
                <a:off x="3535" y="1650"/>
                <a:ext cx="290" cy="292"/>
              </a:xfrm>
              <a:prstGeom prst="ellipse">
                <a:avLst/>
              </a:prstGeom>
              <a:noFill/>
              <a:ln w="9525" algn="ctr">
                <a:solidFill>
                  <a:schemeClr val="tx1"/>
                </a:solidFill>
                <a:prstDash val="dash"/>
                <a:round/>
                <a:headEnd/>
                <a:tailEnd/>
              </a:ln>
            </p:spPr>
            <p:txBody>
              <a:bodyPr rot="10800000" vert="eaVert" wrap="none" anchor="ctr"/>
              <a:lstStyle/>
              <a:p>
                <a:endParaRPr lang="ko-KR" altLang="ko-KR" b="0"/>
              </a:p>
            </p:txBody>
          </p:sp>
        </p:grpSp>
        <p:grpSp>
          <p:nvGrpSpPr>
            <p:cNvPr id="8" name="Group 36"/>
            <p:cNvGrpSpPr>
              <a:grpSpLocks/>
            </p:cNvGrpSpPr>
            <p:nvPr/>
          </p:nvGrpSpPr>
          <p:grpSpPr bwMode="auto">
            <a:xfrm rot="8761138">
              <a:off x="1041" y="1839"/>
              <a:ext cx="483" cy="332"/>
              <a:chOff x="3379" y="1614"/>
              <a:chExt cx="483" cy="362"/>
            </a:xfrm>
          </p:grpSpPr>
          <p:sp>
            <p:nvSpPr>
              <p:cNvPr id="158758" name="Rectangle 37"/>
              <p:cNvSpPr>
                <a:spLocks noChangeArrowheads="1"/>
              </p:cNvSpPr>
              <p:nvPr/>
            </p:nvSpPr>
            <p:spPr bwMode="auto">
              <a:xfrm rot="-5400000">
                <a:off x="3402" y="1707"/>
                <a:ext cx="136" cy="182"/>
              </a:xfrm>
              <a:prstGeom prst="rect">
                <a:avLst/>
              </a:prstGeom>
              <a:solidFill>
                <a:schemeClr val="accent1"/>
              </a:solidFill>
              <a:ln w="9525" algn="ctr">
                <a:solidFill>
                  <a:schemeClr val="tx1"/>
                </a:solidFill>
                <a:miter lim="800000"/>
                <a:headEnd/>
                <a:tailEnd/>
              </a:ln>
            </p:spPr>
            <p:txBody>
              <a:bodyPr rot="10800000" vert="eaVert" wrap="none" anchor="ctr"/>
              <a:lstStyle/>
              <a:p>
                <a:endParaRPr lang="ko-KR" altLang="ko-KR" b="0"/>
              </a:p>
            </p:txBody>
          </p:sp>
          <p:sp>
            <p:nvSpPr>
              <p:cNvPr id="158759" name="Oval 38"/>
              <p:cNvSpPr>
                <a:spLocks noChangeArrowheads="1"/>
              </p:cNvSpPr>
              <p:nvPr/>
            </p:nvSpPr>
            <p:spPr bwMode="auto">
              <a:xfrm rot="-5400000">
                <a:off x="3643" y="1903"/>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60" name="Oval 39"/>
              <p:cNvSpPr>
                <a:spLocks noChangeArrowheads="1"/>
              </p:cNvSpPr>
              <p:nvPr/>
            </p:nvSpPr>
            <p:spPr bwMode="auto">
              <a:xfrm rot="-5400000">
                <a:off x="3643" y="1614"/>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61" name="Oval 40"/>
              <p:cNvSpPr>
                <a:spLocks noChangeArrowheads="1"/>
              </p:cNvSpPr>
              <p:nvPr/>
            </p:nvSpPr>
            <p:spPr bwMode="auto">
              <a:xfrm rot="-5400000">
                <a:off x="3546" y="1646"/>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62" name="Oval 41"/>
              <p:cNvSpPr>
                <a:spLocks noChangeArrowheads="1"/>
              </p:cNvSpPr>
              <p:nvPr/>
            </p:nvSpPr>
            <p:spPr bwMode="auto">
              <a:xfrm rot="-5400000">
                <a:off x="3550" y="1867"/>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63" name="Oval 42"/>
              <p:cNvSpPr>
                <a:spLocks noChangeArrowheads="1"/>
              </p:cNvSpPr>
              <p:nvPr/>
            </p:nvSpPr>
            <p:spPr bwMode="auto">
              <a:xfrm rot="-5400000">
                <a:off x="3790" y="1759"/>
                <a:ext cx="72"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64" name="Oval 43"/>
              <p:cNvSpPr>
                <a:spLocks noChangeArrowheads="1"/>
              </p:cNvSpPr>
              <p:nvPr/>
            </p:nvSpPr>
            <p:spPr bwMode="auto">
              <a:xfrm rot="-5400000">
                <a:off x="3741" y="1642"/>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65" name="Oval 44"/>
              <p:cNvSpPr>
                <a:spLocks noChangeArrowheads="1"/>
              </p:cNvSpPr>
              <p:nvPr/>
            </p:nvSpPr>
            <p:spPr bwMode="auto">
              <a:xfrm rot="-5400000">
                <a:off x="3737" y="1867"/>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66" name="Oval 45"/>
              <p:cNvSpPr>
                <a:spLocks noChangeArrowheads="1"/>
              </p:cNvSpPr>
              <p:nvPr/>
            </p:nvSpPr>
            <p:spPr bwMode="auto">
              <a:xfrm rot="-5400000">
                <a:off x="3535" y="1650"/>
                <a:ext cx="290" cy="292"/>
              </a:xfrm>
              <a:prstGeom prst="ellipse">
                <a:avLst/>
              </a:prstGeom>
              <a:noFill/>
              <a:ln w="9525" algn="ctr">
                <a:solidFill>
                  <a:schemeClr val="tx1"/>
                </a:solidFill>
                <a:prstDash val="dash"/>
                <a:round/>
                <a:headEnd/>
                <a:tailEnd/>
              </a:ln>
            </p:spPr>
            <p:txBody>
              <a:bodyPr rot="10800000" vert="eaVert" wrap="none" anchor="ctr"/>
              <a:lstStyle/>
              <a:p>
                <a:endParaRPr lang="ko-KR" altLang="ko-KR" b="0"/>
              </a:p>
            </p:txBody>
          </p:sp>
        </p:grpSp>
        <p:sp>
          <p:nvSpPr>
            <p:cNvPr id="158767" name="Rectangle 47"/>
            <p:cNvSpPr>
              <a:spLocks noChangeArrowheads="1"/>
            </p:cNvSpPr>
            <p:nvPr/>
          </p:nvSpPr>
          <p:spPr bwMode="auto">
            <a:xfrm>
              <a:off x="721" y="2195"/>
              <a:ext cx="850" cy="192"/>
            </a:xfrm>
            <a:prstGeom prst="rect">
              <a:avLst/>
            </a:prstGeom>
            <a:noFill/>
            <a:ln w="9525" algn="ctr">
              <a:noFill/>
              <a:miter lim="800000"/>
              <a:headEnd/>
              <a:tailEnd/>
            </a:ln>
            <a:effectLst/>
          </p:spPr>
          <p:txBody>
            <a:bodyPr>
              <a:spAutoFit/>
            </a:bodyPr>
            <a:lstStyle/>
            <a:p>
              <a:pPr>
                <a:buFontTx/>
                <a:buNone/>
              </a:pPr>
              <a:r>
                <a:rPr lang="en-US" altLang="ko-KR" sz="1400" b="0"/>
                <a:t>Sensor Network</a:t>
              </a:r>
            </a:p>
          </p:txBody>
        </p:sp>
        <p:sp>
          <p:nvSpPr>
            <p:cNvPr id="158768" name="Rectangle 48"/>
            <p:cNvSpPr>
              <a:spLocks noChangeArrowheads="1"/>
            </p:cNvSpPr>
            <p:nvPr/>
          </p:nvSpPr>
          <p:spPr bwMode="auto">
            <a:xfrm>
              <a:off x="4094" y="1474"/>
              <a:ext cx="347" cy="198"/>
            </a:xfrm>
            <a:prstGeom prst="rect">
              <a:avLst/>
            </a:prstGeom>
            <a:solidFill>
              <a:srgbClr val="CCFFCC"/>
            </a:solidFill>
            <a:ln w="9525" algn="ctr">
              <a:solidFill>
                <a:schemeClr val="bg2"/>
              </a:solidFill>
              <a:miter lim="800000"/>
              <a:headEnd/>
              <a:tailEnd/>
            </a:ln>
            <a:effectLst/>
          </p:spPr>
          <p:txBody>
            <a:bodyPr wrap="none" anchor="ctr">
              <a:spAutoFit/>
            </a:bodyPr>
            <a:lstStyle/>
            <a:p>
              <a:pPr algn="ctr">
                <a:buFontTx/>
                <a:buNone/>
              </a:pPr>
              <a:r>
                <a:rPr lang="en-US" altLang="ko-KR" sz="1400"/>
                <a:t>User</a:t>
              </a:r>
            </a:p>
          </p:txBody>
        </p:sp>
        <p:pic>
          <p:nvPicPr>
            <p:cNvPr id="158769" name="Picture 171" descr="cloud"/>
            <p:cNvPicPr>
              <a:picLocks noChangeAspect="1" noChangeArrowheads="1"/>
            </p:cNvPicPr>
            <p:nvPr/>
          </p:nvPicPr>
          <p:blipFill>
            <a:blip r:embed="rId3"/>
            <a:srcRect/>
            <a:stretch>
              <a:fillRect/>
            </a:stretch>
          </p:blipFill>
          <p:spPr bwMode="auto">
            <a:xfrm>
              <a:off x="3216" y="1424"/>
              <a:ext cx="591" cy="406"/>
            </a:xfrm>
            <a:prstGeom prst="rect">
              <a:avLst/>
            </a:prstGeom>
            <a:noFill/>
            <a:ln w="9525">
              <a:noFill/>
              <a:miter lim="800000"/>
              <a:headEnd/>
              <a:tailEnd/>
            </a:ln>
          </p:spPr>
        </p:pic>
        <p:sp>
          <p:nvSpPr>
            <p:cNvPr id="158770" name="Text Box 50"/>
            <p:cNvSpPr txBox="1">
              <a:spLocks noChangeArrowheads="1"/>
            </p:cNvSpPr>
            <p:nvPr/>
          </p:nvSpPr>
          <p:spPr bwMode="auto">
            <a:xfrm>
              <a:off x="3254" y="1549"/>
              <a:ext cx="508" cy="192"/>
            </a:xfrm>
            <a:prstGeom prst="rect">
              <a:avLst/>
            </a:prstGeom>
            <a:noFill/>
            <a:ln w="9525" algn="ctr">
              <a:noFill/>
              <a:miter lim="800000"/>
              <a:headEnd/>
              <a:tailEnd/>
            </a:ln>
            <a:effectLst/>
          </p:spPr>
          <p:txBody>
            <a:bodyPr wrap="none">
              <a:spAutoFit/>
            </a:bodyPr>
            <a:lstStyle/>
            <a:p>
              <a:pPr>
                <a:buFontTx/>
                <a:buNone/>
              </a:pPr>
              <a:r>
                <a:rPr lang="en-US" altLang="ko-KR" sz="1400"/>
                <a:t>Internet</a:t>
              </a:r>
            </a:p>
          </p:txBody>
        </p:sp>
        <p:sp>
          <p:nvSpPr>
            <p:cNvPr id="158771" name="Line 51"/>
            <p:cNvSpPr>
              <a:spLocks noChangeShapeType="1"/>
            </p:cNvSpPr>
            <p:nvPr/>
          </p:nvSpPr>
          <p:spPr bwMode="auto">
            <a:xfrm rot="10800000" flipH="1">
              <a:off x="1357" y="1582"/>
              <a:ext cx="1043" cy="0"/>
            </a:xfrm>
            <a:prstGeom prst="line">
              <a:avLst/>
            </a:prstGeom>
            <a:noFill/>
            <a:ln w="38100">
              <a:solidFill>
                <a:srgbClr val="3399FF"/>
              </a:solidFill>
              <a:prstDash val="sysDot"/>
              <a:round/>
              <a:headEnd type="triangle" w="med" len="med"/>
              <a:tailEnd type="triangle" w="med" len="med"/>
            </a:ln>
            <a:effectLst/>
          </p:spPr>
          <p:txBody>
            <a:bodyPr>
              <a:spAutoFit/>
            </a:bodyPr>
            <a:lstStyle/>
            <a:p>
              <a:endParaRPr lang="ko-KR" altLang="en-US"/>
            </a:p>
          </p:txBody>
        </p:sp>
        <p:sp>
          <p:nvSpPr>
            <p:cNvPr id="158772" name="Line 52"/>
            <p:cNvSpPr>
              <a:spLocks noChangeShapeType="1"/>
            </p:cNvSpPr>
            <p:nvPr/>
          </p:nvSpPr>
          <p:spPr bwMode="auto">
            <a:xfrm rot="10800000" flipH="1">
              <a:off x="1538" y="1626"/>
              <a:ext cx="907" cy="227"/>
            </a:xfrm>
            <a:prstGeom prst="line">
              <a:avLst/>
            </a:prstGeom>
            <a:noFill/>
            <a:ln w="38100">
              <a:solidFill>
                <a:srgbClr val="3399FF"/>
              </a:solidFill>
              <a:prstDash val="sysDot"/>
              <a:round/>
              <a:headEnd type="triangle" w="med" len="med"/>
              <a:tailEnd type="triangle" w="med" len="med"/>
            </a:ln>
            <a:effectLst/>
          </p:spPr>
          <p:txBody>
            <a:bodyPr>
              <a:spAutoFit/>
            </a:bodyPr>
            <a:lstStyle/>
            <a:p>
              <a:endParaRPr lang="ko-KR" altLang="en-US"/>
            </a:p>
          </p:txBody>
        </p:sp>
        <p:sp>
          <p:nvSpPr>
            <p:cNvPr id="158773" name="Line 53"/>
            <p:cNvSpPr>
              <a:spLocks noChangeShapeType="1"/>
            </p:cNvSpPr>
            <p:nvPr/>
          </p:nvSpPr>
          <p:spPr bwMode="auto">
            <a:xfrm rot="10800000" flipH="1" flipV="1">
              <a:off x="1538" y="1354"/>
              <a:ext cx="907" cy="181"/>
            </a:xfrm>
            <a:prstGeom prst="line">
              <a:avLst/>
            </a:prstGeom>
            <a:noFill/>
            <a:ln w="38100">
              <a:solidFill>
                <a:srgbClr val="3399FF"/>
              </a:solidFill>
              <a:prstDash val="sysDot"/>
              <a:round/>
              <a:headEnd type="triangle" w="med" len="med"/>
              <a:tailEnd type="triangle" w="med" len="med"/>
            </a:ln>
            <a:effectLst/>
          </p:spPr>
          <p:txBody>
            <a:bodyPr>
              <a:spAutoFit/>
            </a:bodyPr>
            <a:lstStyle/>
            <a:p>
              <a:endParaRPr lang="ko-KR" altLang="en-US"/>
            </a:p>
          </p:txBody>
        </p:sp>
        <p:sp>
          <p:nvSpPr>
            <p:cNvPr id="158774" name="Line 54"/>
            <p:cNvSpPr>
              <a:spLocks noChangeShapeType="1"/>
            </p:cNvSpPr>
            <p:nvPr/>
          </p:nvSpPr>
          <p:spPr bwMode="auto">
            <a:xfrm rot="10800000" flipH="1">
              <a:off x="3035" y="1582"/>
              <a:ext cx="1043" cy="0"/>
            </a:xfrm>
            <a:prstGeom prst="line">
              <a:avLst/>
            </a:prstGeom>
            <a:noFill/>
            <a:ln w="38100">
              <a:solidFill>
                <a:srgbClr val="6600FF"/>
              </a:solidFill>
              <a:prstDash val="sysDot"/>
              <a:round/>
              <a:headEnd/>
              <a:tailEnd type="triangle" w="med" len="med"/>
            </a:ln>
            <a:effectLst/>
          </p:spPr>
          <p:txBody>
            <a:bodyPr>
              <a:spAutoFit/>
            </a:bodyPr>
            <a:lstStyle/>
            <a:p>
              <a:endParaRPr lang="ko-KR" altLang="en-US"/>
            </a:p>
          </p:txBody>
        </p:sp>
        <p:pic>
          <p:nvPicPr>
            <p:cNvPr id="158775" name="Picture 55"/>
            <p:cNvPicPr>
              <a:picLocks noChangeAspect="1" noChangeArrowheads="1"/>
            </p:cNvPicPr>
            <p:nvPr/>
          </p:nvPicPr>
          <p:blipFill>
            <a:blip r:embed="rId4"/>
            <a:srcRect/>
            <a:stretch>
              <a:fillRect/>
            </a:stretch>
          </p:blipFill>
          <p:spPr bwMode="auto">
            <a:xfrm>
              <a:off x="3896" y="1696"/>
              <a:ext cx="1116" cy="642"/>
            </a:xfrm>
            <a:prstGeom prst="rect">
              <a:avLst/>
            </a:prstGeom>
            <a:noFill/>
          </p:spPr>
        </p:pic>
        <p:sp>
          <p:nvSpPr>
            <p:cNvPr id="158776" name="Rectangle 56"/>
            <p:cNvSpPr>
              <a:spLocks noChangeArrowheads="1"/>
            </p:cNvSpPr>
            <p:nvPr/>
          </p:nvSpPr>
          <p:spPr bwMode="auto">
            <a:xfrm>
              <a:off x="2036" y="1877"/>
              <a:ext cx="590" cy="192"/>
            </a:xfrm>
            <a:prstGeom prst="rect">
              <a:avLst/>
            </a:prstGeom>
            <a:noFill/>
            <a:ln w="9525" algn="ctr">
              <a:noFill/>
              <a:miter lim="800000"/>
              <a:headEnd/>
              <a:tailEnd/>
            </a:ln>
            <a:effectLst/>
          </p:spPr>
          <p:txBody>
            <a:bodyPr>
              <a:spAutoFit/>
            </a:bodyPr>
            <a:lstStyle/>
            <a:p>
              <a:pPr>
                <a:buFontTx/>
                <a:buNone/>
              </a:pPr>
              <a:r>
                <a:rPr lang="en-US" altLang="ko-KR" sz="1400" b="0"/>
                <a:t>Peer Node</a:t>
              </a:r>
            </a:p>
          </p:txBody>
        </p:sp>
      </p:grpSp>
      <p:grpSp>
        <p:nvGrpSpPr>
          <p:cNvPr id="9" name="Group 57"/>
          <p:cNvGrpSpPr>
            <a:grpSpLocks/>
          </p:cNvGrpSpPr>
          <p:nvPr/>
        </p:nvGrpSpPr>
        <p:grpSpPr bwMode="auto">
          <a:xfrm>
            <a:off x="1908175" y="4221163"/>
            <a:ext cx="4718050" cy="2374900"/>
            <a:chOff x="1203" y="2432"/>
            <a:chExt cx="2972" cy="1496"/>
          </a:xfrm>
        </p:grpSpPr>
        <p:sp>
          <p:nvSpPr>
            <p:cNvPr id="158778" name="Rectangle 58"/>
            <p:cNvSpPr>
              <a:spLocks noChangeArrowheads="1"/>
            </p:cNvSpPr>
            <p:nvPr/>
          </p:nvSpPr>
          <p:spPr bwMode="auto">
            <a:xfrm>
              <a:off x="3487" y="3042"/>
              <a:ext cx="347" cy="198"/>
            </a:xfrm>
            <a:prstGeom prst="rect">
              <a:avLst/>
            </a:prstGeom>
            <a:solidFill>
              <a:srgbClr val="CCFFCC"/>
            </a:solidFill>
            <a:ln w="9525" algn="ctr">
              <a:solidFill>
                <a:schemeClr val="bg2"/>
              </a:solidFill>
              <a:miter lim="800000"/>
              <a:headEnd/>
              <a:tailEnd/>
            </a:ln>
            <a:effectLst/>
          </p:spPr>
          <p:txBody>
            <a:bodyPr wrap="none" anchor="ctr">
              <a:spAutoFit/>
            </a:bodyPr>
            <a:lstStyle/>
            <a:p>
              <a:pPr algn="ctr">
                <a:buFontTx/>
                <a:buNone/>
              </a:pPr>
              <a:r>
                <a:rPr lang="en-US" altLang="ko-KR" sz="1400"/>
                <a:t>User</a:t>
              </a:r>
            </a:p>
          </p:txBody>
        </p:sp>
        <p:grpSp>
          <p:nvGrpSpPr>
            <p:cNvPr id="10" name="Group 36"/>
            <p:cNvGrpSpPr>
              <a:grpSpLocks/>
            </p:cNvGrpSpPr>
            <p:nvPr/>
          </p:nvGrpSpPr>
          <p:grpSpPr bwMode="auto">
            <a:xfrm rot="10800000">
              <a:off x="1793" y="2996"/>
              <a:ext cx="483" cy="332"/>
              <a:chOff x="3379" y="1614"/>
              <a:chExt cx="483" cy="362"/>
            </a:xfrm>
          </p:grpSpPr>
          <p:sp>
            <p:nvSpPr>
              <p:cNvPr id="158780" name="Rectangle 37"/>
              <p:cNvSpPr>
                <a:spLocks noChangeArrowheads="1"/>
              </p:cNvSpPr>
              <p:nvPr/>
            </p:nvSpPr>
            <p:spPr bwMode="auto">
              <a:xfrm rot="-5400000">
                <a:off x="3402" y="1707"/>
                <a:ext cx="136" cy="182"/>
              </a:xfrm>
              <a:prstGeom prst="rect">
                <a:avLst/>
              </a:prstGeom>
              <a:solidFill>
                <a:schemeClr val="accent1"/>
              </a:solidFill>
              <a:ln w="9525" algn="ctr">
                <a:solidFill>
                  <a:schemeClr val="tx1"/>
                </a:solidFill>
                <a:miter lim="800000"/>
                <a:headEnd/>
                <a:tailEnd/>
              </a:ln>
            </p:spPr>
            <p:txBody>
              <a:bodyPr rot="10800000" vert="eaVert" wrap="none" anchor="ctr"/>
              <a:lstStyle/>
              <a:p>
                <a:endParaRPr lang="ko-KR" altLang="ko-KR" b="0"/>
              </a:p>
            </p:txBody>
          </p:sp>
          <p:sp>
            <p:nvSpPr>
              <p:cNvPr id="158781" name="Oval 38"/>
              <p:cNvSpPr>
                <a:spLocks noChangeArrowheads="1"/>
              </p:cNvSpPr>
              <p:nvPr/>
            </p:nvSpPr>
            <p:spPr bwMode="auto">
              <a:xfrm rot="-5400000">
                <a:off x="3643" y="1903"/>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82" name="Oval 39"/>
              <p:cNvSpPr>
                <a:spLocks noChangeArrowheads="1"/>
              </p:cNvSpPr>
              <p:nvPr/>
            </p:nvSpPr>
            <p:spPr bwMode="auto">
              <a:xfrm rot="-5400000">
                <a:off x="3643" y="1614"/>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83" name="Oval 40"/>
              <p:cNvSpPr>
                <a:spLocks noChangeArrowheads="1"/>
              </p:cNvSpPr>
              <p:nvPr/>
            </p:nvSpPr>
            <p:spPr bwMode="auto">
              <a:xfrm rot="-5400000">
                <a:off x="3546" y="1646"/>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84" name="Oval 41"/>
              <p:cNvSpPr>
                <a:spLocks noChangeArrowheads="1"/>
              </p:cNvSpPr>
              <p:nvPr/>
            </p:nvSpPr>
            <p:spPr bwMode="auto">
              <a:xfrm rot="-5400000">
                <a:off x="3550" y="1867"/>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85" name="Oval 42"/>
              <p:cNvSpPr>
                <a:spLocks noChangeArrowheads="1"/>
              </p:cNvSpPr>
              <p:nvPr/>
            </p:nvSpPr>
            <p:spPr bwMode="auto">
              <a:xfrm rot="-5400000">
                <a:off x="3790" y="1759"/>
                <a:ext cx="72"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86" name="Oval 43"/>
              <p:cNvSpPr>
                <a:spLocks noChangeArrowheads="1"/>
              </p:cNvSpPr>
              <p:nvPr/>
            </p:nvSpPr>
            <p:spPr bwMode="auto">
              <a:xfrm rot="-5400000">
                <a:off x="3741" y="1642"/>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87" name="Oval 44"/>
              <p:cNvSpPr>
                <a:spLocks noChangeArrowheads="1"/>
              </p:cNvSpPr>
              <p:nvPr/>
            </p:nvSpPr>
            <p:spPr bwMode="auto">
              <a:xfrm rot="-5400000">
                <a:off x="3737" y="1867"/>
                <a:ext cx="73" cy="73"/>
              </a:xfrm>
              <a:prstGeom prst="ellipse">
                <a:avLst/>
              </a:prstGeom>
              <a:solidFill>
                <a:srgbClr val="FF0000"/>
              </a:solidFill>
              <a:ln w="9525" algn="ctr">
                <a:solidFill>
                  <a:schemeClr val="tx1"/>
                </a:solidFill>
                <a:round/>
                <a:headEnd/>
                <a:tailEnd/>
              </a:ln>
            </p:spPr>
            <p:txBody>
              <a:bodyPr rot="10800000" vert="eaVert" wrap="none" anchor="ctr"/>
              <a:lstStyle/>
              <a:p>
                <a:endParaRPr lang="ko-KR" altLang="ko-KR" b="0"/>
              </a:p>
            </p:txBody>
          </p:sp>
          <p:sp>
            <p:nvSpPr>
              <p:cNvPr id="158788" name="Oval 45"/>
              <p:cNvSpPr>
                <a:spLocks noChangeArrowheads="1"/>
              </p:cNvSpPr>
              <p:nvPr/>
            </p:nvSpPr>
            <p:spPr bwMode="auto">
              <a:xfrm rot="-5400000">
                <a:off x="3535" y="1650"/>
                <a:ext cx="290" cy="292"/>
              </a:xfrm>
              <a:prstGeom prst="ellipse">
                <a:avLst/>
              </a:prstGeom>
              <a:noFill/>
              <a:ln w="9525" algn="ctr">
                <a:solidFill>
                  <a:schemeClr val="tx1"/>
                </a:solidFill>
                <a:prstDash val="dash"/>
                <a:round/>
                <a:headEnd/>
                <a:tailEnd/>
              </a:ln>
            </p:spPr>
            <p:txBody>
              <a:bodyPr rot="10800000" vert="eaVert" wrap="none" anchor="ctr"/>
              <a:lstStyle/>
              <a:p>
                <a:endParaRPr lang="ko-KR" altLang="ko-KR" b="0"/>
              </a:p>
            </p:txBody>
          </p:sp>
        </p:grpSp>
        <p:sp>
          <p:nvSpPr>
            <p:cNvPr id="158789" name="AutoShape 69"/>
            <p:cNvSpPr>
              <a:spLocks noChangeArrowheads="1"/>
            </p:cNvSpPr>
            <p:nvPr/>
          </p:nvSpPr>
          <p:spPr bwMode="auto">
            <a:xfrm>
              <a:off x="1203" y="2951"/>
              <a:ext cx="551" cy="390"/>
            </a:xfrm>
            <a:prstGeom prst="irregularSeal1">
              <a:avLst/>
            </a:prstGeom>
            <a:solidFill>
              <a:srgbClr val="FFE5E5"/>
            </a:solidFill>
            <a:ln w="9525" algn="ctr">
              <a:solidFill>
                <a:schemeClr val="bg2"/>
              </a:solidFill>
              <a:miter lim="800000"/>
              <a:headEnd/>
              <a:tailEnd/>
            </a:ln>
            <a:effectLst>
              <a:outerShdw dist="107763" dir="2700000" algn="ctr" rotWithShape="0">
                <a:srgbClr val="808080">
                  <a:alpha val="50000"/>
                </a:srgbClr>
              </a:outerShdw>
            </a:effectLst>
          </p:spPr>
          <p:txBody>
            <a:bodyPr wrap="none" anchor="ctr">
              <a:spAutoFit/>
            </a:bodyPr>
            <a:lstStyle/>
            <a:p>
              <a:pPr algn="ctr">
                <a:buFontTx/>
                <a:buNone/>
              </a:pPr>
              <a:r>
                <a:rPr lang="en-US" altLang="ko-KR"/>
                <a:t>Event</a:t>
              </a:r>
            </a:p>
          </p:txBody>
        </p:sp>
        <p:grpSp>
          <p:nvGrpSpPr>
            <p:cNvPr id="11" name="Group 70"/>
            <p:cNvGrpSpPr>
              <a:grpSpLocks/>
            </p:cNvGrpSpPr>
            <p:nvPr/>
          </p:nvGrpSpPr>
          <p:grpSpPr bwMode="auto">
            <a:xfrm>
              <a:off x="2267" y="2785"/>
              <a:ext cx="1225" cy="771"/>
              <a:chOff x="1299" y="1218"/>
              <a:chExt cx="1225" cy="771"/>
            </a:xfrm>
          </p:grpSpPr>
          <p:sp>
            <p:nvSpPr>
              <p:cNvPr id="158791" name="Oval 71"/>
              <p:cNvSpPr>
                <a:spLocks noChangeArrowheads="1"/>
              </p:cNvSpPr>
              <p:nvPr/>
            </p:nvSpPr>
            <p:spPr bwMode="auto">
              <a:xfrm rot="10800000">
                <a:off x="2366" y="1511"/>
                <a:ext cx="158" cy="147"/>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92" name="Oval 72"/>
              <p:cNvSpPr>
                <a:spLocks noChangeArrowheads="1"/>
              </p:cNvSpPr>
              <p:nvPr/>
            </p:nvSpPr>
            <p:spPr bwMode="auto">
              <a:xfrm rot="10800000">
                <a:off x="2168" y="1770"/>
                <a:ext cx="158" cy="146"/>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93" name="Oval 73"/>
              <p:cNvSpPr>
                <a:spLocks noChangeArrowheads="1"/>
              </p:cNvSpPr>
              <p:nvPr/>
            </p:nvSpPr>
            <p:spPr bwMode="auto">
              <a:xfrm rot="10800000">
                <a:off x="1377" y="1280"/>
                <a:ext cx="1067" cy="624"/>
              </a:xfrm>
              <a:prstGeom prst="ellipse">
                <a:avLst/>
              </a:prstGeom>
              <a:noFill/>
              <a:ln w="9525" algn="ctr">
                <a:solidFill>
                  <a:schemeClr val="bg2"/>
                </a:solidFill>
                <a:round/>
                <a:headEnd/>
                <a:tailEnd/>
              </a:ln>
              <a:effectLst/>
            </p:spPr>
            <p:txBody>
              <a:bodyPr anchor="ctr">
                <a:spAutoFit/>
              </a:bodyPr>
              <a:lstStyle/>
              <a:p>
                <a:endParaRPr lang="ko-KR" altLang="en-US"/>
              </a:p>
            </p:txBody>
          </p:sp>
          <p:sp>
            <p:nvSpPr>
              <p:cNvPr id="158794" name="Oval 74"/>
              <p:cNvSpPr>
                <a:spLocks noChangeArrowheads="1"/>
              </p:cNvSpPr>
              <p:nvPr/>
            </p:nvSpPr>
            <p:spPr bwMode="auto">
              <a:xfrm rot="10800000">
                <a:off x="1299" y="1511"/>
                <a:ext cx="158" cy="147"/>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95" name="Oval 75"/>
              <p:cNvSpPr>
                <a:spLocks noChangeArrowheads="1"/>
              </p:cNvSpPr>
              <p:nvPr/>
            </p:nvSpPr>
            <p:spPr bwMode="auto">
              <a:xfrm rot="10800000">
                <a:off x="1812" y="1218"/>
                <a:ext cx="158" cy="147"/>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96" name="Oval 76"/>
              <p:cNvSpPr>
                <a:spLocks noChangeArrowheads="1"/>
              </p:cNvSpPr>
              <p:nvPr/>
            </p:nvSpPr>
            <p:spPr bwMode="auto">
              <a:xfrm rot="10800000">
                <a:off x="1812" y="1842"/>
                <a:ext cx="158" cy="147"/>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97" name="Oval 77"/>
              <p:cNvSpPr>
                <a:spLocks noChangeArrowheads="1"/>
              </p:cNvSpPr>
              <p:nvPr/>
            </p:nvSpPr>
            <p:spPr bwMode="auto">
              <a:xfrm rot="10800000">
                <a:off x="1457" y="1770"/>
                <a:ext cx="158" cy="146"/>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98" name="Oval 78"/>
              <p:cNvSpPr>
                <a:spLocks noChangeArrowheads="1"/>
              </p:cNvSpPr>
              <p:nvPr/>
            </p:nvSpPr>
            <p:spPr bwMode="auto">
              <a:xfrm rot="10800000">
                <a:off x="1457" y="1292"/>
                <a:ext cx="158" cy="146"/>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sp>
            <p:nvSpPr>
              <p:cNvPr id="158799" name="Oval 79"/>
              <p:cNvSpPr>
                <a:spLocks noChangeArrowheads="1"/>
              </p:cNvSpPr>
              <p:nvPr/>
            </p:nvSpPr>
            <p:spPr bwMode="auto">
              <a:xfrm rot="10800000">
                <a:off x="2168" y="1254"/>
                <a:ext cx="158" cy="147"/>
              </a:xfrm>
              <a:prstGeom prst="ellipse">
                <a:avLst/>
              </a:prstGeom>
              <a:solidFill>
                <a:srgbClr val="FFE5E5"/>
              </a:solidFill>
              <a:ln w="19050" algn="ctr">
                <a:solidFill>
                  <a:srgbClr val="FF99CC"/>
                </a:solidFill>
                <a:round/>
                <a:headEnd/>
                <a:tailEnd/>
              </a:ln>
              <a:effectLst/>
            </p:spPr>
            <p:txBody>
              <a:bodyPr wrap="none" anchor="ctr">
                <a:spAutoFit/>
              </a:bodyPr>
              <a:lstStyle/>
              <a:p>
                <a:endParaRPr lang="ko-KR" altLang="en-US"/>
              </a:p>
            </p:txBody>
          </p:sp>
        </p:grpSp>
        <p:sp>
          <p:nvSpPr>
            <p:cNvPr id="158800" name="Text Box 80"/>
            <p:cNvSpPr txBox="1">
              <a:spLocks noChangeArrowheads="1"/>
            </p:cNvSpPr>
            <p:nvPr/>
          </p:nvSpPr>
          <p:spPr bwMode="auto">
            <a:xfrm>
              <a:off x="2472" y="2976"/>
              <a:ext cx="897" cy="326"/>
            </a:xfrm>
            <a:prstGeom prst="rect">
              <a:avLst/>
            </a:prstGeom>
            <a:noFill/>
            <a:ln w="9525" algn="ctr">
              <a:noFill/>
              <a:miter lim="800000"/>
              <a:headEnd/>
              <a:tailEnd/>
            </a:ln>
            <a:effectLst/>
          </p:spPr>
          <p:txBody>
            <a:bodyPr wrap="none">
              <a:spAutoFit/>
            </a:bodyPr>
            <a:lstStyle/>
            <a:p>
              <a:pPr algn="ctr">
                <a:buFontTx/>
                <a:buNone/>
              </a:pPr>
              <a:r>
                <a:rPr lang="en-US" altLang="ko-KR" sz="1400" b="0"/>
                <a:t>Sensor P2P </a:t>
              </a:r>
            </a:p>
            <a:p>
              <a:pPr algn="ctr">
                <a:buFontTx/>
                <a:buNone/>
              </a:pPr>
              <a:r>
                <a:rPr lang="en-US" altLang="ko-KR" sz="1400" b="0"/>
                <a:t>Overlay Network</a:t>
              </a:r>
            </a:p>
          </p:txBody>
        </p:sp>
        <p:sp>
          <p:nvSpPr>
            <p:cNvPr id="158801" name="Line 81"/>
            <p:cNvSpPr>
              <a:spLocks noChangeShapeType="1"/>
            </p:cNvSpPr>
            <p:nvPr/>
          </p:nvSpPr>
          <p:spPr bwMode="auto">
            <a:xfrm rot="10800000" flipH="1">
              <a:off x="2292" y="3132"/>
              <a:ext cx="1179" cy="1"/>
            </a:xfrm>
            <a:prstGeom prst="line">
              <a:avLst/>
            </a:prstGeom>
            <a:noFill/>
            <a:ln w="38100">
              <a:solidFill>
                <a:srgbClr val="3399FF"/>
              </a:solidFill>
              <a:prstDash val="sysDot"/>
              <a:round/>
              <a:headEnd type="triangle" w="med" len="med"/>
              <a:tailEnd type="triangle" w="med" len="med"/>
            </a:ln>
            <a:effectLst/>
          </p:spPr>
          <p:txBody>
            <a:bodyPr>
              <a:spAutoFit/>
            </a:bodyPr>
            <a:lstStyle/>
            <a:p>
              <a:endParaRPr lang="ko-KR" altLang="en-US"/>
            </a:p>
          </p:txBody>
        </p:sp>
        <p:sp>
          <p:nvSpPr>
            <p:cNvPr id="158802" name="Rectangle 82"/>
            <p:cNvSpPr>
              <a:spLocks noChangeArrowheads="1"/>
            </p:cNvSpPr>
            <p:nvPr/>
          </p:nvSpPr>
          <p:spPr bwMode="auto">
            <a:xfrm>
              <a:off x="3244" y="2679"/>
              <a:ext cx="347" cy="198"/>
            </a:xfrm>
            <a:prstGeom prst="rect">
              <a:avLst/>
            </a:prstGeom>
            <a:solidFill>
              <a:srgbClr val="CCFFCC"/>
            </a:solidFill>
            <a:ln w="9525" algn="ctr">
              <a:solidFill>
                <a:schemeClr val="bg2"/>
              </a:solidFill>
              <a:miter lim="800000"/>
              <a:headEnd/>
              <a:tailEnd/>
            </a:ln>
            <a:effectLst/>
          </p:spPr>
          <p:txBody>
            <a:bodyPr wrap="none" anchor="ctr">
              <a:spAutoFit/>
            </a:bodyPr>
            <a:lstStyle/>
            <a:p>
              <a:pPr algn="ctr">
                <a:buFontTx/>
                <a:buNone/>
              </a:pPr>
              <a:r>
                <a:rPr lang="en-US" altLang="ko-KR" sz="1400"/>
                <a:t>User</a:t>
              </a:r>
            </a:p>
          </p:txBody>
        </p:sp>
        <p:sp>
          <p:nvSpPr>
            <p:cNvPr id="158803" name="Rectangle 83"/>
            <p:cNvSpPr>
              <a:spLocks noChangeArrowheads="1"/>
            </p:cNvSpPr>
            <p:nvPr/>
          </p:nvSpPr>
          <p:spPr bwMode="auto">
            <a:xfrm>
              <a:off x="2700" y="3541"/>
              <a:ext cx="347" cy="198"/>
            </a:xfrm>
            <a:prstGeom prst="rect">
              <a:avLst/>
            </a:prstGeom>
            <a:solidFill>
              <a:srgbClr val="CCFFCC"/>
            </a:solidFill>
            <a:ln w="9525" algn="ctr">
              <a:solidFill>
                <a:schemeClr val="bg2"/>
              </a:solidFill>
              <a:miter lim="800000"/>
              <a:headEnd/>
              <a:tailEnd/>
            </a:ln>
            <a:effectLst/>
          </p:spPr>
          <p:txBody>
            <a:bodyPr wrap="none" anchor="ctr">
              <a:spAutoFit/>
            </a:bodyPr>
            <a:lstStyle/>
            <a:p>
              <a:pPr algn="ctr">
                <a:buFontTx/>
                <a:buNone/>
              </a:pPr>
              <a:r>
                <a:rPr lang="en-US" altLang="ko-KR" sz="1400"/>
                <a:t>User</a:t>
              </a:r>
            </a:p>
          </p:txBody>
        </p:sp>
        <p:sp>
          <p:nvSpPr>
            <p:cNvPr id="158804" name="Line 84"/>
            <p:cNvSpPr>
              <a:spLocks noChangeShapeType="1"/>
            </p:cNvSpPr>
            <p:nvPr/>
          </p:nvSpPr>
          <p:spPr bwMode="auto">
            <a:xfrm rot="10800000" flipH="1">
              <a:off x="2292" y="2860"/>
              <a:ext cx="952" cy="273"/>
            </a:xfrm>
            <a:prstGeom prst="line">
              <a:avLst/>
            </a:prstGeom>
            <a:noFill/>
            <a:ln w="38100">
              <a:solidFill>
                <a:srgbClr val="3399FF"/>
              </a:solidFill>
              <a:prstDash val="sysDot"/>
              <a:round/>
              <a:headEnd type="triangle" w="med" len="med"/>
              <a:tailEnd type="triangle" w="med" len="med"/>
            </a:ln>
            <a:effectLst/>
          </p:spPr>
          <p:txBody>
            <a:bodyPr>
              <a:spAutoFit/>
            </a:bodyPr>
            <a:lstStyle/>
            <a:p>
              <a:endParaRPr lang="ko-KR" altLang="en-US"/>
            </a:p>
          </p:txBody>
        </p:sp>
        <p:sp>
          <p:nvSpPr>
            <p:cNvPr id="158805" name="Line 85"/>
            <p:cNvSpPr>
              <a:spLocks noChangeShapeType="1"/>
            </p:cNvSpPr>
            <p:nvPr/>
          </p:nvSpPr>
          <p:spPr bwMode="auto">
            <a:xfrm rot="-10800000" flipH="1" flipV="1">
              <a:off x="2337" y="3133"/>
              <a:ext cx="499" cy="408"/>
            </a:xfrm>
            <a:prstGeom prst="line">
              <a:avLst/>
            </a:prstGeom>
            <a:noFill/>
            <a:ln w="38100">
              <a:solidFill>
                <a:srgbClr val="3399FF"/>
              </a:solidFill>
              <a:prstDash val="sysDot"/>
              <a:round/>
              <a:headEnd type="triangle" w="med" len="med"/>
              <a:tailEnd type="triangle" w="med" len="med"/>
            </a:ln>
            <a:effectLst/>
          </p:spPr>
          <p:txBody>
            <a:bodyPr>
              <a:spAutoFit/>
            </a:bodyPr>
            <a:lstStyle/>
            <a:p>
              <a:endParaRPr lang="ko-KR" altLang="en-US"/>
            </a:p>
          </p:txBody>
        </p:sp>
        <p:pic>
          <p:nvPicPr>
            <p:cNvPr id="45086" name="Picture 30" descr="PDA2"/>
            <p:cNvPicPr>
              <a:picLocks noChangeAspect="1" noChangeArrowheads="1"/>
            </p:cNvPicPr>
            <p:nvPr/>
          </p:nvPicPr>
          <p:blipFill>
            <a:blip r:embed="rId5"/>
            <a:srcRect l="7152" t="7065" b="4494"/>
            <a:stretch>
              <a:fillRect/>
            </a:stretch>
          </p:blipFill>
          <p:spPr bwMode="auto">
            <a:xfrm>
              <a:off x="3833" y="2931"/>
              <a:ext cx="342" cy="453"/>
            </a:xfrm>
            <a:prstGeom prst="rect">
              <a:avLst/>
            </a:prstGeom>
            <a:noFill/>
            <a:effectLst>
              <a:outerShdw dist="53882" dir="2700000" algn="ctr" rotWithShape="0">
                <a:schemeClr val="accent2"/>
              </a:outerShdw>
            </a:effectLst>
          </p:spPr>
        </p:pic>
        <p:pic>
          <p:nvPicPr>
            <p:cNvPr id="2" name="Picture 30" descr="PDA2"/>
            <p:cNvPicPr>
              <a:picLocks noChangeAspect="1" noChangeArrowheads="1"/>
            </p:cNvPicPr>
            <p:nvPr/>
          </p:nvPicPr>
          <p:blipFill>
            <a:blip r:embed="rId5"/>
            <a:srcRect l="7152" t="7065" b="4494"/>
            <a:stretch>
              <a:fillRect/>
            </a:stretch>
          </p:blipFill>
          <p:spPr bwMode="auto">
            <a:xfrm>
              <a:off x="3515" y="2432"/>
              <a:ext cx="342" cy="453"/>
            </a:xfrm>
            <a:prstGeom prst="rect">
              <a:avLst/>
            </a:prstGeom>
            <a:noFill/>
            <a:effectLst>
              <a:outerShdw dist="53882" dir="2700000" algn="ctr" rotWithShape="0">
                <a:schemeClr val="accent2"/>
              </a:outerShdw>
            </a:effectLst>
          </p:spPr>
        </p:pic>
        <p:pic>
          <p:nvPicPr>
            <p:cNvPr id="3" name="Picture 30" descr="PDA2"/>
            <p:cNvPicPr>
              <a:picLocks noChangeAspect="1" noChangeArrowheads="1"/>
            </p:cNvPicPr>
            <p:nvPr/>
          </p:nvPicPr>
          <p:blipFill>
            <a:blip r:embed="rId5"/>
            <a:srcRect l="7152" t="7065" b="4494"/>
            <a:stretch>
              <a:fillRect/>
            </a:stretch>
          </p:blipFill>
          <p:spPr bwMode="auto">
            <a:xfrm>
              <a:off x="3016" y="3475"/>
              <a:ext cx="342" cy="453"/>
            </a:xfrm>
            <a:prstGeom prst="rect">
              <a:avLst/>
            </a:prstGeom>
            <a:noFill/>
            <a:effectLst>
              <a:outerShdw dist="53882" dir="2700000" algn="ctr" rotWithShape="0">
                <a:schemeClr val="accent2"/>
              </a:outerShdw>
            </a:effectLst>
          </p:spPr>
        </p:pic>
        <p:sp>
          <p:nvSpPr>
            <p:cNvPr id="158809" name="Rectangle 89"/>
            <p:cNvSpPr>
              <a:spLocks noChangeArrowheads="1"/>
            </p:cNvSpPr>
            <p:nvPr/>
          </p:nvSpPr>
          <p:spPr bwMode="auto">
            <a:xfrm>
              <a:off x="1565" y="3294"/>
              <a:ext cx="850" cy="192"/>
            </a:xfrm>
            <a:prstGeom prst="rect">
              <a:avLst/>
            </a:prstGeom>
            <a:noFill/>
            <a:ln w="9525" algn="ctr">
              <a:noFill/>
              <a:miter lim="800000"/>
              <a:headEnd/>
              <a:tailEnd/>
            </a:ln>
            <a:effectLst/>
          </p:spPr>
          <p:txBody>
            <a:bodyPr>
              <a:spAutoFit/>
            </a:bodyPr>
            <a:lstStyle/>
            <a:p>
              <a:pPr>
                <a:buFontTx/>
                <a:buNone/>
              </a:pPr>
              <a:r>
                <a:rPr lang="en-US" altLang="ko-KR" sz="1400" b="0"/>
                <a:t>Sensor Network</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WMN</a:t>
            </a:r>
            <a:endParaRPr lang="ko-KR" altLang="en-US" dirty="0"/>
          </a:p>
        </p:txBody>
      </p:sp>
      <p:sp>
        <p:nvSpPr>
          <p:cNvPr id="3" name="내용 개체 틀 2"/>
          <p:cNvSpPr>
            <a:spLocks noGrp="1"/>
          </p:cNvSpPr>
          <p:nvPr>
            <p:ph idx="1"/>
          </p:nvPr>
        </p:nvSpPr>
        <p:spPr/>
        <p:txBody>
          <a:bodyPr/>
          <a:lstStyle/>
          <a:p>
            <a:endParaRPr lang="ko-KR"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96908"/>
          </a:xfrm>
        </p:spPr>
        <p:txBody>
          <a:bodyPr/>
          <a:lstStyle/>
          <a:p>
            <a:r>
              <a:rPr lang="en-US" altLang="ko-KR" b="1" dirty="0" smtClean="0">
                <a:ea typeface="굴림" pitchFamily="50" charset="-127"/>
              </a:rPr>
              <a:t>Changes of Networking</a:t>
            </a:r>
            <a:endParaRPr lang="ko-KR" altLang="en-US" dirty="0"/>
          </a:p>
        </p:txBody>
      </p:sp>
      <p:sp>
        <p:nvSpPr>
          <p:cNvPr id="3" name="내용 개체 틀 2"/>
          <p:cNvSpPr>
            <a:spLocks noGrp="1"/>
          </p:cNvSpPr>
          <p:nvPr>
            <p:ph idx="1"/>
          </p:nvPr>
        </p:nvSpPr>
        <p:spPr>
          <a:xfrm>
            <a:off x="457200" y="1214422"/>
            <a:ext cx="8229600" cy="4911741"/>
          </a:xfrm>
        </p:spPr>
        <p:txBody>
          <a:bodyPr>
            <a:normAutofit fontScale="92500" lnSpcReduction="10000"/>
          </a:bodyPr>
          <a:lstStyle/>
          <a:p>
            <a:r>
              <a:rPr lang="en-US" altLang="ko-KR" dirty="0" smtClean="0">
                <a:ea typeface="굴림" pitchFamily="50" charset="-127"/>
              </a:rPr>
              <a:t>Environment</a:t>
            </a:r>
          </a:p>
          <a:p>
            <a:pPr lvl="1"/>
            <a:r>
              <a:rPr lang="en-US" altLang="ko-KR" i="1" dirty="0" smtClean="0">
                <a:ea typeface="굴림" pitchFamily="50" charset="-127"/>
              </a:rPr>
              <a:t>Trusted =&gt; </a:t>
            </a:r>
            <a:r>
              <a:rPr lang="en-US" altLang="ko-KR" i="1" dirty="0" err="1" smtClean="0">
                <a:ea typeface="굴림" pitchFamily="50" charset="-127"/>
              </a:rPr>
              <a:t>Untrusted</a:t>
            </a:r>
            <a:endParaRPr lang="en-US" altLang="ko-KR" i="1" dirty="0" smtClean="0">
              <a:ea typeface="굴림" pitchFamily="50" charset="-127"/>
            </a:endParaRPr>
          </a:p>
          <a:p>
            <a:r>
              <a:rPr lang="en-US" altLang="ko-KR" dirty="0" smtClean="0">
                <a:ea typeface="굴림" pitchFamily="50" charset="-127"/>
              </a:rPr>
              <a:t>Users</a:t>
            </a:r>
          </a:p>
          <a:p>
            <a:pPr lvl="1"/>
            <a:r>
              <a:rPr lang="en-US" altLang="ko-KR" i="1" dirty="0" smtClean="0">
                <a:ea typeface="굴림" pitchFamily="50" charset="-127"/>
              </a:rPr>
              <a:t>Researchers =&gt; Customers  =&gt; Things</a:t>
            </a:r>
          </a:p>
          <a:p>
            <a:r>
              <a:rPr lang="en-US" altLang="ko-KR" dirty="0" smtClean="0">
                <a:ea typeface="굴림" pitchFamily="50" charset="-127"/>
              </a:rPr>
              <a:t>Operators</a:t>
            </a:r>
          </a:p>
          <a:p>
            <a:pPr lvl="1"/>
            <a:r>
              <a:rPr lang="en-US" altLang="ko-KR" i="1" dirty="0" smtClean="0">
                <a:ea typeface="굴림" pitchFamily="50" charset="-127"/>
              </a:rPr>
              <a:t>Nonprofits =&gt; Commercial</a:t>
            </a:r>
          </a:p>
          <a:p>
            <a:r>
              <a:rPr lang="en-US" altLang="ko-KR" dirty="0" smtClean="0">
                <a:ea typeface="굴림" pitchFamily="50" charset="-127"/>
              </a:rPr>
              <a:t>Usages</a:t>
            </a:r>
          </a:p>
          <a:p>
            <a:pPr lvl="1"/>
            <a:r>
              <a:rPr lang="en-US" altLang="ko-KR" i="1" dirty="0" smtClean="0">
                <a:ea typeface="굴림" pitchFamily="50" charset="-127"/>
              </a:rPr>
              <a:t>Host-oriented =&gt; Data-centric</a:t>
            </a:r>
          </a:p>
          <a:p>
            <a:r>
              <a:rPr lang="en-US" altLang="ko-KR" dirty="0" smtClean="0">
                <a:ea typeface="굴림" pitchFamily="50" charset="-127"/>
              </a:rPr>
              <a:t>Connectivity</a:t>
            </a:r>
          </a:p>
          <a:p>
            <a:pPr lvl="1"/>
            <a:r>
              <a:rPr lang="en-US" altLang="ko-KR" i="1" dirty="0" smtClean="0">
                <a:ea typeface="굴림" pitchFamily="50" charset="-127"/>
              </a:rPr>
              <a:t>E2E IP =&gt; Intermittent Connection</a:t>
            </a:r>
            <a:endParaRPr lang="ko-KR" altLang="en-US" i="1" dirty="0" smtClean="0">
              <a:ea typeface="굴림" pitchFamily="50" charset="-127"/>
            </a:endParaRPr>
          </a:p>
          <a:p>
            <a:endParaRPr lang="ko-KR"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슬라이드 번호 개체 틀 3"/>
          <p:cNvSpPr>
            <a:spLocks noGrp="1"/>
          </p:cNvSpPr>
          <p:nvPr>
            <p:ph type="sldNum" sz="quarter" idx="10"/>
          </p:nvPr>
        </p:nvSpPr>
        <p:spPr/>
        <p:txBody>
          <a:bodyPr/>
          <a:lstStyle/>
          <a:p>
            <a:fld id="{25B08A53-DFD7-4F35-B669-229CC3F0B17A}" type="slidenum">
              <a:rPr lang="en-US" altLang="ko-KR"/>
              <a:pPr/>
              <a:t>30</a:t>
            </a:fld>
            <a:endParaRPr lang="en-US" altLang="ko-KR"/>
          </a:p>
        </p:txBody>
      </p:sp>
      <p:sp>
        <p:nvSpPr>
          <p:cNvPr id="37890" name="Oval 2"/>
          <p:cNvSpPr>
            <a:spLocks noChangeArrowheads="1"/>
          </p:cNvSpPr>
          <p:nvPr/>
        </p:nvSpPr>
        <p:spPr bwMode="auto">
          <a:xfrm>
            <a:off x="1447800" y="1524000"/>
            <a:ext cx="5724525" cy="4724400"/>
          </a:xfrm>
          <a:prstGeom prst="ellipse">
            <a:avLst/>
          </a:prstGeom>
          <a:gradFill rotWithShape="1">
            <a:gsLst>
              <a:gs pos="0">
                <a:srgbClr val="FFFF00">
                  <a:alpha val="48000"/>
                </a:srgbClr>
              </a:gs>
              <a:gs pos="100000">
                <a:srgbClr val="FFFF00">
                  <a:gamma/>
                  <a:tint val="0"/>
                  <a:invGamma/>
                </a:srgbClr>
              </a:gs>
            </a:gsLst>
            <a:path path="shape">
              <a:fillToRect l="50000" t="50000" r="50000" b="50000"/>
            </a:path>
          </a:gradFill>
          <a:ln w="9525" algn="ctr">
            <a:noFill/>
            <a:round/>
            <a:headEnd/>
            <a:tailEnd/>
          </a:ln>
          <a:effectLst/>
        </p:spPr>
        <p:txBody>
          <a:bodyPr wrap="none" anchor="ctr"/>
          <a:lstStyle/>
          <a:p>
            <a:endParaRPr lang="ko-KR" altLang="en-US"/>
          </a:p>
        </p:txBody>
      </p:sp>
      <p:sp>
        <p:nvSpPr>
          <p:cNvPr id="37891" name="Rectangle 3"/>
          <p:cNvSpPr>
            <a:spLocks noChangeArrowheads="1"/>
          </p:cNvSpPr>
          <p:nvPr/>
        </p:nvSpPr>
        <p:spPr bwMode="auto">
          <a:xfrm>
            <a:off x="90488" y="1793875"/>
            <a:ext cx="2076450" cy="3749675"/>
          </a:xfrm>
          <a:prstGeom prst="rect">
            <a:avLst/>
          </a:prstGeom>
          <a:gradFill rotWithShape="1">
            <a:gsLst>
              <a:gs pos="0">
                <a:srgbClr val="3366FF">
                  <a:alpha val="28999"/>
                </a:srgbClr>
              </a:gs>
              <a:gs pos="100000">
                <a:srgbClr val="3366FF">
                  <a:gamma/>
                  <a:tint val="0"/>
                  <a:invGamma/>
                </a:srgbClr>
              </a:gs>
            </a:gsLst>
            <a:path path="rect">
              <a:fillToRect r="100000" b="100000"/>
            </a:path>
          </a:gradFill>
          <a:ln w="9525" algn="ctr">
            <a:noFill/>
            <a:miter lim="800000"/>
            <a:headEnd/>
            <a:tailEnd/>
          </a:ln>
          <a:effectLst/>
        </p:spPr>
        <p:txBody>
          <a:bodyPr wrap="none" anchor="ctr"/>
          <a:lstStyle/>
          <a:p>
            <a:endParaRPr lang="ko-KR" altLang="en-US"/>
          </a:p>
        </p:txBody>
      </p:sp>
      <p:sp>
        <p:nvSpPr>
          <p:cNvPr id="37892" name="Rectangle 4"/>
          <p:cNvSpPr>
            <a:spLocks noChangeArrowheads="1"/>
          </p:cNvSpPr>
          <p:nvPr/>
        </p:nvSpPr>
        <p:spPr bwMode="auto">
          <a:xfrm>
            <a:off x="6470650" y="1793875"/>
            <a:ext cx="2579688" cy="3749675"/>
          </a:xfrm>
          <a:prstGeom prst="rect">
            <a:avLst/>
          </a:prstGeom>
          <a:gradFill rotWithShape="1">
            <a:gsLst>
              <a:gs pos="0">
                <a:srgbClr val="FF9900">
                  <a:alpha val="37000"/>
                </a:srgbClr>
              </a:gs>
              <a:gs pos="100000">
                <a:srgbClr val="FF9900">
                  <a:gamma/>
                  <a:tint val="0"/>
                  <a:invGamma/>
                </a:srgbClr>
              </a:gs>
            </a:gsLst>
            <a:path path="rect">
              <a:fillToRect l="100000" b="100000"/>
            </a:path>
          </a:gradFill>
          <a:ln w="9525" algn="ctr">
            <a:noFill/>
            <a:miter lim="800000"/>
            <a:headEnd/>
            <a:tailEnd/>
          </a:ln>
          <a:effectLst/>
        </p:spPr>
        <p:txBody>
          <a:bodyPr wrap="none" anchor="ctr"/>
          <a:lstStyle/>
          <a:p>
            <a:endParaRPr lang="ko-KR" altLang="en-US"/>
          </a:p>
        </p:txBody>
      </p:sp>
      <p:pic>
        <p:nvPicPr>
          <p:cNvPr id="37893" name="Picture 5" descr="Picture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14500" y="2168525"/>
            <a:ext cx="5249863" cy="3270250"/>
          </a:xfrm>
          <a:prstGeom prst="rect">
            <a:avLst/>
          </a:prstGeom>
          <a:noFill/>
        </p:spPr>
      </p:pic>
      <p:sp>
        <p:nvSpPr>
          <p:cNvPr id="37895" name="Text Box 7"/>
          <p:cNvSpPr txBox="1">
            <a:spLocks noChangeArrowheads="1"/>
          </p:cNvSpPr>
          <p:nvPr/>
        </p:nvSpPr>
        <p:spPr bwMode="auto">
          <a:xfrm>
            <a:off x="0" y="1947863"/>
            <a:ext cx="2209800" cy="3255962"/>
          </a:xfrm>
          <a:prstGeom prst="rect">
            <a:avLst/>
          </a:prstGeom>
          <a:noFill/>
          <a:ln w="9525" algn="ctr">
            <a:noFill/>
            <a:miter lim="800000"/>
            <a:headEnd/>
            <a:tailEnd/>
          </a:ln>
          <a:effectLst/>
        </p:spPr>
        <p:txBody>
          <a:bodyPr>
            <a:spAutoFit/>
          </a:bodyPr>
          <a:lstStyle/>
          <a:p>
            <a:pPr algn="l">
              <a:spcBef>
                <a:spcPct val="50000"/>
              </a:spcBef>
            </a:pPr>
            <a:r>
              <a:rPr lang="en-US" altLang="ko-KR" sz="1800">
                <a:solidFill>
                  <a:srgbClr val="0000FF"/>
                </a:solidFill>
                <a:ea typeface="굴림" pitchFamily="-124" charset="-127"/>
              </a:rPr>
              <a:t> Wireless routers</a:t>
            </a:r>
          </a:p>
          <a:p>
            <a:pPr algn="l">
              <a:spcBef>
                <a:spcPct val="50000"/>
              </a:spcBef>
            </a:pPr>
            <a:r>
              <a:rPr lang="en-US" altLang="ko-KR" sz="1800">
                <a:solidFill>
                  <a:srgbClr val="0000FF"/>
                </a:solidFill>
                <a:ea typeface="굴림" pitchFamily="-124" charset="-127"/>
              </a:rPr>
              <a:t> Gateways</a:t>
            </a:r>
          </a:p>
          <a:p>
            <a:pPr algn="l">
              <a:spcBef>
                <a:spcPct val="50000"/>
              </a:spcBef>
            </a:pPr>
            <a:endParaRPr lang="en-US" altLang="ko-KR" sz="1800">
              <a:solidFill>
                <a:srgbClr val="0000FF"/>
              </a:solidFill>
              <a:ea typeface="굴림" pitchFamily="-124" charset="-127"/>
            </a:endParaRPr>
          </a:p>
          <a:p>
            <a:pPr algn="l">
              <a:spcBef>
                <a:spcPct val="50000"/>
              </a:spcBef>
            </a:pPr>
            <a:r>
              <a:rPr lang="en-US" altLang="ko-KR" sz="1800">
                <a:solidFill>
                  <a:srgbClr val="0000FF"/>
                </a:solidFill>
                <a:ea typeface="굴림" pitchFamily="-124" charset="-127"/>
              </a:rPr>
              <a:t> Printers, servers</a:t>
            </a:r>
          </a:p>
          <a:p>
            <a:pPr algn="l">
              <a:spcBef>
                <a:spcPct val="50000"/>
              </a:spcBef>
            </a:pPr>
            <a:endParaRPr lang="en-US" altLang="ko-KR" sz="1800">
              <a:solidFill>
                <a:srgbClr val="0000FF"/>
              </a:solidFill>
              <a:ea typeface="굴림" pitchFamily="-124" charset="-127"/>
            </a:endParaRPr>
          </a:p>
          <a:p>
            <a:pPr algn="l">
              <a:spcBef>
                <a:spcPct val="50000"/>
              </a:spcBef>
            </a:pPr>
            <a:r>
              <a:rPr lang="en-US" altLang="ko-KR" sz="1800">
                <a:solidFill>
                  <a:srgbClr val="0000FF"/>
                </a:solidFill>
                <a:ea typeface="굴림" pitchFamily="-124" charset="-127"/>
              </a:rPr>
              <a:t> Mobile clients</a:t>
            </a:r>
          </a:p>
          <a:p>
            <a:pPr algn="l">
              <a:spcBef>
                <a:spcPct val="50000"/>
              </a:spcBef>
            </a:pPr>
            <a:endParaRPr lang="en-US" altLang="ko-KR" sz="1800">
              <a:solidFill>
                <a:srgbClr val="0000FF"/>
              </a:solidFill>
              <a:ea typeface="굴림" pitchFamily="-124" charset="-127"/>
            </a:endParaRPr>
          </a:p>
          <a:p>
            <a:pPr algn="l">
              <a:spcBef>
                <a:spcPct val="50000"/>
              </a:spcBef>
            </a:pPr>
            <a:r>
              <a:rPr lang="en-US" altLang="ko-KR" sz="1800">
                <a:solidFill>
                  <a:srgbClr val="0000FF"/>
                </a:solidFill>
                <a:ea typeface="굴림" pitchFamily="-124" charset="-127"/>
              </a:rPr>
              <a:t> Stationary clients</a:t>
            </a:r>
          </a:p>
        </p:txBody>
      </p:sp>
      <p:sp>
        <p:nvSpPr>
          <p:cNvPr id="37896" name="Text Box 8"/>
          <p:cNvSpPr txBox="1">
            <a:spLocks noChangeArrowheads="1"/>
          </p:cNvSpPr>
          <p:nvPr/>
        </p:nvSpPr>
        <p:spPr bwMode="auto">
          <a:xfrm>
            <a:off x="6170613" y="1925638"/>
            <a:ext cx="2830512" cy="3255962"/>
          </a:xfrm>
          <a:prstGeom prst="rect">
            <a:avLst/>
          </a:prstGeom>
          <a:noFill/>
          <a:ln w="9525" algn="ctr">
            <a:noFill/>
            <a:miter lim="800000"/>
            <a:headEnd/>
            <a:tailEnd/>
          </a:ln>
          <a:effectLst/>
        </p:spPr>
        <p:txBody>
          <a:bodyPr>
            <a:spAutoFit/>
          </a:bodyPr>
          <a:lstStyle/>
          <a:p>
            <a:pPr algn="r">
              <a:spcBef>
                <a:spcPct val="50000"/>
              </a:spcBef>
            </a:pPr>
            <a:r>
              <a:rPr lang="en-US" altLang="ko-KR" sz="1800">
                <a:solidFill>
                  <a:srgbClr val="FF0000"/>
                </a:solidFill>
                <a:ea typeface="굴림" pitchFamily="-124" charset="-127"/>
              </a:rPr>
              <a:t>Intra-mesh wireless links    </a:t>
            </a:r>
          </a:p>
          <a:p>
            <a:pPr algn="r">
              <a:spcBef>
                <a:spcPct val="50000"/>
              </a:spcBef>
            </a:pPr>
            <a:r>
              <a:rPr lang="en-US" altLang="ko-KR" sz="1800">
                <a:solidFill>
                  <a:srgbClr val="FF0000"/>
                </a:solidFill>
                <a:ea typeface="굴림" pitchFamily="-124" charset="-127"/>
              </a:rPr>
              <a:t>Stationary client access</a:t>
            </a:r>
          </a:p>
          <a:p>
            <a:pPr algn="r">
              <a:spcBef>
                <a:spcPct val="50000"/>
              </a:spcBef>
            </a:pPr>
            <a:endParaRPr lang="en-US" altLang="ko-KR" sz="1800">
              <a:solidFill>
                <a:srgbClr val="FF0000"/>
              </a:solidFill>
              <a:ea typeface="굴림" pitchFamily="-124" charset="-127"/>
            </a:endParaRPr>
          </a:p>
          <a:p>
            <a:pPr algn="r">
              <a:spcBef>
                <a:spcPct val="50000"/>
              </a:spcBef>
            </a:pPr>
            <a:r>
              <a:rPr lang="en-US" altLang="ko-KR" sz="1800">
                <a:solidFill>
                  <a:srgbClr val="FF0000"/>
                </a:solidFill>
                <a:ea typeface="굴림" pitchFamily="-124" charset="-127"/>
              </a:rPr>
              <a:t>Mobile client access</a:t>
            </a:r>
          </a:p>
          <a:p>
            <a:pPr algn="r">
              <a:spcBef>
                <a:spcPct val="50000"/>
              </a:spcBef>
            </a:pPr>
            <a:endParaRPr lang="en-US" altLang="ko-KR" sz="1800">
              <a:solidFill>
                <a:srgbClr val="FF0000"/>
              </a:solidFill>
              <a:ea typeface="굴림" pitchFamily="-124" charset="-127"/>
            </a:endParaRPr>
          </a:p>
          <a:p>
            <a:pPr algn="r">
              <a:spcBef>
                <a:spcPct val="50000"/>
              </a:spcBef>
            </a:pPr>
            <a:endParaRPr lang="en-US" altLang="ko-KR" sz="1800">
              <a:solidFill>
                <a:srgbClr val="FF0000"/>
              </a:solidFill>
              <a:ea typeface="굴림" pitchFamily="-124" charset="-127"/>
            </a:endParaRPr>
          </a:p>
          <a:p>
            <a:pPr algn="r">
              <a:spcBef>
                <a:spcPct val="50000"/>
              </a:spcBef>
            </a:pPr>
            <a:endParaRPr lang="en-US" altLang="ko-KR" sz="1800">
              <a:solidFill>
                <a:srgbClr val="FF0000"/>
              </a:solidFill>
              <a:ea typeface="굴림" pitchFamily="-124" charset="-127"/>
            </a:endParaRPr>
          </a:p>
          <a:p>
            <a:pPr algn="r">
              <a:spcBef>
                <a:spcPct val="50000"/>
              </a:spcBef>
            </a:pPr>
            <a:r>
              <a:rPr lang="en-US" altLang="ko-KR" sz="1800">
                <a:solidFill>
                  <a:srgbClr val="FF0000"/>
                </a:solidFill>
                <a:ea typeface="굴림" pitchFamily="-124" charset="-127"/>
              </a:rPr>
              <a:t>Internet access links </a:t>
            </a:r>
            <a:endParaRPr lang="en-US" altLang="ko-KR" sz="1800">
              <a:solidFill>
                <a:srgbClr val="FF0000"/>
              </a:solidFill>
            </a:endParaRPr>
          </a:p>
        </p:txBody>
      </p:sp>
      <p:sp>
        <p:nvSpPr>
          <p:cNvPr id="37897" name="AutoShape 9"/>
          <p:cNvSpPr>
            <a:spLocks noChangeArrowheads="1"/>
          </p:cNvSpPr>
          <p:nvPr/>
        </p:nvSpPr>
        <p:spPr bwMode="auto">
          <a:xfrm>
            <a:off x="190500" y="1520825"/>
            <a:ext cx="1568450" cy="379413"/>
          </a:xfrm>
          <a:prstGeom prst="roundRect">
            <a:avLst>
              <a:gd name="adj" fmla="val 16667"/>
            </a:avLst>
          </a:prstGeom>
          <a:gradFill rotWithShape="1">
            <a:gsLst>
              <a:gs pos="0">
                <a:srgbClr val="3366FF"/>
              </a:gs>
              <a:gs pos="50000">
                <a:srgbClr val="3366FF">
                  <a:gamma/>
                  <a:tint val="0"/>
                  <a:invGamma/>
                </a:srgbClr>
              </a:gs>
              <a:gs pos="100000">
                <a:srgbClr val="3366FF"/>
              </a:gs>
            </a:gsLst>
            <a:lin ang="5400000" scaled="1"/>
          </a:gradFill>
          <a:ln w="9525" algn="ctr">
            <a:noFill/>
            <a:round/>
            <a:headEnd/>
            <a:tailEnd/>
          </a:ln>
          <a:effectLst/>
        </p:spPr>
        <p:txBody>
          <a:bodyPr wrap="none" anchor="ctr"/>
          <a:lstStyle/>
          <a:p>
            <a:r>
              <a:rPr lang="en-US" altLang="ko-KR" sz="1800">
                <a:solidFill>
                  <a:srgbClr val="0000FF"/>
                </a:solidFill>
                <a:ea typeface="굴림" pitchFamily="-124" charset="-127"/>
              </a:rPr>
              <a:t>Node Types</a:t>
            </a:r>
            <a:endParaRPr lang="en-US" altLang="ko-KR" sz="1800">
              <a:solidFill>
                <a:srgbClr val="0000FF"/>
              </a:solidFill>
            </a:endParaRPr>
          </a:p>
        </p:txBody>
      </p:sp>
      <p:sp>
        <p:nvSpPr>
          <p:cNvPr id="37898" name="AutoShape 10"/>
          <p:cNvSpPr>
            <a:spLocks noChangeArrowheads="1"/>
          </p:cNvSpPr>
          <p:nvPr/>
        </p:nvSpPr>
        <p:spPr bwMode="auto">
          <a:xfrm>
            <a:off x="7110413" y="1506538"/>
            <a:ext cx="1568450" cy="379412"/>
          </a:xfrm>
          <a:prstGeom prst="roundRect">
            <a:avLst>
              <a:gd name="adj" fmla="val 16667"/>
            </a:avLst>
          </a:prstGeom>
          <a:gradFill rotWithShape="1">
            <a:gsLst>
              <a:gs pos="0">
                <a:srgbClr val="FF9900"/>
              </a:gs>
              <a:gs pos="50000">
                <a:srgbClr val="FF9900">
                  <a:gamma/>
                  <a:tint val="0"/>
                  <a:invGamma/>
                </a:srgbClr>
              </a:gs>
              <a:gs pos="100000">
                <a:srgbClr val="FF9900"/>
              </a:gs>
            </a:gsLst>
            <a:lin ang="5400000" scaled="1"/>
          </a:gradFill>
          <a:ln w="9525" algn="ctr">
            <a:noFill/>
            <a:round/>
            <a:headEnd/>
            <a:tailEnd/>
          </a:ln>
          <a:effectLst/>
        </p:spPr>
        <p:txBody>
          <a:bodyPr wrap="none" anchor="ctr"/>
          <a:lstStyle/>
          <a:p>
            <a:r>
              <a:rPr lang="en-US" altLang="ko-KR" sz="1800">
                <a:solidFill>
                  <a:srgbClr val="FF0000"/>
                </a:solidFill>
                <a:ea typeface="굴림" pitchFamily="-124" charset="-127"/>
              </a:rPr>
              <a:t>Link Types</a:t>
            </a:r>
            <a:endParaRPr lang="en-US" altLang="ko-KR" sz="1800">
              <a:solidFill>
                <a:srgbClr val="FF0000"/>
              </a:solidFill>
            </a:endParaRPr>
          </a:p>
        </p:txBody>
      </p:sp>
      <p:sp>
        <p:nvSpPr>
          <p:cNvPr id="37899" name="Oval 11"/>
          <p:cNvSpPr>
            <a:spLocks noChangeArrowheads="1"/>
          </p:cNvSpPr>
          <p:nvPr/>
        </p:nvSpPr>
        <p:spPr bwMode="auto">
          <a:xfrm rot="-181345">
            <a:off x="2695575" y="2346325"/>
            <a:ext cx="3017838" cy="1758950"/>
          </a:xfrm>
          <a:prstGeom prst="ellipse">
            <a:avLst/>
          </a:prstGeom>
          <a:noFill/>
          <a:ln w="38100" algn="ctr">
            <a:solidFill>
              <a:srgbClr val="3366FF"/>
            </a:solidFill>
            <a:round/>
            <a:headEnd/>
            <a:tailEnd/>
          </a:ln>
          <a:effectLst/>
        </p:spPr>
        <p:txBody>
          <a:bodyPr wrap="none" anchor="ctr"/>
          <a:lstStyle/>
          <a:p>
            <a:endParaRPr lang="ko-KR" altLang="en-US"/>
          </a:p>
        </p:txBody>
      </p:sp>
      <p:sp>
        <p:nvSpPr>
          <p:cNvPr id="37900" name="Oval 12"/>
          <p:cNvSpPr>
            <a:spLocks noChangeArrowheads="1"/>
          </p:cNvSpPr>
          <p:nvPr/>
        </p:nvSpPr>
        <p:spPr bwMode="auto">
          <a:xfrm rot="642915">
            <a:off x="1847850" y="2332038"/>
            <a:ext cx="709613" cy="1552575"/>
          </a:xfrm>
          <a:prstGeom prst="ellipse">
            <a:avLst/>
          </a:prstGeom>
          <a:noFill/>
          <a:ln w="38100" algn="ctr">
            <a:solidFill>
              <a:srgbClr val="3366FF"/>
            </a:solidFill>
            <a:round/>
            <a:headEnd/>
            <a:tailEnd/>
          </a:ln>
          <a:effectLst/>
        </p:spPr>
        <p:txBody>
          <a:bodyPr wrap="none" anchor="ctr"/>
          <a:lstStyle/>
          <a:p>
            <a:endParaRPr lang="ko-KR" altLang="en-US"/>
          </a:p>
        </p:txBody>
      </p:sp>
      <p:sp>
        <p:nvSpPr>
          <p:cNvPr id="37901" name="Oval 13"/>
          <p:cNvSpPr>
            <a:spLocks noChangeArrowheads="1"/>
          </p:cNvSpPr>
          <p:nvPr/>
        </p:nvSpPr>
        <p:spPr bwMode="auto">
          <a:xfrm>
            <a:off x="1692275" y="3871913"/>
            <a:ext cx="788988" cy="652462"/>
          </a:xfrm>
          <a:prstGeom prst="ellipse">
            <a:avLst/>
          </a:prstGeom>
          <a:noFill/>
          <a:ln w="38100" algn="ctr">
            <a:solidFill>
              <a:srgbClr val="3366FF"/>
            </a:solidFill>
            <a:round/>
            <a:headEnd/>
            <a:tailEnd/>
          </a:ln>
          <a:effectLst/>
        </p:spPr>
        <p:txBody>
          <a:bodyPr wrap="none" anchor="ctr"/>
          <a:lstStyle/>
          <a:p>
            <a:endParaRPr lang="ko-KR" altLang="en-US"/>
          </a:p>
        </p:txBody>
      </p:sp>
      <p:sp>
        <p:nvSpPr>
          <p:cNvPr id="37902" name="Oval 14"/>
          <p:cNvSpPr>
            <a:spLocks noChangeArrowheads="1"/>
          </p:cNvSpPr>
          <p:nvPr/>
        </p:nvSpPr>
        <p:spPr bwMode="auto">
          <a:xfrm>
            <a:off x="1890713" y="4527550"/>
            <a:ext cx="941387" cy="757238"/>
          </a:xfrm>
          <a:prstGeom prst="ellipse">
            <a:avLst/>
          </a:prstGeom>
          <a:noFill/>
          <a:ln w="38100" algn="ctr">
            <a:solidFill>
              <a:srgbClr val="3366FF"/>
            </a:solidFill>
            <a:round/>
            <a:headEnd/>
            <a:tailEnd/>
          </a:ln>
          <a:effectLst/>
        </p:spPr>
        <p:txBody>
          <a:bodyPr wrap="none" anchor="ctr"/>
          <a:lstStyle/>
          <a:p>
            <a:endParaRPr lang="ko-KR" altLang="en-US"/>
          </a:p>
        </p:txBody>
      </p:sp>
      <p:sp>
        <p:nvSpPr>
          <p:cNvPr id="37903" name="Oval 15"/>
          <p:cNvSpPr>
            <a:spLocks noChangeArrowheads="1"/>
          </p:cNvSpPr>
          <p:nvPr/>
        </p:nvSpPr>
        <p:spPr bwMode="auto">
          <a:xfrm rot="-753863">
            <a:off x="5824538" y="2703513"/>
            <a:ext cx="420687" cy="1108075"/>
          </a:xfrm>
          <a:prstGeom prst="ellipse">
            <a:avLst/>
          </a:prstGeom>
          <a:noFill/>
          <a:ln w="38100" algn="ctr">
            <a:solidFill>
              <a:srgbClr val="FF0000"/>
            </a:solidFill>
            <a:round/>
            <a:headEnd/>
            <a:tailEnd/>
          </a:ln>
          <a:effectLst/>
        </p:spPr>
        <p:txBody>
          <a:bodyPr wrap="none" anchor="ctr"/>
          <a:lstStyle/>
          <a:p>
            <a:endParaRPr lang="ko-KR" altLang="en-US"/>
          </a:p>
        </p:txBody>
      </p:sp>
      <p:grpSp>
        <p:nvGrpSpPr>
          <p:cNvPr id="2" name="Group 16"/>
          <p:cNvGrpSpPr>
            <a:grpSpLocks/>
          </p:cNvGrpSpPr>
          <p:nvPr/>
        </p:nvGrpSpPr>
        <p:grpSpPr bwMode="auto">
          <a:xfrm>
            <a:off x="5248275" y="2544763"/>
            <a:ext cx="1103313" cy="1633537"/>
            <a:chOff x="3306" y="1603"/>
            <a:chExt cx="695" cy="1029"/>
          </a:xfrm>
        </p:grpSpPr>
        <p:sp>
          <p:nvSpPr>
            <p:cNvPr id="37905" name="Oval 17"/>
            <p:cNvSpPr>
              <a:spLocks noChangeArrowheads="1"/>
            </p:cNvSpPr>
            <p:nvPr/>
          </p:nvSpPr>
          <p:spPr bwMode="auto">
            <a:xfrm rot="-725012">
              <a:off x="3306" y="1603"/>
              <a:ext cx="249" cy="164"/>
            </a:xfrm>
            <a:prstGeom prst="ellipse">
              <a:avLst/>
            </a:prstGeom>
            <a:noFill/>
            <a:ln w="38100" algn="ctr">
              <a:solidFill>
                <a:srgbClr val="FF0000"/>
              </a:solidFill>
              <a:round/>
              <a:headEnd/>
              <a:tailEnd/>
            </a:ln>
            <a:effectLst/>
          </p:spPr>
          <p:txBody>
            <a:bodyPr wrap="none" anchor="ctr"/>
            <a:lstStyle/>
            <a:p>
              <a:endParaRPr lang="ko-KR" altLang="en-US"/>
            </a:p>
          </p:txBody>
        </p:sp>
        <p:sp>
          <p:nvSpPr>
            <p:cNvPr id="37906" name="Oval 18"/>
            <p:cNvSpPr>
              <a:spLocks noChangeArrowheads="1"/>
            </p:cNvSpPr>
            <p:nvPr/>
          </p:nvSpPr>
          <p:spPr bwMode="auto">
            <a:xfrm rot="1344328">
              <a:off x="3590" y="2454"/>
              <a:ext cx="411" cy="178"/>
            </a:xfrm>
            <a:prstGeom prst="ellipse">
              <a:avLst/>
            </a:prstGeom>
            <a:noFill/>
            <a:ln w="38100" algn="ctr">
              <a:solidFill>
                <a:srgbClr val="FF0000"/>
              </a:solidFill>
              <a:round/>
              <a:headEnd/>
              <a:tailEnd/>
            </a:ln>
            <a:effectLst/>
          </p:spPr>
          <p:txBody>
            <a:bodyPr wrap="none" anchor="ctr"/>
            <a:lstStyle/>
            <a:p>
              <a:endParaRPr lang="ko-KR" altLang="en-US"/>
            </a:p>
          </p:txBody>
        </p:sp>
      </p:grpSp>
      <p:grpSp>
        <p:nvGrpSpPr>
          <p:cNvPr id="3" name="Group 19"/>
          <p:cNvGrpSpPr>
            <a:grpSpLocks/>
          </p:cNvGrpSpPr>
          <p:nvPr/>
        </p:nvGrpSpPr>
        <p:grpSpPr bwMode="auto">
          <a:xfrm>
            <a:off x="3576638" y="4144963"/>
            <a:ext cx="1984375" cy="744537"/>
            <a:chOff x="2253" y="2611"/>
            <a:chExt cx="1250" cy="469"/>
          </a:xfrm>
        </p:grpSpPr>
        <p:sp>
          <p:nvSpPr>
            <p:cNvPr id="37908" name="Oval 20"/>
            <p:cNvSpPr>
              <a:spLocks noChangeArrowheads="1"/>
            </p:cNvSpPr>
            <p:nvPr/>
          </p:nvSpPr>
          <p:spPr bwMode="auto">
            <a:xfrm rot="-753863">
              <a:off x="2253" y="2707"/>
              <a:ext cx="376" cy="373"/>
            </a:xfrm>
            <a:prstGeom prst="ellipse">
              <a:avLst/>
            </a:prstGeom>
            <a:noFill/>
            <a:ln w="38100" algn="ctr">
              <a:solidFill>
                <a:srgbClr val="FF0000"/>
              </a:solidFill>
              <a:round/>
              <a:headEnd/>
              <a:tailEnd/>
            </a:ln>
            <a:effectLst/>
          </p:spPr>
          <p:txBody>
            <a:bodyPr wrap="none" anchor="ctr"/>
            <a:lstStyle/>
            <a:p>
              <a:endParaRPr lang="ko-KR" altLang="en-US"/>
            </a:p>
          </p:txBody>
        </p:sp>
        <p:sp>
          <p:nvSpPr>
            <p:cNvPr id="37909" name="Oval 21"/>
            <p:cNvSpPr>
              <a:spLocks noChangeArrowheads="1"/>
            </p:cNvSpPr>
            <p:nvPr/>
          </p:nvSpPr>
          <p:spPr bwMode="auto">
            <a:xfrm rot="-753863">
              <a:off x="3127" y="2611"/>
              <a:ext cx="376" cy="373"/>
            </a:xfrm>
            <a:prstGeom prst="ellipse">
              <a:avLst/>
            </a:prstGeom>
            <a:noFill/>
            <a:ln w="38100" algn="ctr">
              <a:solidFill>
                <a:srgbClr val="FF0000"/>
              </a:solidFill>
              <a:round/>
              <a:headEnd/>
              <a:tailEnd/>
            </a:ln>
            <a:effectLst/>
          </p:spPr>
          <p:txBody>
            <a:bodyPr wrap="none" anchor="ctr"/>
            <a:lstStyle/>
            <a:p>
              <a:endParaRPr lang="ko-KR" altLang="en-US"/>
            </a:p>
          </p:txBody>
        </p:sp>
      </p:grpSp>
      <p:grpSp>
        <p:nvGrpSpPr>
          <p:cNvPr id="4" name="Group 22"/>
          <p:cNvGrpSpPr>
            <a:grpSpLocks/>
          </p:cNvGrpSpPr>
          <p:nvPr/>
        </p:nvGrpSpPr>
        <p:grpSpPr bwMode="auto">
          <a:xfrm>
            <a:off x="3101975" y="2667000"/>
            <a:ext cx="2151063" cy="1346200"/>
            <a:chOff x="1954" y="1680"/>
            <a:chExt cx="1355" cy="848"/>
          </a:xfrm>
        </p:grpSpPr>
        <p:sp>
          <p:nvSpPr>
            <p:cNvPr id="37911" name="Oval 23"/>
            <p:cNvSpPr>
              <a:spLocks noChangeArrowheads="1"/>
            </p:cNvSpPr>
            <p:nvPr/>
          </p:nvSpPr>
          <p:spPr bwMode="auto">
            <a:xfrm rot="395049">
              <a:off x="2466" y="1680"/>
              <a:ext cx="487" cy="266"/>
            </a:xfrm>
            <a:prstGeom prst="ellipse">
              <a:avLst/>
            </a:prstGeom>
            <a:noFill/>
            <a:ln w="38100" algn="ctr">
              <a:solidFill>
                <a:srgbClr val="FF0000"/>
              </a:solidFill>
              <a:round/>
              <a:headEnd/>
              <a:tailEnd/>
            </a:ln>
            <a:effectLst/>
          </p:spPr>
          <p:txBody>
            <a:bodyPr wrap="none" anchor="ctr"/>
            <a:lstStyle/>
            <a:p>
              <a:endParaRPr lang="ko-KR" altLang="en-US"/>
            </a:p>
          </p:txBody>
        </p:sp>
        <p:sp>
          <p:nvSpPr>
            <p:cNvPr id="37912" name="Oval 24"/>
            <p:cNvSpPr>
              <a:spLocks noChangeArrowheads="1"/>
            </p:cNvSpPr>
            <p:nvPr/>
          </p:nvSpPr>
          <p:spPr bwMode="auto">
            <a:xfrm rot="747261">
              <a:off x="2594" y="1991"/>
              <a:ext cx="715" cy="385"/>
            </a:xfrm>
            <a:prstGeom prst="ellipse">
              <a:avLst/>
            </a:prstGeom>
            <a:noFill/>
            <a:ln w="38100" algn="ctr">
              <a:solidFill>
                <a:srgbClr val="FF0000"/>
              </a:solidFill>
              <a:round/>
              <a:headEnd/>
              <a:tailEnd/>
            </a:ln>
            <a:effectLst/>
          </p:spPr>
          <p:txBody>
            <a:bodyPr wrap="none" anchor="ctr"/>
            <a:lstStyle/>
            <a:p>
              <a:endParaRPr lang="ko-KR" altLang="en-US"/>
            </a:p>
          </p:txBody>
        </p:sp>
        <p:sp>
          <p:nvSpPr>
            <p:cNvPr id="37913" name="Oval 25"/>
            <p:cNvSpPr>
              <a:spLocks noChangeArrowheads="1"/>
            </p:cNvSpPr>
            <p:nvPr/>
          </p:nvSpPr>
          <p:spPr bwMode="auto">
            <a:xfrm rot="-1216534">
              <a:off x="1959" y="2096"/>
              <a:ext cx="609" cy="432"/>
            </a:xfrm>
            <a:prstGeom prst="ellipse">
              <a:avLst/>
            </a:prstGeom>
            <a:noFill/>
            <a:ln w="38100" algn="ctr">
              <a:solidFill>
                <a:srgbClr val="FF0000"/>
              </a:solidFill>
              <a:round/>
              <a:headEnd/>
              <a:tailEnd/>
            </a:ln>
            <a:effectLst/>
          </p:spPr>
          <p:txBody>
            <a:bodyPr wrap="none" anchor="ctr"/>
            <a:lstStyle/>
            <a:p>
              <a:endParaRPr lang="ko-KR" altLang="en-US"/>
            </a:p>
          </p:txBody>
        </p:sp>
        <p:sp>
          <p:nvSpPr>
            <p:cNvPr id="37914" name="Oval 26"/>
            <p:cNvSpPr>
              <a:spLocks noChangeArrowheads="1"/>
            </p:cNvSpPr>
            <p:nvPr/>
          </p:nvSpPr>
          <p:spPr bwMode="auto">
            <a:xfrm rot="-1490358">
              <a:off x="1954" y="1749"/>
              <a:ext cx="457" cy="300"/>
            </a:xfrm>
            <a:prstGeom prst="ellipse">
              <a:avLst/>
            </a:prstGeom>
            <a:noFill/>
            <a:ln w="38100" algn="ctr">
              <a:solidFill>
                <a:srgbClr val="FF0000"/>
              </a:solidFill>
              <a:round/>
              <a:headEnd/>
              <a:tailEnd/>
            </a:ln>
            <a:effectLst/>
          </p:spPr>
          <p:txBody>
            <a:bodyPr wrap="none" anchor="ctr"/>
            <a:lstStyle/>
            <a:p>
              <a:endParaRPr lang="ko-KR" altLang="en-US"/>
            </a:p>
          </p:txBody>
        </p:sp>
      </p:grpSp>
      <p:grpSp>
        <p:nvGrpSpPr>
          <p:cNvPr id="5" name="Group 27"/>
          <p:cNvGrpSpPr>
            <a:grpSpLocks/>
          </p:cNvGrpSpPr>
          <p:nvPr/>
        </p:nvGrpSpPr>
        <p:grpSpPr bwMode="auto">
          <a:xfrm>
            <a:off x="2660650" y="3524250"/>
            <a:ext cx="3322638" cy="1203325"/>
            <a:chOff x="1676" y="2220"/>
            <a:chExt cx="2093" cy="758"/>
          </a:xfrm>
        </p:grpSpPr>
        <p:sp>
          <p:nvSpPr>
            <p:cNvPr id="37916" name="Oval 28"/>
            <p:cNvSpPr>
              <a:spLocks noChangeArrowheads="1"/>
            </p:cNvSpPr>
            <p:nvPr/>
          </p:nvSpPr>
          <p:spPr bwMode="auto">
            <a:xfrm rot="-1681584">
              <a:off x="1676" y="2458"/>
              <a:ext cx="574" cy="520"/>
            </a:xfrm>
            <a:prstGeom prst="ellipse">
              <a:avLst/>
            </a:prstGeom>
            <a:noFill/>
            <a:ln w="38100" algn="ctr">
              <a:solidFill>
                <a:srgbClr val="3366FF"/>
              </a:solidFill>
              <a:round/>
              <a:headEnd/>
              <a:tailEnd/>
            </a:ln>
            <a:effectLst/>
          </p:spPr>
          <p:txBody>
            <a:bodyPr wrap="none" anchor="ctr"/>
            <a:lstStyle/>
            <a:p>
              <a:endParaRPr lang="ko-KR" altLang="en-US"/>
            </a:p>
          </p:txBody>
        </p:sp>
        <p:sp>
          <p:nvSpPr>
            <p:cNvPr id="37917" name="Oval 29"/>
            <p:cNvSpPr>
              <a:spLocks noChangeArrowheads="1"/>
            </p:cNvSpPr>
            <p:nvPr/>
          </p:nvSpPr>
          <p:spPr bwMode="auto">
            <a:xfrm rot="1335729">
              <a:off x="3195" y="2220"/>
              <a:ext cx="574" cy="518"/>
            </a:xfrm>
            <a:prstGeom prst="ellipse">
              <a:avLst/>
            </a:prstGeom>
            <a:noFill/>
            <a:ln w="38100" algn="ctr">
              <a:solidFill>
                <a:srgbClr val="3366FF"/>
              </a:solidFill>
              <a:round/>
              <a:headEnd/>
              <a:tailEnd/>
            </a:ln>
            <a:effectLst/>
          </p:spPr>
          <p:txBody>
            <a:bodyPr wrap="none" anchor="ctr"/>
            <a:lstStyle/>
            <a:p>
              <a:endParaRPr lang="ko-KR" altLang="en-US"/>
            </a:p>
          </p:txBody>
        </p:sp>
      </p:grpSp>
      <p:sp>
        <p:nvSpPr>
          <p:cNvPr id="37918" name="Rectangle 30"/>
          <p:cNvSpPr>
            <a:spLocks noGrp="1" noChangeArrowheads="1"/>
          </p:cNvSpPr>
          <p:nvPr>
            <p:ph type="title"/>
          </p:nvPr>
        </p:nvSpPr>
        <p:spPr/>
        <p:txBody>
          <a:bodyPr/>
          <a:lstStyle/>
          <a:p>
            <a:r>
              <a:rPr lang="en-US" altLang="ko-KR">
                <a:ea typeface="굴림" pitchFamily="-124" charset="-127"/>
              </a:rPr>
              <a:t>Overview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350"/>
                                        <p:tgtEl>
                                          <p:spTgt spid="378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fade">
                                      <p:cBhvr>
                                        <p:cTn id="10" dur="350"/>
                                        <p:tgtEl>
                                          <p:spTgt spid="3789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37897"/>
                                        </p:tgtEl>
                                        <p:attrNameLst>
                                          <p:attrName>style.visibility</p:attrName>
                                        </p:attrNameLst>
                                      </p:cBhvr>
                                      <p:to>
                                        <p:strVal val="visible"/>
                                      </p:to>
                                    </p:set>
                                    <p:animEffect transition="in" filter="slide(fromLeft)">
                                      <p:cBhvr>
                                        <p:cTn id="15" dur="200"/>
                                        <p:tgtEl>
                                          <p:spTgt spid="37897"/>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37891"/>
                                        </p:tgtEl>
                                        <p:attrNameLst>
                                          <p:attrName>style.visibility</p:attrName>
                                        </p:attrNameLst>
                                      </p:cBhvr>
                                      <p:to>
                                        <p:strVal val="visible"/>
                                      </p:to>
                                    </p:set>
                                    <p:animEffect transition="in" filter="slide(fromLeft)">
                                      <p:cBhvr>
                                        <p:cTn id="18" dur="200"/>
                                        <p:tgtEl>
                                          <p:spTgt spid="3789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37898"/>
                                        </p:tgtEl>
                                        <p:attrNameLst>
                                          <p:attrName>style.visibility</p:attrName>
                                        </p:attrNameLst>
                                      </p:cBhvr>
                                      <p:to>
                                        <p:strVal val="visible"/>
                                      </p:to>
                                    </p:set>
                                    <p:animEffect transition="in" filter="slide(fromRight)">
                                      <p:cBhvr>
                                        <p:cTn id="23" dur="200"/>
                                        <p:tgtEl>
                                          <p:spTgt spid="37898"/>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37892"/>
                                        </p:tgtEl>
                                        <p:attrNameLst>
                                          <p:attrName>style.visibility</p:attrName>
                                        </p:attrNameLst>
                                      </p:cBhvr>
                                      <p:to>
                                        <p:strVal val="visible"/>
                                      </p:to>
                                    </p:set>
                                    <p:animEffect transition="in" filter="slide(fromRight)">
                                      <p:cBhvr>
                                        <p:cTn id="26" dur="200"/>
                                        <p:tgtEl>
                                          <p:spTgt spid="3789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95">
                                            <p:txEl>
                                              <p:pRg st="0" end="0"/>
                                            </p:txEl>
                                          </p:spTgt>
                                        </p:tgtEl>
                                        <p:attrNameLst>
                                          <p:attrName>style.visibility</p:attrName>
                                        </p:attrNameLst>
                                      </p:cBhvr>
                                      <p:to>
                                        <p:strVal val="visible"/>
                                      </p:to>
                                    </p:set>
                                  </p:childTnLst>
                                  <p:subTnLst>
                                    <p:animClr>
                                      <p:cBhvr override="childStyle">
                                        <p:cTn dur="1" fill="hold" display="0" masterRel="nextClick" afterEffect="1"/>
                                        <p:tgtEl>
                                          <p:spTgt spid="37895">
                                            <p:txEl>
                                              <p:pRg st="0" end="0"/>
                                            </p:txEl>
                                          </p:spTgt>
                                        </p:tgtEl>
                                        <p:attrNameLst>
                                          <p:attrName>ppt_c</p:attrName>
                                        </p:attrNameLst>
                                      </p:cBhvr>
                                      <p:to>
                                        <a:srgbClr val="C0C0C0"/>
                                      </p:to>
                                    </p:animClr>
                                  </p:subTnLst>
                                </p:cTn>
                              </p:par>
                              <p:par>
                                <p:cTn id="31" presetID="10" presetClass="entr" presetSubtype="0" fill="hold" grpId="0" nodeType="withEffect">
                                  <p:stCondLst>
                                    <p:cond delay="0"/>
                                  </p:stCondLst>
                                  <p:childTnLst>
                                    <p:set>
                                      <p:cBhvr>
                                        <p:cTn id="32" dur="1" fill="hold">
                                          <p:stCondLst>
                                            <p:cond delay="0"/>
                                          </p:stCondLst>
                                        </p:cTn>
                                        <p:tgtEl>
                                          <p:spTgt spid="37899"/>
                                        </p:tgtEl>
                                        <p:attrNameLst>
                                          <p:attrName>style.visibility</p:attrName>
                                        </p:attrNameLst>
                                      </p:cBhvr>
                                      <p:to>
                                        <p:strVal val="visible"/>
                                      </p:to>
                                    </p:set>
                                    <p:animEffect transition="in" filter="fade">
                                      <p:cBhvr>
                                        <p:cTn id="33" dur="500"/>
                                        <p:tgtEl>
                                          <p:spTgt spid="3789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37899"/>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37895">
                                            <p:txEl>
                                              <p:pRg st="1" end="1"/>
                                            </p:txEl>
                                          </p:spTgt>
                                        </p:tgtEl>
                                        <p:attrNameLst>
                                          <p:attrName>style.visibility</p:attrName>
                                        </p:attrNameLst>
                                      </p:cBhvr>
                                      <p:to>
                                        <p:strVal val="visible"/>
                                      </p:to>
                                    </p:set>
                                  </p:childTnLst>
                                  <p:subTnLst>
                                    <p:animClr>
                                      <p:cBhvr override="childStyle">
                                        <p:cTn dur="1" fill="hold" display="0" masterRel="nextClick" afterEffect="1"/>
                                        <p:tgtEl>
                                          <p:spTgt spid="37895">
                                            <p:txEl>
                                              <p:pRg st="1" end="1"/>
                                            </p:txEl>
                                          </p:spTgt>
                                        </p:tgtEl>
                                        <p:attrNameLst>
                                          <p:attrName>ppt_c</p:attrName>
                                        </p:attrNameLst>
                                      </p:cBhvr>
                                      <p:to>
                                        <a:srgbClr val="C0C0C0"/>
                                      </p:to>
                                    </p:animClr>
                                  </p:subTnLst>
                                </p:cTn>
                              </p:par>
                              <p:par>
                                <p:cTn id="40" presetID="10"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7895">
                                            <p:txEl>
                                              <p:pRg st="3" end="3"/>
                                            </p:txEl>
                                          </p:spTgt>
                                        </p:tgtEl>
                                        <p:attrNameLst>
                                          <p:attrName>style.visibility</p:attrName>
                                        </p:attrNameLst>
                                      </p:cBhvr>
                                      <p:to>
                                        <p:strVal val="visible"/>
                                      </p:to>
                                    </p:set>
                                  </p:childTnLst>
                                  <p:subTnLst>
                                    <p:animClr>
                                      <p:cBhvr override="childStyle">
                                        <p:cTn dur="1" fill="hold" display="0" masterRel="nextClick" afterEffect="1"/>
                                        <p:tgtEl>
                                          <p:spTgt spid="37895">
                                            <p:txEl>
                                              <p:pRg st="3" end="3"/>
                                            </p:txEl>
                                          </p:spTgt>
                                        </p:tgtEl>
                                        <p:attrNameLst>
                                          <p:attrName>ppt_c</p:attrName>
                                        </p:attrNameLst>
                                      </p:cBhvr>
                                      <p:to>
                                        <a:srgbClr val="C0C0C0"/>
                                      </p:to>
                                    </p:animClr>
                                  </p:subTnLst>
                                </p:cTn>
                              </p:par>
                              <p:par>
                                <p:cTn id="49" presetID="10" presetClass="entr" presetSubtype="0" fill="hold" grpId="0" nodeType="withEffect">
                                  <p:stCondLst>
                                    <p:cond delay="0"/>
                                  </p:stCondLst>
                                  <p:childTnLst>
                                    <p:set>
                                      <p:cBhvr>
                                        <p:cTn id="50" dur="1" fill="hold">
                                          <p:stCondLst>
                                            <p:cond delay="0"/>
                                          </p:stCondLst>
                                        </p:cTn>
                                        <p:tgtEl>
                                          <p:spTgt spid="37900"/>
                                        </p:tgtEl>
                                        <p:attrNameLst>
                                          <p:attrName>style.visibility</p:attrName>
                                        </p:attrNameLst>
                                      </p:cBhvr>
                                      <p:to>
                                        <p:strVal val="visible"/>
                                      </p:to>
                                    </p:set>
                                    <p:animEffect transition="in" filter="fade">
                                      <p:cBhvr>
                                        <p:cTn id="51" dur="500"/>
                                        <p:tgtEl>
                                          <p:spTgt spid="37900"/>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37900"/>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37895">
                                            <p:txEl>
                                              <p:pRg st="5" end="5"/>
                                            </p:txEl>
                                          </p:spTgt>
                                        </p:tgtEl>
                                        <p:attrNameLst>
                                          <p:attrName>style.visibility</p:attrName>
                                        </p:attrNameLst>
                                      </p:cBhvr>
                                      <p:to>
                                        <p:strVal val="visible"/>
                                      </p:to>
                                    </p:set>
                                  </p:childTnLst>
                                  <p:subTnLst>
                                    <p:animClr>
                                      <p:cBhvr override="childStyle">
                                        <p:cTn dur="1" fill="hold" display="0" masterRel="nextClick" afterEffect="1"/>
                                        <p:tgtEl>
                                          <p:spTgt spid="37895">
                                            <p:txEl>
                                              <p:pRg st="5" end="5"/>
                                            </p:txEl>
                                          </p:spTgt>
                                        </p:tgtEl>
                                        <p:attrNameLst>
                                          <p:attrName>ppt_c</p:attrName>
                                        </p:attrNameLst>
                                      </p:cBhvr>
                                      <p:to>
                                        <a:srgbClr val="C0C0C0"/>
                                      </p:to>
                                    </p:animClr>
                                  </p:subTnLst>
                                </p:cTn>
                              </p:par>
                              <p:par>
                                <p:cTn id="58" presetID="10" presetClass="entr" presetSubtype="0" fill="hold" grpId="0" nodeType="withEffect">
                                  <p:stCondLst>
                                    <p:cond delay="0"/>
                                  </p:stCondLst>
                                  <p:childTnLst>
                                    <p:set>
                                      <p:cBhvr>
                                        <p:cTn id="59" dur="1" fill="hold">
                                          <p:stCondLst>
                                            <p:cond delay="0"/>
                                          </p:stCondLst>
                                        </p:cTn>
                                        <p:tgtEl>
                                          <p:spTgt spid="37901"/>
                                        </p:tgtEl>
                                        <p:attrNameLst>
                                          <p:attrName>style.visibility</p:attrName>
                                        </p:attrNameLst>
                                      </p:cBhvr>
                                      <p:to>
                                        <p:strVal val="visible"/>
                                      </p:to>
                                    </p:set>
                                    <p:animEffect transition="in" filter="fade">
                                      <p:cBhvr>
                                        <p:cTn id="60" dur="500"/>
                                        <p:tgtEl>
                                          <p:spTgt spid="37901"/>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37901"/>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37895">
                                            <p:txEl>
                                              <p:pRg st="7" end="7"/>
                                            </p:txEl>
                                          </p:spTgt>
                                        </p:tgtEl>
                                        <p:attrNameLst>
                                          <p:attrName>style.visibility</p:attrName>
                                        </p:attrNameLst>
                                      </p:cBhvr>
                                      <p:to>
                                        <p:strVal val="visible"/>
                                      </p:to>
                                    </p:set>
                                  </p:childTnLst>
                                  <p:subTnLst>
                                    <p:animClr>
                                      <p:cBhvr override="childStyle">
                                        <p:cTn dur="1" fill="hold" display="0" masterRel="nextClick" afterEffect="1"/>
                                        <p:tgtEl>
                                          <p:spTgt spid="37895">
                                            <p:txEl>
                                              <p:pRg st="7" end="7"/>
                                            </p:txEl>
                                          </p:spTgt>
                                        </p:tgtEl>
                                        <p:attrNameLst>
                                          <p:attrName>ppt_c</p:attrName>
                                        </p:attrNameLst>
                                      </p:cBhvr>
                                      <p:to>
                                        <a:srgbClr val="C0C0C0"/>
                                      </p:to>
                                    </p:animClr>
                                  </p:subTnLst>
                                </p:cTn>
                              </p:par>
                              <p:par>
                                <p:cTn id="67" presetID="10" presetClass="entr" presetSubtype="0" fill="hold" grpId="0" nodeType="withEffect">
                                  <p:stCondLst>
                                    <p:cond delay="0"/>
                                  </p:stCondLst>
                                  <p:childTnLst>
                                    <p:set>
                                      <p:cBhvr>
                                        <p:cTn id="68" dur="1" fill="hold">
                                          <p:stCondLst>
                                            <p:cond delay="0"/>
                                          </p:stCondLst>
                                        </p:cTn>
                                        <p:tgtEl>
                                          <p:spTgt spid="37902"/>
                                        </p:tgtEl>
                                        <p:attrNameLst>
                                          <p:attrName>style.visibility</p:attrName>
                                        </p:attrNameLst>
                                      </p:cBhvr>
                                      <p:to>
                                        <p:strVal val="visible"/>
                                      </p:to>
                                    </p:set>
                                    <p:animEffect transition="in" filter="fade">
                                      <p:cBhvr>
                                        <p:cTn id="69" dur="500"/>
                                        <p:tgtEl>
                                          <p:spTgt spid="37902"/>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37902"/>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37896">
                                            <p:txEl>
                                              <p:pRg st="0" end="0"/>
                                            </p:txEl>
                                          </p:spTgt>
                                        </p:tgtEl>
                                        <p:attrNameLst>
                                          <p:attrName>style.visibility</p:attrName>
                                        </p:attrNameLst>
                                      </p:cBhvr>
                                      <p:to>
                                        <p:strVal val="visible"/>
                                      </p:to>
                                    </p:set>
                                  </p:childTnLst>
                                  <p:subTnLst>
                                    <p:animClr>
                                      <p:cBhvr override="childStyle">
                                        <p:cTn dur="1" fill="hold" display="0" masterRel="nextClick" afterEffect="1"/>
                                        <p:tgtEl>
                                          <p:spTgt spid="37896">
                                            <p:txEl>
                                              <p:pRg st="0" end="0"/>
                                            </p:txEl>
                                          </p:spTgt>
                                        </p:tgtEl>
                                        <p:attrNameLst>
                                          <p:attrName>ppt_c</p:attrName>
                                        </p:attrNameLst>
                                      </p:cBhvr>
                                      <p:to>
                                        <a:srgbClr val="C0C0C0"/>
                                      </p:to>
                                    </p:animClr>
                                  </p:subTnLst>
                                </p:cTn>
                              </p:par>
                              <p:par>
                                <p:cTn id="76" presetID="10" presetClass="entr" presetSubtype="0" fill="hold"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4"/>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37896">
                                            <p:txEl>
                                              <p:pRg st="1" end="1"/>
                                            </p:txEl>
                                          </p:spTgt>
                                        </p:tgtEl>
                                        <p:attrNameLst>
                                          <p:attrName>style.visibility</p:attrName>
                                        </p:attrNameLst>
                                      </p:cBhvr>
                                      <p:to>
                                        <p:strVal val="visible"/>
                                      </p:to>
                                    </p:set>
                                  </p:childTnLst>
                                  <p:subTnLst>
                                    <p:animClr>
                                      <p:cBhvr override="childStyle">
                                        <p:cTn dur="1" fill="hold" display="0" masterRel="nextClick" afterEffect="1"/>
                                        <p:tgtEl>
                                          <p:spTgt spid="37896">
                                            <p:txEl>
                                              <p:pRg st="1" end="1"/>
                                            </p:txEl>
                                          </p:spTgt>
                                        </p:tgtEl>
                                        <p:attrNameLst>
                                          <p:attrName>ppt_c</p:attrName>
                                        </p:attrNameLst>
                                      </p:cBhvr>
                                      <p:to>
                                        <a:srgbClr val="C0C0C0"/>
                                      </p:to>
                                    </p:animClr>
                                  </p:subTnLst>
                                </p:cTn>
                              </p:par>
                              <p:par>
                                <p:cTn id="85" presetID="10" presetClass="entr" presetSubtype="0" fill="hold" nodeType="with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500"/>
                                        <p:tgtEl>
                                          <p:spTgt spid="2"/>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2"/>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37896">
                                            <p:txEl>
                                              <p:pRg st="3" end="3"/>
                                            </p:txEl>
                                          </p:spTgt>
                                        </p:tgtEl>
                                        <p:attrNameLst>
                                          <p:attrName>style.visibility</p:attrName>
                                        </p:attrNameLst>
                                      </p:cBhvr>
                                      <p:to>
                                        <p:strVal val="visible"/>
                                      </p:to>
                                    </p:set>
                                  </p:childTnLst>
                                  <p:subTnLst>
                                    <p:animClr>
                                      <p:cBhvr override="childStyle">
                                        <p:cTn dur="1" fill="hold" display="0" masterRel="nextClick" afterEffect="1"/>
                                        <p:tgtEl>
                                          <p:spTgt spid="37896">
                                            <p:txEl>
                                              <p:pRg st="3" end="3"/>
                                            </p:txEl>
                                          </p:spTgt>
                                        </p:tgtEl>
                                        <p:attrNameLst>
                                          <p:attrName>ppt_c</p:attrName>
                                        </p:attrNameLst>
                                      </p:cBhvr>
                                      <p:to>
                                        <a:srgbClr val="C0C0C0"/>
                                      </p:to>
                                    </p:animClr>
                                  </p:subTnLst>
                                </p:cTn>
                              </p:par>
                              <p:par>
                                <p:cTn id="94" presetID="10" presetClass="entr" presetSubtype="0" fill="hold" grpId="0" nodeType="withEffect">
                                  <p:stCondLst>
                                    <p:cond delay="0"/>
                                  </p:stCondLst>
                                  <p:childTnLst>
                                    <p:set>
                                      <p:cBhvr>
                                        <p:cTn id="95" dur="1" fill="hold">
                                          <p:stCondLst>
                                            <p:cond delay="0"/>
                                          </p:stCondLst>
                                        </p:cTn>
                                        <p:tgtEl>
                                          <p:spTgt spid="37903"/>
                                        </p:tgtEl>
                                        <p:attrNameLst>
                                          <p:attrName>style.visibility</p:attrName>
                                        </p:attrNameLst>
                                      </p:cBhvr>
                                      <p:to>
                                        <p:strVal val="visible"/>
                                      </p:to>
                                    </p:set>
                                    <p:animEffect transition="in" filter="fade">
                                      <p:cBhvr>
                                        <p:cTn id="96" dur="500"/>
                                        <p:tgtEl>
                                          <p:spTgt spid="37903"/>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37903"/>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37896">
                                            <p:txEl>
                                              <p:pRg st="7" end="7"/>
                                            </p:txEl>
                                          </p:spTgt>
                                        </p:tgtEl>
                                        <p:attrNameLst>
                                          <p:attrName>style.visibility</p:attrName>
                                        </p:attrNameLst>
                                      </p:cBhvr>
                                      <p:to>
                                        <p:strVal val="visible"/>
                                      </p:to>
                                    </p:set>
                                  </p:childTnLst>
                                  <p:subTnLst>
                                    <p:animClr>
                                      <p:cBhvr override="childStyle">
                                        <p:cTn dur="1" fill="hold" display="0" masterRel="nextClick" afterEffect="1"/>
                                        <p:tgtEl>
                                          <p:spTgt spid="37896">
                                            <p:txEl>
                                              <p:pRg st="7" end="7"/>
                                            </p:txEl>
                                          </p:spTgt>
                                        </p:tgtEl>
                                        <p:attrNameLst>
                                          <p:attrName>ppt_c</p:attrName>
                                        </p:attrNameLst>
                                      </p:cBhvr>
                                      <p:to>
                                        <a:srgbClr val="C0C0C0"/>
                                      </p:to>
                                    </p:animClr>
                                  </p:subTnLst>
                                </p:cTn>
                              </p:par>
                              <p:par>
                                <p:cTn id="103" presetID="10" presetClass="entr" presetSubtype="0" fill="hold" nodeType="with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fade">
                                      <p:cBhvr>
                                        <p:cTn id="105" dur="500"/>
                                        <p:tgtEl>
                                          <p:spTgt spid="3"/>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1" grpId="0" animBg="1"/>
      <p:bldP spid="37892" grpId="0" animBg="1"/>
      <p:bldP spid="37897" grpId="0" animBg="1"/>
      <p:bldP spid="37898" grpId="0" animBg="1"/>
      <p:bldP spid="37899" grpId="0" animBg="1"/>
      <p:bldP spid="37899" grpId="1" animBg="1"/>
      <p:bldP spid="37900" grpId="0" animBg="1"/>
      <p:bldP spid="37900" grpId="1" animBg="1"/>
      <p:bldP spid="37901" grpId="0" animBg="1"/>
      <p:bldP spid="37901" grpId="1" animBg="1"/>
      <p:bldP spid="37902" grpId="0" animBg="1"/>
      <p:bldP spid="37902" grpId="1" animBg="1"/>
      <p:bldP spid="37903" grpId="0" animBg="1"/>
      <p:bldP spid="37903"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슬라이드 번호 개체 틀 3"/>
          <p:cNvSpPr>
            <a:spLocks noGrp="1"/>
          </p:cNvSpPr>
          <p:nvPr>
            <p:ph type="sldNum" sz="quarter" idx="10"/>
          </p:nvPr>
        </p:nvSpPr>
        <p:spPr/>
        <p:txBody>
          <a:bodyPr/>
          <a:lstStyle/>
          <a:p>
            <a:fld id="{82982533-D22A-4F50-9BF4-FDADF1A5A45D}" type="slidenum">
              <a:rPr lang="en-US" altLang="ko-KR"/>
              <a:pPr/>
              <a:t>31</a:t>
            </a:fld>
            <a:endParaRPr lang="en-US" altLang="ko-KR"/>
          </a:p>
        </p:txBody>
      </p:sp>
      <p:sp>
        <p:nvSpPr>
          <p:cNvPr id="131074" name="Rectangle 2"/>
          <p:cNvSpPr>
            <a:spLocks noGrp="1" noChangeArrowheads="1"/>
          </p:cNvSpPr>
          <p:nvPr>
            <p:ph type="title"/>
          </p:nvPr>
        </p:nvSpPr>
        <p:spPr/>
        <p:txBody>
          <a:bodyPr/>
          <a:lstStyle/>
          <a:p>
            <a:r>
              <a:rPr lang="en-US" altLang="ko-KR">
                <a:ea typeface="굴림" pitchFamily="-124" charset="-127"/>
              </a:rPr>
              <a:t>Mesh vs. Ad-Hoc Networks</a:t>
            </a:r>
          </a:p>
        </p:txBody>
      </p:sp>
      <p:sp>
        <p:nvSpPr>
          <p:cNvPr id="131075" name="Rectangle 3"/>
          <p:cNvSpPr>
            <a:spLocks noGrp="1" noChangeArrowheads="1"/>
          </p:cNvSpPr>
          <p:nvPr>
            <p:ph type="body" idx="1"/>
          </p:nvPr>
        </p:nvSpPr>
        <p:spPr>
          <a:xfrm>
            <a:off x="228600" y="2286000"/>
            <a:ext cx="4267200" cy="4038600"/>
          </a:xfrm>
        </p:spPr>
        <p:txBody>
          <a:bodyPr>
            <a:normAutofit lnSpcReduction="10000"/>
          </a:bodyPr>
          <a:lstStyle/>
          <a:p>
            <a:pPr>
              <a:lnSpc>
                <a:spcPct val="90000"/>
              </a:lnSpc>
            </a:pPr>
            <a:r>
              <a:rPr lang="en-US" altLang="ko-KR">
                <a:ea typeface="굴림" pitchFamily="-124" charset="-127"/>
              </a:rPr>
              <a:t>Multihop</a:t>
            </a:r>
          </a:p>
          <a:p>
            <a:pPr>
              <a:lnSpc>
                <a:spcPct val="90000"/>
              </a:lnSpc>
            </a:pPr>
            <a:r>
              <a:rPr lang="en-US" altLang="ko-KR">
                <a:ea typeface="굴림" pitchFamily="-124" charset="-127"/>
              </a:rPr>
              <a:t>Nodes are wireless, possibly mobile</a:t>
            </a:r>
          </a:p>
          <a:p>
            <a:pPr lvl="3">
              <a:lnSpc>
                <a:spcPct val="90000"/>
              </a:lnSpc>
            </a:pPr>
            <a:endParaRPr lang="en-US" altLang="ko-KR">
              <a:ea typeface="굴림" pitchFamily="-124" charset="-127"/>
            </a:endParaRPr>
          </a:p>
          <a:p>
            <a:pPr lvl="3">
              <a:lnSpc>
                <a:spcPct val="90000"/>
              </a:lnSpc>
            </a:pPr>
            <a:endParaRPr lang="en-US" altLang="ko-KR">
              <a:ea typeface="굴림" pitchFamily="-124" charset="-127"/>
            </a:endParaRPr>
          </a:p>
          <a:p>
            <a:pPr>
              <a:lnSpc>
                <a:spcPct val="90000"/>
              </a:lnSpc>
            </a:pPr>
            <a:r>
              <a:rPr lang="en-US" altLang="ko-KR">
                <a:ea typeface="굴림" pitchFamily="-124" charset="-127"/>
              </a:rPr>
              <a:t>May rely on infrastructure</a:t>
            </a:r>
          </a:p>
          <a:p>
            <a:pPr>
              <a:lnSpc>
                <a:spcPct val="90000"/>
              </a:lnSpc>
            </a:pPr>
            <a:r>
              <a:rPr lang="en-US" altLang="ko-KR">
                <a:ea typeface="굴림" pitchFamily="-124" charset="-127"/>
              </a:rPr>
              <a:t>Most traffic is user-to-user</a:t>
            </a:r>
          </a:p>
          <a:p>
            <a:pPr>
              <a:lnSpc>
                <a:spcPct val="90000"/>
              </a:lnSpc>
            </a:pPr>
            <a:endParaRPr lang="en-US" altLang="ko-KR">
              <a:ea typeface="굴림" pitchFamily="-124" charset="-127"/>
            </a:endParaRPr>
          </a:p>
        </p:txBody>
      </p:sp>
      <p:sp>
        <p:nvSpPr>
          <p:cNvPr id="131076" name="Text Box 4"/>
          <p:cNvSpPr txBox="1">
            <a:spLocks noChangeArrowheads="1"/>
          </p:cNvSpPr>
          <p:nvPr/>
        </p:nvSpPr>
        <p:spPr bwMode="auto">
          <a:xfrm>
            <a:off x="565150" y="1549400"/>
            <a:ext cx="2951163" cy="519113"/>
          </a:xfrm>
          <a:prstGeom prst="rect">
            <a:avLst/>
          </a:prstGeom>
          <a:noFill/>
          <a:ln w="9525">
            <a:noFill/>
            <a:miter lim="800000"/>
            <a:headEnd/>
            <a:tailEnd/>
          </a:ln>
          <a:effectLst/>
        </p:spPr>
        <p:txBody>
          <a:bodyPr wrap="none">
            <a:spAutoFit/>
          </a:bodyPr>
          <a:lstStyle/>
          <a:p>
            <a:r>
              <a:rPr lang="en-US" altLang="ko-KR" sz="2800">
                <a:solidFill>
                  <a:schemeClr val="hlink"/>
                </a:solidFill>
              </a:rPr>
              <a:t>Ad-Hoc Networks</a:t>
            </a:r>
          </a:p>
        </p:txBody>
      </p:sp>
      <p:sp>
        <p:nvSpPr>
          <p:cNvPr id="131077" name="Text Box 5"/>
          <p:cNvSpPr txBox="1">
            <a:spLocks noChangeArrowheads="1"/>
          </p:cNvSpPr>
          <p:nvPr/>
        </p:nvSpPr>
        <p:spPr bwMode="auto">
          <a:xfrm>
            <a:off x="4727575" y="1524000"/>
            <a:ext cx="4095750" cy="519113"/>
          </a:xfrm>
          <a:prstGeom prst="rect">
            <a:avLst/>
          </a:prstGeom>
          <a:noFill/>
          <a:ln w="9525">
            <a:noFill/>
            <a:miter lim="800000"/>
            <a:headEnd/>
            <a:tailEnd/>
          </a:ln>
          <a:effectLst/>
        </p:spPr>
        <p:txBody>
          <a:bodyPr wrap="none">
            <a:spAutoFit/>
          </a:bodyPr>
          <a:lstStyle/>
          <a:p>
            <a:r>
              <a:rPr lang="en-US" altLang="ko-KR" sz="2800">
                <a:solidFill>
                  <a:schemeClr val="hlink"/>
                </a:solidFill>
              </a:rPr>
              <a:t>Wireless Mesh Networks</a:t>
            </a:r>
          </a:p>
        </p:txBody>
      </p:sp>
      <p:sp>
        <p:nvSpPr>
          <p:cNvPr id="131078" name="Rectangle 6"/>
          <p:cNvSpPr>
            <a:spLocks noChangeArrowheads="1"/>
          </p:cNvSpPr>
          <p:nvPr/>
        </p:nvSpPr>
        <p:spPr bwMode="auto">
          <a:xfrm>
            <a:off x="4724400" y="2286000"/>
            <a:ext cx="4267200" cy="4038600"/>
          </a:xfrm>
          <a:prstGeom prst="rect">
            <a:avLst/>
          </a:prstGeom>
          <a:noFill/>
          <a:ln w="9525">
            <a:noFill/>
            <a:miter lim="800000"/>
            <a:headEnd/>
            <a:tailEnd/>
          </a:ln>
          <a:effectLst/>
        </p:spPr>
        <p:txBody>
          <a:bodyPr/>
          <a:lstStyle/>
          <a:p>
            <a:pPr marL="469900" indent="-469900" algn="l" eaLnBrk="1" hangingPunct="1">
              <a:spcBef>
                <a:spcPct val="20000"/>
              </a:spcBef>
              <a:buClr>
                <a:schemeClr val="folHlink"/>
              </a:buClr>
              <a:buFont typeface="Wingdings" pitchFamily="-124" charset="2"/>
              <a:buChar char=""/>
            </a:pPr>
            <a:r>
              <a:rPr lang="en-US" altLang="ko-KR" sz="3000">
                <a:ea typeface="굴림" pitchFamily="-124" charset="-127"/>
              </a:rPr>
              <a:t>Multihop</a:t>
            </a:r>
          </a:p>
          <a:p>
            <a:pPr marL="469900" indent="-469900" algn="l" eaLnBrk="1" hangingPunct="1">
              <a:spcBef>
                <a:spcPct val="20000"/>
              </a:spcBef>
              <a:buClr>
                <a:schemeClr val="folHlink"/>
              </a:buClr>
              <a:buFont typeface="Wingdings" pitchFamily="-124" charset="2"/>
              <a:buChar char=""/>
            </a:pPr>
            <a:r>
              <a:rPr lang="en-US" altLang="ko-KR" sz="3000">
                <a:ea typeface="굴림" pitchFamily="-124" charset="-127"/>
              </a:rPr>
              <a:t>Nodes are wireless, some mobile, some fixed</a:t>
            </a:r>
          </a:p>
          <a:p>
            <a:pPr marL="469900" indent="-469900" algn="l" eaLnBrk="1" hangingPunct="1">
              <a:spcBef>
                <a:spcPct val="20000"/>
              </a:spcBef>
              <a:buClr>
                <a:schemeClr val="folHlink"/>
              </a:buClr>
              <a:buFont typeface="Wingdings" pitchFamily="-124" charset="2"/>
              <a:buChar char=""/>
            </a:pPr>
            <a:r>
              <a:rPr lang="en-US" altLang="ko-KR" sz="3000">
                <a:ea typeface="굴림" pitchFamily="-124" charset="-127"/>
              </a:rPr>
              <a:t>It relies on infrastructure</a:t>
            </a:r>
          </a:p>
          <a:p>
            <a:pPr marL="469900" indent="-469900" algn="l" eaLnBrk="1" hangingPunct="1">
              <a:spcBef>
                <a:spcPct val="20000"/>
              </a:spcBef>
              <a:buClr>
                <a:schemeClr val="folHlink"/>
              </a:buClr>
              <a:buFont typeface="Wingdings" pitchFamily="-124" charset="2"/>
              <a:buChar char=""/>
            </a:pPr>
            <a:r>
              <a:rPr lang="en-US" altLang="ko-KR" sz="3000">
                <a:ea typeface="굴림" pitchFamily="-124" charset="-127"/>
              </a:rPr>
              <a:t>Most traffic is user-to-gateway</a:t>
            </a:r>
          </a:p>
          <a:p>
            <a:pPr marL="469900" indent="-469900" algn="l" eaLnBrk="1" hangingPunct="1">
              <a:spcBef>
                <a:spcPct val="20000"/>
              </a:spcBef>
              <a:buClr>
                <a:schemeClr val="folHlink"/>
              </a:buClr>
              <a:buFont typeface="Wingdings" pitchFamily="-124" charset="2"/>
              <a:buChar char=""/>
            </a:pPr>
            <a:endParaRPr lang="en-US" altLang="ko-KR" sz="3000">
              <a:ea typeface="굴림" pitchFamily="-12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subTnLst>
                                    <p:animClr>
                                      <p:cBhvr override="childStyle">
                                        <p:cTn dur="1" fill="hold" display="0" masterRel="nextClick" afterEffect="1"/>
                                        <p:tgtEl>
                                          <p:spTgt spid="131075">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131078">
                                            <p:txEl>
                                              <p:pRg st="0" end="0"/>
                                            </p:txEl>
                                          </p:spTgt>
                                        </p:tgtEl>
                                        <p:attrNameLst>
                                          <p:attrName>style.visibility</p:attrName>
                                        </p:attrNameLst>
                                      </p:cBhvr>
                                      <p:to>
                                        <p:strVal val="visible"/>
                                      </p:to>
                                    </p:set>
                                  </p:childTnLst>
                                  <p:subTnLst>
                                    <p:animClr>
                                      <p:cBhvr override="childStyle">
                                        <p:cTn dur="1" fill="hold" display="0" masterRel="nextClick" afterEffect="1"/>
                                        <p:tgtEl>
                                          <p:spTgt spid="131078">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childTnLst>
                                  <p:subTnLst>
                                    <p:animClr>
                                      <p:cBhvr override="childStyle">
                                        <p:cTn dur="1" fill="hold" display="0" masterRel="nextClick" afterEffect="1"/>
                                        <p:tgtEl>
                                          <p:spTgt spid="131075">
                                            <p:txEl>
                                              <p:pRg st="1" end="1"/>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131078">
                                            <p:txEl>
                                              <p:pRg st="1" end="1"/>
                                            </p:txEl>
                                          </p:spTgt>
                                        </p:tgtEl>
                                        <p:attrNameLst>
                                          <p:attrName>style.visibility</p:attrName>
                                        </p:attrNameLst>
                                      </p:cBhvr>
                                      <p:to>
                                        <p:strVal val="visible"/>
                                      </p:to>
                                    </p:set>
                                  </p:childTnLst>
                                  <p:subTnLst>
                                    <p:animClr>
                                      <p:cBhvr override="childStyle">
                                        <p:cTn dur="1" fill="hold" display="0" masterRel="nextClick" afterEffect="1"/>
                                        <p:tgtEl>
                                          <p:spTgt spid="131078">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075">
                                            <p:txEl>
                                              <p:pRg st="4" end="4"/>
                                            </p:txEl>
                                          </p:spTgt>
                                        </p:tgtEl>
                                        <p:attrNameLst>
                                          <p:attrName>style.visibility</p:attrName>
                                        </p:attrNameLst>
                                      </p:cBhvr>
                                      <p:to>
                                        <p:strVal val="visible"/>
                                      </p:to>
                                    </p:set>
                                  </p:childTnLst>
                                  <p:subTnLst>
                                    <p:animClr>
                                      <p:cBhvr override="childStyle">
                                        <p:cTn dur="1" fill="hold" display="0" masterRel="nextClick" afterEffect="1"/>
                                        <p:tgtEl>
                                          <p:spTgt spid="131075">
                                            <p:txEl>
                                              <p:pRg st="4" end="4"/>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131078">
                                            <p:txEl>
                                              <p:pRg st="2" end="2"/>
                                            </p:txEl>
                                          </p:spTgt>
                                        </p:tgtEl>
                                        <p:attrNameLst>
                                          <p:attrName>style.visibility</p:attrName>
                                        </p:attrNameLst>
                                      </p:cBhvr>
                                      <p:to>
                                        <p:strVal val="visible"/>
                                      </p:to>
                                    </p:set>
                                  </p:childTnLst>
                                  <p:subTnLst>
                                    <p:animClr>
                                      <p:cBhvr override="childStyle">
                                        <p:cTn dur="1" fill="hold" display="0" masterRel="nextClick" afterEffect="1"/>
                                        <p:tgtEl>
                                          <p:spTgt spid="131078">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1075">
                                            <p:txEl>
                                              <p:pRg st="5" end="5"/>
                                            </p:txEl>
                                          </p:spTgt>
                                        </p:tgtEl>
                                        <p:attrNameLst>
                                          <p:attrName>style.visibility</p:attrName>
                                        </p:attrNameLst>
                                      </p:cBhvr>
                                      <p:to>
                                        <p:strVal val="visible"/>
                                      </p:to>
                                    </p:set>
                                  </p:childTnLst>
                                  <p:subTnLst>
                                    <p:animClr>
                                      <p:cBhvr override="childStyle">
                                        <p:cTn dur="1" fill="hold" display="0" masterRel="nextClick" afterEffect="1"/>
                                        <p:tgtEl>
                                          <p:spTgt spid="131075">
                                            <p:txEl>
                                              <p:pRg st="5" end="5"/>
                                            </p:txEl>
                                          </p:spTgt>
                                        </p:tgtEl>
                                        <p:attrNameLst>
                                          <p:attrName>ppt_c</p:attrName>
                                        </p:attrNameLst>
                                      </p:cBhvr>
                                      <p:to>
                                        <a:schemeClr val="bg2"/>
                                      </p:to>
                                    </p:animClr>
                                  </p:subTnLst>
                                </p:cTn>
                              </p:par>
                              <p:par>
                                <p:cTn id="25" presetID="1" presetClass="entr" presetSubtype="0" fill="hold" nodeType="withEffect">
                                  <p:stCondLst>
                                    <p:cond delay="0"/>
                                  </p:stCondLst>
                                  <p:childTnLst>
                                    <p:set>
                                      <p:cBhvr>
                                        <p:cTn id="26" dur="1" fill="hold">
                                          <p:stCondLst>
                                            <p:cond delay="0"/>
                                          </p:stCondLst>
                                        </p:cTn>
                                        <p:tgtEl>
                                          <p:spTgt spid="131078">
                                            <p:txEl>
                                              <p:pRg st="3" end="3"/>
                                            </p:txEl>
                                          </p:spTgt>
                                        </p:tgtEl>
                                        <p:attrNameLst>
                                          <p:attrName>style.visibility</p:attrName>
                                        </p:attrNameLst>
                                      </p:cBhvr>
                                      <p:to>
                                        <p:strVal val="visible"/>
                                      </p:to>
                                    </p:set>
                                  </p:childTnLst>
                                  <p:subTnLst>
                                    <p:animClr>
                                      <p:cBhvr override="childStyle">
                                        <p:cTn dur="1" fill="hold" display="0" masterRel="nextClick" afterEffect="1"/>
                                        <p:tgtEl>
                                          <p:spTgt spid="131078">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슬라이드 번호 개체 틀 3"/>
          <p:cNvSpPr>
            <a:spLocks noGrp="1"/>
          </p:cNvSpPr>
          <p:nvPr>
            <p:ph type="sldNum" sz="quarter" idx="10"/>
          </p:nvPr>
        </p:nvSpPr>
        <p:spPr/>
        <p:txBody>
          <a:bodyPr/>
          <a:lstStyle/>
          <a:p>
            <a:fld id="{0885A962-06A7-4759-BF75-DF929EEC0F13}" type="slidenum">
              <a:rPr lang="en-US" altLang="ko-KR"/>
              <a:pPr/>
              <a:t>32</a:t>
            </a:fld>
            <a:endParaRPr lang="en-US" altLang="ko-KR"/>
          </a:p>
        </p:txBody>
      </p:sp>
      <p:sp>
        <p:nvSpPr>
          <p:cNvPr id="132098" name="Rectangle 2"/>
          <p:cNvSpPr>
            <a:spLocks noGrp="1" noChangeArrowheads="1"/>
          </p:cNvSpPr>
          <p:nvPr>
            <p:ph type="title"/>
          </p:nvPr>
        </p:nvSpPr>
        <p:spPr/>
        <p:txBody>
          <a:bodyPr/>
          <a:lstStyle/>
          <a:p>
            <a:r>
              <a:rPr lang="en-US" altLang="ko-KR">
                <a:ea typeface="굴림" pitchFamily="-124" charset="-127"/>
              </a:rPr>
              <a:t>Mesh vs. Sensor Networks</a:t>
            </a:r>
          </a:p>
        </p:txBody>
      </p:sp>
      <p:sp>
        <p:nvSpPr>
          <p:cNvPr id="132100" name="Rectangle 4"/>
          <p:cNvSpPr>
            <a:spLocks noChangeArrowheads="1"/>
          </p:cNvSpPr>
          <p:nvPr/>
        </p:nvSpPr>
        <p:spPr bwMode="auto">
          <a:xfrm>
            <a:off x="228600" y="2209800"/>
            <a:ext cx="4267200" cy="4038600"/>
          </a:xfrm>
          <a:prstGeom prst="rect">
            <a:avLst/>
          </a:prstGeom>
          <a:noFill/>
          <a:ln w="9525">
            <a:noFill/>
            <a:miter lim="800000"/>
            <a:headEnd/>
            <a:tailEnd/>
          </a:ln>
          <a:effectLst/>
        </p:spPr>
        <p:txBody>
          <a:bodyPr/>
          <a:lstStyle/>
          <a:p>
            <a:pPr marL="342900" indent="-342900" algn="l" eaLnBrk="1" hangingPunct="1">
              <a:spcBef>
                <a:spcPct val="20000"/>
              </a:spcBef>
              <a:buClr>
                <a:schemeClr val="folHlink"/>
              </a:buClr>
              <a:buFont typeface="Wingdings" pitchFamily="-124" charset="2"/>
              <a:buChar char=""/>
            </a:pPr>
            <a:r>
              <a:rPr lang="en-US" altLang="ko-KR">
                <a:ea typeface="굴림" pitchFamily="-124" charset="-127"/>
              </a:rPr>
              <a:t>Bandwidth is limited (tens of kbps)</a:t>
            </a:r>
          </a:p>
          <a:p>
            <a:pPr marL="342900" indent="-342900" algn="l" eaLnBrk="1" hangingPunct="1">
              <a:spcBef>
                <a:spcPct val="20000"/>
              </a:spcBef>
              <a:buClr>
                <a:schemeClr val="folHlink"/>
              </a:buClr>
              <a:buFont typeface="Wingdings" pitchFamily="-124" charset="2"/>
              <a:buChar char=""/>
            </a:pPr>
            <a:r>
              <a:rPr lang="en-US" altLang="ko-KR">
                <a:ea typeface="굴림" pitchFamily="-124" charset="-127"/>
              </a:rPr>
              <a:t>In most applications, fixed nodes</a:t>
            </a:r>
          </a:p>
          <a:p>
            <a:pPr marL="342900" indent="-342900" algn="l" eaLnBrk="1" hangingPunct="1">
              <a:spcBef>
                <a:spcPct val="20000"/>
              </a:spcBef>
              <a:buClr>
                <a:schemeClr val="folHlink"/>
              </a:buClr>
              <a:buFont typeface="Wingdings" pitchFamily="-124" charset="2"/>
              <a:buChar char=""/>
            </a:pPr>
            <a:r>
              <a:rPr lang="en-US" altLang="ko-KR">
                <a:ea typeface="굴림" pitchFamily="-124" charset="-127"/>
              </a:rPr>
              <a:t>Energy efficiency is an issue</a:t>
            </a:r>
          </a:p>
          <a:p>
            <a:pPr marL="342900" indent="-342900" algn="l" eaLnBrk="1" hangingPunct="1">
              <a:spcBef>
                <a:spcPct val="20000"/>
              </a:spcBef>
              <a:buClr>
                <a:schemeClr val="folHlink"/>
              </a:buClr>
              <a:buFont typeface="Wingdings" pitchFamily="-124" charset="2"/>
              <a:buChar char=""/>
            </a:pPr>
            <a:r>
              <a:rPr lang="en-US" altLang="ko-KR">
                <a:ea typeface="굴림" pitchFamily="-124" charset="-127"/>
              </a:rPr>
              <a:t>Resource constrained</a:t>
            </a:r>
          </a:p>
          <a:p>
            <a:pPr marL="342900" indent="-342900" algn="l" eaLnBrk="1" hangingPunct="1">
              <a:spcBef>
                <a:spcPct val="20000"/>
              </a:spcBef>
              <a:buClr>
                <a:schemeClr val="folHlink"/>
              </a:buClr>
              <a:buFont typeface="Wingdings" pitchFamily="-124" charset="2"/>
              <a:buChar char=""/>
            </a:pPr>
            <a:endParaRPr lang="en-US" altLang="ko-KR">
              <a:ea typeface="굴림" pitchFamily="-124" charset="-127"/>
            </a:endParaRPr>
          </a:p>
          <a:p>
            <a:pPr marL="342900" indent="-342900" algn="l" eaLnBrk="1" hangingPunct="1">
              <a:spcBef>
                <a:spcPct val="20000"/>
              </a:spcBef>
              <a:buClr>
                <a:schemeClr val="folHlink"/>
              </a:buClr>
              <a:buFont typeface="Wingdings" pitchFamily="-124" charset="2"/>
              <a:buChar char=""/>
            </a:pPr>
            <a:r>
              <a:rPr lang="en-US" altLang="ko-KR">
                <a:ea typeface="굴림" pitchFamily="-124" charset="-127"/>
              </a:rPr>
              <a:t>Most traffic is user-to-gateway</a:t>
            </a:r>
          </a:p>
        </p:txBody>
      </p:sp>
      <p:sp>
        <p:nvSpPr>
          <p:cNvPr id="132101" name="Text Box 5"/>
          <p:cNvSpPr txBox="1">
            <a:spLocks noChangeArrowheads="1"/>
          </p:cNvSpPr>
          <p:nvPr/>
        </p:nvSpPr>
        <p:spPr bwMode="auto">
          <a:xfrm>
            <a:off x="231775" y="1447800"/>
            <a:ext cx="4352925" cy="519113"/>
          </a:xfrm>
          <a:prstGeom prst="rect">
            <a:avLst/>
          </a:prstGeom>
          <a:noFill/>
          <a:ln w="9525">
            <a:noFill/>
            <a:miter lim="800000"/>
            <a:headEnd/>
            <a:tailEnd/>
          </a:ln>
          <a:effectLst/>
        </p:spPr>
        <p:txBody>
          <a:bodyPr wrap="none">
            <a:spAutoFit/>
          </a:bodyPr>
          <a:lstStyle/>
          <a:p>
            <a:r>
              <a:rPr lang="en-US" altLang="ko-KR" sz="2800">
                <a:solidFill>
                  <a:schemeClr val="hlink"/>
                </a:solidFill>
              </a:rPr>
              <a:t>Wireless Sensor Networks</a:t>
            </a:r>
          </a:p>
        </p:txBody>
      </p:sp>
      <p:sp>
        <p:nvSpPr>
          <p:cNvPr id="132102" name="Text Box 6"/>
          <p:cNvSpPr txBox="1">
            <a:spLocks noChangeArrowheads="1"/>
          </p:cNvSpPr>
          <p:nvPr/>
        </p:nvSpPr>
        <p:spPr bwMode="auto">
          <a:xfrm>
            <a:off x="4803775" y="1447800"/>
            <a:ext cx="4095750" cy="519113"/>
          </a:xfrm>
          <a:prstGeom prst="rect">
            <a:avLst/>
          </a:prstGeom>
          <a:noFill/>
          <a:ln w="9525">
            <a:noFill/>
            <a:miter lim="800000"/>
            <a:headEnd/>
            <a:tailEnd/>
          </a:ln>
          <a:effectLst/>
        </p:spPr>
        <p:txBody>
          <a:bodyPr wrap="none">
            <a:spAutoFit/>
          </a:bodyPr>
          <a:lstStyle/>
          <a:p>
            <a:r>
              <a:rPr lang="en-US" altLang="ko-KR" sz="2800">
                <a:solidFill>
                  <a:schemeClr val="hlink"/>
                </a:solidFill>
              </a:rPr>
              <a:t>Wireless Mesh Networks</a:t>
            </a:r>
          </a:p>
        </p:txBody>
      </p:sp>
      <p:sp>
        <p:nvSpPr>
          <p:cNvPr id="132103" name="Rectangle 7"/>
          <p:cNvSpPr>
            <a:spLocks noChangeArrowheads="1"/>
          </p:cNvSpPr>
          <p:nvPr/>
        </p:nvSpPr>
        <p:spPr bwMode="auto">
          <a:xfrm>
            <a:off x="4724400" y="2133600"/>
            <a:ext cx="4267200" cy="4038600"/>
          </a:xfrm>
          <a:prstGeom prst="rect">
            <a:avLst/>
          </a:prstGeom>
          <a:noFill/>
          <a:ln w="9525">
            <a:noFill/>
            <a:miter lim="800000"/>
            <a:headEnd/>
            <a:tailEnd/>
          </a:ln>
          <a:effectLst/>
        </p:spPr>
        <p:txBody>
          <a:bodyPr/>
          <a:lstStyle/>
          <a:p>
            <a:pPr marL="469900" indent="-469900" algn="l" eaLnBrk="1" hangingPunct="1">
              <a:spcBef>
                <a:spcPct val="20000"/>
              </a:spcBef>
              <a:buClr>
                <a:schemeClr val="folHlink"/>
              </a:buClr>
              <a:buFont typeface="Wingdings" pitchFamily="-124" charset="2"/>
              <a:buChar char=""/>
            </a:pPr>
            <a:r>
              <a:rPr lang="en-US" altLang="ko-KR">
                <a:ea typeface="굴림" pitchFamily="-124" charset="-127"/>
              </a:rPr>
              <a:t>Bandwidth is generous (&gt;1Mbps)</a:t>
            </a:r>
          </a:p>
          <a:p>
            <a:pPr marL="469900" indent="-469900" algn="l" eaLnBrk="1" hangingPunct="1">
              <a:spcBef>
                <a:spcPct val="20000"/>
              </a:spcBef>
              <a:buClr>
                <a:schemeClr val="folHlink"/>
              </a:buClr>
              <a:buFont typeface="Wingdings" pitchFamily="-124" charset="2"/>
              <a:buChar char=""/>
            </a:pPr>
            <a:r>
              <a:rPr lang="en-US" altLang="ko-KR">
                <a:ea typeface="굴림" pitchFamily="-124" charset="-127"/>
              </a:rPr>
              <a:t>Some nodes mobile, some fixed</a:t>
            </a:r>
          </a:p>
          <a:p>
            <a:pPr marL="469900" indent="-469900" algn="l" eaLnBrk="1" hangingPunct="1">
              <a:spcBef>
                <a:spcPct val="20000"/>
              </a:spcBef>
              <a:buClr>
                <a:schemeClr val="folHlink"/>
              </a:buClr>
              <a:buFont typeface="Wingdings" pitchFamily="-124" charset="2"/>
              <a:buChar char=""/>
            </a:pPr>
            <a:r>
              <a:rPr lang="en-US" altLang="ko-KR">
                <a:ea typeface="굴림" pitchFamily="-124" charset="-127"/>
              </a:rPr>
              <a:t>Normally not energy limited</a:t>
            </a:r>
          </a:p>
          <a:p>
            <a:pPr marL="469900" indent="-469900" algn="l" eaLnBrk="1" hangingPunct="1">
              <a:spcBef>
                <a:spcPct val="20000"/>
              </a:spcBef>
              <a:buClr>
                <a:schemeClr val="folHlink"/>
              </a:buClr>
              <a:buFont typeface="Wingdings" pitchFamily="-124" charset="2"/>
              <a:buChar char=""/>
            </a:pPr>
            <a:r>
              <a:rPr lang="en-US" altLang="ko-KR">
                <a:ea typeface="굴림" pitchFamily="-124" charset="-127"/>
              </a:rPr>
              <a:t>Resources are not an issue</a:t>
            </a:r>
          </a:p>
          <a:p>
            <a:pPr marL="469900" indent="-469900" algn="l" eaLnBrk="1" hangingPunct="1">
              <a:spcBef>
                <a:spcPct val="20000"/>
              </a:spcBef>
              <a:buClr>
                <a:schemeClr val="folHlink"/>
              </a:buClr>
              <a:buFont typeface="Wingdings" pitchFamily="-124" charset="2"/>
              <a:buChar char=""/>
            </a:pPr>
            <a:r>
              <a:rPr lang="en-US" altLang="ko-KR">
                <a:ea typeface="굴림" pitchFamily="-124" charset="-127"/>
              </a:rPr>
              <a:t>Most traffic is user-to-gateway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childTnLst>
                                  <p:subTnLst>
                                    <p:animClr>
                                      <p:cBhvr override="childStyle">
                                        <p:cTn dur="1" fill="hold" display="0" masterRel="nextClick" afterEffect="1"/>
                                        <p:tgtEl>
                                          <p:spTgt spid="132100">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132103">
                                            <p:txEl>
                                              <p:pRg st="0" end="0"/>
                                            </p:txEl>
                                          </p:spTgt>
                                        </p:tgtEl>
                                        <p:attrNameLst>
                                          <p:attrName>style.visibility</p:attrName>
                                        </p:attrNameLst>
                                      </p:cBhvr>
                                      <p:to>
                                        <p:strVal val="visible"/>
                                      </p:to>
                                    </p:set>
                                  </p:childTnLst>
                                  <p:subTnLst>
                                    <p:animClr>
                                      <p:cBhvr override="childStyle">
                                        <p:cTn dur="1" fill="hold" display="0" masterRel="nextClick" afterEffect="1"/>
                                        <p:tgtEl>
                                          <p:spTgt spid="13210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2100">
                                            <p:txEl>
                                              <p:pRg st="1" end="1"/>
                                            </p:txEl>
                                          </p:spTgt>
                                        </p:tgtEl>
                                        <p:attrNameLst>
                                          <p:attrName>style.visibility</p:attrName>
                                        </p:attrNameLst>
                                      </p:cBhvr>
                                      <p:to>
                                        <p:strVal val="visible"/>
                                      </p:to>
                                    </p:set>
                                  </p:childTnLst>
                                  <p:subTnLst>
                                    <p:animClr>
                                      <p:cBhvr override="childStyle">
                                        <p:cTn dur="1" fill="hold" display="0" masterRel="nextClick" afterEffect="1"/>
                                        <p:tgtEl>
                                          <p:spTgt spid="132100">
                                            <p:txEl>
                                              <p:pRg st="1" end="1"/>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132103">
                                            <p:txEl>
                                              <p:pRg st="1" end="1"/>
                                            </p:txEl>
                                          </p:spTgt>
                                        </p:tgtEl>
                                        <p:attrNameLst>
                                          <p:attrName>style.visibility</p:attrName>
                                        </p:attrNameLst>
                                      </p:cBhvr>
                                      <p:to>
                                        <p:strVal val="visible"/>
                                      </p:to>
                                    </p:set>
                                  </p:childTnLst>
                                  <p:subTnLst>
                                    <p:animClr>
                                      <p:cBhvr override="childStyle">
                                        <p:cTn dur="1" fill="hold" display="0" masterRel="nextClick" afterEffect="1"/>
                                        <p:tgtEl>
                                          <p:spTgt spid="132103">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100">
                                            <p:txEl>
                                              <p:pRg st="2" end="2"/>
                                            </p:txEl>
                                          </p:spTgt>
                                        </p:tgtEl>
                                        <p:attrNameLst>
                                          <p:attrName>style.visibility</p:attrName>
                                        </p:attrNameLst>
                                      </p:cBhvr>
                                      <p:to>
                                        <p:strVal val="visible"/>
                                      </p:to>
                                    </p:set>
                                  </p:childTnLst>
                                  <p:subTnLst>
                                    <p:animClr>
                                      <p:cBhvr override="childStyle">
                                        <p:cTn dur="1" fill="hold" display="0" masterRel="nextClick" afterEffect="1"/>
                                        <p:tgtEl>
                                          <p:spTgt spid="132100">
                                            <p:txEl>
                                              <p:pRg st="2" end="2"/>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132103">
                                            <p:txEl>
                                              <p:pRg st="2" end="2"/>
                                            </p:txEl>
                                          </p:spTgt>
                                        </p:tgtEl>
                                        <p:attrNameLst>
                                          <p:attrName>style.visibility</p:attrName>
                                        </p:attrNameLst>
                                      </p:cBhvr>
                                      <p:to>
                                        <p:strVal val="visible"/>
                                      </p:to>
                                    </p:set>
                                  </p:childTnLst>
                                  <p:subTnLst>
                                    <p:animClr>
                                      <p:cBhvr override="childStyle">
                                        <p:cTn dur="1" fill="hold" display="0" masterRel="nextClick" afterEffect="1"/>
                                        <p:tgtEl>
                                          <p:spTgt spid="132103">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2100">
                                            <p:txEl>
                                              <p:pRg st="3" end="3"/>
                                            </p:txEl>
                                          </p:spTgt>
                                        </p:tgtEl>
                                        <p:attrNameLst>
                                          <p:attrName>style.visibility</p:attrName>
                                        </p:attrNameLst>
                                      </p:cBhvr>
                                      <p:to>
                                        <p:strVal val="visible"/>
                                      </p:to>
                                    </p:set>
                                  </p:childTnLst>
                                  <p:subTnLst>
                                    <p:animClr>
                                      <p:cBhvr override="childStyle">
                                        <p:cTn dur="1" fill="hold" display="0" masterRel="nextClick" afterEffect="1"/>
                                        <p:tgtEl>
                                          <p:spTgt spid="132100">
                                            <p:txEl>
                                              <p:pRg st="3" end="3"/>
                                            </p:txEl>
                                          </p:spTgt>
                                        </p:tgtEl>
                                        <p:attrNameLst>
                                          <p:attrName>ppt_c</p:attrName>
                                        </p:attrNameLst>
                                      </p:cBhvr>
                                      <p:to>
                                        <a:schemeClr val="bg2"/>
                                      </p:to>
                                    </p:animClr>
                                  </p:subTnLst>
                                </p:cTn>
                              </p:par>
                              <p:par>
                                <p:cTn id="25" presetID="1" presetClass="entr" presetSubtype="0" fill="hold" nodeType="withEffect">
                                  <p:stCondLst>
                                    <p:cond delay="0"/>
                                  </p:stCondLst>
                                  <p:childTnLst>
                                    <p:set>
                                      <p:cBhvr>
                                        <p:cTn id="26" dur="1" fill="hold">
                                          <p:stCondLst>
                                            <p:cond delay="0"/>
                                          </p:stCondLst>
                                        </p:cTn>
                                        <p:tgtEl>
                                          <p:spTgt spid="132103">
                                            <p:txEl>
                                              <p:pRg st="3" end="3"/>
                                            </p:txEl>
                                          </p:spTgt>
                                        </p:tgtEl>
                                        <p:attrNameLst>
                                          <p:attrName>style.visibility</p:attrName>
                                        </p:attrNameLst>
                                      </p:cBhvr>
                                      <p:to>
                                        <p:strVal val="visible"/>
                                      </p:to>
                                    </p:set>
                                  </p:childTnLst>
                                  <p:subTnLst>
                                    <p:animClr>
                                      <p:cBhvr override="childStyle">
                                        <p:cTn dur="1" fill="hold" display="0" masterRel="nextClick" afterEffect="1"/>
                                        <p:tgtEl>
                                          <p:spTgt spid="132103">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2100">
                                            <p:txEl>
                                              <p:pRg st="5" end="5"/>
                                            </p:txEl>
                                          </p:spTgt>
                                        </p:tgtEl>
                                        <p:attrNameLst>
                                          <p:attrName>style.visibility</p:attrName>
                                        </p:attrNameLst>
                                      </p:cBhvr>
                                      <p:to>
                                        <p:strVal val="visible"/>
                                      </p:to>
                                    </p:set>
                                  </p:childTnLst>
                                  <p:subTnLst>
                                    <p:animClr>
                                      <p:cBhvr override="childStyle">
                                        <p:cTn dur="1" fill="hold" display="0" masterRel="nextClick" afterEffect="1"/>
                                        <p:tgtEl>
                                          <p:spTgt spid="132100">
                                            <p:txEl>
                                              <p:pRg st="5" end="5"/>
                                            </p:txEl>
                                          </p:spTgt>
                                        </p:tgtEl>
                                        <p:attrNameLst>
                                          <p:attrName>ppt_c</p:attrName>
                                        </p:attrNameLst>
                                      </p:cBhvr>
                                      <p:to>
                                        <a:schemeClr val="bg2"/>
                                      </p:to>
                                    </p:animClr>
                                  </p:subTnLst>
                                </p:cTn>
                              </p:par>
                              <p:par>
                                <p:cTn id="31" presetID="1" presetClass="entr" presetSubtype="0" fill="hold" nodeType="withEffect">
                                  <p:stCondLst>
                                    <p:cond delay="0"/>
                                  </p:stCondLst>
                                  <p:childTnLst>
                                    <p:set>
                                      <p:cBhvr>
                                        <p:cTn id="32" dur="1" fill="hold">
                                          <p:stCondLst>
                                            <p:cond delay="0"/>
                                          </p:stCondLst>
                                        </p:cTn>
                                        <p:tgtEl>
                                          <p:spTgt spid="132103">
                                            <p:txEl>
                                              <p:pRg st="4" end="4"/>
                                            </p:txEl>
                                          </p:spTgt>
                                        </p:tgtEl>
                                        <p:attrNameLst>
                                          <p:attrName>style.visibility</p:attrName>
                                        </p:attrNameLst>
                                      </p:cBhvr>
                                      <p:to>
                                        <p:strVal val="visible"/>
                                      </p:to>
                                    </p:set>
                                  </p:childTnLst>
                                  <p:subTnLst>
                                    <p:animClr>
                                      <p:cBhvr override="childStyle">
                                        <p:cTn dur="1" fill="hold" display="0" masterRel="nextClick" afterEffect="1"/>
                                        <p:tgtEl>
                                          <p:spTgt spid="13210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85763" y="1171575"/>
            <a:ext cx="8686800" cy="1828800"/>
          </a:xfrm>
        </p:spPr>
        <p:txBody>
          <a:bodyPr/>
          <a:lstStyle/>
          <a:p>
            <a:pPr eaLnBrk="1" hangingPunct="1">
              <a:defRPr/>
            </a:pPr>
            <a:r>
              <a:rPr lang="en-US" altLang="ko-KR" sz="4000" dirty="0" smtClean="0"/>
              <a:t>A NOVEL ARCHITECTURE FOR FUTURE WIRELESS MESH NETWORK</a:t>
            </a:r>
            <a:endParaRPr lang="ko-KR" altLang="ko-KR" sz="4000" dirty="0" smtClean="0"/>
          </a:p>
        </p:txBody>
      </p:sp>
      <p:sp>
        <p:nvSpPr>
          <p:cNvPr id="6" name="TextBox 5"/>
          <p:cNvSpPr txBox="1"/>
          <p:nvPr/>
        </p:nvSpPr>
        <p:spPr>
          <a:xfrm>
            <a:off x="3286116" y="4643446"/>
            <a:ext cx="5286375" cy="1323439"/>
          </a:xfrm>
          <a:prstGeom prst="rect">
            <a:avLst/>
          </a:prstGeom>
          <a:noFill/>
        </p:spPr>
        <p:txBody>
          <a:bodyPr>
            <a:spAutoFit/>
          </a:bodyPr>
          <a:lstStyle/>
          <a:p>
            <a:pPr>
              <a:defRPr/>
            </a:pPr>
            <a:r>
              <a:rPr lang="en-US" altLang="ko-KR" sz="4000" dirty="0" err="1" smtClean="0">
                <a:solidFill>
                  <a:schemeClr val="tx2">
                    <a:lumMod val="75000"/>
                    <a:lumOff val="25000"/>
                  </a:schemeClr>
                </a:solidFill>
                <a:latin typeface="휴먼옛체" pitchFamily="18" charset="-127"/>
                <a:ea typeface="휴먼옛체" pitchFamily="18" charset="-127"/>
              </a:rPr>
              <a:t>Kejie</a:t>
            </a:r>
            <a:r>
              <a:rPr lang="en-US" altLang="ko-KR" sz="4000" dirty="0" smtClean="0">
                <a:solidFill>
                  <a:schemeClr val="tx2">
                    <a:lumMod val="75000"/>
                    <a:lumOff val="25000"/>
                  </a:schemeClr>
                </a:solidFill>
                <a:latin typeface="휴먼옛체" pitchFamily="18" charset="-127"/>
                <a:ea typeface="휴먼옛체" pitchFamily="18" charset="-127"/>
              </a:rPr>
              <a:t> Lu, </a:t>
            </a:r>
            <a:r>
              <a:rPr lang="en-US" altLang="ko-KR" sz="4000" dirty="0" err="1" smtClean="0">
                <a:solidFill>
                  <a:schemeClr val="tx2">
                    <a:lumMod val="75000"/>
                    <a:lumOff val="25000"/>
                  </a:schemeClr>
                </a:solidFill>
                <a:latin typeface="휴먼옛체" pitchFamily="18" charset="-127"/>
                <a:ea typeface="휴먼옛체" pitchFamily="18" charset="-127"/>
              </a:rPr>
              <a:t>Sastri</a:t>
            </a:r>
            <a:r>
              <a:rPr lang="en-US" altLang="ko-KR" sz="4000" dirty="0" smtClean="0">
                <a:solidFill>
                  <a:schemeClr val="tx2">
                    <a:lumMod val="75000"/>
                    <a:lumOff val="25000"/>
                  </a:schemeClr>
                </a:solidFill>
                <a:latin typeface="휴먼옛체" pitchFamily="18" charset="-127"/>
                <a:ea typeface="휴먼옛체" pitchFamily="18" charset="-127"/>
              </a:rPr>
              <a:t> Kota,</a:t>
            </a:r>
          </a:p>
          <a:p>
            <a:pPr>
              <a:defRPr/>
            </a:pPr>
            <a:r>
              <a:rPr lang="en-US" altLang="ko-KR" sz="4000" dirty="0" smtClean="0">
                <a:solidFill>
                  <a:schemeClr val="tx2">
                    <a:lumMod val="75000"/>
                    <a:lumOff val="25000"/>
                  </a:schemeClr>
                </a:solidFill>
                <a:latin typeface="휴먼옛체" pitchFamily="18" charset="-127"/>
                <a:ea typeface="휴먼옛체" pitchFamily="18" charset="-127"/>
              </a:rPr>
              <a:t>Univ of North Texas</a:t>
            </a:r>
            <a:endParaRPr lang="ko-KR" altLang="en-US" sz="4000" dirty="0">
              <a:solidFill>
                <a:schemeClr val="tx2">
                  <a:lumMod val="75000"/>
                  <a:lumOff val="25000"/>
                </a:schemeClr>
              </a:solidFill>
              <a:latin typeface="휴먼옛체" pitchFamily="18" charset="-127"/>
              <a:ea typeface="휴먼옛체" pitchFamily="18" charset="-127"/>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42875"/>
            <a:ext cx="8382000" cy="857250"/>
          </a:xfrm>
        </p:spPr>
        <p:txBody>
          <a:bodyPr/>
          <a:lstStyle/>
          <a:p>
            <a:pPr algn="l" eaLnBrk="1" hangingPunct="1">
              <a:defRPr/>
            </a:pPr>
            <a:r>
              <a:rPr lang="ko-KR" altLang="en-US" sz="3500" dirty="0" smtClean="0">
                <a:latin typeface="-머리굴림B" pitchFamily="18" charset="-127"/>
                <a:ea typeface="-머리굴림B" pitchFamily="18" charset="-127"/>
              </a:rPr>
              <a:t> </a:t>
            </a:r>
            <a:r>
              <a:rPr lang="en-US" altLang="ko-KR" sz="3500" dirty="0" smtClean="0">
                <a:latin typeface="-머리굴림B" pitchFamily="18" charset="-127"/>
                <a:ea typeface="-머리굴림B" pitchFamily="18" charset="-127"/>
              </a:rPr>
              <a:t>Introduction</a:t>
            </a:r>
            <a:endParaRPr lang="ko-KR" altLang="ko-KR" sz="3500" dirty="0" smtClean="0">
              <a:latin typeface="굴림체" pitchFamily="49" charset="-127"/>
              <a:ea typeface="굴림체" pitchFamily="49" charset="-127"/>
            </a:endParaRPr>
          </a:p>
        </p:txBody>
      </p:sp>
      <p:sp>
        <p:nvSpPr>
          <p:cNvPr id="5123" name="TextBox 4"/>
          <p:cNvSpPr txBox="1">
            <a:spLocks noChangeArrowheads="1"/>
          </p:cNvSpPr>
          <p:nvPr/>
        </p:nvSpPr>
        <p:spPr bwMode="auto">
          <a:xfrm>
            <a:off x="214313" y="928688"/>
            <a:ext cx="8572500" cy="5324475"/>
          </a:xfrm>
          <a:prstGeom prst="rect">
            <a:avLst/>
          </a:prstGeom>
          <a:noFill/>
          <a:ln w="9525">
            <a:noFill/>
            <a:miter lim="800000"/>
            <a:headEnd/>
            <a:tailEnd/>
          </a:ln>
        </p:spPr>
        <p:txBody>
          <a:bodyPr>
            <a:spAutoFit/>
          </a:bodyPr>
          <a:lstStyle/>
          <a:p>
            <a:r>
              <a:rPr lang="en-US" altLang="ko-KR" b="1">
                <a:solidFill>
                  <a:srgbClr val="FF0000"/>
                </a:solidFill>
              </a:rPr>
              <a:t>Challenge</a:t>
            </a:r>
          </a:p>
          <a:p>
            <a:pPr>
              <a:buFont typeface="Arial" pitchFamily="34" charset="0"/>
              <a:buChar char="•"/>
            </a:pPr>
            <a:r>
              <a:rPr lang="en-US" altLang="ko-KR" sz="2200"/>
              <a:t> Although Providing Internet access is the main application,</a:t>
            </a:r>
          </a:p>
          <a:p>
            <a:r>
              <a:rPr lang="en-US" altLang="ko-KR" sz="2200"/>
              <a:t>WMN will become a service platform for numerous applications in the Pervasive Computing Age.</a:t>
            </a:r>
          </a:p>
          <a:p>
            <a:r>
              <a:rPr lang="en-US" altLang="ko-KR" sz="2200"/>
              <a:t> - provide sufficient connectivity for a large number of entities    </a:t>
            </a:r>
          </a:p>
          <a:p>
            <a:r>
              <a:rPr lang="en-US" altLang="ko-KR" sz="2200"/>
              <a:t>    in the network</a:t>
            </a:r>
          </a:p>
          <a:p>
            <a:r>
              <a:rPr lang="en-US" altLang="ko-KR" sz="2200"/>
              <a:t> - support a variety of Quality-of-Service requirements</a:t>
            </a:r>
          </a:p>
          <a:p>
            <a:endParaRPr lang="en-US" altLang="ko-KR" sz="2200"/>
          </a:p>
          <a:p>
            <a:r>
              <a:rPr lang="en-US" altLang="ko-KR" b="1">
                <a:solidFill>
                  <a:srgbClr val="FF0000"/>
                </a:solidFill>
              </a:rPr>
              <a:t>Proposal</a:t>
            </a:r>
          </a:p>
          <a:p>
            <a:r>
              <a:rPr lang="en-US" altLang="ko-KR" sz="2200"/>
              <a:t> Novel framework to design the future wireless mesh network</a:t>
            </a:r>
          </a:p>
          <a:p>
            <a:r>
              <a:rPr lang="en-US" altLang="ko-KR" sz="2200"/>
              <a:t> - Overlay network architecture that is based on hypernetwork</a:t>
            </a:r>
          </a:p>
          <a:p>
            <a:r>
              <a:rPr lang="en-US" altLang="ko-KR" sz="2200"/>
              <a:t> - Network Coding</a:t>
            </a:r>
          </a:p>
          <a:p>
            <a:endParaRPr lang="en-US" altLang="ko-KR"/>
          </a:p>
          <a:p>
            <a:endParaRPr lang="en-US" altLang="ko-KR"/>
          </a:p>
          <a:p>
            <a:endParaRPr lang="en-US" altLang="ko-K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42875"/>
            <a:ext cx="8382000" cy="857250"/>
          </a:xfrm>
        </p:spPr>
        <p:txBody>
          <a:bodyPr/>
          <a:lstStyle/>
          <a:p>
            <a:pPr algn="l" eaLnBrk="1" hangingPunct="1">
              <a:defRPr/>
            </a:pPr>
            <a:r>
              <a:rPr lang="en-US" altLang="ko-KR" sz="3500" dirty="0" smtClean="0">
                <a:latin typeface="-머리굴림B" pitchFamily="18" charset="-127"/>
                <a:ea typeface="-머리굴림B" pitchFamily="18" charset="-127"/>
              </a:rPr>
              <a:t> Background and Related works</a:t>
            </a:r>
            <a:endParaRPr lang="ko-KR" altLang="ko-KR" sz="3500" dirty="0" smtClean="0">
              <a:latin typeface="굴림체" pitchFamily="49" charset="-127"/>
              <a:ea typeface="굴림체" pitchFamily="49" charset="-127"/>
            </a:endParaRPr>
          </a:p>
        </p:txBody>
      </p:sp>
      <p:sp>
        <p:nvSpPr>
          <p:cNvPr id="3" name="TextBox 2"/>
          <p:cNvSpPr txBox="1"/>
          <p:nvPr/>
        </p:nvSpPr>
        <p:spPr>
          <a:xfrm>
            <a:off x="214313" y="1000125"/>
            <a:ext cx="8786812" cy="3232150"/>
          </a:xfrm>
          <a:prstGeom prst="rect">
            <a:avLst/>
          </a:prstGeom>
          <a:noFill/>
        </p:spPr>
        <p:txBody>
          <a:bodyPr>
            <a:spAutoFit/>
          </a:bodyPr>
          <a:lstStyle/>
          <a:p>
            <a:pPr marL="457200" indent="-457200">
              <a:buFontTx/>
              <a:buAutoNum type="alphaUcPeriod"/>
              <a:defRPr/>
            </a:pPr>
            <a:r>
              <a:rPr lang="en-US" altLang="ko-KR" dirty="0">
                <a:solidFill>
                  <a:srgbClr val="FF0000"/>
                </a:solidFill>
              </a:rPr>
              <a:t>HYPERGRAPH AND HYPERNETWORKS</a:t>
            </a:r>
          </a:p>
          <a:p>
            <a:pPr marL="457200" indent="-457200">
              <a:defRPr/>
            </a:pPr>
            <a:r>
              <a:rPr lang="en-US" altLang="ko-KR" dirty="0"/>
              <a:t> </a:t>
            </a:r>
            <a:r>
              <a:rPr lang="en-US" altLang="ko-KR" dirty="0" err="1"/>
              <a:t>Hypergraph</a:t>
            </a:r>
            <a:r>
              <a:rPr lang="en-US" altLang="ko-KR" dirty="0"/>
              <a:t> H = (V,E)</a:t>
            </a:r>
          </a:p>
          <a:p>
            <a:pPr>
              <a:defRPr/>
            </a:pPr>
            <a:r>
              <a:rPr lang="en-US" altLang="ko-KR" sz="2200" dirty="0"/>
              <a:t> - a set V = </a:t>
            </a:r>
            <a:r>
              <a:rPr lang="en-US" altLang="ko-KR" sz="2200" i="1" dirty="0"/>
              <a:t>{v1, v2, · · · , </a:t>
            </a:r>
            <a:r>
              <a:rPr lang="en-US" altLang="ko-KR" sz="2200" i="1" dirty="0" err="1"/>
              <a:t>vN</a:t>
            </a:r>
            <a:r>
              <a:rPr lang="en-US" altLang="ko-KR" sz="2200" i="1" dirty="0"/>
              <a:t>}</a:t>
            </a:r>
            <a:r>
              <a:rPr lang="en-US" altLang="ko-KR" sz="2200" dirty="0"/>
              <a:t>  of node</a:t>
            </a:r>
          </a:p>
          <a:p>
            <a:pPr>
              <a:defRPr/>
            </a:pPr>
            <a:r>
              <a:rPr lang="en-US" altLang="ko-KR" sz="2200" dirty="0"/>
              <a:t> - a set </a:t>
            </a:r>
            <a:r>
              <a:rPr lang="en-US" altLang="ko-KR" sz="2200" i="1" dirty="0"/>
              <a:t>E ={e1, e2, · · · , </a:t>
            </a:r>
            <a:r>
              <a:rPr lang="en-US" altLang="ko-KR" sz="2200" i="1" dirty="0" err="1"/>
              <a:t>eM</a:t>
            </a:r>
            <a:r>
              <a:rPr lang="en-US" altLang="ko-KR" sz="2200" i="1" dirty="0"/>
              <a:t>} </a:t>
            </a:r>
            <a:r>
              <a:rPr lang="en-US" altLang="ko-KR" sz="2200" dirty="0"/>
              <a:t> of hyper edges</a:t>
            </a:r>
          </a:p>
          <a:p>
            <a:pPr>
              <a:defRPr/>
            </a:pPr>
            <a:endParaRPr lang="en-US" altLang="ko-KR" sz="2200" dirty="0"/>
          </a:p>
          <a:p>
            <a:pPr>
              <a:defRPr/>
            </a:pPr>
            <a:endParaRPr lang="en-US" altLang="ko-KR" sz="2200" dirty="0"/>
          </a:p>
          <a:p>
            <a:pPr>
              <a:defRPr/>
            </a:pPr>
            <a:endParaRPr lang="en-US" altLang="ko-KR" sz="2200" i="1" dirty="0"/>
          </a:p>
          <a:p>
            <a:pPr>
              <a:defRPr/>
            </a:pPr>
            <a:endParaRPr lang="en-US" altLang="ko-KR" sz="2200" i="1" dirty="0"/>
          </a:p>
          <a:p>
            <a:pPr>
              <a:defRPr/>
            </a:pPr>
            <a:r>
              <a:rPr lang="en-US" altLang="ko-KR" i="1" dirty="0"/>
              <a:t> </a:t>
            </a:r>
            <a:endParaRPr lang="ko-KR" altLang="en-US" dirty="0"/>
          </a:p>
        </p:txBody>
      </p:sp>
      <p:pic>
        <p:nvPicPr>
          <p:cNvPr id="6148" name="Picture 2"/>
          <p:cNvPicPr>
            <a:picLocks noChangeAspect="1" noChangeArrowheads="1"/>
          </p:cNvPicPr>
          <p:nvPr/>
        </p:nvPicPr>
        <p:blipFill>
          <a:blip r:embed="rId2"/>
          <a:srcRect/>
          <a:stretch>
            <a:fillRect/>
          </a:stretch>
        </p:blipFill>
        <p:spPr bwMode="auto">
          <a:xfrm>
            <a:off x="1571625" y="2571750"/>
            <a:ext cx="4953000" cy="2733675"/>
          </a:xfrm>
          <a:prstGeom prst="rect">
            <a:avLst/>
          </a:prstGeom>
          <a:noFill/>
          <a:ln w="9525">
            <a:noFill/>
            <a:miter lim="800000"/>
            <a:headEnd/>
            <a:tailEnd/>
          </a:ln>
        </p:spPr>
      </p:pic>
      <p:sp>
        <p:nvSpPr>
          <p:cNvPr id="6149" name="TextBox 4"/>
          <p:cNvSpPr txBox="1">
            <a:spLocks noChangeArrowheads="1"/>
          </p:cNvSpPr>
          <p:nvPr/>
        </p:nvSpPr>
        <p:spPr bwMode="auto">
          <a:xfrm>
            <a:off x="214313" y="5392738"/>
            <a:ext cx="8572500" cy="1108075"/>
          </a:xfrm>
          <a:prstGeom prst="rect">
            <a:avLst/>
          </a:prstGeom>
          <a:noFill/>
          <a:ln w="9525">
            <a:noFill/>
            <a:miter lim="800000"/>
            <a:headEnd/>
            <a:tailEnd/>
          </a:ln>
        </p:spPr>
        <p:txBody>
          <a:bodyPr>
            <a:spAutoFit/>
          </a:bodyPr>
          <a:lstStyle/>
          <a:p>
            <a:r>
              <a:rPr lang="en-US" altLang="ko-KR" sz="2200"/>
              <a:t>Within a hyper channel, a predefined schedule in the time domain is used to provide connectivity between two nodes or amongst a group of nodes.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accent2"/>
                </a:solidFill>
              </a:rPr>
              <a:t>Why </a:t>
            </a:r>
            <a:r>
              <a:rPr lang="en-US" altLang="ko-KR" dirty="0" err="1" smtClean="0">
                <a:solidFill>
                  <a:schemeClr val="accent2"/>
                </a:solidFill>
              </a:rPr>
              <a:t>Hyperchannel</a:t>
            </a:r>
            <a:r>
              <a:rPr lang="en-US" altLang="ko-KR" dirty="0" smtClean="0">
                <a:solidFill>
                  <a:schemeClr val="accent2"/>
                </a:solidFill>
              </a:rPr>
              <a:t> works?</a:t>
            </a:r>
            <a:endParaRPr lang="ko-KR" altLang="en-US" dirty="0">
              <a:solidFill>
                <a:schemeClr val="accent2"/>
              </a:solidFill>
            </a:endParaRPr>
          </a:p>
        </p:txBody>
      </p:sp>
      <p:sp>
        <p:nvSpPr>
          <p:cNvPr id="3" name="내용 개체 틀 2"/>
          <p:cNvSpPr>
            <a:spLocks noGrp="1"/>
          </p:cNvSpPr>
          <p:nvPr>
            <p:ph idx="1"/>
          </p:nvPr>
        </p:nvSpPr>
        <p:spPr/>
        <p:txBody>
          <a:bodyPr/>
          <a:lstStyle/>
          <a:p>
            <a:endParaRPr lang="ko-KR"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142875"/>
            <a:ext cx="8382000" cy="857250"/>
          </a:xfrm>
        </p:spPr>
        <p:txBody>
          <a:bodyPr>
            <a:normAutofit/>
          </a:bodyPr>
          <a:lstStyle/>
          <a:p>
            <a:pPr algn="l" eaLnBrk="1" hangingPunct="1">
              <a:defRPr/>
            </a:pPr>
            <a:r>
              <a:rPr lang="ko-KR" altLang="en-US" sz="3500" dirty="0" smtClean="0">
                <a:latin typeface="-머리굴림B" pitchFamily="18" charset="-127"/>
                <a:ea typeface="-머리굴림B" pitchFamily="18" charset="-127"/>
              </a:rPr>
              <a:t> </a:t>
            </a:r>
            <a:r>
              <a:rPr lang="en-US" altLang="ko-KR" sz="3500" dirty="0" smtClean="0">
                <a:latin typeface="-머리굴림B" pitchFamily="18" charset="-127"/>
                <a:ea typeface="-머리굴림B" pitchFamily="18" charset="-127"/>
              </a:rPr>
              <a:t>Background and Related </a:t>
            </a:r>
            <a:r>
              <a:rPr lang="en-US" altLang="ko-KR" sz="3500" dirty="0" smtClean="0">
                <a:latin typeface="-머리굴림B" pitchFamily="18" charset="-127"/>
                <a:ea typeface="-머리굴림B" pitchFamily="18" charset="-127"/>
              </a:rPr>
              <a:t>works</a:t>
            </a:r>
            <a:endParaRPr lang="ko-KR" altLang="ko-KR" sz="3500" dirty="0" smtClean="0">
              <a:solidFill>
                <a:schemeClr val="accent3"/>
              </a:solidFill>
              <a:latin typeface="굴림체" pitchFamily="49" charset="-127"/>
              <a:ea typeface="굴림체" pitchFamily="49" charset="-127"/>
            </a:endParaRPr>
          </a:p>
        </p:txBody>
      </p:sp>
      <p:sp>
        <p:nvSpPr>
          <p:cNvPr id="11" name="TextBox 10"/>
          <p:cNvSpPr txBox="1"/>
          <p:nvPr/>
        </p:nvSpPr>
        <p:spPr>
          <a:xfrm>
            <a:off x="142875" y="1000125"/>
            <a:ext cx="8786813" cy="5416550"/>
          </a:xfrm>
          <a:prstGeom prst="rect">
            <a:avLst/>
          </a:prstGeom>
          <a:noFill/>
        </p:spPr>
        <p:txBody>
          <a:bodyPr>
            <a:spAutoFit/>
          </a:bodyPr>
          <a:lstStyle/>
          <a:p>
            <a:pPr marL="457200" indent="-457200">
              <a:defRPr/>
            </a:pPr>
            <a:r>
              <a:rPr lang="en-US" altLang="ko-KR" dirty="0">
                <a:solidFill>
                  <a:srgbClr val="FF0000"/>
                </a:solidFill>
              </a:rPr>
              <a:t>B. NETWORK CODING</a:t>
            </a:r>
          </a:p>
          <a:p>
            <a:pPr marL="457200" indent="-457200">
              <a:defRPr/>
            </a:pPr>
            <a:r>
              <a:rPr lang="en-US" altLang="ko-KR" dirty="0">
                <a:solidFill>
                  <a:srgbClr val="FF0000"/>
                </a:solidFill>
              </a:rPr>
              <a:t> a) Background of Network Coding</a:t>
            </a:r>
          </a:p>
          <a:p>
            <a:pPr marL="457200" indent="-457200">
              <a:defRPr/>
            </a:pPr>
            <a:r>
              <a:rPr lang="en-US" altLang="ko-KR" dirty="0">
                <a:solidFill>
                  <a:srgbClr val="FF0000"/>
                </a:solidFill>
              </a:rPr>
              <a:t> </a:t>
            </a:r>
            <a:r>
              <a:rPr lang="en-US" altLang="ko-KR" sz="2200" dirty="0" err="1"/>
              <a:t>yk</a:t>
            </a:r>
            <a:r>
              <a:rPr lang="en-US" altLang="ko-KR" sz="2200" dirty="0"/>
              <a:t>(t) = </a:t>
            </a:r>
            <a:r>
              <a:rPr lang="en-US" altLang="ko-KR" sz="2200" dirty="0" err="1"/>
              <a:t>ak</a:t>
            </a:r>
            <a:r>
              <a:rPr lang="en-US" altLang="ko-KR" sz="2200" dirty="0"/>
              <a:t> × </a:t>
            </a:r>
            <a:r>
              <a:rPr lang="en-US" altLang="ko-KR" sz="2200" dirty="0" err="1"/>
              <a:t>xk</a:t>
            </a:r>
            <a:r>
              <a:rPr lang="en-US" altLang="ko-KR" sz="2200" dirty="0"/>
              <a:t>(t − </a:t>
            </a:r>
            <a:r>
              <a:rPr lang="en-US" altLang="ko-KR" sz="2200" dirty="0" err="1"/>
              <a:t>dk</a:t>
            </a:r>
            <a:r>
              <a:rPr lang="en-US" altLang="ko-KR" sz="2200" dirty="0"/>
              <a:t>)    Input packets</a:t>
            </a:r>
          </a:p>
          <a:p>
            <a:pPr marL="457200" indent="-457200">
              <a:defRPr/>
            </a:pPr>
            <a:r>
              <a:rPr lang="en-US" altLang="ko-KR" sz="2200" i="1" dirty="0"/>
              <a:t> </a:t>
            </a:r>
            <a:r>
              <a:rPr lang="en-US" altLang="ko-KR" sz="2200" dirty="0" err="1"/>
              <a:t>yk</a:t>
            </a:r>
            <a:r>
              <a:rPr lang="en-US" altLang="ko-KR" sz="2200" dirty="0"/>
              <a:t>(t) = f(</a:t>
            </a:r>
            <a:r>
              <a:rPr lang="en-US" altLang="ko-KR" sz="2200" dirty="0" err="1"/>
              <a:t>xk</a:t>
            </a:r>
            <a:r>
              <a:rPr lang="en-US" altLang="ko-KR" sz="2200" dirty="0"/>
              <a:t>(t), xk−1(t), · · · , </a:t>
            </a:r>
            <a:r>
              <a:rPr lang="en-US" altLang="ko-KR" sz="2200" dirty="0" err="1"/>
              <a:t>xk</a:t>
            </a:r>
            <a:r>
              <a:rPr lang="en-US" altLang="ko-KR" sz="2200" dirty="0"/>
              <a:t>−M(t))    Output packets</a:t>
            </a:r>
          </a:p>
          <a:p>
            <a:pPr marL="457200" indent="-457200">
              <a:defRPr/>
            </a:pPr>
            <a:endParaRPr lang="en-US" altLang="ko-KR" sz="2200" dirty="0"/>
          </a:p>
          <a:p>
            <a:pPr marL="457200" indent="-457200">
              <a:defRPr/>
            </a:pPr>
            <a:r>
              <a:rPr lang="en-US" altLang="ko-KR" sz="2000" dirty="0">
                <a:solidFill>
                  <a:srgbClr val="FF0000"/>
                </a:solidFill>
              </a:rPr>
              <a:t> b) </a:t>
            </a:r>
            <a:r>
              <a:rPr lang="en-US" altLang="ko-KR" sz="2200" dirty="0">
                <a:solidFill>
                  <a:srgbClr val="FF0000"/>
                </a:solidFill>
              </a:rPr>
              <a:t>Network Coding for A Single Multicast Connection</a:t>
            </a:r>
            <a:endParaRPr lang="en-US" altLang="ko-KR" sz="2200" dirty="0"/>
          </a:p>
          <a:p>
            <a:pPr marL="457200" indent="-457200">
              <a:defRPr/>
            </a:pPr>
            <a:endParaRPr lang="en-US" altLang="ko-KR" sz="2200" dirty="0"/>
          </a:p>
          <a:p>
            <a:pPr marL="457200" indent="-457200">
              <a:defRPr/>
            </a:pPr>
            <a:endParaRPr lang="en-US" altLang="ko-KR" sz="2200" dirty="0"/>
          </a:p>
          <a:p>
            <a:pPr marL="457200" indent="-457200">
              <a:defRPr/>
            </a:pPr>
            <a:endParaRPr lang="en-US" altLang="ko-KR" dirty="0"/>
          </a:p>
          <a:p>
            <a:pPr marL="457200" indent="-457200">
              <a:defRPr/>
            </a:pPr>
            <a:endParaRPr lang="en-US" altLang="ko-KR" dirty="0"/>
          </a:p>
          <a:p>
            <a:pPr marL="457200" indent="-457200">
              <a:defRPr/>
            </a:pPr>
            <a:endParaRPr lang="en-US" altLang="ko-KR" dirty="0">
              <a:solidFill>
                <a:srgbClr val="FF0000"/>
              </a:solidFill>
            </a:endParaRPr>
          </a:p>
          <a:p>
            <a:pPr marL="457200" indent="-457200">
              <a:defRPr/>
            </a:pPr>
            <a:r>
              <a:rPr lang="en-US" altLang="ko-KR" dirty="0"/>
              <a:t> </a:t>
            </a:r>
            <a:endParaRPr lang="en-US" altLang="ko-KR" sz="2200" dirty="0"/>
          </a:p>
          <a:p>
            <a:pPr>
              <a:defRPr/>
            </a:pPr>
            <a:endParaRPr lang="en-US" altLang="ko-KR" sz="2200" i="1" dirty="0"/>
          </a:p>
          <a:p>
            <a:pPr>
              <a:defRPr/>
            </a:pPr>
            <a:endParaRPr lang="en-US" altLang="ko-KR" sz="2200" i="1" dirty="0"/>
          </a:p>
          <a:p>
            <a:pPr>
              <a:defRPr/>
            </a:pPr>
            <a:r>
              <a:rPr lang="en-US" altLang="ko-KR" i="1" dirty="0"/>
              <a:t> </a:t>
            </a:r>
            <a:endParaRPr lang="ko-KR" altLang="en-US" dirty="0"/>
          </a:p>
        </p:txBody>
      </p:sp>
      <p:sp>
        <p:nvSpPr>
          <p:cNvPr id="12" name="오른쪽 화살표 11"/>
          <p:cNvSpPr/>
          <p:nvPr/>
        </p:nvSpPr>
        <p:spPr>
          <a:xfrm>
            <a:off x="3357563" y="1876425"/>
            <a:ext cx="214312"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srgbClr val="92D050"/>
              </a:solidFill>
            </a:endParaRPr>
          </a:p>
        </p:txBody>
      </p:sp>
      <p:sp>
        <p:nvSpPr>
          <p:cNvPr id="13" name="오른쪽 화살표 12"/>
          <p:cNvSpPr/>
          <p:nvPr/>
        </p:nvSpPr>
        <p:spPr>
          <a:xfrm>
            <a:off x="5400675" y="2233613"/>
            <a:ext cx="214313"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srgbClr val="92D050"/>
              </a:solidFill>
            </a:endParaRPr>
          </a:p>
        </p:txBody>
      </p:sp>
      <p:pic>
        <p:nvPicPr>
          <p:cNvPr id="7174" name="Picture 2"/>
          <p:cNvPicPr>
            <a:picLocks noChangeAspect="1" noChangeArrowheads="1"/>
          </p:cNvPicPr>
          <p:nvPr/>
        </p:nvPicPr>
        <p:blipFill>
          <a:blip r:embed="rId2"/>
          <a:srcRect/>
          <a:stretch>
            <a:fillRect/>
          </a:stretch>
        </p:blipFill>
        <p:spPr bwMode="auto">
          <a:xfrm>
            <a:off x="1500188" y="3214688"/>
            <a:ext cx="513397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42875"/>
            <a:ext cx="8382000" cy="857250"/>
          </a:xfrm>
        </p:spPr>
        <p:txBody>
          <a:bodyPr/>
          <a:lstStyle/>
          <a:p>
            <a:pPr algn="l" eaLnBrk="1" hangingPunct="1">
              <a:defRPr/>
            </a:pPr>
            <a:r>
              <a:rPr lang="ko-KR" altLang="en-US" sz="3500" dirty="0" smtClean="0">
                <a:latin typeface="-머리굴림B" pitchFamily="18" charset="-127"/>
                <a:ea typeface="-머리굴림B" pitchFamily="18" charset="-127"/>
              </a:rPr>
              <a:t> </a:t>
            </a:r>
            <a:r>
              <a:rPr lang="en-US" altLang="ko-KR" sz="3500" dirty="0" smtClean="0">
                <a:latin typeface="-머리굴림B" pitchFamily="18" charset="-127"/>
                <a:ea typeface="-머리굴림B" pitchFamily="18" charset="-127"/>
              </a:rPr>
              <a:t>Background and Related works</a:t>
            </a:r>
            <a:endParaRPr lang="ko-KR" altLang="ko-KR" sz="3500" dirty="0" smtClean="0">
              <a:latin typeface="굴림체" pitchFamily="49" charset="-127"/>
              <a:ea typeface="굴림체" pitchFamily="49" charset="-127"/>
            </a:endParaRPr>
          </a:p>
        </p:txBody>
      </p:sp>
      <p:sp>
        <p:nvSpPr>
          <p:cNvPr id="8195" name="TextBox 6"/>
          <p:cNvSpPr txBox="1">
            <a:spLocks noChangeArrowheads="1"/>
          </p:cNvSpPr>
          <p:nvPr/>
        </p:nvSpPr>
        <p:spPr bwMode="auto">
          <a:xfrm>
            <a:off x="285750" y="1071563"/>
            <a:ext cx="8643938" cy="1570037"/>
          </a:xfrm>
          <a:prstGeom prst="rect">
            <a:avLst/>
          </a:prstGeom>
          <a:noFill/>
          <a:ln w="9525">
            <a:noFill/>
            <a:miter lim="800000"/>
            <a:headEnd/>
            <a:tailEnd/>
          </a:ln>
        </p:spPr>
        <p:txBody>
          <a:bodyPr>
            <a:spAutoFit/>
          </a:bodyPr>
          <a:lstStyle/>
          <a:p>
            <a:r>
              <a:rPr lang="en-US" altLang="ko-KR">
                <a:solidFill>
                  <a:srgbClr val="FF0000"/>
                </a:solidFill>
              </a:rPr>
              <a:t>c) Network Coding for Multiple, Simultaneous, Unicast </a:t>
            </a:r>
          </a:p>
          <a:p>
            <a:r>
              <a:rPr lang="en-US" altLang="ko-KR">
                <a:solidFill>
                  <a:srgbClr val="FF0000"/>
                </a:solidFill>
              </a:rPr>
              <a:t>    Flows</a:t>
            </a:r>
          </a:p>
          <a:p>
            <a:endParaRPr lang="en-US" altLang="ko-KR">
              <a:solidFill>
                <a:srgbClr val="FF0000"/>
              </a:solidFill>
            </a:endParaRPr>
          </a:p>
          <a:p>
            <a:endParaRPr lang="ko-KR" altLang="en-US"/>
          </a:p>
        </p:txBody>
      </p:sp>
      <p:pic>
        <p:nvPicPr>
          <p:cNvPr id="8196" name="Picture 2"/>
          <p:cNvPicPr>
            <a:picLocks noChangeAspect="1" noChangeArrowheads="1"/>
          </p:cNvPicPr>
          <p:nvPr/>
        </p:nvPicPr>
        <p:blipFill>
          <a:blip r:embed="rId2"/>
          <a:srcRect/>
          <a:stretch>
            <a:fillRect/>
          </a:stretch>
        </p:blipFill>
        <p:spPr bwMode="auto">
          <a:xfrm>
            <a:off x="2000250" y="1643063"/>
            <a:ext cx="4991100" cy="463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42875"/>
            <a:ext cx="8382000" cy="857250"/>
          </a:xfrm>
        </p:spPr>
        <p:txBody>
          <a:bodyPr/>
          <a:lstStyle/>
          <a:p>
            <a:pPr algn="l" eaLnBrk="1" hangingPunct="1">
              <a:defRPr/>
            </a:pPr>
            <a:r>
              <a:rPr lang="ko-KR" altLang="en-US" sz="3500" dirty="0" smtClean="0">
                <a:latin typeface="-머리굴림B" pitchFamily="18" charset="-127"/>
                <a:ea typeface="-머리굴림B" pitchFamily="18" charset="-127"/>
              </a:rPr>
              <a:t> </a:t>
            </a:r>
            <a:r>
              <a:rPr lang="en-US" altLang="ko-KR" sz="3500" dirty="0" smtClean="0">
                <a:latin typeface="-머리굴림B" pitchFamily="18" charset="-127"/>
                <a:ea typeface="-머리굴림B" pitchFamily="18" charset="-127"/>
              </a:rPr>
              <a:t>A DESIGN EXAMPLE</a:t>
            </a:r>
            <a:endParaRPr lang="ko-KR" altLang="ko-KR" sz="3500" dirty="0" smtClean="0">
              <a:latin typeface="굴림체" pitchFamily="49" charset="-127"/>
              <a:ea typeface="굴림체" pitchFamily="49" charset="-127"/>
            </a:endParaRPr>
          </a:p>
        </p:txBody>
      </p:sp>
      <p:sp>
        <p:nvSpPr>
          <p:cNvPr id="11267" name="직사각형 4"/>
          <p:cNvSpPr>
            <a:spLocks noChangeArrowheads="1"/>
          </p:cNvSpPr>
          <p:nvPr/>
        </p:nvSpPr>
        <p:spPr bwMode="auto">
          <a:xfrm>
            <a:off x="285750" y="928688"/>
            <a:ext cx="5243513" cy="461962"/>
          </a:xfrm>
          <a:prstGeom prst="rect">
            <a:avLst/>
          </a:prstGeom>
          <a:noFill/>
          <a:ln w="9525">
            <a:noFill/>
            <a:miter lim="800000"/>
            <a:headEnd/>
            <a:tailEnd/>
          </a:ln>
        </p:spPr>
        <p:txBody>
          <a:bodyPr wrap="none">
            <a:spAutoFit/>
          </a:bodyPr>
          <a:lstStyle/>
          <a:p>
            <a:pPr marL="457200" indent="-457200"/>
            <a:r>
              <a:rPr lang="en-US" altLang="ko-KR">
                <a:solidFill>
                  <a:srgbClr val="FF0000"/>
                </a:solidFill>
              </a:rPr>
              <a:t>A. HYPERGRAPH ESTABLISHMENT</a:t>
            </a:r>
          </a:p>
        </p:txBody>
      </p:sp>
      <p:sp>
        <p:nvSpPr>
          <p:cNvPr id="11268" name="TextBox 6"/>
          <p:cNvSpPr txBox="1">
            <a:spLocks noChangeArrowheads="1"/>
          </p:cNvSpPr>
          <p:nvPr/>
        </p:nvSpPr>
        <p:spPr bwMode="auto">
          <a:xfrm>
            <a:off x="428625" y="1428750"/>
            <a:ext cx="7545388" cy="1692275"/>
          </a:xfrm>
          <a:prstGeom prst="rect">
            <a:avLst/>
          </a:prstGeom>
          <a:noFill/>
          <a:ln w="9525">
            <a:noFill/>
            <a:miter lim="800000"/>
            <a:headEnd/>
            <a:tailEnd/>
          </a:ln>
        </p:spPr>
        <p:txBody>
          <a:bodyPr wrap="none">
            <a:spAutoFit/>
          </a:bodyPr>
          <a:lstStyle/>
          <a:p>
            <a:r>
              <a:rPr lang="en-US" altLang="ko-KR">
                <a:solidFill>
                  <a:srgbClr val="0070C0"/>
                </a:solidFill>
              </a:rPr>
              <a:t>Behaviors of wireless communications</a:t>
            </a:r>
          </a:p>
          <a:p>
            <a:pPr>
              <a:buFont typeface="Arial" pitchFamily="34" charset="0"/>
              <a:buChar char="•"/>
            </a:pPr>
            <a:r>
              <a:rPr lang="en-US" altLang="ko-KR" sz="2000"/>
              <a:t> broadcast in nature</a:t>
            </a:r>
          </a:p>
          <a:p>
            <a:pPr>
              <a:buFont typeface="Arial" pitchFamily="34" charset="0"/>
              <a:buChar char="•"/>
            </a:pPr>
            <a:r>
              <a:rPr lang="en-US" altLang="ko-KR" sz="2000"/>
              <a:t> The data rate depend on the distance</a:t>
            </a:r>
          </a:p>
          <a:p>
            <a:pPr>
              <a:buFont typeface="Arial" pitchFamily="34" charset="0"/>
              <a:buChar char="•"/>
            </a:pPr>
            <a:r>
              <a:rPr lang="en-US" altLang="ko-KR" sz="2000"/>
              <a:t> The interference range is larger than the transmission range</a:t>
            </a:r>
          </a:p>
          <a:p>
            <a:pPr>
              <a:buFont typeface="Arial" pitchFamily="34" charset="0"/>
              <a:buChar char="•"/>
            </a:pPr>
            <a:r>
              <a:rPr lang="en-US" altLang="ko-KR" sz="2000"/>
              <a:t> The wireless channels are error-prone</a:t>
            </a:r>
          </a:p>
        </p:txBody>
      </p:sp>
      <p:pic>
        <p:nvPicPr>
          <p:cNvPr id="11269" name="Picture 2"/>
          <p:cNvPicPr>
            <a:picLocks noChangeAspect="1" noChangeArrowheads="1"/>
          </p:cNvPicPr>
          <p:nvPr/>
        </p:nvPicPr>
        <p:blipFill>
          <a:blip r:embed="rId2"/>
          <a:srcRect/>
          <a:stretch>
            <a:fillRect/>
          </a:stretch>
        </p:blipFill>
        <p:spPr bwMode="auto">
          <a:xfrm>
            <a:off x="1428750" y="3071813"/>
            <a:ext cx="557212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New Networks and Services</a:t>
            </a:r>
            <a:endParaRPr lang="ko-KR" altLang="en-US" dirty="0"/>
          </a:p>
        </p:txBody>
      </p:sp>
      <p:sp>
        <p:nvSpPr>
          <p:cNvPr id="3" name="내용 개체 틀 2"/>
          <p:cNvSpPr>
            <a:spLocks noGrp="1"/>
          </p:cNvSpPr>
          <p:nvPr>
            <p:ph idx="1"/>
          </p:nvPr>
        </p:nvSpPr>
        <p:spPr/>
        <p:txBody>
          <a:bodyPr/>
          <a:lstStyle/>
          <a:p>
            <a:r>
              <a:rPr lang="en-US" altLang="ko-KR" dirty="0" smtClean="0"/>
              <a:t>Home Networks</a:t>
            </a:r>
          </a:p>
          <a:p>
            <a:r>
              <a:rPr lang="en-US" altLang="ko-KR" dirty="0" smtClean="0"/>
              <a:t>PANs</a:t>
            </a:r>
          </a:p>
          <a:p>
            <a:r>
              <a:rPr lang="en-US" altLang="ko-KR" dirty="0" smtClean="0"/>
              <a:t>BANs</a:t>
            </a:r>
          </a:p>
          <a:p>
            <a:r>
              <a:rPr lang="en-US" altLang="ko-KR" dirty="0" smtClean="0"/>
              <a:t>Sensor Networks</a:t>
            </a:r>
          </a:p>
          <a:p>
            <a:r>
              <a:rPr lang="en-US" altLang="ko-KR" dirty="0" smtClean="0"/>
              <a:t>Intelligent Things</a:t>
            </a:r>
          </a:p>
          <a:p>
            <a:r>
              <a:rPr lang="en-US" altLang="ko-KR" dirty="0" smtClean="0"/>
              <a:t>Context Aware Services</a:t>
            </a:r>
            <a:endParaRPr lang="ko-KR"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42875"/>
            <a:ext cx="8382000" cy="857250"/>
          </a:xfrm>
          <a:prstGeom prst="rect">
            <a:avLst/>
          </a:prstGeom>
          <a:noFill/>
          <a:ln w="9525">
            <a:noFill/>
            <a:miter lim="800000"/>
            <a:headEnd/>
            <a:tailEnd/>
          </a:ln>
          <a:effectLst>
            <a:outerShdw dist="35921" dir="2700000" algn="ctr" rotWithShape="0">
              <a:schemeClr val="tx1"/>
            </a:outerShdw>
          </a:effectLst>
        </p:spPr>
        <p:txBody>
          <a:bodyPr anchor="ctr"/>
          <a:lstStyle/>
          <a:p>
            <a:pPr>
              <a:defRPr/>
            </a:pPr>
            <a:r>
              <a:rPr lang="ko-KR" altLang="en-US" sz="3500" kern="0" dirty="0">
                <a:solidFill>
                  <a:srgbClr val="FB9D05"/>
                </a:solidFill>
                <a:latin typeface="-머리굴림B" pitchFamily="18" charset="-127"/>
                <a:ea typeface="-머리굴림B" pitchFamily="18" charset="-127"/>
                <a:cs typeface="+mj-cs"/>
              </a:rPr>
              <a:t> </a:t>
            </a:r>
            <a:r>
              <a:rPr lang="en-US" altLang="ko-KR" sz="3500" kern="0" dirty="0">
                <a:solidFill>
                  <a:srgbClr val="FB9D05"/>
                </a:solidFill>
                <a:latin typeface="-머리굴림B" pitchFamily="18" charset="-127"/>
                <a:ea typeface="-머리굴림B" pitchFamily="18" charset="-127"/>
                <a:cs typeface="+mj-cs"/>
              </a:rPr>
              <a:t>A DESIGN EXAMPLE</a:t>
            </a:r>
            <a:endParaRPr lang="ko-KR" altLang="ko-KR" sz="3500" kern="0" dirty="0">
              <a:solidFill>
                <a:srgbClr val="FB9D05"/>
              </a:solidFill>
              <a:latin typeface="굴림체" pitchFamily="49" charset="-127"/>
              <a:ea typeface="굴림체" pitchFamily="49" charset="-127"/>
              <a:cs typeface="+mj-cs"/>
            </a:endParaRPr>
          </a:p>
        </p:txBody>
      </p:sp>
      <p:sp>
        <p:nvSpPr>
          <p:cNvPr id="12291" name="직사각형 6"/>
          <p:cNvSpPr>
            <a:spLocks noChangeArrowheads="1"/>
          </p:cNvSpPr>
          <p:nvPr/>
        </p:nvSpPr>
        <p:spPr bwMode="auto">
          <a:xfrm>
            <a:off x="285750" y="928688"/>
            <a:ext cx="4667250" cy="461962"/>
          </a:xfrm>
          <a:prstGeom prst="rect">
            <a:avLst/>
          </a:prstGeom>
          <a:noFill/>
          <a:ln w="9525">
            <a:noFill/>
            <a:miter lim="800000"/>
            <a:headEnd/>
            <a:tailEnd/>
          </a:ln>
        </p:spPr>
        <p:txBody>
          <a:bodyPr wrap="none">
            <a:spAutoFit/>
          </a:bodyPr>
          <a:lstStyle/>
          <a:p>
            <a:pPr marL="457200" indent="-457200"/>
            <a:r>
              <a:rPr lang="en-US" altLang="ko-KR">
                <a:solidFill>
                  <a:srgbClr val="FF0000"/>
                </a:solidFill>
              </a:rPr>
              <a:t>B. NETWORK CODING DESIGN</a:t>
            </a:r>
          </a:p>
        </p:txBody>
      </p:sp>
      <p:pic>
        <p:nvPicPr>
          <p:cNvPr id="12292" name="Picture 2"/>
          <p:cNvPicPr>
            <a:picLocks noChangeAspect="1" noChangeArrowheads="1"/>
          </p:cNvPicPr>
          <p:nvPr/>
        </p:nvPicPr>
        <p:blipFill>
          <a:blip r:embed="rId2"/>
          <a:srcRect/>
          <a:stretch>
            <a:fillRect/>
          </a:stretch>
        </p:blipFill>
        <p:spPr bwMode="auto">
          <a:xfrm>
            <a:off x="1214438" y="1643063"/>
            <a:ext cx="6143625" cy="3000375"/>
          </a:xfrm>
          <a:prstGeom prst="rect">
            <a:avLst/>
          </a:prstGeom>
          <a:noFill/>
          <a:ln w="9525">
            <a:noFill/>
            <a:miter lim="800000"/>
            <a:headEnd/>
            <a:tailEnd/>
          </a:ln>
        </p:spPr>
      </p:pic>
      <p:sp>
        <p:nvSpPr>
          <p:cNvPr id="12293" name="TextBox 8"/>
          <p:cNvSpPr txBox="1">
            <a:spLocks noChangeArrowheads="1"/>
          </p:cNvSpPr>
          <p:nvPr/>
        </p:nvSpPr>
        <p:spPr bwMode="auto">
          <a:xfrm>
            <a:off x="642938" y="5016500"/>
            <a:ext cx="7929562" cy="769938"/>
          </a:xfrm>
          <a:prstGeom prst="rect">
            <a:avLst/>
          </a:prstGeom>
          <a:noFill/>
          <a:ln w="9525">
            <a:noFill/>
            <a:miter lim="800000"/>
            <a:headEnd/>
            <a:tailEnd/>
          </a:ln>
        </p:spPr>
        <p:txBody>
          <a:bodyPr>
            <a:spAutoFit/>
          </a:bodyPr>
          <a:lstStyle/>
          <a:p>
            <a:r>
              <a:rPr lang="en-US" altLang="ko-KR" sz="2200"/>
              <a:t>Cooperative network coding, node B does not need to decode the individual message from node A and C</a:t>
            </a:r>
            <a:endParaRPr lang="ko-KR" altLang="en-US" sz="22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1071538" y="1357298"/>
            <a:ext cx="6740948" cy="1928826"/>
          </a:xfrm>
          <a:prstGeom prst="rect">
            <a:avLst/>
          </a:prstGeom>
        </p:spPr>
        <p:txBody>
          <a:bodyPr wrap="square">
            <a:spAutoFit/>
          </a:bodyPr>
          <a:lstStyle/>
          <a:p>
            <a:r>
              <a:rPr lang="en-GB" altLang="ko-KR" sz="4000" kern="0" dirty="0" smtClean="0">
                <a:ea typeface="굴림" charset="-127"/>
                <a:cs typeface="+mj-cs"/>
              </a:rPr>
              <a:t>Wireless Access Network </a:t>
            </a:r>
          </a:p>
          <a:p>
            <a:r>
              <a:rPr lang="en-GB" altLang="ko-KR" sz="4000" kern="0" dirty="0" smtClean="0">
                <a:ea typeface="굴림" charset="-127"/>
                <a:cs typeface="+mj-cs"/>
              </a:rPr>
              <a:t>Selection for Live Streaming</a:t>
            </a:r>
          </a:p>
          <a:p>
            <a:r>
              <a:rPr lang="en-GB" altLang="ko-KR" sz="4000" kern="0" dirty="0" smtClean="0">
                <a:ea typeface="굴림" charset="-127"/>
                <a:cs typeface="+mj-cs"/>
              </a:rPr>
              <a:t>Multicast in Future Internet</a:t>
            </a:r>
            <a:endParaRPr lang="ko-KR" altLang="en-US" dirty="0"/>
          </a:p>
        </p:txBody>
      </p:sp>
      <p:sp>
        <p:nvSpPr>
          <p:cNvPr id="3" name="TextBox 2"/>
          <p:cNvSpPr txBox="1"/>
          <p:nvPr/>
        </p:nvSpPr>
        <p:spPr>
          <a:xfrm>
            <a:off x="2643174" y="4000504"/>
            <a:ext cx="5286412" cy="369332"/>
          </a:xfrm>
          <a:prstGeom prst="rect">
            <a:avLst/>
          </a:prstGeom>
          <a:noFill/>
        </p:spPr>
        <p:txBody>
          <a:bodyPr wrap="square" rtlCol="0">
            <a:spAutoFit/>
          </a:bodyPr>
          <a:lstStyle/>
          <a:p>
            <a:r>
              <a:rPr lang="en-US" altLang="ko-KR" dirty="0" err="1" smtClean="0"/>
              <a:t>Jaecheol</a:t>
            </a:r>
            <a:r>
              <a:rPr lang="en-US" altLang="ko-KR" dirty="0" smtClean="0"/>
              <a:t> Kim, </a:t>
            </a:r>
            <a:r>
              <a:rPr lang="en-US" altLang="ko-KR" dirty="0" err="1" smtClean="0"/>
              <a:t>Yanghee</a:t>
            </a:r>
            <a:r>
              <a:rPr lang="en-US" altLang="ko-KR" dirty="0" smtClean="0"/>
              <a:t> Choi of SNU, Korea</a:t>
            </a:r>
            <a:endParaRPr lang="ko-KR" alt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714348" y="1614488"/>
            <a:ext cx="7858180" cy="4391025"/>
          </a:xfrm>
        </p:spPr>
        <p:txBody>
          <a:bodyPr/>
          <a:lstStyle/>
          <a:p>
            <a:r>
              <a:rPr lang="en-US" altLang="ko-KR" sz="2400" b="0" dirty="0" smtClean="0"/>
              <a:t>Recently, </a:t>
            </a:r>
            <a:r>
              <a:rPr lang="en-US" altLang="ko-KR" sz="2400" b="0" dirty="0" smtClean="0">
                <a:solidFill>
                  <a:schemeClr val="tx2"/>
                </a:solidFill>
              </a:rPr>
              <a:t>IP multicast </a:t>
            </a:r>
            <a:r>
              <a:rPr lang="en-US" altLang="ko-KR" sz="2400" b="0" dirty="0" smtClean="0"/>
              <a:t>is revisited because many </a:t>
            </a:r>
            <a:r>
              <a:rPr lang="en-US" altLang="ko-KR" sz="2400" b="0" dirty="0" err="1" smtClean="0"/>
              <a:t>applica</a:t>
            </a:r>
            <a:r>
              <a:rPr lang="en-US" altLang="ko-KR" sz="2400" b="0" dirty="0" smtClean="0"/>
              <a:t> -</a:t>
            </a:r>
            <a:r>
              <a:rPr lang="en-US" altLang="ko-KR" sz="2400" b="0" dirty="0" err="1" smtClean="0"/>
              <a:t>tions</a:t>
            </a:r>
            <a:r>
              <a:rPr lang="en-US" altLang="ko-KR" sz="2400" b="0" dirty="0" smtClean="0"/>
              <a:t> are emerging which need the support of multicast. </a:t>
            </a:r>
            <a:r>
              <a:rPr lang="en-US" altLang="ko-KR" sz="2400" b="0" dirty="0" smtClean="0">
                <a:solidFill>
                  <a:schemeClr val="tx2"/>
                </a:solidFill>
              </a:rPr>
              <a:t>Heterogeneity of radio access networks </a:t>
            </a:r>
            <a:r>
              <a:rPr lang="en-US" altLang="ko-KR" sz="2400" b="0" dirty="0" smtClean="0"/>
              <a:t>will be also prevalent in future Internet and almost every mobile host will have multiple radio interfaces, which will pose  any challenges on how to select the most appropriate access network in terms of user satisfaction and system resource efficiency.</a:t>
            </a:r>
          </a:p>
        </p:txBody>
      </p:sp>
      <p:sp>
        <p:nvSpPr>
          <p:cNvPr id="5" name="제목 1"/>
          <p:cNvSpPr>
            <a:spLocks noGrp="1"/>
          </p:cNvSpPr>
          <p:nvPr>
            <p:ph type="title"/>
          </p:nvPr>
        </p:nvSpPr>
        <p:spPr>
          <a:xfrm>
            <a:off x="654050" y="260350"/>
            <a:ext cx="5540375" cy="600075"/>
          </a:xfrm>
        </p:spPr>
        <p:txBody>
          <a:bodyPr/>
          <a:lstStyle/>
          <a:p>
            <a:r>
              <a:rPr lang="en-US" altLang="ko-KR" sz="2800" dirty="0" smtClean="0"/>
              <a:t>Introduction</a:t>
            </a:r>
            <a:endParaRPr lang="ko-KR" altLang="en-US" sz="28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714348" y="1614488"/>
            <a:ext cx="7858180" cy="4391025"/>
          </a:xfrm>
        </p:spPr>
        <p:txBody>
          <a:bodyPr/>
          <a:lstStyle/>
          <a:p>
            <a:r>
              <a:rPr lang="en-US" altLang="ko-KR" sz="2400" b="0" dirty="0" smtClean="0"/>
              <a:t>Our goal is to devise an optimal wireless access network selection scheme for live streaming multicast services to maximize user satisfaction and system profit at the same time.</a:t>
            </a:r>
          </a:p>
          <a:p>
            <a:r>
              <a:rPr lang="en-US" altLang="ko-KR" sz="2400" b="0" dirty="0" smtClean="0"/>
              <a:t>User satisfactory level is directly impacted by </a:t>
            </a:r>
            <a:r>
              <a:rPr lang="en-US" altLang="ko-KR" sz="2400" b="0" dirty="0" smtClean="0">
                <a:solidFill>
                  <a:schemeClr val="tx2"/>
                </a:solidFill>
              </a:rPr>
              <a:t>available bandwidth</a:t>
            </a:r>
            <a:r>
              <a:rPr lang="en-US" altLang="ko-KR" sz="2400" b="0" dirty="0" smtClean="0"/>
              <a:t> and </a:t>
            </a:r>
            <a:r>
              <a:rPr lang="en-US" altLang="ko-KR" sz="2400" b="0" dirty="0" smtClean="0">
                <a:solidFill>
                  <a:schemeClr val="tx2"/>
                </a:solidFill>
              </a:rPr>
              <a:t>handoff delay</a:t>
            </a:r>
            <a:r>
              <a:rPr lang="en-US" altLang="ko-KR" sz="2400" b="0" dirty="0" smtClean="0"/>
              <a:t>. </a:t>
            </a:r>
          </a:p>
          <a:p>
            <a:pPr marL="0" marR="0" algn="just">
              <a:lnSpc>
                <a:spcPct val="160000"/>
              </a:lnSpc>
              <a:spcBef>
                <a:spcPts val="0"/>
              </a:spcBef>
              <a:spcAft>
                <a:spcPts val="0"/>
              </a:spcAft>
            </a:pPr>
            <a:endParaRPr lang="ko-KR" altLang="en-US" sz="2400" dirty="0" smtClean="0">
              <a:solidFill>
                <a:srgbClr val="000000"/>
              </a:solidFill>
              <a:latin typeface="바탕"/>
            </a:endParaRPr>
          </a:p>
        </p:txBody>
      </p:sp>
      <p:sp>
        <p:nvSpPr>
          <p:cNvPr id="5" name="제목 1"/>
          <p:cNvSpPr>
            <a:spLocks noGrp="1"/>
          </p:cNvSpPr>
          <p:nvPr>
            <p:ph type="title"/>
          </p:nvPr>
        </p:nvSpPr>
        <p:spPr>
          <a:xfrm>
            <a:off x="654050" y="260350"/>
            <a:ext cx="5540375" cy="600075"/>
          </a:xfrm>
        </p:spPr>
        <p:txBody>
          <a:bodyPr/>
          <a:lstStyle/>
          <a:p>
            <a:r>
              <a:rPr lang="en-US" altLang="ko-KR" sz="2800" dirty="0" smtClean="0"/>
              <a:t>Proposed Scheme</a:t>
            </a:r>
            <a:endParaRPr lang="ko-KR" altLang="en-US" sz="28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714348" y="1614488"/>
            <a:ext cx="7858180" cy="4391025"/>
          </a:xfrm>
        </p:spPr>
        <p:txBody>
          <a:bodyPr/>
          <a:lstStyle/>
          <a:p>
            <a:r>
              <a:rPr lang="en-US" altLang="ko-KR" sz="2400" b="0" dirty="0" smtClean="0">
                <a:solidFill>
                  <a:schemeClr val="tx2"/>
                </a:solidFill>
              </a:rPr>
              <a:t>The degree of satisfaction of bandwidth requirement </a:t>
            </a:r>
            <a:r>
              <a:rPr lang="en-US" altLang="ko-KR" sz="2400" b="0" dirty="0" smtClean="0"/>
              <a:t>is given by the bandwidth utility function as follows, </a:t>
            </a:r>
            <a:r>
              <a:rPr lang="en-US" altLang="ko-KR" b="0" dirty="0" smtClean="0">
                <a:solidFill>
                  <a:schemeClr val="accent2">
                    <a:lumMod val="75000"/>
                  </a:schemeClr>
                </a:solidFill>
              </a:rPr>
              <a:t>where K is constant (0.62086) and b is bandwidth.</a:t>
            </a:r>
            <a:endParaRPr lang="en-US" altLang="ko-KR" sz="2400" b="0" dirty="0" smtClean="0">
              <a:solidFill>
                <a:schemeClr val="accent2">
                  <a:lumMod val="75000"/>
                </a:schemeClr>
              </a:solidFill>
            </a:endParaRPr>
          </a:p>
        </p:txBody>
      </p:sp>
      <p:pic>
        <p:nvPicPr>
          <p:cNvPr id="4" name="Picture 3"/>
          <p:cNvPicPr>
            <a:picLocks noChangeAspect="1" noChangeArrowheads="1"/>
          </p:cNvPicPr>
          <p:nvPr/>
        </p:nvPicPr>
        <p:blipFill>
          <a:blip r:embed="rId2"/>
          <a:srcRect/>
          <a:stretch>
            <a:fillRect/>
          </a:stretch>
        </p:blipFill>
        <p:spPr bwMode="auto">
          <a:xfrm>
            <a:off x="3071802" y="2966082"/>
            <a:ext cx="2786082" cy="891546"/>
          </a:xfrm>
          <a:prstGeom prst="rect">
            <a:avLst/>
          </a:prstGeom>
          <a:noFill/>
          <a:ln w="9525">
            <a:noFill/>
            <a:miter lim="800000"/>
            <a:headEnd/>
            <a:tailEnd/>
          </a:ln>
          <a:effectLst/>
        </p:spPr>
      </p:pic>
      <p:sp>
        <p:nvSpPr>
          <p:cNvPr id="5" name="제목 1"/>
          <p:cNvSpPr>
            <a:spLocks noGrp="1"/>
          </p:cNvSpPr>
          <p:nvPr>
            <p:ph type="title"/>
          </p:nvPr>
        </p:nvSpPr>
        <p:spPr>
          <a:xfrm>
            <a:off x="654050" y="260350"/>
            <a:ext cx="5540375" cy="600075"/>
          </a:xfrm>
        </p:spPr>
        <p:txBody>
          <a:bodyPr/>
          <a:lstStyle/>
          <a:p>
            <a:r>
              <a:rPr lang="en-US" altLang="ko-KR" sz="2800" dirty="0" smtClean="0"/>
              <a:t>Proposed Scheme</a:t>
            </a:r>
            <a:endParaRPr lang="ko-KR" altLang="en-US" sz="28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714348" y="1614488"/>
            <a:ext cx="7858180" cy="4391025"/>
          </a:xfrm>
        </p:spPr>
        <p:txBody>
          <a:bodyPr/>
          <a:lstStyle/>
          <a:p>
            <a:r>
              <a:rPr lang="en-US" altLang="ko-KR" sz="2400" b="0" dirty="0" smtClean="0"/>
              <a:t>Another factor of user satisfaction is dependent on </a:t>
            </a:r>
            <a:r>
              <a:rPr lang="en-US" altLang="ko-KR" sz="2400" b="0" dirty="0" smtClean="0">
                <a:solidFill>
                  <a:schemeClr val="tx2"/>
                </a:solidFill>
              </a:rPr>
              <a:t>handoff latency</a:t>
            </a:r>
            <a:r>
              <a:rPr lang="en-US" altLang="ko-KR" sz="2400" b="0" dirty="0" smtClean="0"/>
              <a:t> caused by user’s mobility.</a:t>
            </a:r>
          </a:p>
          <a:p>
            <a:r>
              <a:rPr lang="en-US" altLang="ko-KR" sz="2400" b="0" dirty="0" smtClean="0"/>
              <a:t>Service degradation function is given as follows in equation, </a:t>
            </a:r>
            <a:r>
              <a:rPr lang="en-US" altLang="ko-KR" b="0" dirty="0" smtClean="0">
                <a:solidFill>
                  <a:schemeClr val="accent2">
                    <a:lumMod val="75000"/>
                  </a:schemeClr>
                </a:solidFill>
              </a:rPr>
              <a:t>where σ is a constant (8.37) that has a larger value for non-real time applications and smaller value for real time applications.</a:t>
            </a:r>
            <a:endParaRPr lang="en-US" altLang="ko-KR" sz="2400" b="0" dirty="0" smtClean="0">
              <a:solidFill>
                <a:schemeClr val="accent2">
                  <a:lumMod val="75000"/>
                </a:schemeClr>
              </a:solidFill>
            </a:endParaRPr>
          </a:p>
        </p:txBody>
      </p:sp>
      <p:pic>
        <p:nvPicPr>
          <p:cNvPr id="67587" name="Picture 3"/>
          <p:cNvPicPr>
            <a:picLocks noChangeAspect="1" noChangeArrowheads="1"/>
          </p:cNvPicPr>
          <p:nvPr/>
        </p:nvPicPr>
        <p:blipFill>
          <a:blip r:embed="rId2"/>
          <a:srcRect/>
          <a:stretch>
            <a:fillRect/>
          </a:stretch>
        </p:blipFill>
        <p:spPr bwMode="auto">
          <a:xfrm>
            <a:off x="7358082" y="2643182"/>
            <a:ext cx="323850" cy="406400"/>
          </a:xfrm>
          <a:prstGeom prst="rect">
            <a:avLst/>
          </a:prstGeom>
          <a:noFill/>
          <a:ln w="9525">
            <a:noFill/>
            <a:miter lim="800000"/>
            <a:headEnd/>
            <a:tailEnd/>
          </a:ln>
          <a:effectLst/>
        </p:spPr>
      </p:pic>
      <p:pic>
        <p:nvPicPr>
          <p:cNvPr id="67588" name="Picture 4"/>
          <p:cNvPicPr>
            <a:picLocks noChangeAspect="1" noChangeArrowheads="1"/>
          </p:cNvPicPr>
          <p:nvPr/>
        </p:nvPicPr>
        <p:blipFill>
          <a:blip r:embed="rId3"/>
          <a:srcRect/>
          <a:stretch>
            <a:fillRect/>
          </a:stretch>
        </p:blipFill>
        <p:spPr bwMode="auto">
          <a:xfrm>
            <a:off x="3357554" y="4214818"/>
            <a:ext cx="2000264" cy="966281"/>
          </a:xfrm>
          <a:prstGeom prst="rect">
            <a:avLst/>
          </a:prstGeom>
          <a:noFill/>
          <a:ln w="9525">
            <a:noFill/>
            <a:miter lim="800000"/>
            <a:headEnd/>
            <a:tailEnd/>
          </a:ln>
          <a:effectLst/>
        </p:spPr>
      </p:pic>
      <p:sp>
        <p:nvSpPr>
          <p:cNvPr id="6" name="제목 1"/>
          <p:cNvSpPr>
            <a:spLocks noGrp="1"/>
          </p:cNvSpPr>
          <p:nvPr>
            <p:ph type="title"/>
          </p:nvPr>
        </p:nvSpPr>
        <p:spPr>
          <a:xfrm>
            <a:off x="654050" y="260350"/>
            <a:ext cx="5540375" cy="600075"/>
          </a:xfrm>
        </p:spPr>
        <p:txBody>
          <a:bodyPr/>
          <a:lstStyle/>
          <a:p>
            <a:r>
              <a:rPr lang="en-US" altLang="ko-KR" sz="2800" dirty="0" smtClean="0"/>
              <a:t>Proposed Scheme</a:t>
            </a:r>
            <a:endParaRPr lang="ko-KR" altLang="en-US" sz="28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714348" y="1614488"/>
            <a:ext cx="7858180" cy="4391025"/>
          </a:xfrm>
        </p:spPr>
        <p:txBody>
          <a:bodyPr/>
          <a:lstStyle/>
          <a:p>
            <a:r>
              <a:rPr lang="en-US" altLang="ko-KR" sz="2400" b="0" dirty="0" smtClean="0"/>
              <a:t>We combine the above two functions into a single value to quantify user satisfaction and we will use this value as the criteria for access network selection. In following equation, </a:t>
            </a:r>
            <a:r>
              <a:rPr lang="en-US" altLang="ko-KR" sz="2400" b="0" dirty="0" err="1" smtClean="0"/>
              <a:t>tiH</a:t>
            </a:r>
            <a:r>
              <a:rPr lang="en-US" altLang="ko-KR" sz="2400" b="0" dirty="0" smtClean="0"/>
              <a:t> is </a:t>
            </a:r>
            <a:r>
              <a:rPr lang="en-US" altLang="ko-KR" sz="2400" b="0" dirty="0" err="1" smtClean="0"/>
              <a:t>i-th</a:t>
            </a:r>
            <a:r>
              <a:rPr lang="en-US" altLang="ko-KR" sz="2400" b="0" dirty="0" smtClean="0"/>
              <a:t>     horizontal handoff delay and </a:t>
            </a:r>
            <a:r>
              <a:rPr lang="en-US" altLang="ko-KR" sz="2400" b="0" dirty="0" err="1" smtClean="0"/>
              <a:t>tV</a:t>
            </a:r>
            <a:r>
              <a:rPr lang="en-US" altLang="ko-KR" sz="2400" b="0" dirty="0" smtClean="0"/>
              <a:t>  is vertical handoff delay.</a:t>
            </a:r>
          </a:p>
        </p:txBody>
      </p:sp>
      <p:pic>
        <p:nvPicPr>
          <p:cNvPr id="68610" name="Picture 2"/>
          <p:cNvPicPr>
            <a:picLocks noChangeAspect="1" noChangeArrowheads="1"/>
          </p:cNvPicPr>
          <p:nvPr/>
        </p:nvPicPr>
        <p:blipFill>
          <a:blip r:embed="rId2"/>
          <a:srcRect/>
          <a:stretch>
            <a:fillRect/>
          </a:stretch>
        </p:blipFill>
        <p:spPr bwMode="auto">
          <a:xfrm>
            <a:off x="2214546" y="2714620"/>
            <a:ext cx="476253" cy="428628"/>
          </a:xfrm>
          <a:prstGeom prst="rect">
            <a:avLst/>
          </a:prstGeom>
          <a:noFill/>
          <a:ln w="9525">
            <a:noFill/>
            <a:miter lim="800000"/>
            <a:headEnd/>
            <a:tailEnd/>
          </a:ln>
          <a:effectLst/>
        </p:spPr>
      </p:pic>
      <p:pic>
        <p:nvPicPr>
          <p:cNvPr id="68611" name="Picture 3"/>
          <p:cNvPicPr>
            <a:picLocks noChangeAspect="1" noChangeArrowheads="1"/>
          </p:cNvPicPr>
          <p:nvPr/>
        </p:nvPicPr>
        <p:blipFill>
          <a:blip r:embed="rId3"/>
          <a:srcRect/>
          <a:stretch>
            <a:fillRect/>
          </a:stretch>
        </p:blipFill>
        <p:spPr bwMode="auto">
          <a:xfrm>
            <a:off x="3000364" y="2728683"/>
            <a:ext cx="785818" cy="414565"/>
          </a:xfrm>
          <a:prstGeom prst="rect">
            <a:avLst/>
          </a:prstGeom>
          <a:noFill/>
          <a:ln w="9525">
            <a:noFill/>
            <a:miter lim="800000"/>
            <a:headEnd/>
            <a:tailEnd/>
          </a:ln>
          <a:effectLst/>
        </p:spPr>
      </p:pic>
      <p:pic>
        <p:nvPicPr>
          <p:cNvPr id="68613" name="Picture 5"/>
          <p:cNvPicPr>
            <a:picLocks noChangeAspect="1" noChangeArrowheads="1"/>
          </p:cNvPicPr>
          <p:nvPr/>
        </p:nvPicPr>
        <p:blipFill>
          <a:blip r:embed="rId4"/>
          <a:srcRect/>
          <a:stretch>
            <a:fillRect/>
          </a:stretch>
        </p:blipFill>
        <p:spPr bwMode="auto">
          <a:xfrm>
            <a:off x="7715273" y="2776536"/>
            <a:ext cx="463550" cy="438150"/>
          </a:xfrm>
          <a:prstGeom prst="rect">
            <a:avLst/>
          </a:prstGeom>
          <a:noFill/>
          <a:ln w="9525">
            <a:noFill/>
            <a:miter lim="800000"/>
            <a:headEnd/>
            <a:tailEnd/>
          </a:ln>
          <a:effectLst/>
        </p:spPr>
      </p:pic>
      <p:pic>
        <p:nvPicPr>
          <p:cNvPr id="68614" name="Picture 6"/>
          <p:cNvPicPr>
            <a:picLocks noChangeAspect="1" noChangeArrowheads="1"/>
          </p:cNvPicPr>
          <p:nvPr/>
        </p:nvPicPr>
        <p:blipFill>
          <a:blip r:embed="rId5"/>
          <a:srcRect/>
          <a:stretch>
            <a:fillRect/>
          </a:stretch>
        </p:blipFill>
        <p:spPr bwMode="auto">
          <a:xfrm>
            <a:off x="1785918" y="3929066"/>
            <a:ext cx="5718163" cy="1866903"/>
          </a:xfrm>
          <a:prstGeom prst="rect">
            <a:avLst/>
          </a:prstGeom>
          <a:noFill/>
          <a:ln w="9525">
            <a:noFill/>
            <a:miter lim="800000"/>
            <a:headEnd/>
            <a:tailEnd/>
          </a:ln>
          <a:effectLst/>
        </p:spPr>
      </p:pic>
      <p:sp>
        <p:nvSpPr>
          <p:cNvPr id="9" name="제목 1"/>
          <p:cNvSpPr>
            <a:spLocks noGrp="1"/>
          </p:cNvSpPr>
          <p:nvPr>
            <p:ph type="title"/>
          </p:nvPr>
        </p:nvSpPr>
        <p:spPr>
          <a:xfrm>
            <a:off x="654050" y="260350"/>
            <a:ext cx="5540375" cy="600075"/>
          </a:xfrm>
        </p:spPr>
        <p:txBody>
          <a:bodyPr/>
          <a:lstStyle/>
          <a:p>
            <a:r>
              <a:rPr lang="en-US" altLang="ko-KR" sz="2800" dirty="0" smtClean="0"/>
              <a:t>Proposed Scheme</a:t>
            </a:r>
            <a:endParaRPr lang="ko-KR" altLang="en-US" sz="28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4294967295"/>
          </p:nvPr>
        </p:nvSpPr>
        <p:spPr>
          <a:xfrm>
            <a:off x="457200" y="6245225"/>
            <a:ext cx="2133600" cy="476250"/>
          </a:xfrm>
          <a:prstGeom prst="rect">
            <a:avLst/>
          </a:prstGeom>
        </p:spPr>
        <p:txBody>
          <a:bodyPr/>
          <a:lstStyle/>
          <a:p>
            <a:fld id="{E0FA9F5E-AABE-434A-A999-9186FC3280A2}" type="datetime1">
              <a:rPr lang="en-US" altLang="ko-KR"/>
              <a:pPr/>
              <a:t>10/5/2008</a:t>
            </a:fld>
            <a:endParaRPr lang="en-GB"/>
          </a:p>
        </p:txBody>
      </p:sp>
      <p:sp>
        <p:nvSpPr>
          <p:cNvPr id="6" name="Slide Number Placeholder 5"/>
          <p:cNvSpPr>
            <a:spLocks noGrp="1"/>
          </p:cNvSpPr>
          <p:nvPr>
            <p:ph type="sldNum" sz="quarter" idx="4294967295"/>
          </p:nvPr>
        </p:nvSpPr>
        <p:spPr>
          <a:xfrm>
            <a:off x="6553200" y="6245225"/>
            <a:ext cx="2133600" cy="476250"/>
          </a:xfrm>
          <a:prstGeom prst="rect">
            <a:avLst/>
          </a:prstGeom>
        </p:spPr>
        <p:txBody>
          <a:bodyPr/>
          <a:lstStyle/>
          <a:p>
            <a:fld id="{18DCD1F9-EC33-4186-9463-2F14B0DA9E72}" type="slidenum">
              <a:rPr lang="en-GB"/>
              <a:pPr/>
              <a:t>47</a:t>
            </a:fld>
            <a:endParaRPr lang="en-GB"/>
          </a:p>
        </p:txBody>
      </p:sp>
      <p:sp>
        <p:nvSpPr>
          <p:cNvPr id="317442" name="Rectangle 2"/>
          <p:cNvSpPr>
            <a:spLocks noGrp="1"/>
          </p:cNvSpPr>
          <p:nvPr>
            <p:ph type="ctrTitle"/>
          </p:nvPr>
        </p:nvSpPr>
        <p:spPr>
          <a:xfrm>
            <a:off x="685800" y="1557338"/>
            <a:ext cx="7772400" cy="1470025"/>
          </a:xfrm>
        </p:spPr>
        <p:txBody>
          <a:bodyPr/>
          <a:lstStyle/>
          <a:p>
            <a:pPr algn="l"/>
            <a:r>
              <a:rPr lang="en-US" altLang="ko-KR" sz="2800">
                <a:ea typeface="굴림" pitchFamily="50" charset="-127"/>
              </a:rPr>
              <a:t>Future Internet Access Network Technologies:</a:t>
            </a:r>
            <a:br>
              <a:rPr lang="en-US" altLang="ko-KR" sz="2800">
                <a:ea typeface="굴림" pitchFamily="50" charset="-127"/>
              </a:rPr>
            </a:br>
            <a:r>
              <a:rPr lang="en-US" altLang="ko-KR" sz="500">
                <a:ea typeface="굴림" pitchFamily="50" charset="-127"/>
              </a:rPr>
              <a:t/>
            </a:r>
            <a:br>
              <a:rPr lang="en-US" altLang="ko-KR" sz="500">
                <a:ea typeface="굴림" pitchFamily="50" charset="-127"/>
              </a:rPr>
            </a:br>
            <a:r>
              <a:rPr lang="en-US" altLang="ko-KR">
                <a:ea typeface="굴림" pitchFamily="50" charset="-127"/>
              </a:rPr>
              <a:t>Delay Tolerant Network</a:t>
            </a:r>
          </a:p>
        </p:txBody>
      </p:sp>
      <p:sp>
        <p:nvSpPr>
          <p:cNvPr id="317443" name="Rectangle 3"/>
          <p:cNvSpPr>
            <a:spLocks noGrp="1"/>
          </p:cNvSpPr>
          <p:nvPr>
            <p:ph type="subTitle" idx="1"/>
          </p:nvPr>
        </p:nvSpPr>
        <p:spPr>
          <a:xfrm>
            <a:off x="1371600" y="3716338"/>
            <a:ext cx="6400800" cy="1752600"/>
          </a:xfrm>
        </p:spPr>
        <p:txBody>
          <a:bodyPr/>
          <a:lstStyle/>
          <a:p>
            <a:pPr algn="l">
              <a:lnSpc>
                <a:spcPct val="90000"/>
              </a:lnSpc>
            </a:pPr>
            <a:endParaRPr lang="ko-KR" altLang="ko-KR" sz="2300"/>
          </a:p>
        </p:txBody>
      </p:sp>
      <p:pic>
        <p:nvPicPr>
          <p:cNvPr id="317444" name="Picture 4" descr="untitled"/>
          <p:cNvPicPr>
            <a:picLocks noChangeAspect="1" noChangeArrowheads="1"/>
          </p:cNvPicPr>
          <p:nvPr/>
        </p:nvPicPr>
        <p:blipFill>
          <a:blip r:embed="rId2"/>
          <a:srcRect/>
          <a:stretch>
            <a:fillRect/>
          </a:stretch>
        </p:blipFill>
        <p:spPr bwMode="auto">
          <a:xfrm>
            <a:off x="741363" y="2924175"/>
            <a:ext cx="7791450" cy="14287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69A87CB-F04A-4E17-9885-00B31EEF295C}" type="datetime1">
              <a:rPr lang="en-US" altLang="ko-KR"/>
              <a:pPr/>
              <a:t>10/5/2008</a:t>
            </a:fld>
            <a:endParaRPr lang="en-GB"/>
          </a:p>
        </p:txBody>
      </p:sp>
      <p:sp>
        <p:nvSpPr>
          <p:cNvPr id="5" name="Slide Number Placeholder 5"/>
          <p:cNvSpPr>
            <a:spLocks noGrp="1"/>
          </p:cNvSpPr>
          <p:nvPr>
            <p:ph type="sldNum" sz="quarter" idx="12"/>
          </p:nvPr>
        </p:nvSpPr>
        <p:spPr/>
        <p:txBody>
          <a:bodyPr/>
          <a:lstStyle/>
          <a:p>
            <a:fld id="{F7974974-AAF0-4294-9881-F867D9F3ED59}" type="slidenum">
              <a:rPr lang="en-GB"/>
              <a:pPr/>
              <a:t>48</a:t>
            </a:fld>
            <a:endParaRPr lang="en-GB"/>
          </a:p>
        </p:txBody>
      </p:sp>
      <p:sp>
        <p:nvSpPr>
          <p:cNvPr id="329730" name="Rectangle 2"/>
          <p:cNvSpPr>
            <a:spLocks noGrp="1"/>
          </p:cNvSpPr>
          <p:nvPr>
            <p:ph type="title"/>
          </p:nvPr>
        </p:nvSpPr>
        <p:spPr/>
        <p:txBody>
          <a:bodyPr/>
          <a:lstStyle/>
          <a:p>
            <a:r>
              <a:rPr lang="en-US" altLang="ko-KR" smtClean="0">
                <a:latin typeface="Segoe"/>
                <a:ea typeface="굴림" pitchFamily="50" charset="-127"/>
              </a:rPr>
              <a:t>Motivation</a:t>
            </a:r>
          </a:p>
        </p:txBody>
      </p:sp>
      <p:sp>
        <p:nvSpPr>
          <p:cNvPr id="329731" name="Rectangle 3"/>
          <p:cNvSpPr>
            <a:spLocks noGrp="1"/>
          </p:cNvSpPr>
          <p:nvPr>
            <p:ph type="body" idx="1"/>
          </p:nvPr>
        </p:nvSpPr>
        <p:spPr>
          <a:xfrm>
            <a:off x="457200" y="1916113"/>
            <a:ext cx="8229600" cy="4249737"/>
          </a:xfrm>
        </p:spPr>
        <p:txBody>
          <a:bodyPr/>
          <a:lstStyle/>
          <a:p>
            <a:pPr>
              <a:lnSpc>
                <a:spcPct val="80000"/>
              </a:lnSpc>
            </a:pPr>
            <a:r>
              <a:rPr lang="en-US" altLang="ko-KR" sz="2400" smtClean="0">
                <a:latin typeface="Segoe"/>
                <a:ea typeface="굴림" pitchFamily="50" charset="-127"/>
              </a:rPr>
              <a:t>Evolve wireless networks outside the Internet</a:t>
            </a:r>
          </a:p>
          <a:p>
            <a:pPr lvl="1">
              <a:lnSpc>
                <a:spcPct val="80000"/>
              </a:lnSpc>
            </a:pPr>
            <a:r>
              <a:rPr lang="en-US" altLang="ko-KR" sz="2000" smtClean="0">
                <a:latin typeface="Segoe"/>
                <a:ea typeface="굴림" pitchFamily="50" charset="-127"/>
              </a:rPr>
              <a:t>Problems with inter-networks having operational and performance characteristics that make conventional networking approaches either unworkable or impractical.</a:t>
            </a:r>
          </a:p>
          <a:p>
            <a:pPr lvl="1">
              <a:lnSpc>
                <a:spcPct val="80000"/>
              </a:lnSpc>
            </a:pPr>
            <a:r>
              <a:rPr lang="en-US" altLang="ko-KR" sz="2000" smtClean="0">
                <a:latin typeface="Segoe"/>
                <a:ea typeface="굴림" pitchFamily="50" charset="-127"/>
              </a:rPr>
              <a:t>Accommodate the mobility and limited power if future wireless devices</a:t>
            </a:r>
          </a:p>
          <a:p>
            <a:pPr lvl="1">
              <a:lnSpc>
                <a:spcPct val="80000"/>
              </a:lnSpc>
            </a:pPr>
            <a:endParaRPr lang="en-US" altLang="ko-KR" sz="600" smtClean="0">
              <a:latin typeface="Segoe"/>
              <a:ea typeface="굴림" pitchFamily="50" charset="-127"/>
            </a:endParaRPr>
          </a:p>
          <a:p>
            <a:pPr>
              <a:lnSpc>
                <a:spcPct val="80000"/>
              </a:lnSpc>
            </a:pPr>
            <a:r>
              <a:rPr lang="en-US" altLang="ko-KR" sz="2400" smtClean="0">
                <a:latin typeface="Segoe"/>
                <a:ea typeface="굴림" pitchFamily="50" charset="-127"/>
              </a:rPr>
              <a:t>Examples of wireless networks outside of the Internet:</a:t>
            </a:r>
          </a:p>
          <a:p>
            <a:pPr lvl="1">
              <a:lnSpc>
                <a:spcPct val="80000"/>
              </a:lnSpc>
            </a:pPr>
            <a:r>
              <a:rPr lang="en-US" altLang="ko-KR" sz="2000" smtClean="0">
                <a:latin typeface="Segoe"/>
                <a:ea typeface="굴림" pitchFamily="50" charset="-127"/>
              </a:rPr>
              <a:t>Terrestrial civilian networks connecting mobile wireless devices including personal communicators, intelligent highway and remote Earth outposts.</a:t>
            </a:r>
          </a:p>
          <a:p>
            <a:pPr lvl="1">
              <a:lnSpc>
                <a:spcPct val="80000"/>
              </a:lnSpc>
            </a:pPr>
            <a:r>
              <a:rPr lang="en-US" altLang="ko-KR" sz="2000" smtClean="0">
                <a:latin typeface="Segoe"/>
                <a:ea typeface="굴림" pitchFamily="50" charset="-127"/>
              </a:rPr>
              <a:t>Wireless military battlefield networks connecting troops, aircraft, satellites and sensors (on land or water)</a:t>
            </a:r>
          </a:p>
          <a:p>
            <a:pPr lvl="1">
              <a:lnSpc>
                <a:spcPct val="80000"/>
              </a:lnSpc>
            </a:pPr>
            <a:r>
              <a:rPr lang="en-US" altLang="ko-KR" sz="2000" smtClean="0">
                <a:latin typeface="Segoe"/>
                <a:ea typeface="굴림" pitchFamily="50" charset="-127"/>
              </a:rPr>
              <a:t>Outer-space networks, such as the “</a:t>
            </a:r>
            <a:r>
              <a:rPr lang="en-US" altLang="ko-KR" sz="2000" b="1" smtClean="0">
                <a:latin typeface="Segoe"/>
                <a:ea typeface="굴림" pitchFamily="50" charset="-127"/>
              </a:rPr>
              <a:t>Interplanetary communications”.</a:t>
            </a:r>
            <a:endParaRPr lang="en-US" altLang="ko-KR" sz="2000" smtClean="0">
              <a:latin typeface="Segoe"/>
              <a:ea typeface="굴림" pitchFamily="50" charset="-127"/>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B18B15EF-CC46-4DEA-A686-3DD8B47350C4}" type="datetime1">
              <a:rPr lang="en-US" altLang="ko-KR"/>
              <a:pPr/>
              <a:t>10/5/2008</a:t>
            </a:fld>
            <a:endParaRPr lang="en-GB"/>
          </a:p>
        </p:txBody>
      </p:sp>
      <p:sp>
        <p:nvSpPr>
          <p:cNvPr id="8" name="Slide Number Placeholder 5"/>
          <p:cNvSpPr>
            <a:spLocks noGrp="1"/>
          </p:cNvSpPr>
          <p:nvPr>
            <p:ph type="sldNum" sz="quarter" idx="12"/>
          </p:nvPr>
        </p:nvSpPr>
        <p:spPr/>
        <p:txBody>
          <a:bodyPr/>
          <a:lstStyle/>
          <a:p>
            <a:fld id="{B45ABFCF-4D6D-43E1-B86E-20A641C33CE2}" type="slidenum">
              <a:rPr lang="en-GB"/>
              <a:pPr/>
              <a:t>49</a:t>
            </a:fld>
            <a:endParaRPr lang="en-GB"/>
          </a:p>
        </p:txBody>
      </p:sp>
      <p:sp>
        <p:nvSpPr>
          <p:cNvPr id="330754" name="Rectangle 2"/>
          <p:cNvSpPr>
            <a:spLocks noGrp="1"/>
          </p:cNvSpPr>
          <p:nvPr>
            <p:ph type="title"/>
          </p:nvPr>
        </p:nvSpPr>
        <p:spPr/>
        <p:txBody>
          <a:bodyPr/>
          <a:lstStyle/>
          <a:p>
            <a:r>
              <a:rPr lang="en-US" altLang="ko-KR" smtClean="0">
                <a:latin typeface="Segoe"/>
                <a:ea typeface="굴림" pitchFamily="50" charset="-127"/>
              </a:rPr>
              <a:t>Internet Evolving Concept</a:t>
            </a:r>
          </a:p>
        </p:txBody>
      </p:sp>
      <p:sp>
        <p:nvSpPr>
          <p:cNvPr id="330755" name="Rectangle 3"/>
          <p:cNvSpPr>
            <a:spLocks noGrp="1"/>
          </p:cNvSpPr>
          <p:nvPr>
            <p:ph type="body" idx="1"/>
          </p:nvPr>
        </p:nvSpPr>
        <p:spPr>
          <a:xfrm>
            <a:off x="457200" y="2141538"/>
            <a:ext cx="8229600" cy="4125912"/>
          </a:xfrm>
        </p:spPr>
        <p:txBody>
          <a:bodyPr/>
          <a:lstStyle/>
          <a:p>
            <a:endParaRPr lang="ko-KR" altLang="ko-KR" smtClean="0">
              <a:latin typeface="Segoe"/>
            </a:endParaRPr>
          </a:p>
        </p:txBody>
      </p:sp>
      <p:pic>
        <p:nvPicPr>
          <p:cNvPr id="330756" name="Picture 4" descr="3"/>
          <p:cNvPicPr>
            <a:picLocks noChangeAspect="1" noChangeArrowheads="1"/>
          </p:cNvPicPr>
          <p:nvPr/>
        </p:nvPicPr>
        <p:blipFill>
          <a:blip r:embed="rId3"/>
          <a:srcRect/>
          <a:stretch>
            <a:fillRect/>
          </a:stretch>
        </p:blipFill>
        <p:spPr bwMode="auto">
          <a:xfrm>
            <a:off x="1841500" y="1628775"/>
            <a:ext cx="5610225" cy="4621213"/>
          </a:xfrm>
          <a:prstGeom prst="rect">
            <a:avLst/>
          </a:prstGeom>
          <a:noFill/>
        </p:spPr>
      </p:pic>
      <p:pic>
        <p:nvPicPr>
          <p:cNvPr id="330758" name="Picture 6" descr="2"/>
          <p:cNvPicPr>
            <a:picLocks noChangeAspect="1" noChangeArrowheads="1"/>
          </p:cNvPicPr>
          <p:nvPr/>
        </p:nvPicPr>
        <p:blipFill>
          <a:blip r:embed="rId4"/>
          <a:srcRect/>
          <a:stretch>
            <a:fillRect/>
          </a:stretch>
        </p:blipFill>
        <p:spPr bwMode="auto">
          <a:xfrm>
            <a:off x="2051050" y="3352800"/>
            <a:ext cx="5265738" cy="2692400"/>
          </a:xfrm>
          <a:prstGeom prst="rect">
            <a:avLst/>
          </a:prstGeom>
          <a:noFill/>
        </p:spPr>
      </p:pic>
      <p:pic>
        <p:nvPicPr>
          <p:cNvPr id="330757" name="Picture 5" descr="1"/>
          <p:cNvPicPr>
            <a:picLocks noChangeAspect="1" noChangeArrowheads="1"/>
          </p:cNvPicPr>
          <p:nvPr/>
        </p:nvPicPr>
        <p:blipFill>
          <a:blip r:embed="rId5"/>
          <a:srcRect/>
          <a:stretch>
            <a:fillRect/>
          </a:stretch>
        </p:blipFill>
        <p:spPr bwMode="auto">
          <a:xfrm>
            <a:off x="2233613" y="3716338"/>
            <a:ext cx="5218112" cy="223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30757"/>
                                        </p:tgtEl>
                                      </p:cBhvr>
                                    </p:animEffect>
                                    <p:set>
                                      <p:cBhvr>
                                        <p:cTn id="7" dur="1" fill="hold">
                                          <p:stCondLst>
                                            <p:cond delay="499"/>
                                          </p:stCondLst>
                                        </p:cTn>
                                        <p:tgtEl>
                                          <p:spTgt spid="33075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30758"/>
                                        </p:tgtEl>
                                        <p:attrNameLst>
                                          <p:attrName>style.visibility</p:attrName>
                                        </p:attrNameLst>
                                      </p:cBhvr>
                                      <p:to>
                                        <p:strVal val="visible"/>
                                      </p:to>
                                    </p:set>
                                    <p:animEffect transition="in" filter="fade">
                                      <p:cBhvr>
                                        <p:cTn id="10" dur="500"/>
                                        <p:tgtEl>
                                          <p:spTgt spid="3307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30758"/>
                                        </p:tgtEl>
                                      </p:cBhvr>
                                    </p:animEffect>
                                    <p:set>
                                      <p:cBhvr>
                                        <p:cTn id="15" dur="1" fill="hold">
                                          <p:stCondLst>
                                            <p:cond delay="499"/>
                                          </p:stCondLst>
                                        </p:cTn>
                                        <p:tgtEl>
                                          <p:spTgt spid="33075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30756"/>
                                        </p:tgtEl>
                                        <p:attrNameLst>
                                          <p:attrName>style.visibility</p:attrName>
                                        </p:attrNameLst>
                                      </p:cBhvr>
                                      <p:to>
                                        <p:strVal val="visible"/>
                                      </p:to>
                                    </p:set>
                                    <p:animEffect transition="in" filter="fade">
                                      <p:cBhvr>
                                        <p:cTn id="18" dur="500"/>
                                        <p:tgtEl>
                                          <p:spTgt spid="330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Access Networks</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Current Access Networks</a:t>
            </a:r>
          </a:p>
          <a:p>
            <a:pPr lvl="1"/>
            <a:r>
              <a:rPr lang="en-US" altLang="ko-KR" dirty="0" smtClean="0"/>
              <a:t>For home: ADSL, </a:t>
            </a:r>
          </a:p>
          <a:p>
            <a:pPr lvl="1"/>
            <a:r>
              <a:rPr lang="en-US" altLang="ko-KR" dirty="0" smtClean="0"/>
              <a:t>For Organization: T1, T3</a:t>
            </a:r>
          </a:p>
          <a:p>
            <a:pPr lvl="1"/>
            <a:r>
              <a:rPr lang="en-US" altLang="ko-KR" dirty="0" smtClean="0"/>
              <a:t>For mobile user: Wi-Fi, </a:t>
            </a:r>
            <a:r>
              <a:rPr lang="en-US" altLang="ko-KR" dirty="0" err="1" smtClean="0"/>
              <a:t>WiMAX</a:t>
            </a:r>
            <a:r>
              <a:rPr lang="en-US" altLang="ko-KR" dirty="0" smtClean="0"/>
              <a:t>, …</a:t>
            </a:r>
          </a:p>
          <a:p>
            <a:pPr lvl="1"/>
            <a:endParaRPr lang="en-US" altLang="ko-KR" dirty="0"/>
          </a:p>
          <a:p>
            <a:r>
              <a:rPr lang="en-US" altLang="ko-KR" dirty="0" smtClean="0"/>
              <a:t>Coming Access Networks</a:t>
            </a:r>
          </a:p>
          <a:p>
            <a:pPr lvl="1"/>
            <a:r>
              <a:rPr lang="en-US" altLang="ko-KR" dirty="0" smtClean="0"/>
              <a:t>For Sensor Networks: …, DTN</a:t>
            </a:r>
          </a:p>
          <a:p>
            <a:pPr lvl="1"/>
            <a:r>
              <a:rPr lang="en-US" altLang="ko-KR" dirty="0" smtClean="0"/>
              <a:t>For Intelligent things: WMN</a:t>
            </a:r>
          </a:p>
          <a:p>
            <a:pPr lvl="1"/>
            <a:r>
              <a:rPr lang="en-US" altLang="ko-KR" dirty="0" smtClean="0"/>
              <a:t>For Mobile User: WMN</a:t>
            </a:r>
            <a:endParaRPr lang="ko-KR"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E38B43-21EC-4585-BDE7-38F11152C2EE}" type="datetime1">
              <a:rPr lang="en-US" altLang="ko-KR"/>
              <a:pPr/>
              <a:t>10/5/2008</a:t>
            </a:fld>
            <a:endParaRPr lang="en-GB"/>
          </a:p>
        </p:txBody>
      </p:sp>
      <p:sp>
        <p:nvSpPr>
          <p:cNvPr id="5" name="Slide Number Placeholder 5"/>
          <p:cNvSpPr>
            <a:spLocks noGrp="1"/>
          </p:cNvSpPr>
          <p:nvPr>
            <p:ph type="sldNum" sz="quarter" idx="12"/>
          </p:nvPr>
        </p:nvSpPr>
        <p:spPr/>
        <p:txBody>
          <a:bodyPr/>
          <a:lstStyle/>
          <a:p>
            <a:fld id="{062D5402-103E-401A-895F-A7D663D955CA}" type="slidenum">
              <a:rPr lang="en-GB"/>
              <a:pPr/>
              <a:t>50</a:t>
            </a:fld>
            <a:endParaRPr lang="en-GB"/>
          </a:p>
        </p:txBody>
      </p:sp>
      <p:sp>
        <p:nvSpPr>
          <p:cNvPr id="332802" name="Rectangle 2"/>
          <p:cNvSpPr>
            <a:spLocks noGrp="1"/>
          </p:cNvSpPr>
          <p:nvPr>
            <p:ph type="title"/>
          </p:nvPr>
        </p:nvSpPr>
        <p:spPr/>
        <p:txBody>
          <a:bodyPr/>
          <a:lstStyle/>
          <a:p>
            <a:r>
              <a:rPr lang="en-US" altLang="ko-KR" smtClean="0">
                <a:latin typeface="Segoe"/>
                <a:ea typeface="굴림" pitchFamily="50" charset="-127"/>
              </a:rPr>
              <a:t>Why DTNs?</a:t>
            </a:r>
          </a:p>
        </p:txBody>
      </p:sp>
      <p:sp>
        <p:nvSpPr>
          <p:cNvPr id="332803" name="Rectangle 3"/>
          <p:cNvSpPr>
            <a:spLocks noGrp="1"/>
          </p:cNvSpPr>
          <p:nvPr>
            <p:ph type="body" idx="1"/>
          </p:nvPr>
        </p:nvSpPr>
        <p:spPr>
          <a:xfrm>
            <a:off x="457200" y="2039938"/>
            <a:ext cx="8229600" cy="4125912"/>
          </a:xfrm>
        </p:spPr>
        <p:txBody>
          <a:bodyPr/>
          <a:lstStyle/>
          <a:p>
            <a:r>
              <a:rPr lang="en-US" altLang="ko-KR" sz="2400" smtClean="0">
                <a:latin typeface="Segoe"/>
                <a:ea typeface="굴림" pitchFamily="50" charset="-127"/>
              </a:rPr>
              <a:t>Current Internet was designed for</a:t>
            </a:r>
          </a:p>
          <a:p>
            <a:pPr lvl="1"/>
            <a:r>
              <a:rPr lang="en-US" altLang="ko-KR" sz="1800" smtClean="0">
                <a:latin typeface="Segoe"/>
                <a:ea typeface="굴림" pitchFamily="50" charset="-127"/>
              </a:rPr>
              <a:t>Continuous, bidirectional end-to-end path.</a:t>
            </a:r>
          </a:p>
          <a:p>
            <a:pPr lvl="1"/>
            <a:r>
              <a:rPr lang="en-US" altLang="ko-KR" sz="1800" smtClean="0">
                <a:latin typeface="Segoe"/>
                <a:ea typeface="굴림" pitchFamily="50" charset="-127"/>
              </a:rPr>
              <a:t>Short round-trips.</a:t>
            </a:r>
          </a:p>
          <a:p>
            <a:pPr lvl="1"/>
            <a:r>
              <a:rPr lang="en-US" altLang="ko-KR" sz="1800" smtClean="0">
                <a:latin typeface="Segoe"/>
                <a:ea typeface="굴림" pitchFamily="50" charset="-127"/>
              </a:rPr>
              <a:t>Symmetric data rates.</a:t>
            </a:r>
          </a:p>
          <a:p>
            <a:pPr lvl="1"/>
            <a:r>
              <a:rPr lang="en-US" altLang="ko-KR" sz="1800" smtClean="0">
                <a:latin typeface="Segoe"/>
                <a:ea typeface="굴림" pitchFamily="50" charset="-127"/>
              </a:rPr>
              <a:t>Low error rates</a:t>
            </a:r>
            <a:r>
              <a:rPr lang="en-US" altLang="ko-KR" sz="2000" smtClean="0">
                <a:latin typeface="Segoe"/>
                <a:ea typeface="굴림" pitchFamily="50" charset="-127"/>
              </a:rPr>
              <a:t>.</a:t>
            </a:r>
          </a:p>
          <a:p>
            <a:pPr lvl="1"/>
            <a:endParaRPr lang="en-US" altLang="ko-KR" sz="700" smtClean="0">
              <a:latin typeface="Segoe"/>
              <a:ea typeface="굴림" pitchFamily="50" charset="-127"/>
            </a:endParaRPr>
          </a:p>
          <a:p>
            <a:r>
              <a:rPr lang="en-US" altLang="ko-KR" sz="2400" smtClean="0">
                <a:latin typeface="Segoe"/>
                <a:ea typeface="굴림" pitchFamily="50" charset="-127"/>
              </a:rPr>
              <a:t>Many evolving and challenged networks do not confirm to the current Internet’s philosophy</a:t>
            </a:r>
          </a:p>
          <a:p>
            <a:pPr lvl="1"/>
            <a:r>
              <a:rPr lang="en-US" altLang="ko-KR" sz="1800" smtClean="0">
                <a:latin typeface="Segoe"/>
                <a:ea typeface="굴림" pitchFamily="50" charset="-127"/>
              </a:rPr>
              <a:t>Intermittent connectivity</a:t>
            </a:r>
          </a:p>
          <a:p>
            <a:pPr lvl="1"/>
            <a:r>
              <a:rPr lang="en-US" altLang="ko-KR" sz="1800" smtClean="0">
                <a:latin typeface="Segoe"/>
                <a:ea typeface="굴림" pitchFamily="50" charset="-127"/>
              </a:rPr>
              <a:t>Long or variable Delay</a:t>
            </a:r>
          </a:p>
          <a:p>
            <a:pPr lvl="1"/>
            <a:r>
              <a:rPr lang="en-US" altLang="ko-KR" sz="1800" smtClean="0">
                <a:latin typeface="Segoe"/>
                <a:ea typeface="굴림" pitchFamily="50" charset="-127"/>
              </a:rPr>
              <a:t>Asymmetric data rates</a:t>
            </a:r>
          </a:p>
          <a:p>
            <a:pPr lvl="1"/>
            <a:r>
              <a:rPr lang="en-US" altLang="ko-KR" sz="1800" smtClean="0">
                <a:latin typeface="Segoe"/>
                <a:ea typeface="굴림" pitchFamily="50" charset="-127"/>
              </a:rPr>
              <a:t>High error rates</a:t>
            </a:r>
            <a:r>
              <a:rPr lang="en-US" altLang="ko-KR" sz="2000" smtClean="0">
                <a:latin typeface="Segoe"/>
                <a:ea typeface="굴림" pitchFamily="50" charset="-127"/>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날짜 개체 틀 4"/>
          <p:cNvSpPr>
            <a:spLocks noGrp="1"/>
          </p:cNvSpPr>
          <p:nvPr>
            <p:ph type="dt" sz="half" idx="10"/>
          </p:nvPr>
        </p:nvSpPr>
        <p:spPr/>
        <p:txBody>
          <a:bodyPr/>
          <a:lstStyle/>
          <a:p>
            <a:fld id="{806A1509-6DDC-43EF-9762-8B80EB64EE9D}" type="datetime1">
              <a:rPr lang="en-US" altLang="ko-KR"/>
              <a:pPr/>
              <a:t>10/5/2008</a:t>
            </a:fld>
            <a:endParaRPr lang="en-GB"/>
          </a:p>
        </p:txBody>
      </p:sp>
      <p:sp>
        <p:nvSpPr>
          <p:cNvPr id="7" name="슬라이드 번호 개체 틀 6"/>
          <p:cNvSpPr>
            <a:spLocks noGrp="1"/>
          </p:cNvSpPr>
          <p:nvPr>
            <p:ph type="sldNum" sz="quarter" idx="12"/>
          </p:nvPr>
        </p:nvSpPr>
        <p:spPr/>
        <p:txBody>
          <a:bodyPr/>
          <a:lstStyle/>
          <a:p>
            <a:fld id="{4EEE13CC-BA1E-4E57-AEB8-437CD8DA103E}" type="slidenum">
              <a:rPr lang="en-GB"/>
              <a:pPr/>
              <a:t>51</a:t>
            </a:fld>
            <a:endParaRPr lang="en-GB"/>
          </a:p>
        </p:txBody>
      </p:sp>
      <p:sp>
        <p:nvSpPr>
          <p:cNvPr id="333826" name="Rectangle 2"/>
          <p:cNvSpPr>
            <a:spLocks noGrp="1"/>
          </p:cNvSpPr>
          <p:nvPr>
            <p:ph type="title"/>
          </p:nvPr>
        </p:nvSpPr>
        <p:spPr/>
        <p:txBody>
          <a:bodyPr>
            <a:normAutofit fontScale="90000"/>
          </a:bodyPr>
          <a:lstStyle/>
          <a:p>
            <a:r>
              <a:rPr lang="en-US" altLang="ko-KR" smtClean="0">
                <a:latin typeface="Segoe"/>
                <a:ea typeface="굴림" pitchFamily="50" charset="-127"/>
              </a:rPr>
              <a:t>DTN Concept</a:t>
            </a:r>
          </a:p>
        </p:txBody>
      </p:sp>
      <p:sp>
        <p:nvSpPr>
          <p:cNvPr id="333827" name="Rectangle 3"/>
          <p:cNvSpPr>
            <a:spLocks noGrp="1"/>
          </p:cNvSpPr>
          <p:nvPr>
            <p:ph type="body" sz="half" idx="1"/>
          </p:nvPr>
        </p:nvSpPr>
        <p:spPr>
          <a:xfrm>
            <a:off x="457200" y="2039938"/>
            <a:ext cx="5699125" cy="4125912"/>
          </a:xfrm>
        </p:spPr>
        <p:txBody>
          <a:bodyPr/>
          <a:lstStyle/>
          <a:p>
            <a:r>
              <a:rPr lang="en-US" altLang="ko-KR" sz="2000" smtClean="0">
                <a:latin typeface="Segoe"/>
                <a:ea typeface="굴림" pitchFamily="50" charset="-127"/>
              </a:rPr>
              <a:t>Build upon the extended “bundling” architecture (an end-to-end message-oriented overlay)</a:t>
            </a:r>
          </a:p>
          <a:p>
            <a:pPr lvl="1"/>
            <a:r>
              <a:rPr lang="en-US" altLang="ko-KR" sz="1600" smtClean="0">
                <a:latin typeface="Segoe"/>
                <a:ea typeface="굴림" pitchFamily="50" charset="-127"/>
              </a:rPr>
              <a:t>Proposes and alternative to the Internet TCP/IP end-to-end model.</a:t>
            </a:r>
          </a:p>
          <a:p>
            <a:pPr lvl="1"/>
            <a:r>
              <a:rPr lang="en-US" altLang="ko-KR" sz="1600" smtClean="0">
                <a:latin typeface="Segoe"/>
                <a:ea typeface="굴림" pitchFamily="50" charset="-127"/>
              </a:rPr>
              <a:t>Employs hop-by-hop storage and retransmission as a transport-layer overlay.</a:t>
            </a:r>
          </a:p>
          <a:p>
            <a:pPr lvl="1"/>
            <a:r>
              <a:rPr lang="en-US" altLang="ko-KR" sz="1600" smtClean="0">
                <a:latin typeface="Segoe"/>
                <a:ea typeface="굴림" pitchFamily="50" charset="-127"/>
              </a:rPr>
              <a:t>Provides messaging service interface (similar to electronic mail)</a:t>
            </a:r>
          </a:p>
          <a:p>
            <a:pPr lvl="1"/>
            <a:endParaRPr lang="en-US" altLang="ko-KR" sz="600" smtClean="0">
              <a:latin typeface="Segoe"/>
              <a:ea typeface="굴림" pitchFamily="50" charset="-127"/>
            </a:endParaRPr>
          </a:p>
          <a:p>
            <a:r>
              <a:rPr lang="en-US" altLang="ko-KR" sz="2000" smtClean="0">
                <a:latin typeface="Segoe"/>
                <a:ea typeface="굴림" pitchFamily="50" charset="-127"/>
              </a:rPr>
              <a:t>The wireless DTN technologies may be diverse</a:t>
            </a:r>
          </a:p>
          <a:p>
            <a:pPr lvl="1"/>
            <a:r>
              <a:rPr lang="en-US" altLang="ko-KR" sz="1600" smtClean="0">
                <a:latin typeface="Segoe"/>
                <a:ea typeface="굴림" pitchFamily="50" charset="-127"/>
              </a:rPr>
              <a:t>E.g.: RF, UWB, free-space optical, acoustic (solar or ultrasonic) technologies …</a:t>
            </a:r>
          </a:p>
        </p:txBody>
      </p:sp>
      <p:graphicFrame>
        <p:nvGraphicFramePr>
          <p:cNvPr id="333830" name="Object 6"/>
          <p:cNvGraphicFramePr>
            <a:graphicFrameLocks noChangeAspect="1"/>
          </p:cNvGraphicFramePr>
          <p:nvPr/>
        </p:nvGraphicFramePr>
        <p:xfrm>
          <a:off x="7002463" y="1628775"/>
          <a:ext cx="1314450" cy="2233613"/>
        </p:xfrm>
        <a:graphic>
          <a:graphicData uri="http://schemas.openxmlformats.org/presentationml/2006/ole">
            <p:oleObj spid="_x0000_s8194" name="Image" r:id="rId3" imgW="2361905" imgH="4012698" progId="Photoshop.Image.9">
              <p:embed/>
            </p:oleObj>
          </a:graphicData>
        </a:graphic>
      </p:graphicFrame>
      <p:graphicFrame>
        <p:nvGraphicFramePr>
          <p:cNvPr id="333831" name="Object 7"/>
          <p:cNvGraphicFramePr>
            <a:graphicFrameLocks noChangeAspect="1"/>
          </p:cNvGraphicFramePr>
          <p:nvPr>
            <p:ph sz="half" idx="2"/>
          </p:nvPr>
        </p:nvGraphicFramePr>
        <p:xfrm>
          <a:off x="6500813" y="4252913"/>
          <a:ext cx="2247900" cy="2128837"/>
        </p:xfrm>
        <a:graphic>
          <a:graphicData uri="http://schemas.openxmlformats.org/presentationml/2006/ole">
            <p:oleObj spid="_x0000_s8195" name="Image" r:id="rId4" imgW="4317460" imgH="4088889" progId="Photoshop.Image.9">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0CEEB6-DB35-40ED-891B-1761E7E786F2}" type="datetime1">
              <a:rPr lang="en-US" altLang="ko-KR"/>
              <a:pPr/>
              <a:t>10/5/2008</a:t>
            </a:fld>
            <a:endParaRPr lang="en-GB"/>
          </a:p>
        </p:txBody>
      </p:sp>
      <p:sp>
        <p:nvSpPr>
          <p:cNvPr id="5" name="Slide Number Placeholder 5"/>
          <p:cNvSpPr>
            <a:spLocks noGrp="1"/>
          </p:cNvSpPr>
          <p:nvPr>
            <p:ph type="sldNum" sz="quarter" idx="12"/>
          </p:nvPr>
        </p:nvSpPr>
        <p:spPr/>
        <p:txBody>
          <a:bodyPr/>
          <a:lstStyle/>
          <a:p>
            <a:fld id="{9ADF2EB0-32DC-464B-85CD-CCDC4FB03E2E}" type="slidenum">
              <a:rPr lang="en-GB"/>
              <a:pPr/>
              <a:t>52</a:t>
            </a:fld>
            <a:endParaRPr lang="en-GB"/>
          </a:p>
        </p:txBody>
      </p:sp>
      <p:sp>
        <p:nvSpPr>
          <p:cNvPr id="335874" name="Rectangle 2"/>
          <p:cNvSpPr>
            <a:spLocks noGrp="1"/>
          </p:cNvSpPr>
          <p:nvPr>
            <p:ph type="title"/>
          </p:nvPr>
        </p:nvSpPr>
        <p:spPr/>
        <p:txBody>
          <a:bodyPr>
            <a:normAutofit fontScale="90000"/>
          </a:bodyPr>
          <a:lstStyle/>
          <a:p>
            <a:r>
              <a:rPr lang="en-US" altLang="ko-KR" smtClean="0">
                <a:latin typeface="Segoe"/>
                <a:ea typeface="굴림" pitchFamily="50" charset="-127"/>
              </a:rPr>
              <a:t>Current Internet vs. DTN Routing</a:t>
            </a:r>
          </a:p>
        </p:txBody>
      </p:sp>
      <p:graphicFrame>
        <p:nvGraphicFramePr>
          <p:cNvPr id="335876" name="Object 4"/>
          <p:cNvGraphicFramePr>
            <a:graphicFrameLocks noChangeAspect="1"/>
          </p:cNvGraphicFramePr>
          <p:nvPr>
            <p:ph idx="1"/>
          </p:nvPr>
        </p:nvGraphicFramePr>
        <p:xfrm>
          <a:off x="2195513" y="1557338"/>
          <a:ext cx="4591050" cy="4751387"/>
        </p:xfrm>
        <a:graphic>
          <a:graphicData uri="http://schemas.openxmlformats.org/presentationml/2006/ole">
            <p:oleObj spid="_x0000_s9218" name="Image" r:id="rId4" imgW="10565079" imgH="10933333" progId="Photoshop.Image.9">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00B4125E-1944-4CD4-9C0D-AAB919544052}" type="datetime1">
              <a:rPr lang="en-US" altLang="ko-KR"/>
              <a:pPr/>
              <a:t>10/5/2008</a:t>
            </a:fld>
            <a:endParaRPr lang="en-GB"/>
          </a:p>
        </p:txBody>
      </p:sp>
      <p:sp>
        <p:nvSpPr>
          <p:cNvPr id="8" name="Slide Number Placeholder 5"/>
          <p:cNvSpPr>
            <a:spLocks noGrp="1"/>
          </p:cNvSpPr>
          <p:nvPr>
            <p:ph type="sldNum" sz="quarter" idx="12"/>
          </p:nvPr>
        </p:nvSpPr>
        <p:spPr/>
        <p:txBody>
          <a:bodyPr/>
          <a:lstStyle/>
          <a:p>
            <a:fld id="{C8449572-9C63-4383-906C-818FE9B49CD2}" type="slidenum">
              <a:rPr lang="en-GB"/>
              <a:pPr/>
              <a:t>53</a:t>
            </a:fld>
            <a:endParaRPr lang="en-GB"/>
          </a:p>
        </p:txBody>
      </p:sp>
      <p:sp>
        <p:nvSpPr>
          <p:cNvPr id="340998" name="AutoShape 6"/>
          <p:cNvSpPr>
            <a:spLocks noChangeAspect="1" noChangeArrowheads="1"/>
          </p:cNvSpPr>
          <p:nvPr/>
        </p:nvSpPr>
        <p:spPr bwMode="auto">
          <a:xfrm rot="6688176">
            <a:off x="6795294" y="1727994"/>
            <a:ext cx="127000" cy="2633662"/>
          </a:xfrm>
          <a:prstGeom prst="can">
            <a:avLst>
              <a:gd name="adj" fmla="val 0"/>
            </a:avLst>
          </a:prstGeom>
          <a:gradFill rotWithShape="1">
            <a:gsLst>
              <a:gs pos="0">
                <a:srgbClr val="808080"/>
              </a:gs>
              <a:gs pos="50000">
                <a:srgbClr val="808080">
                  <a:gamma/>
                  <a:tint val="33333"/>
                  <a:invGamma/>
                </a:srgbClr>
              </a:gs>
              <a:gs pos="100000">
                <a:srgbClr val="808080"/>
              </a:gs>
            </a:gsLst>
            <a:lin ang="0" scaled="1"/>
          </a:gradFill>
          <a:ln w="9525">
            <a:noFill/>
            <a:round/>
            <a:headEnd/>
            <a:tailEnd/>
          </a:ln>
          <a:effectLst/>
        </p:spPr>
        <p:txBody>
          <a:bodyPr wrap="none" anchor="ctr"/>
          <a:lstStyle/>
          <a:p>
            <a:endParaRPr lang="ko-KR" altLang="en-US"/>
          </a:p>
        </p:txBody>
      </p:sp>
      <p:sp>
        <p:nvSpPr>
          <p:cNvPr id="340994" name="Rectangle 2"/>
          <p:cNvSpPr>
            <a:spLocks noGrp="1"/>
          </p:cNvSpPr>
          <p:nvPr>
            <p:ph type="title"/>
          </p:nvPr>
        </p:nvSpPr>
        <p:spPr/>
        <p:txBody>
          <a:bodyPr/>
          <a:lstStyle/>
          <a:p>
            <a:r>
              <a:rPr lang="en-US" altLang="ko-KR" smtClean="0">
                <a:latin typeface="Segoe"/>
                <a:ea typeface="굴림" pitchFamily="50" charset="-127"/>
              </a:rPr>
              <a:t>Types of DTN contacts</a:t>
            </a:r>
          </a:p>
        </p:txBody>
      </p:sp>
      <p:sp>
        <p:nvSpPr>
          <p:cNvPr id="340995" name="Rectangle 3"/>
          <p:cNvSpPr>
            <a:spLocks noGrp="1"/>
          </p:cNvSpPr>
          <p:nvPr>
            <p:ph type="body" idx="1"/>
          </p:nvPr>
        </p:nvSpPr>
        <p:spPr>
          <a:xfrm>
            <a:off x="457200" y="2039938"/>
            <a:ext cx="8229600" cy="4125912"/>
          </a:xfrm>
        </p:spPr>
        <p:txBody>
          <a:bodyPr/>
          <a:lstStyle/>
          <a:p>
            <a:r>
              <a:rPr lang="en-US" altLang="ko-KR" smtClean="0">
                <a:latin typeface="Segoe"/>
                <a:ea typeface="굴림" pitchFamily="50" charset="-127"/>
              </a:rPr>
              <a:t>Persistent contacts</a:t>
            </a:r>
          </a:p>
        </p:txBody>
      </p:sp>
      <p:pic>
        <p:nvPicPr>
          <p:cNvPr id="340996" name="Picture 4"/>
          <p:cNvPicPr>
            <a:picLocks noChangeArrowheads="1"/>
          </p:cNvPicPr>
          <p:nvPr/>
        </p:nvPicPr>
        <p:blipFill>
          <a:blip r:embed="rId3"/>
          <a:srcRect/>
          <a:stretch>
            <a:fillRect/>
          </a:stretch>
        </p:blipFill>
        <p:spPr bwMode="auto">
          <a:xfrm>
            <a:off x="5416550" y="2349500"/>
            <a:ext cx="595313" cy="585788"/>
          </a:xfrm>
          <a:prstGeom prst="rect">
            <a:avLst/>
          </a:prstGeom>
          <a:noFill/>
          <a:ln w="12700">
            <a:noFill/>
            <a:miter lim="800000"/>
            <a:headEnd/>
            <a:tailEnd/>
          </a:ln>
          <a:effectLst/>
        </p:spPr>
      </p:pic>
      <p:pic>
        <p:nvPicPr>
          <p:cNvPr id="340997" name="Picture 5"/>
          <p:cNvPicPr>
            <a:picLocks noChangeArrowheads="1"/>
          </p:cNvPicPr>
          <p:nvPr/>
        </p:nvPicPr>
        <p:blipFill>
          <a:blip r:embed="rId3"/>
          <a:srcRect/>
          <a:stretch>
            <a:fillRect/>
          </a:stretch>
        </p:blipFill>
        <p:spPr bwMode="auto">
          <a:xfrm>
            <a:off x="7937500" y="3275013"/>
            <a:ext cx="595313" cy="585787"/>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FC67354D-E032-4325-9BA7-D3645CCE6377}" type="datetime1">
              <a:rPr lang="en-US" altLang="ko-KR"/>
              <a:pPr/>
              <a:t>10/5/2008</a:t>
            </a:fld>
            <a:endParaRPr lang="en-GB"/>
          </a:p>
        </p:txBody>
      </p:sp>
      <p:sp>
        <p:nvSpPr>
          <p:cNvPr id="10" name="Slide Number Placeholder 5"/>
          <p:cNvSpPr>
            <a:spLocks noGrp="1"/>
          </p:cNvSpPr>
          <p:nvPr>
            <p:ph type="sldNum" sz="quarter" idx="12"/>
          </p:nvPr>
        </p:nvSpPr>
        <p:spPr/>
        <p:txBody>
          <a:bodyPr/>
          <a:lstStyle/>
          <a:p>
            <a:fld id="{4CE56160-B97B-4397-B6C4-2DEAE6708DFC}" type="slidenum">
              <a:rPr lang="en-GB"/>
              <a:pPr/>
              <a:t>54</a:t>
            </a:fld>
            <a:endParaRPr lang="en-GB"/>
          </a:p>
        </p:txBody>
      </p:sp>
      <p:sp>
        <p:nvSpPr>
          <p:cNvPr id="342019" name="Rectangle 3"/>
          <p:cNvSpPr>
            <a:spLocks noGrp="1"/>
          </p:cNvSpPr>
          <p:nvPr>
            <p:ph type="title"/>
          </p:nvPr>
        </p:nvSpPr>
        <p:spPr/>
        <p:txBody>
          <a:bodyPr/>
          <a:lstStyle/>
          <a:p>
            <a:r>
              <a:rPr lang="en-US" altLang="ko-KR" smtClean="0">
                <a:latin typeface="Segoe"/>
                <a:ea typeface="굴림" pitchFamily="50" charset="-127"/>
              </a:rPr>
              <a:t>Types of DTN contacts</a:t>
            </a:r>
          </a:p>
        </p:txBody>
      </p:sp>
      <p:sp>
        <p:nvSpPr>
          <p:cNvPr id="342020" name="Rectangle 4"/>
          <p:cNvSpPr>
            <a:spLocks noGrp="1"/>
          </p:cNvSpPr>
          <p:nvPr>
            <p:ph type="body" idx="1"/>
          </p:nvPr>
        </p:nvSpPr>
        <p:spPr>
          <a:xfrm>
            <a:off x="457200" y="2039938"/>
            <a:ext cx="8229600" cy="4125912"/>
          </a:xfrm>
        </p:spPr>
        <p:txBody>
          <a:bodyPr/>
          <a:lstStyle/>
          <a:p>
            <a:r>
              <a:rPr lang="en-US" altLang="ko-KR" smtClean="0">
                <a:solidFill>
                  <a:srgbClr val="DDDDDD"/>
                </a:solidFill>
                <a:latin typeface="Segoe"/>
                <a:ea typeface="굴림" pitchFamily="50" charset="-127"/>
              </a:rPr>
              <a:t>Persistent contacts</a:t>
            </a:r>
          </a:p>
          <a:p>
            <a:endParaRPr lang="en-US" altLang="ko-KR" sz="700" smtClean="0">
              <a:solidFill>
                <a:srgbClr val="DDDDDD"/>
              </a:solidFill>
              <a:latin typeface="Segoe"/>
              <a:ea typeface="굴림" pitchFamily="50" charset="-127"/>
            </a:endParaRPr>
          </a:p>
          <a:p>
            <a:r>
              <a:rPr lang="en-US" altLang="ko-KR" smtClean="0">
                <a:latin typeface="Segoe"/>
                <a:ea typeface="굴림" pitchFamily="50" charset="-127"/>
              </a:rPr>
              <a:t>On-demand contacts</a:t>
            </a:r>
          </a:p>
        </p:txBody>
      </p:sp>
      <p:sp>
        <p:nvSpPr>
          <p:cNvPr id="342023" name="AutoShape 7"/>
          <p:cNvSpPr>
            <a:spLocks noChangeAspect="1" noChangeArrowheads="1"/>
          </p:cNvSpPr>
          <p:nvPr/>
        </p:nvSpPr>
        <p:spPr bwMode="auto">
          <a:xfrm rot="6688176">
            <a:off x="6795294" y="1727994"/>
            <a:ext cx="127000" cy="2633662"/>
          </a:xfrm>
          <a:prstGeom prst="can">
            <a:avLst>
              <a:gd name="adj" fmla="val 0"/>
            </a:avLst>
          </a:prstGeom>
          <a:gradFill rotWithShape="1">
            <a:gsLst>
              <a:gs pos="0">
                <a:srgbClr val="808080"/>
              </a:gs>
              <a:gs pos="50000">
                <a:srgbClr val="808080">
                  <a:gamma/>
                  <a:tint val="33333"/>
                  <a:invGamma/>
                </a:srgbClr>
              </a:gs>
              <a:gs pos="100000">
                <a:srgbClr val="808080"/>
              </a:gs>
            </a:gsLst>
            <a:lin ang="0" scaled="1"/>
          </a:gradFill>
          <a:ln w="9525">
            <a:noFill/>
            <a:round/>
            <a:headEnd/>
            <a:tailEnd/>
          </a:ln>
          <a:effectLst/>
        </p:spPr>
        <p:txBody>
          <a:bodyPr wrap="none" anchor="ctr"/>
          <a:lstStyle/>
          <a:p>
            <a:endParaRPr lang="ko-KR" altLang="en-US"/>
          </a:p>
        </p:txBody>
      </p:sp>
      <p:pic>
        <p:nvPicPr>
          <p:cNvPr id="342024" name="Picture 8"/>
          <p:cNvPicPr>
            <a:picLocks noChangeArrowheads="1"/>
          </p:cNvPicPr>
          <p:nvPr/>
        </p:nvPicPr>
        <p:blipFill>
          <a:blip r:embed="rId2"/>
          <a:srcRect/>
          <a:stretch>
            <a:fillRect/>
          </a:stretch>
        </p:blipFill>
        <p:spPr bwMode="auto">
          <a:xfrm>
            <a:off x="5416550" y="2349500"/>
            <a:ext cx="595313" cy="585788"/>
          </a:xfrm>
          <a:prstGeom prst="rect">
            <a:avLst/>
          </a:prstGeom>
          <a:noFill/>
          <a:ln w="12700">
            <a:noFill/>
            <a:miter lim="800000"/>
            <a:headEnd/>
            <a:tailEnd/>
          </a:ln>
          <a:effectLst/>
        </p:spPr>
      </p:pic>
      <p:pic>
        <p:nvPicPr>
          <p:cNvPr id="342025" name="Picture 9"/>
          <p:cNvPicPr>
            <a:picLocks noChangeArrowheads="1"/>
          </p:cNvPicPr>
          <p:nvPr/>
        </p:nvPicPr>
        <p:blipFill>
          <a:blip r:embed="rId2"/>
          <a:srcRect/>
          <a:stretch>
            <a:fillRect/>
          </a:stretch>
        </p:blipFill>
        <p:spPr bwMode="auto">
          <a:xfrm>
            <a:off x="7937500" y="3275013"/>
            <a:ext cx="595313" cy="585787"/>
          </a:xfrm>
          <a:prstGeom prst="rect">
            <a:avLst/>
          </a:prstGeom>
          <a:noFill/>
          <a:ln w="12700">
            <a:noFill/>
            <a:miter lim="800000"/>
            <a:headEnd/>
            <a:tailEnd/>
          </a:ln>
          <a:effectLst/>
        </p:spPr>
      </p:pic>
      <p:sp>
        <p:nvSpPr>
          <p:cNvPr id="342026" name="AutoShape 10"/>
          <p:cNvSpPr>
            <a:spLocks noChangeArrowheads="1"/>
          </p:cNvSpPr>
          <p:nvPr/>
        </p:nvSpPr>
        <p:spPr bwMode="auto">
          <a:xfrm rot="1458273">
            <a:off x="5795963" y="2133600"/>
            <a:ext cx="358775" cy="215900"/>
          </a:xfrm>
          <a:prstGeom prst="rightArrow">
            <a:avLst>
              <a:gd name="adj1" fmla="val 50000"/>
              <a:gd name="adj2" fmla="val 41544"/>
            </a:avLst>
          </a:prstGeom>
          <a:solidFill>
            <a:schemeClr val="accent1"/>
          </a:solidFill>
          <a:ln w="9525">
            <a:solidFill>
              <a:schemeClr val="tx1"/>
            </a:solidFill>
            <a:miter lim="800000"/>
            <a:headEnd/>
            <a:tailEnd/>
          </a:ln>
          <a:effectLst/>
        </p:spPr>
        <p:txBody>
          <a:bodyPr wrap="none" anchor="ctr"/>
          <a:lstStyle/>
          <a:p>
            <a:endParaRPr lang="ko-KR" altLang="en-US"/>
          </a:p>
        </p:txBody>
      </p:sp>
      <p:sp>
        <p:nvSpPr>
          <p:cNvPr id="342027" name="AutoShape 11"/>
          <p:cNvSpPr>
            <a:spLocks noChangeArrowheads="1"/>
          </p:cNvSpPr>
          <p:nvPr/>
        </p:nvSpPr>
        <p:spPr bwMode="auto">
          <a:xfrm rot="12155685">
            <a:off x="8027988" y="2997200"/>
            <a:ext cx="358775" cy="215900"/>
          </a:xfrm>
          <a:prstGeom prst="rightArrow">
            <a:avLst>
              <a:gd name="adj1" fmla="val 50000"/>
              <a:gd name="adj2" fmla="val 41544"/>
            </a:avLst>
          </a:prstGeom>
          <a:solidFill>
            <a:schemeClr val="accent1"/>
          </a:solidFill>
          <a:ln w="9525">
            <a:solidFill>
              <a:schemeClr val="tx1"/>
            </a:solidFill>
            <a:miter lim="800000"/>
            <a:headEnd/>
            <a:tailEnd/>
          </a:ln>
          <a:effectLst/>
        </p:spPr>
        <p:txBody>
          <a:bodyPr wrap="none" anchor="ctr"/>
          <a:lstStyle/>
          <a:p>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2026"/>
                                        </p:tgtEl>
                                        <p:attrNameLst>
                                          <p:attrName>style.visibility</p:attrName>
                                        </p:attrNameLst>
                                      </p:cBhvr>
                                      <p:to>
                                        <p:strVal val="visible"/>
                                      </p:to>
                                    </p:set>
                                    <p:animEffect transition="in" filter="wipe(left)">
                                      <p:cBhvr>
                                        <p:cTn id="7" dur="500"/>
                                        <p:tgtEl>
                                          <p:spTgt spid="3420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2023"/>
                                        </p:tgtEl>
                                        <p:attrNameLst>
                                          <p:attrName>style.visibility</p:attrName>
                                        </p:attrNameLst>
                                      </p:cBhvr>
                                      <p:to>
                                        <p:strVal val="visible"/>
                                      </p:to>
                                    </p:set>
                                    <p:animEffect transition="in" filter="wipe(left)">
                                      <p:cBhvr>
                                        <p:cTn id="11" dur="500"/>
                                        <p:tgtEl>
                                          <p:spTgt spid="342023"/>
                                        </p:tgtEl>
                                      </p:cBhvr>
                                    </p:animEffect>
                                  </p:childTnLst>
                                </p:cTn>
                              </p:par>
                            </p:childTnLst>
                          </p:cTn>
                        </p:par>
                        <p:par>
                          <p:cTn id="12" fill="hold">
                            <p:stCondLst>
                              <p:cond delay="1000"/>
                            </p:stCondLst>
                            <p:childTnLst>
                              <p:par>
                                <p:cTn id="13" presetID="1" presetClass="exit" presetSubtype="0" fill="hold" grpId="1" nodeType="afterEffect">
                                  <p:stCondLst>
                                    <p:cond delay="1000"/>
                                  </p:stCondLst>
                                  <p:childTnLst>
                                    <p:set>
                                      <p:cBhvr>
                                        <p:cTn id="14" dur="1" fill="hold">
                                          <p:stCondLst>
                                            <p:cond delay="0"/>
                                          </p:stCondLst>
                                        </p:cTn>
                                        <p:tgtEl>
                                          <p:spTgt spid="3420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42027"/>
                                        </p:tgtEl>
                                        <p:attrNameLst>
                                          <p:attrName>style.visibility</p:attrName>
                                        </p:attrNameLst>
                                      </p:cBhvr>
                                      <p:to>
                                        <p:strVal val="visible"/>
                                      </p:to>
                                    </p:set>
                                    <p:animEffect transition="in" filter="wipe(right)">
                                      <p:cBhvr>
                                        <p:cTn id="19" dur="500"/>
                                        <p:tgtEl>
                                          <p:spTgt spid="342027"/>
                                        </p:tgtEl>
                                      </p:cBhvr>
                                    </p:animEffect>
                                  </p:childTnLst>
                                </p:cTn>
                              </p:par>
                            </p:childTnLst>
                          </p:cTn>
                        </p:par>
                        <p:par>
                          <p:cTn id="20" fill="hold">
                            <p:stCondLst>
                              <p:cond delay="500"/>
                            </p:stCondLst>
                            <p:childTnLst>
                              <p:par>
                                <p:cTn id="21" presetID="22" presetClass="entr" presetSubtype="2" fill="hold" grpId="2" nodeType="afterEffect">
                                  <p:stCondLst>
                                    <p:cond delay="0"/>
                                  </p:stCondLst>
                                  <p:childTnLst>
                                    <p:set>
                                      <p:cBhvr>
                                        <p:cTn id="22" dur="1" fill="hold">
                                          <p:stCondLst>
                                            <p:cond delay="0"/>
                                          </p:stCondLst>
                                        </p:cTn>
                                        <p:tgtEl>
                                          <p:spTgt spid="342023"/>
                                        </p:tgtEl>
                                        <p:attrNameLst>
                                          <p:attrName>style.visibility</p:attrName>
                                        </p:attrNameLst>
                                      </p:cBhvr>
                                      <p:to>
                                        <p:strVal val="visible"/>
                                      </p:to>
                                    </p:set>
                                    <p:animEffect transition="in" filter="wipe(right)">
                                      <p:cBhvr>
                                        <p:cTn id="23" dur="500"/>
                                        <p:tgtEl>
                                          <p:spTgt spid="342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3" grpId="0" animBg="1"/>
      <p:bldP spid="342023" grpId="1" animBg="1"/>
      <p:bldP spid="342023" grpId="2" animBg="1"/>
      <p:bldP spid="342026" grpId="0" animBg="1"/>
      <p:bldP spid="34202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날짜 개체 틀 4"/>
          <p:cNvSpPr>
            <a:spLocks noGrp="1"/>
          </p:cNvSpPr>
          <p:nvPr>
            <p:ph type="dt" sz="half" idx="10"/>
          </p:nvPr>
        </p:nvSpPr>
        <p:spPr/>
        <p:txBody>
          <a:bodyPr/>
          <a:lstStyle/>
          <a:p>
            <a:fld id="{DAC445F4-4968-4F61-96B8-ADAD1E33A297}" type="datetime1">
              <a:rPr lang="en-US" altLang="ko-KR"/>
              <a:pPr/>
              <a:t>10/5/2008</a:t>
            </a:fld>
            <a:endParaRPr lang="en-GB"/>
          </a:p>
        </p:txBody>
      </p:sp>
      <p:sp>
        <p:nvSpPr>
          <p:cNvPr id="6" name="슬라이드 번호 개체 틀 6"/>
          <p:cNvSpPr>
            <a:spLocks noGrp="1"/>
          </p:cNvSpPr>
          <p:nvPr>
            <p:ph type="sldNum" sz="quarter" idx="12"/>
          </p:nvPr>
        </p:nvSpPr>
        <p:spPr/>
        <p:txBody>
          <a:bodyPr/>
          <a:lstStyle/>
          <a:p>
            <a:fld id="{21CA3A49-2184-422C-9B73-CE7DF3545231}" type="slidenum">
              <a:rPr lang="en-GB"/>
              <a:pPr/>
              <a:t>55</a:t>
            </a:fld>
            <a:endParaRPr lang="en-GB"/>
          </a:p>
        </p:txBody>
      </p:sp>
      <p:sp>
        <p:nvSpPr>
          <p:cNvPr id="344066" name="Rectangle 2"/>
          <p:cNvSpPr>
            <a:spLocks noGrp="1"/>
          </p:cNvSpPr>
          <p:nvPr>
            <p:ph type="title"/>
          </p:nvPr>
        </p:nvSpPr>
        <p:spPr/>
        <p:txBody>
          <a:bodyPr>
            <a:normAutofit fontScale="90000"/>
          </a:bodyPr>
          <a:lstStyle/>
          <a:p>
            <a:r>
              <a:rPr lang="en-US" altLang="ko-KR" smtClean="0">
                <a:latin typeface="Segoe"/>
                <a:ea typeface="굴림" pitchFamily="50" charset="-127"/>
              </a:rPr>
              <a:t>Types of DTN contacts</a:t>
            </a:r>
          </a:p>
        </p:txBody>
      </p:sp>
      <p:sp>
        <p:nvSpPr>
          <p:cNvPr id="344067" name="Rectangle 3"/>
          <p:cNvSpPr>
            <a:spLocks noGrp="1"/>
          </p:cNvSpPr>
          <p:nvPr>
            <p:ph type="body" sz="half" idx="1"/>
          </p:nvPr>
        </p:nvSpPr>
        <p:spPr/>
        <p:txBody>
          <a:bodyPr/>
          <a:lstStyle/>
          <a:p>
            <a:r>
              <a:rPr lang="en-US" altLang="ko-KR" sz="2400" smtClean="0">
                <a:solidFill>
                  <a:srgbClr val="DDDDDD"/>
                </a:solidFill>
                <a:latin typeface="Segoe"/>
                <a:ea typeface="굴림" pitchFamily="50" charset="-127"/>
              </a:rPr>
              <a:t>Persistent contacts</a:t>
            </a:r>
          </a:p>
          <a:p>
            <a:endParaRPr lang="en-US" altLang="ko-KR" sz="700" smtClean="0">
              <a:solidFill>
                <a:srgbClr val="DDDDDD"/>
              </a:solidFill>
              <a:latin typeface="Segoe"/>
              <a:ea typeface="굴림" pitchFamily="50" charset="-127"/>
            </a:endParaRPr>
          </a:p>
          <a:p>
            <a:r>
              <a:rPr lang="en-US" altLang="ko-KR" sz="2400" smtClean="0">
                <a:solidFill>
                  <a:srgbClr val="DDDDDD"/>
                </a:solidFill>
                <a:latin typeface="Segoe"/>
                <a:ea typeface="굴림" pitchFamily="50" charset="-127"/>
              </a:rPr>
              <a:t>On-demand contacts</a:t>
            </a:r>
          </a:p>
          <a:p>
            <a:endParaRPr lang="en-US" altLang="ko-KR" sz="700" smtClean="0">
              <a:solidFill>
                <a:srgbClr val="DDDDDD"/>
              </a:solidFill>
              <a:latin typeface="Segoe"/>
              <a:ea typeface="굴림" pitchFamily="50" charset="-127"/>
            </a:endParaRPr>
          </a:p>
          <a:p>
            <a:r>
              <a:rPr lang="en-US" altLang="ko-KR" sz="2400" smtClean="0">
                <a:latin typeface="Segoe"/>
                <a:ea typeface="굴림" pitchFamily="50" charset="-127"/>
              </a:rPr>
              <a:t>Intermittent –</a:t>
            </a:r>
          </a:p>
          <a:p>
            <a:pPr>
              <a:buFont typeface="Arial" pitchFamily="34" charset="0"/>
              <a:buNone/>
            </a:pPr>
            <a:r>
              <a:rPr lang="en-US" altLang="ko-KR" sz="2400" smtClean="0">
                <a:latin typeface="Segoe"/>
                <a:ea typeface="굴림" pitchFamily="50" charset="-127"/>
              </a:rPr>
              <a:t>	scheduled contacts</a:t>
            </a:r>
          </a:p>
          <a:p>
            <a:pPr>
              <a:buFont typeface="Arial" pitchFamily="34" charset="0"/>
              <a:buNone/>
            </a:pPr>
            <a:r>
              <a:rPr lang="en-US" altLang="ko-KR" sz="2400" smtClean="0">
                <a:latin typeface="Segoe"/>
                <a:ea typeface="굴림" pitchFamily="50" charset="-127"/>
              </a:rPr>
              <a:t>	(predicted contact)</a:t>
            </a:r>
          </a:p>
        </p:txBody>
      </p:sp>
      <p:graphicFrame>
        <p:nvGraphicFramePr>
          <p:cNvPr id="344073" name="Object 9"/>
          <p:cNvGraphicFramePr>
            <a:graphicFrameLocks noChangeAspect="1"/>
          </p:cNvGraphicFramePr>
          <p:nvPr>
            <p:ph sz="half" idx="2"/>
          </p:nvPr>
        </p:nvGraphicFramePr>
        <p:xfrm>
          <a:off x="4648200" y="2105025"/>
          <a:ext cx="4038600" cy="3995738"/>
        </p:xfrm>
        <a:graphic>
          <a:graphicData uri="http://schemas.openxmlformats.org/presentationml/2006/ole">
            <p:oleObj spid="_x0000_s10242" name="Image" r:id="rId4" imgW="9726984" imgH="9625397" progId="Photoshop.Image.9">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날짜 개체 틀 4"/>
          <p:cNvSpPr>
            <a:spLocks noGrp="1"/>
          </p:cNvSpPr>
          <p:nvPr>
            <p:ph type="dt" sz="half" idx="10"/>
          </p:nvPr>
        </p:nvSpPr>
        <p:spPr/>
        <p:txBody>
          <a:bodyPr/>
          <a:lstStyle/>
          <a:p>
            <a:fld id="{CE843E55-E4B9-40AA-914E-213F66A6EF1D}" type="datetime1">
              <a:rPr lang="en-US" altLang="ko-KR"/>
              <a:pPr/>
              <a:t>10/5/2008</a:t>
            </a:fld>
            <a:endParaRPr lang="en-GB"/>
          </a:p>
        </p:txBody>
      </p:sp>
      <p:sp>
        <p:nvSpPr>
          <p:cNvPr id="6" name="슬라이드 번호 개체 틀 6"/>
          <p:cNvSpPr>
            <a:spLocks noGrp="1"/>
          </p:cNvSpPr>
          <p:nvPr>
            <p:ph type="sldNum" sz="quarter" idx="12"/>
          </p:nvPr>
        </p:nvSpPr>
        <p:spPr/>
        <p:txBody>
          <a:bodyPr/>
          <a:lstStyle/>
          <a:p>
            <a:fld id="{4882ED8E-94BE-4111-951E-88A358A5B21F}" type="slidenum">
              <a:rPr lang="en-GB"/>
              <a:pPr/>
              <a:t>56</a:t>
            </a:fld>
            <a:endParaRPr lang="en-GB"/>
          </a:p>
        </p:txBody>
      </p:sp>
      <p:sp>
        <p:nvSpPr>
          <p:cNvPr id="347138" name="Rectangle 2"/>
          <p:cNvSpPr>
            <a:spLocks noGrp="1"/>
          </p:cNvSpPr>
          <p:nvPr>
            <p:ph type="title"/>
          </p:nvPr>
        </p:nvSpPr>
        <p:spPr/>
        <p:txBody>
          <a:bodyPr>
            <a:normAutofit fontScale="90000"/>
          </a:bodyPr>
          <a:lstStyle/>
          <a:p>
            <a:r>
              <a:rPr lang="en-US" altLang="ko-KR" smtClean="0">
                <a:latin typeface="Segoe"/>
                <a:ea typeface="굴림" pitchFamily="50" charset="-127"/>
              </a:rPr>
              <a:t>Types of DTN contacts</a:t>
            </a:r>
          </a:p>
        </p:txBody>
      </p:sp>
      <p:sp>
        <p:nvSpPr>
          <p:cNvPr id="347139" name="Rectangle 3"/>
          <p:cNvSpPr>
            <a:spLocks noGrp="1"/>
          </p:cNvSpPr>
          <p:nvPr>
            <p:ph type="body" sz="half" idx="1"/>
          </p:nvPr>
        </p:nvSpPr>
        <p:spPr/>
        <p:txBody>
          <a:bodyPr/>
          <a:lstStyle/>
          <a:p>
            <a:r>
              <a:rPr lang="en-US" altLang="ko-KR" sz="2400" smtClean="0">
                <a:solidFill>
                  <a:srgbClr val="DDDDDD"/>
                </a:solidFill>
                <a:latin typeface="Segoe"/>
                <a:ea typeface="굴림" pitchFamily="50" charset="-127"/>
              </a:rPr>
              <a:t>Persistent contacts</a:t>
            </a:r>
          </a:p>
          <a:p>
            <a:endParaRPr lang="en-US" altLang="ko-KR" sz="700" smtClean="0">
              <a:solidFill>
                <a:srgbClr val="DDDDDD"/>
              </a:solidFill>
              <a:latin typeface="Segoe"/>
              <a:ea typeface="굴림" pitchFamily="50" charset="-127"/>
            </a:endParaRPr>
          </a:p>
          <a:p>
            <a:r>
              <a:rPr lang="en-US" altLang="ko-KR" sz="2400" smtClean="0">
                <a:solidFill>
                  <a:srgbClr val="DDDDDD"/>
                </a:solidFill>
                <a:latin typeface="Segoe"/>
                <a:ea typeface="굴림" pitchFamily="50" charset="-127"/>
              </a:rPr>
              <a:t>On-demand contacts</a:t>
            </a:r>
          </a:p>
          <a:p>
            <a:endParaRPr lang="en-US" altLang="ko-KR" sz="700" smtClean="0">
              <a:solidFill>
                <a:srgbClr val="DDDDDD"/>
              </a:solidFill>
              <a:latin typeface="Segoe"/>
              <a:ea typeface="굴림" pitchFamily="50" charset="-127"/>
            </a:endParaRPr>
          </a:p>
          <a:p>
            <a:r>
              <a:rPr lang="en-US" altLang="ko-KR" sz="2400" smtClean="0">
                <a:solidFill>
                  <a:srgbClr val="DDDDDD"/>
                </a:solidFill>
                <a:latin typeface="Segoe"/>
                <a:ea typeface="굴림" pitchFamily="50" charset="-127"/>
              </a:rPr>
              <a:t>Intermittent –</a:t>
            </a:r>
          </a:p>
          <a:p>
            <a:pPr>
              <a:buFont typeface="Arial" pitchFamily="34" charset="0"/>
              <a:buNone/>
            </a:pPr>
            <a:r>
              <a:rPr lang="en-US" altLang="ko-KR" sz="2400" smtClean="0">
                <a:solidFill>
                  <a:srgbClr val="DDDDDD"/>
                </a:solidFill>
                <a:latin typeface="Segoe"/>
                <a:ea typeface="굴림" pitchFamily="50" charset="-127"/>
              </a:rPr>
              <a:t>	scheduled contacts</a:t>
            </a:r>
          </a:p>
          <a:p>
            <a:pPr>
              <a:buFont typeface="Arial" pitchFamily="34" charset="0"/>
              <a:buNone/>
            </a:pPr>
            <a:r>
              <a:rPr lang="en-US" altLang="ko-KR" sz="2400" smtClean="0">
                <a:solidFill>
                  <a:srgbClr val="DDDDDD"/>
                </a:solidFill>
                <a:latin typeface="Segoe"/>
                <a:ea typeface="굴림" pitchFamily="50" charset="-127"/>
              </a:rPr>
              <a:t>	(predicted contact)</a:t>
            </a:r>
          </a:p>
          <a:p>
            <a:pPr>
              <a:buFont typeface="Arial" pitchFamily="34" charset="0"/>
              <a:buNone/>
            </a:pPr>
            <a:endParaRPr lang="en-US" altLang="ko-KR" sz="700" smtClean="0">
              <a:solidFill>
                <a:srgbClr val="DDDDDD"/>
              </a:solidFill>
              <a:latin typeface="Segoe"/>
              <a:ea typeface="굴림" pitchFamily="50" charset="-127"/>
            </a:endParaRPr>
          </a:p>
          <a:p>
            <a:r>
              <a:rPr lang="en-US" altLang="ko-KR" sz="2400" smtClean="0">
                <a:latin typeface="Segoe"/>
                <a:ea typeface="굴림" pitchFamily="50" charset="-127"/>
              </a:rPr>
              <a:t>Intermittent – opportunistic contacts</a:t>
            </a:r>
          </a:p>
        </p:txBody>
      </p:sp>
      <p:graphicFrame>
        <p:nvGraphicFramePr>
          <p:cNvPr id="347141" name="Object 5"/>
          <p:cNvGraphicFramePr>
            <a:graphicFrameLocks noChangeAspect="1"/>
          </p:cNvGraphicFramePr>
          <p:nvPr>
            <p:ph sz="half" idx="2"/>
          </p:nvPr>
        </p:nvGraphicFramePr>
        <p:xfrm>
          <a:off x="4651375" y="2039938"/>
          <a:ext cx="4032250" cy="4125912"/>
        </p:xfrm>
        <a:graphic>
          <a:graphicData uri="http://schemas.openxmlformats.org/presentationml/2006/ole">
            <p:oleObj spid="_x0000_s11266" name="Image" r:id="rId4" imgW="9803175" imgH="10031746" progId="Photoshop.Image.9">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smtClean="0"/>
              <a:t>Discussions</a:t>
            </a:r>
            <a:endParaRPr lang="ko-KR" altLang="en-US" dirty="0"/>
          </a:p>
        </p:txBody>
      </p:sp>
      <p:sp>
        <p:nvSpPr>
          <p:cNvPr id="3" name="텍스트 개체 틀 2"/>
          <p:cNvSpPr>
            <a:spLocks noGrp="1"/>
          </p:cNvSpPr>
          <p:nvPr>
            <p:ph type="body" sz="half" idx="1"/>
          </p:nvPr>
        </p:nvSpPr>
        <p:spPr>
          <a:xfrm>
            <a:off x="1071538" y="1071546"/>
            <a:ext cx="7215238" cy="5286412"/>
          </a:xfrm>
        </p:spPr>
        <p:txBody>
          <a:bodyPr/>
          <a:lstStyle/>
          <a:p>
            <a:endParaRPr lang="ko-KR"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Characteristics for Future Customers/Networks</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dirty="0" smtClean="0"/>
              <a:t>Sensor Networks</a:t>
            </a:r>
          </a:p>
          <a:p>
            <a:pPr lvl="1"/>
            <a:r>
              <a:rPr lang="en-US" altLang="ko-KR" dirty="0" smtClean="0"/>
              <a:t>Will be scattered thru wilderness.</a:t>
            </a:r>
          </a:p>
          <a:p>
            <a:pPr lvl="1"/>
            <a:r>
              <a:rPr lang="en-US" altLang="ko-KR" dirty="0" smtClean="0"/>
              <a:t>Most likely, they will have sink node.</a:t>
            </a:r>
          </a:p>
          <a:p>
            <a:pPr lvl="1"/>
            <a:r>
              <a:rPr lang="en-US" altLang="ko-KR" dirty="0" err="1" smtClean="0"/>
              <a:t>SpoVNet</a:t>
            </a:r>
            <a:r>
              <a:rPr lang="en-US" altLang="ko-KR" dirty="0" smtClean="0"/>
              <a:t>, Our Approach, IPUSN</a:t>
            </a:r>
          </a:p>
          <a:p>
            <a:r>
              <a:rPr lang="en-US" altLang="ko-KR" dirty="0" smtClean="0"/>
              <a:t>Extending </a:t>
            </a:r>
            <a:r>
              <a:rPr lang="en-US" altLang="ko-KR" dirty="0" err="1" smtClean="0"/>
              <a:t>Reachability</a:t>
            </a:r>
            <a:r>
              <a:rPr lang="en-US" altLang="ko-KR" dirty="0" smtClean="0"/>
              <a:t> (WMN)</a:t>
            </a:r>
          </a:p>
          <a:p>
            <a:pPr lvl="1"/>
            <a:r>
              <a:rPr lang="en-US" altLang="ko-KR" dirty="0" smtClean="0"/>
              <a:t>Intelligent Things (gadget)</a:t>
            </a:r>
          </a:p>
          <a:p>
            <a:pPr lvl="1"/>
            <a:r>
              <a:rPr lang="en-US" altLang="ko-KR" dirty="0" smtClean="0"/>
              <a:t>Some of them are carried by human.</a:t>
            </a:r>
          </a:p>
          <a:p>
            <a:pPr lvl="1"/>
            <a:r>
              <a:rPr lang="en-US" altLang="ko-KR" dirty="0" smtClean="0"/>
              <a:t>Some of them are fixed in the street or things such as appliances</a:t>
            </a:r>
          </a:p>
          <a:p>
            <a:r>
              <a:rPr lang="en-US" altLang="ko-KR" dirty="0" smtClean="0"/>
              <a:t>Delay Tolerant Networks (DTN)</a:t>
            </a:r>
          </a:p>
          <a:p>
            <a:pPr lvl="1"/>
            <a:r>
              <a:rPr lang="en-US" altLang="ko-KR" dirty="0" smtClean="0"/>
              <a:t>Heterogeneous Networks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Sensor Network</a:t>
            </a:r>
            <a:endParaRPr lang="ko-KR" altLang="en-US" dirty="0"/>
          </a:p>
        </p:txBody>
      </p:sp>
      <p:sp>
        <p:nvSpPr>
          <p:cNvPr id="3" name="내용 개체 틀 2"/>
          <p:cNvSpPr>
            <a:spLocks noGrp="1"/>
          </p:cNvSpPr>
          <p:nvPr>
            <p:ph idx="1"/>
          </p:nvPr>
        </p:nvSpPr>
        <p:spPr/>
        <p:txBody>
          <a:bodyPr/>
          <a:lstStyle/>
          <a:p>
            <a:endParaRPr lang="ko-KR"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날짜 개체 틀 6"/>
          <p:cNvSpPr>
            <a:spLocks noGrp="1"/>
          </p:cNvSpPr>
          <p:nvPr>
            <p:ph type="dt" sz="half" idx="10"/>
          </p:nvPr>
        </p:nvSpPr>
        <p:spPr/>
        <p:txBody>
          <a:bodyPr/>
          <a:lstStyle/>
          <a:p>
            <a:r>
              <a:rPr lang="en-US" altLang="ko-KR"/>
              <a:t>7/9/2007</a:t>
            </a:r>
          </a:p>
        </p:txBody>
      </p:sp>
      <p:sp>
        <p:nvSpPr>
          <p:cNvPr id="34" name="바닥글 개체 틀 7"/>
          <p:cNvSpPr>
            <a:spLocks noGrp="1"/>
          </p:cNvSpPr>
          <p:nvPr>
            <p:ph type="ftr" sz="quarter" idx="11"/>
          </p:nvPr>
        </p:nvSpPr>
        <p:spPr/>
        <p:txBody>
          <a:bodyPr/>
          <a:lstStyle/>
          <a:p>
            <a:r>
              <a:rPr lang="en-US" altLang="ko-KR"/>
              <a:t>AIIT Summer Course - M1 - Intro</a:t>
            </a:r>
          </a:p>
        </p:txBody>
      </p:sp>
      <p:sp>
        <p:nvSpPr>
          <p:cNvPr id="35" name="슬라이드 번호 개체 틀 8"/>
          <p:cNvSpPr>
            <a:spLocks noGrp="1"/>
          </p:cNvSpPr>
          <p:nvPr>
            <p:ph type="sldNum" sz="quarter" idx="12"/>
          </p:nvPr>
        </p:nvSpPr>
        <p:spPr/>
        <p:txBody>
          <a:bodyPr/>
          <a:lstStyle/>
          <a:p>
            <a:fld id="{2472495C-E618-494D-803F-7002BDD1B769}" type="slidenum">
              <a:rPr lang="en-US" altLang="ko-KR"/>
              <a:pPr/>
              <a:t>8</a:t>
            </a:fld>
            <a:endParaRPr lang="en-US" altLang="ko-KR" b="0"/>
          </a:p>
        </p:txBody>
      </p:sp>
      <p:sp>
        <p:nvSpPr>
          <p:cNvPr id="466946" name="Rectangle 2"/>
          <p:cNvSpPr>
            <a:spLocks noGrp="1" noChangeArrowheads="1"/>
          </p:cNvSpPr>
          <p:nvPr>
            <p:ph type="title" sz="quarter"/>
          </p:nvPr>
        </p:nvSpPr>
        <p:spPr>
          <a:xfrm>
            <a:off x="76200" y="152400"/>
            <a:ext cx="8915400" cy="762000"/>
          </a:xfrm>
          <a:ln/>
        </p:spPr>
        <p:txBody>
          <a:bodyPr>
            <a:normAutofit fontScale="90000"/>
          </a:bodyPr>
          <a:lstStyle/>
          <a:p>
            <a:r>
              <a:rPr lang="en-US" altLang="ko-KR">
                <a:ea typeface="굴림" pitchFamily="50" charset="-127"/>
              </a:rPr>
              <a:t>Why “Real” Information is so Important?</a:t>
            </a:r>
          </a:p>
        </p:txBody>
      </p:sp>
      <p:pic>
        <p:nvPicPr>
          <p:cNvPr id="466947" name="Picture 3" descr="neon_nytimes"/>
          <p:cNvPicPr>
            <a:picLocks noChangeAspect="1" noChangeArrowheads="1"/>
          </p:cNvPicPr>
          <p:nvPr>
            <p:ph sz="quarter" idx="2"/>
          </p:nvPr>
        </p:nvPicPr>
        <p:blipFill>
          <a:blip r:embed="rId4" cstate="print"/>
          <a:srcRect/>
          <a:stretch>
            <a:fillRect/>
          </a:stretch>
        </p:blipFill>
        <p:spPr>
          <a:xfrm>
            <a:off x="1268413" y="1535113"/>
            <a:ext cx="2330450" cy="1933575"/>
          </a:xfrm>
          <a:noFill/>
          <a:ln/>
        </p:spPr>
      </p:pic>
      <p:pic>
        <p:nvPicPr>
          <p:cNvPr id="466948" name="Picture 4" descr="3D_layerVIEW"/>
          <p:cNvPicPr>
            <a:picLocks noChangeAspect="1" noChangeArrowheads="1"/>
          </p:cNvPicPr>
          <p:nvPr>
            <p:ph sz="quarter" idx="1"/>
          </p:nvPr>
        </p:nvPicPr>
        <p:blipFill>
          <a:blip r:embed="rId5" cstate="print"/>
          <a:srcRect l="13902" t="12938" r="9639" b="14180"/>
          <a:stretch>
            <a:fillRect/>
          </a:stretch>
        </p:blipFill>
        <p:spPr>
          <a:xfrm>
            <a:off x="323850" y="838200"/>
            <a:ext cx="1984375" cy="1941513"/>
          </a:xfrm>
          <a:solidFill>
            <a:schemeClr val="bg1"/>
          </a:solidFill>
          <a:ln/>
        </p:spPr>
      </p:pic>
      <p:grpSp>
        <p:nvGrpSpPr>
          <p:cNvPr id="2" name="Group 5"/>
          <p:cNvGrpSpPr>
            <a:grpSpLocks/>
          </p:cNvGrpSpPr>
          <p:nvPr/>
        </p:nvGrpSpPr>
        <p:grpSpPr bwMode="auto">
          <a:xfrm>
            <a:off x="5975350" y="914400"/>
            <a:ext cx="2533650" cy="1485900"/>
            <a:chOff x="3840" y="720"/>
            <a:chExt cx="1596" cy="936"/>
          </a:xfrm>
        </p:grpSpPr>
        <p:sp>
          <p:nvSpPr>
            <p:cNvPr id="466950" name="Text Box 6"/>
            <p:cNvSpPr txBox="1">
              <a:spLocks noChangeArrowheads="1"/>
            </p:cNvSpPr>
            <p:nvPr/>
          </p:nvSpPr>
          <p:spPr bwMode="auto">
            <a:xfrm>
              <a:off x="3888" y="1425"/>
              <a:ext cx="1548" cy="231"/>
            </a:xfrm>
            <a:prstGeom prst="rect">
              <a:avLst/>
            </a:prstGeom>
            <a:noFill/>
            <a:ln w="12700">
              <a:noFill/>
              <a:miter lim="800000"/>
              <a:headEnd/>
              <a:tailEnd/>
            </a:ln>
            <a:effectLst/>
          </p:spPr>
          <p:txBody>
            <a:bodyPr wrap="none">
              <a:spAutoFit/>
            </a:bodyPr>
            <a:lstStyle/>
            <a:p>
              <a:pPr>
                <a:spcBef>
                  <a:spcPct val="50000"/>
                </a:spcBef>
              </a:pPr>
              <a:r>
                <a:rPr lang="en-US" altLang="ko-KR" b="1">
                  <a:solidFill>
                    <a:srgbClr val="FF0000"/>
                  </a:solidFill>
                  <a:ea typeface="ＭＳ Ｐゴシック" pitchFamily="34" charset="-128"/>
                  <a:cs typeface="Arial" pitchFamily="34" charset="0"/>
                </a:rPr>
                <a:t>Improve Productivity</a:t>
              </a:r>
            </a:p>
          </p:txBody>
        </p:sp>
        <p:pic>
          <p:nvPicPr>
            <p:cNvPr id="466951" name="Picture 7" descr="container_tracking"/>
            <p:cNvPicPr>
              <a:picLocks noChangeAspect="1" noChangeArrowheads="1"/>
            </p:cNvPicPr>
            <p:nvPr/>
          </p:nvPicPr>
          <p:blipFill>
            <a:blip r:embed="rId6"/>
            <a:srcRect/>
            <a:stretch>
              <a:fillRect/>
            </a:stretch>
          </p:blipFill>
          <p:spPr bwMode="auto">
            <a:xfrm>
              <a:off x="4656" y="720"/>
              <a:ext cx="768" cy="683"/>
            </a:xfrm>
            <a:prstGeom prst="rect">
              <a:avLst/>
            </a:prstGeom>
            <a:noFill/>
          </p:spPr>
        </p:pic>
        <p:pic>
          <p:nvPicPr>
            <p:cNvPr id="466952" name="Picture 8" descr="manufacturing"/>
            <p:cNvPicPr>
              <a:picLocks noChangeAspect="1" noChangeArrowheads="1"/>
            </p:cNvPicPr>
            <p:nvPr/>
          </p:nvPicPr>
          <p:blipFill>
            <a:blip r:embed="rId7"/>
            <a:srcRect/>
            <a:stretch>
              <a:fillRect/>
            </a:stretch>
          </p:blipFill>
          <p:spPr bwMode="auto">
            <a:xfrm>
              <a:off x="3840" y="831"/>
              <a:ext cx="720" cy="605"/>
            </a:xfrm>
            <a:prstGeom prst="rect">
              <a:avLst/>
            </a:prstGeom>
            <a:noFill/>
          </p:spPr>
        </p:pic>
      </p:grpSp>
      <p:grpSp>
        <p:nvGrpSpPr>
          <p:cNvPr id="3" name="Group 9"/>
          <p:cNvGrpSpPr>
            <a:grpSpLocks/>
          </p:cNvGrpSpPr>
          <p:nvPr/>
        </p:nvGrpSpPr>
        <p:grpSpPr bwMode="auto">
          <a:xfrm>
            <a:off x="4070350" y="4903788"/>
            <a:ext cx="1562100" cy="1403350"/>
            <a:chOff x="2640" y="3120"/>
            <a:chExt cx="984" cy="884"/>
          </a:xfrm>
        </p:grpSpPr>
        <p:sp>
          <p:nvSpPr>
            <p:cNvPr id="466954" name="Text Box 10"/>
            <p:cNvSpPr txBox="1">
              <a:spLocks noChangeArrowheads="1"/>
            </p:cNvSpPr>
            <p:nvPr/>
          </p:nvSpPr>
          <p:spPr bwMode="auto">
            <a:xfrm>
              <a:off x="2640" y="3792"/>
              <a:ext cx="984" cy="212"/>
            </a:xfrm>
            <a:prstGeom prst="rect">
              <a:avLst/>
            </a:prstGeom>
            <a:noFill/>
            <a:ln w="12700">
              <a:noFill/>
              <a:miter lim="800000"/>
              <a:headEnd/>
              <a:tailEnd/>
            </a:ln>
            <a:effectLst/>
          </p:spPr>
          <p:txBody>
            <a:bodyPr wrap="none">
              <a:spAutoFit/>
            </a:bodyPr>
            <a:lstStyle/>
            <a:p>
              <a:pPr>
                <a:spcBef>
                  <a:spcPct val="50000"/>
                </a:spcBef>
              </a:pPr>
              <a:r>
                <a:rPr lang="en-US" altLang="ko-KR" sz="1600" b="1">
                  <a:solidFill>
                    <a:srgbClr val="FF0000"/>
                  </a:solidFill>
                  <a:ea typeface="ＭＳ Ｐゴシック" pitchFamily="34" charset="-128"/>
                  <a:cs typeface="Arial" pitchFamily="34" charset="0"/>
                </a:rPr>
                <a:t>Protect Health</a:t>
              </a:r>
            </a:p>
          </p:txBody>
        </p:sp>
        <p:graphicFrame>
          <p:nvGraphicFramePr>
            <p:cNvPr id="466955" name="Object 11"/>
            <p:cNvGraphicFramePr>
              <a:graphicFrameLocks noChangeAspect="1"/>
            </p:cNvGraphicFramePr>
            <p:nvPr/>
          </p:nvGraphicFramePr>
          <p:xfrm>
            <a:off x="2880" y="3120"/>
            <a:ext cx="624" cy="624"/>
          </p:xfrm>
          <a:graphic>
            <a:graphicData uri="http://schemas.openxmlformats.org/presentationml/2006/ole">
              <p:oleObj spid="_x0000_s1026" name="Bitmap Image" r:id="rId8" imgW="1238423" imgH="1238423" progId="Paint.Picture">
                <p:embed/>
              </p:oleObj>
            </a:graphicData>
          </a:graphic>
        </p:graphicFrame>
      </p:grpSp>
      <p:sp>
        <p:nvSpPr>
          <p:cNvPr id="466956" name="Text Box 12"/>
          <p:cNvSpPr txBox="1">
            <a:spLocks noChangeArrowheads="1"/>
          </p:cNvSpPr>
          <p:nvPr/>
        </p:nvSpPr>
        <p:spPr bwMode="auto">
          <a:xfrm>
            <a:off x="6013450" y="5718175"/>
            <a:ext cx="2813050" cy="336550"/>
          </a:xfrm>
          <a:prstGeom prst="rect">
            <a:avLst/>
          </a:prstGeom>
          <a:noFill/>
          <a:ln w="12700">
            <a:noFill/>
            <a:miter lim="800000"/>
            <a:headEnd/>
            <a:tailEnd/>
          </a:ln>
          <a:effectLst/>
        </p:spPr>
        <p:txBody>
          <a:bodyPr wrap="none">
            <a:spAutoFit/>
          </a:bodyPr>
          <a:lstStyle/>
          <a:p>
            <a:pPr>
              <a:spcBef>
                <a:spcPct val="50000"/>
              </a:spcBef>
            </a:pPr>
            <a:r>
              <a:rPr lang="en-US" altLang="ko-KR" sz="1600" b="1">
                <a:solidFill>
                  <a:srgbClr val="FF0000"/>
                </a:solidFill>
                <a:ea typeface="ＭＳ Ｐゴシック" pitchFamily="34" charset="-128"/>
                <a:cs typeface="Arial" pitchFamily="34" charset="0"/>
              </a:rPr>
              <a:t>High-Confidence Transport</a:t>
            </a:r>
          </a:p>
        </p:txBody>
      </p:sp>
      <p:pic>
        <p:nvPicPr>
          <p:cNvPr id="466957" name="Picture 13"/>
          <p:cNvPicPr>
            <a:picLocks noChangeAspect="1" noChangeArrowheads="1"/>
          </p:cNvPicPr>
          <p:nvPr/>
        </p:nvPicPr>
        <p:blipFill>
          <a:blip r:embed="rId9"/>
          <a:srcRect t="8449"/>
          <a:stretch>
            <a:fillRect/>
          </a:stretch>
        </p:blipFill>
        <p:spPr bwMode="auto">
          <a:xfrm>
            <a:off x="5759450" y="4491038"/>
            <a:ext cx="2043113" cy="1047750"/>
          </a:xfrm>
          <a:prstGeom prst="rect">
            <a:avLst/>
          </a:prstGeom>
          <a:noFill/>
          <a:ln w="9525">
            <a:noFill/>
            <a:miter lim="800000"/>
            <a:headEnd/>
            <a:tailEnd/>
          </a:ln>
          <a:effectLst/>
        </p:spPr>
      </p:pic>
      <p:sp>
        <p:nvSpPr>
          <p:cNvPr id="466958" name="Text Box 14"/>
          <p:cNvSpPr txBox="1">
            <a:spLocks noChangeArrowheads="1"/>
          </p:cNvSpPr>
          <p:nvPr/>
        </p:nvSpPr>
        <p:spPr bwMode="auto">
          <a:xfrm>
            <a:off x="5943600" y="4129088"/>
            <a:ext cx="3079750" cy="366712"/>
          </a:xfrm>
          <a:prstGeom prst="rect">
            <a:avLst/>
          </a:prstGeom>
          <a:noFill/>
          <a:ln w="12700">
            <a:noFill/>
            <a:miter lim="800000"/>
            <a:headEnd/>
            <a:tailEnd/>
          </a:ln>
          <a:effectLst/>
        </p:spPr>
        <p:txBody>
          <a:bodyPr wrap="none">
            <a:spAutoFit/>
          </a:bodyPr>
          <a:lstStyle/>
          <a:p>
            <a:pPr>
              <a:spcBef>
                <a:spcPct val="50000"/>
              </a:spcBef>
            </a:pPr>
            <a:r>
              <a:rPr lang="en-US" altLang="ko-KR" b="1">
                <a:solidFill>
                  <a:srgbClr val="FF0000"/>
                </a:solidFill>
                <a:ea typeface="ＭＳ Ｐゴシック" pitchFamily="34" charset="-128"/>
                <a:cs typeface="Arial" pitchFamily="34" charset="0"/>
              </a:rPr>
              <a:t>Enhance Safety &amp; Security</a:t>
            </a:r>
          </a:p>
        </p:txBody>
      </p:sp>
      <p:pic>
        <p:nvPicPr>
          <p:cNvPr id="466959" name="Picture 15"/>
          <p:cNvPicPr>
            <a:picLocks noChangeAspect="1" noChangeArrowheads="1"/>
          </p:cNvPicPr>
          <p:nvPr/>
        </p:nvPicPr>
        <p:blipFill>
          <a:blip r:embed="rId10"/>
          <a:srcRect/>
          <a:stretch>
            <a:fillRect/>
          </a:stretch>
        </p:blipFill>
        <p:spPr bwMode="auto">
          <a:xfrm>
            <a:off x="4756150" y="3505200"/>
            <a:ext cx="1071563" cy="1219200"/>
          </a:xfrm>
          <a:prstGeom prst="rect">
            <a:avLst/>
          </a:prstGeom>
          <a:noFill/>
          <a:ln w="9525">
            <a:noFill/>
            <a:miter lim="800000"/>
            <a:headEnd/>
            <a:tailEnd/>
          </a:ln>
          <a:effectLst/>
        </p:spPr>
      </p:pic>
      <p:pic>
        <p:nvPicPr>
          <p:cNvPr id="466960" name="Picture 16" descr="first_responersOK1"/>
          <p:cNvPicPr>
            <a:picLocks noChangeAspect="1" noChangeArrowheads="1"/>
          </p:cNvPicPr>
          <p:nvPr>
            <p:ph sz="quarter" idx="4"/>
          </p:nvPr>
        </p:nvPicPr>
        <p:blipFill>
          <a:blip r:embed="rId11"/>
          <a:srcRect/>
          <a:stretch>
            <a:fillRect/>
          </a:stretch>
        </p:blipFill>
        <p:spPr>
          <a:xfrm>
            <a:off x="5545138" y="2862263"/>
            <a:ext cx="1420812" cy="1054100"/>
          </a:xfrm>
          <a:noFill/>
          <a:ln>
            <a:solidFill>
              <a:schemeClr val="tx1"/>
            </a:solidFill>
          </a:ln>
          <a:effectLst>
            <a:outerShdw dist="35921" dir="2700000" algn="ctr" rotWithShape="0">
              <a:schemeClr val="bg2"/>
            </a:outerShdw>
          </a:effectLst>
        </p:spPr>
      </p:pic>
      <p:pic>
        <p:nvPicPr>
          <p:cNvPr id="466961" name="Picture 17" descr="goldengate_bridge_1"/>
          <p:cNvPicPr>
            <a:picLocks noChangeAspect="1" noChangeArrowheads="1"/>
          </p:cNvPicPr>
          <p:nvPr/>
        </p:nvPicPr>
        <p:blipFill>
          <a:blip r:embed="rId12"/>
          <a:srcRect/>
          <a:stretch>
            <a:fillRect/>
          </a:stretch>
        </p:blipFill>
        <p:spPr bwMode="auto">
          <a:xfrm>
            <a:off x="7042150" y="2514600"/>
            <a:ext cx="1562100" cy="1009650"/>
          </a:xfrm>
          <a:prstGeom prst="rect">
            <a:avLst/>
          </a:prstGeom>
          <a:noFill/>
          <a:effectLst>
            <a:outerShdw dist="35921" dir="2700000" algn="ctr" rotWithShape="0">
              <a:srgbClr val="808080"/>
            </a:outerShdw>
          </a:effectLst>
        </p:spPr>
      </p:pic>
      <p:grpSp>
        <p:nvGrpSpPr>
          <p:cNvPr id="4" name="Group 18"/>
          <p:cNvGrpSpPr>
            <a:grpSpLocks/>
          </p:cNvGrpSpPr>
          <p:nvPr/>
        </p:nvGrpSpPr>
        <p:grpSpPr bwMode="auto">
          <a:xfrm>
            <a:off x="0" y="4953000"/>
            <a:ext cx="3859213" cy="1676400"/>
            <a:chOff x="192" y="3264"/>
            <a:chExt cx="2431" cy="1056"/>
          </a:xfrm>
        </p:grpSpPr>
        <p:sp>
          <p:nvSpPr>
            <p:cNvPr id="466963" name="Text Box 19"/>
            <p:cNvSpPr txBox="1">
              <a:spLocks noChangeArrowheads="1"/>
            </p:cNvSpPr>
            <p:nvPr/>
          </p:nvSpPr>
          <p:spPr bwMode="auto">
            <a:xfrm>
              <a:off x="192" y="3888"/>
              <a:ext cx="1516" cy="231"/>
            </a:xfrm>
            <a:prstGeom prst="rect">
              <a:avLst/>
            </a:prstGeom>
            <a:noFill/>
            <a:ln w="12700">
              <a:noFill/>
              <a:miter lim="800000"/>
              <a:headEnd/>
              <a:tailEnd/>
            </a:ln>
            <a:effectLst/>
          </p:spPr>
          <p:txBody>
            <a:bodyPr wrap="none">
              <a:spAutoFit/>
            </a:bodyPr>
            <a:lstStyle/>
            <a:p>
              <a:pPr>
                <a:spcBef>
                  <a:spcPct val="50000"/>
                </a:spcBef>
              </a:pPr>
              <a:r>
                <a:rPr lang="en-US" altLang="ko-KR" b="1">
                  <a:solidFill>
                    <a:srgbClr val="FF0000"/>
                  </a:solidFill>
                  <a:ea typeface="ＭＳ Ｐゴシック" pitchFamily="34" charset="-128"/>
                  <a:cs typeface="Arial" pitchFamily="34" charset="0"/>
                </a:rPr>
                <a:t>Improve Food &amp; H20</a:t>
              </a:r>
            </a:p>
          </p:txBody>
        </p:sp>
        <p:pic>
          <p:nvPicPr>
            <p:cNvPr id="466964" name="Picture 20"/>
            <p:cNvPicPr>
              <a:picLocks noChangeAspect="1" noChangeArrowheads="1"/>
            </p:cNvPicPr>
            <p:nvPr/>
          </p:nvPicPr>
          <p:blipFill>
            <a:blip r:embed="rId13" cstate="print"/>
            <a:srcRect/>
            <a:stretch>
              <a:fillRect/>
            </a:stretch>
          </p:blipFill>
          <p:spPr bwMode="auto">
            <a:xfrm>
              <a:off x="240" y="3360"/>
              <a:ext cx="768" cy="509"/>
            </a:xfrm>
            <a:prstGeom prst="rect">
              <a:avLst/>
            </a:prstGeom>
            <a:noFill/>
            <a:ln w="9525">
              <a:noFill/>
              <a:miter lim="800000"/>
              <a:headEnd/>
              <a:tailEnd/>
            </a:ln>
            <a:effectLst/>
          </p:spPr>
        </p:pic>
        <p:pic>
          <p:nvPicPr>
            <p:cNvPr id="466965" name="Picture 21" descr="Figure 1. A boy pumps water from a tube well . . ."/>
            <p:cNvPicPr>
              <a:picLocks noChangeAspect="1" noChangeArrowheads="1"/>
            </p:cNvPicPr>
            <p:nvPr/>
          </p:nvPicPr>
          <p:blipFill>
            <a:blip r:embed="rId14"/>
            <a:srcRect/>
            <a:stretch>
              <a:fillRect/>
            </a:stretch>
          </p:blipFill>
          <p:spPr bwMode="auto">
            <a:xfrm>
              <a:off x="1193" y="3264"/>
              <a:ext cx="533" cy="576"/>
            </a:xfrm>
            <a:prstGeom prst="rect">
              <a:avLst/>
            </a:prstGeom>
            <a:noFill/>
            <a:ln w="9525">
              <a:solidFill>
                <a:schemeClr val="tx1"/>
              </a:solidFill>
              <a:miter lim="800000"/>
              <a:headEnd/>
              <a:tailEnd/>
            </a:ln>
            <a:effectLst>
              <a:outerShdw dist="35921" dir="2700000" algn="ctr" rotWithShape="0">
                <a:srgbClr val="808080"/>
              </a:outerShdw>
            </a:effectLst>
          </p:spPr>
        </p:pic>
        <p:pic>
          <p:nvPicPr>
            <p:cNvPr id="466966" name="Picture 22" descr="vineyard"/>
            <p:cNvPicPr>
              <a:picLocks noChangeAspect="1" noChangeArrowheads="1"/>
            </p:cNvPicPr>
            <p:nvPr/>
          </p:nvPicPr>
          <p:blipFill>
            <a:blip r:embed="rId15"/>
            <a:srcRect/>
            <a:stretch>
              <a:fillRect/>
            </a:stretch>
          </p:blipFill>
          <p:spPr bwMode="auto">
            <a:xfrm>
              <a:off x="2016" y="3456"/>
              <a:ext cx="607" cy="864"/>
            </a:xfrm>
            <a:prstGeom prst="rect">
              <a:avLst/>
            </a:prstGeom>
            <a:noFill/>
          </p:spPr>
        </p:pic>
      </p:grpSp>
      <p:grpSp>
        <p:nvGrpSpPr>
          <p:cNvPr id="5" name="Group 23"/>
          <p:cNvGrpSpPr>
            <a:grpSpLocks/>
          </p:cNvGrpSpPr>
          <p:nvPr/>
        </p:nvGrpSpPr>
        <p:grpSpPr bwMode="auto">
          <a:xfrm>
            <a:off x="3841750" y="1066800"/>
            <a:ext cx="2133600" cy="2576513"/>
            <a:chOff x="2496" y="849"/>
            <a:chExt cx="1344" cy="1623"/>
          </a:xfrm>
        </p:grpSpPr>
        <p:sp>
          <p:nvSpPr>
            <p:cNvPr id="466968" name="Text Box 24"/>
            <p:cNvSpPr txBox="1">
              <a:spLocks noChangeArrowheads="1"/>
            </p:cNvSpPr>
            <p:nvPr/>
          </p:nvSpPr>
          <p:spPr bwMode="auto">
            <a:xfrm>
              <a:off x="2496" y="849"/>
              <a:ext cx="1228" cy="231"/>
            </a:xfrm>
            <a:prstGeom prst="rect">
              <a:avLst/>
            </a:prstGeom>
            <a:noFill/>
            <a:ln w="12700">
              <a:noFill/>
              <a:miter lim="800000"/>
              <a:headEnd/>
              <a:tailEnd/>
            </a:ln>
            <a:effectLst/>
          </p:spPr>
          <p:txBody>
            <a:bodyPr wrap="none">
              <a:spAutoFit/>
            </a:bodyPr>
            <a:lstStyle/>
            <a:p>
              <a:pPr>
                <a:spcBef>
                  <a:spcPct val="50000"/>
                </a:spcBef>
              </a:pPr>
              <a:r>
                <a:rPr lang="en-US" altLang="ko-KR" b="1">
                  <a:solidFill>
                    <a:srgbClr val="FF0000"/>
                  </a:solidFill>
                  <a:ea typeface="ＭＳ Ｐゴシック" pitchFamily="34" charset="-128"/>
                  <a:cs typeface="Arial" pitchFamily="34" charset="0"/>
                </a:rPr>
                <a:t>Save Resources</a:t>
              </a:r>
            </a:p>
          </p:txBody>
        </p:sp>
        <p:pic>
          <p:nvPicPr>
            <p:cNvPr id="466969" name="Picture 25" descr="robo10"/>
            <p:cNvPicPr>
              <a:picLocks noChangeAspect="1" noChangeArrowheads="1"/>
            </p:cNvPicPr>
            <p:nvPr/>
          </p:nvPicPr>
          <p:blipFill>
            <a:blip r:embed="rId16"/>
            <a:srcRect/>
            <a:stretch>
              <a:fillRect/>
            </a:stretch>
          </p:blipFill>
          <p:spPr bwMode="black">
            <a:xfrm>
              <a:off x="2928" y="1248"/>
              <a:ext cx="912" cy="633"/>
            </a:xfrm>
            <a:prstGeom prst="rect">
              <a:avLst/>
            </a:prstGeom>
            <a:noFill/>
            <a:ln w="9525">
              <a:noFill/>
              <a:miter lim="800000"/>
              <a:headEnd/>
              <a:tailEnd/>
            </a:ln>
            <a:effectLst/>
          </p:spPr>
        </p:pic>
        <p:pic>
          <p:nvPicPr>
            <p:cNvPr id="466970" name="Picture 26" descr="open%20office%20east"/>
            <p:cNvPicPr>
              <a:picLocks noChangeAspect="1" noChangeArrowheads="1"/>
            </p:cNvPicPr>
            <p:nvPr/>
          </p:nvPicPr>
          <p:blipFill>
            <a:blip r:embed="rId17" cstate="print"/>
            <a:srcRect/>
            <a:stretch>
              <a:fillRect/>
            </a:stretch>
          </p:blipFill>
          <p:spPr bwMode="auto">
            <a:xfrm>
              <a:off x="2496" y="1776"/>
              <a:ext cx="912" cy="696"/>
            </a:xfrm>
            <a:prstGeom prst="rect">
              <a:avLst/>
            </a:prstGeom>
            <a:noFill/>
            <a:ln w="9525">
              <a:noFill/>
              <a:miter lim="800000"/>
              <a:headEnd/>
              <a:tailEnd/>
            </a:ln>
            <a:effectLst>
              <a:outerShdw dist="107763" dir="2700000" algn="ctr" rotWithShape="0">
                <a:srgbClr val="808080"/>
              </a:outerShdw>
            </a:effectLst>
          </p:spPr>
        </p:pic>
      </p:grpSp>
      <p:pic>
        <p:nvPicPr>
          <p:cNvPr id="466971" name="Picture 27" descr="fabmotetwo45gf1"/>
          <p:cNvPicPr>
            <a:picLocks noChangeAspect="1" noChangeArrowheads="1"/>
          </p:cNvPicPr>
          <p:nvPr>
            <p:ph sz="quarter" idx="3"/>
          </p:nvPr>
        </p:nvPicPr>
        <p:blipFill>
          <a:blip r:embed="rId18"/>
          <a:srcRect/>
          <a:stretch>
            <a:fillRect/>
          </a:stretch>
        </p:blipFill>
        <p:spPr>
          <a:xfrm>
            <a:off x="2378075" y="3733800"/>
            <a:ext cx="1377950" cy="1827213"/>
          </a:xfrm>
          <a:noFill/>
          <a:ln/>
        </p:spPr>
      </p:pic>
      <p:sp>
        <p:nvSpPr>
          <p:cNvPr id="466972" name="Text Box 28"/>
          <p:cNvSpPr txBox="1">
            <a:spLocks noChangeArrowheads="1"/>
          </p:cNvSpPr>
          <p:nvPr/>
        </p:nvSpPr>
        <p:spPr bwMode="auto">
          <a:xfrm>
            <a:off x="152400" y="4572000"/>
            <a:ext cx="2070100" cy="336550"/>
          </a:xfrm>
          <a:prstGeom prst="rect">
            <a:avLst/>
          </a:prstGeom>
          <a:noFill/>
          <a:ln w="12700">
            <a:noFill/>
            <a:miter lim="800000"/>
            <a:headEnd/>
            <a:tailEnd/>
          </a:ln>
          <a:effectLst/>
        </p:spPr>
        <p:txBody>
          <a:bodyPr wrap="none">
            <a:spAutoFit/>
          </a:bodyPr>
          <a:lstStyle/>
          <a:p>
            <a:pPr>
              <a:spcBef>
                <a:spcPct val="50000"/>
              </a:spcBef>
            </a:pPr>
            <a:r>
              <a:rPr lang="en-US" altLang="ko-KR" sz="1600" b="1">
                <a:solidFill>
                  <a:srgbClr val="FF0000"/>
                </a:solidFill>
                <a:ea typeface="ＭＳ Ｐゴシック" pitchFamily="34" charset="-128"/>
                <a:cs typeface="Arial" pitchFamily="34" charset="0"/>
              </a:rPr>
              <a:t>Preventing Failures</a:t>
            </a:r>
          </a:p>
        </p:txBody>
      </p:sp>
      <p:pic>
        <p:nvPicPr>
          <p:cNvPr id="466973" name="Picture 29" descr="loch rannoch hiries">
            <a:hlinkClick r:id="" action="ppaction://hlinkshowjump?jump=nextslide"/>
          </p:cNvPr>
          <p:cNvPicPr>
            <a:picLocks noChangeAspect="1" noChangeArrowheads="1"/>
          </p:cNvPicPr>
          <p:nvPr/>
        </p:nvPicPr>
        <p:blipFill>
          <a:blip r:embed="rId19" cstate="print"/>
          <a:srcRect/>
          <a:stretch>
            <a:fillRect/>
          </a:stretch>
        </p:blipFill>
        <p:spPr bwMode="auto">
          <a:xfrm>
            <a:off x="963613" y="3581400"/>
            <a:ext cx="1219200" cy="957263"/>
          </a:xfrm>
          <a:prstGeom prst="rect">
            <a:avLst/>
          </a:prstGeom>
          <a:noFill/>
        </p:spPr>
      </p:pic>
      <p:sp>
        <p:nvSpPr>
          <p:cNvPr id="466974" name="Rectangle 30"/>
          <p:cNvSpPr>
            <a:spLocks noChangeArrowheads="1"/>
          </p:cNvSpPr>
          <p:nvPr/>
        </p:nvSpPr>
        <p:spPr bwMode="auto">
          <a:xfrm>
            <a:off x="3689350" y="3733800"/>
            <a:ext cx="1111250" cy="641350"/>
          </a:xfrm>
          <a:prstGeom prst="rect">
            <a:avLst/>
          </a:prstGeom>
          <a:noFill/>
          <a:ln w="9525">
            <a:noFill/>
            <a:miter lim="800000"/>
            <a:headEnd/>
            <a:tailEnd/>
          </a:ln>
          <a:effectLst/>
        </p:spPr>
        <p:txBody>
          <a:bodyPr wrap="none">
            <a:spAutoFit/>
          </a:bodyPr>
          <a:lstStyle/>
          <a:p>
            <a:r>
              <a:rPr lang="en-US" altLang="ko-KR" b="1">
                <a:solidFill>
                  <a:srgbClr val="FF0000"/>
                </a:solidFill>
                <a:ea typeface="ＭＳ Ｐゴシック" pitchFamily="34" charset="-128"/>
              </a:rPr>
              <a:t>Increase</a:t>
            </a:r>
          </a:p>
          <a:p>
            <a:r>
              <a:rPr lang="en-US" altLang="ko-KR" b="1">
                <a:solidFill>
                  <a:srgbClr val="FF0000"/>
                </a:solidFill>
                <a:ea typeface="ＭＳ Ｐゴシック" pitchFamily="34" charset="-128"/>
              </a:rPr>
              <a:t>Comfort</a:t>
            </a:r>
          </a:p>
        </p:txBody>
      </p:sp>
      <p:pic>
        <p:nvPicPr>
          <p:cNvPr id="466975" name="Picture 31" descr="UPS_Truck"/>
          <p:cNvPicPr>
            <a:picLocks noChangeAspect="1" noChangeArrowheads="1"/>
          </p:cNvPicPr>
          <p:nvPr/>
        </p:nvPicPr>
        <p:blipFill>
          <a:blip r:embed="rId20"/>
          <a:srcRect/>
          <a:stretch>
            <a:fillRect/>
          </a:stretch>
        </p:blipFill>
        <p:spPr bwMode="auto">
          <a:xfrm>
            <a:off x="7651750" y="4495800"/>
            <a:ext cx="1371600" cy="1069975"/>
          </a:xfrm>
          <a:prstGeom prst="rect">
            <a:avLst/>
          </a:prstGeom>
          <a:noFill/>
        </p:spPr>
      </p:pic>
      <p:sp>
        <p:nvSpPr>
          <p:cNvPr id="466976" name="Text Box 32"/>
          <p:cNvSpPr txBox="1">
            <a:spLocks noChangeArrowheads="1"/>
          </p:cNvSpPr>
          <p:nvPr/>
        </p:nvSpPr>
        <p:spPr bwMode="auto">
          <a:xfrm>
            <a:off x="260350" y="3352800"/>
            <a:ext cx="2749550" cy="366713"/>
          </a:xfrm>
          <a:prstGeom prst="rect">
            <a:avLst/>
          </a:prstGeom>
          <a:noFill/>
          <a:ln w="12700">
            <a:noFill/>
            <a:miter lim="800000"/>
            <a:headEnd/>
            <a:tailEnd/>
          </a:ln>
          <a:effectLst/>
        </p:spPr>
        <p:txBody>
          <a:bodyPr wrap="none">
            <a:spAutoFit/>
          </a:bodyPr>
          <a:lstStyle/>
          <a:p>
            <a:pPr>
              <a:spcBef>
                <a:spcPct val="50000"/>
              </a:spcBef>
            </a:pPr>
            <a:r>
              <a:rPr lang="en-US" altLang="ko-KR" b="1">
                <a:solidFill>
                  <a:srgbClr val="FF0000"/>
                </a:solidFill>
                <a:ea typeface="ＭＳ Ｐゴシック" pitchFamily="34" charset="-128"/>
                <a:cs typeface="Arial" pitchFamily="34" charset="0"/>
              </a:rPr>
              <a:t>Enable New Knowledge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 name="날짜 개체 틀 3"/>
          <p:cNvSpPr>
            <a:spLocks noGrp="1"/>
          </p:cNvSpPr>
          <p:nvPr>
            <p:ph type="dt" sz="half" idx="10"/>
          </p:nvPr>
        </p:nvSpPr>
        <p:spPr/>
        <p:txBody>
          <a:bodyPr/>
          <a:lstStyle/>
          <a:p>
            <a:r>
              <a:rPr lang="en-US" altLang="ko-KR"/>
              <a:t>7/9/2007</a:t>
            </a:r>
          </a:p>
        </p:txBody>
      </p:sp>
      <p:sp>
        <p:nvSpPr>
          <p:cNvPr id="59" name="바닥글 개체 틀 4"/>
          <p:cNvSpPr>
            <a:spLocks noGrp="1"/>
          </p:cNvSpPr>
          <p:nvPr>
            <p:ph type="ftr" sz="quarter" idx="11"/>
          </p:nvPr>
        </p:nvSpPr>
        <p:spPr/>
        <p:txBody>
          <a:bodyPr/>
          <a:lstStyle/>
          <a:p>
            <a:r>
              <a:rPr lang="en-US" altLang="ko-KR"/>
              <a:t>AIIT Summer Course - M1 - Intro</a:t>
            </a:r>
          </a:p>
        </p:txBody>
      </p:sp>
      <p:sp>
        <p:nvSpPr>
          <p:cNvPr id="60" name="슬라이드 번호 개체 틀 5"/>
          <p:cNvSpPr>
            <a:spLocks noGrp="1"/>
          </p:cNvSpPr>
          <p:nvPr>
            <p:ph type="sldNum" sz="quarter" idx="12"/>
          </p:nvPr>
        </p:nvSpPr>
        <p:spPr/>
        <p:txBody>
          <a:bodyPr/>
          <a:lstStyle/>
          <a:p>
            <a:fld id="{1931894E-DA4B-45B1-A4D6-232E385AAA09}" type="slidenum">
              <a:rPr lang="en-US" altLang="ko-KR"/>
              <a:pPr/>
              <a:t>9</a:t>
            </a:fld>
            <a:endParaRPr lang="en-US" altLang="ko-KR" b="0"/>
          </a:p>
        </p:txBody>
      </p:sp>
      <p:sp>
        <p:nvSpPr>
          <p:cNvPr id="630786" name="Rectangle 2"/>
          <p:cNvSpPr>
            <a:spLocks noGrp="1" noChangeArrowheads="1"/>
          </p:cNvSpPr>
          <p:nvPr>
            <p:ph type="title"/>
          </p:nvPr>
        </p:nvSpPr>
        <p:spPr/>
        <p:txBody>
          <a:bodyPr/>
          <a:lstStyle/>
          <a:p>
            <a:r>
              <a:rPr lang="en-US" altLang="ko-KR" sz="2800">
                <a:ea typeface="굴림" pitchFamily="50" charset="-127"/>
              </a:rPr>
              <a:t>WSN Applications</a:t>
            </a:r>
          </a:p>
        </p:txBody>
      </p:sp>
      <p:sp>
        <p:nvSpPr>
          <p:cNvPr id="630787" name="Rectangle 3"/>
          <p:cNvSpPr>
            <a:spLocks noGrp="1" noChangeArrowheads="1"/>
          </p:cNvSpPr>
          <p:nvPr>
            <p:ph type="body" idx="1"/>
          </p:nvPr>
        </p:nvSpPr>
        <p:spPr>
          <a:xfrm>
            <a:off x="381000" y="1219200"/>
            <a:ext cx="7696200" cy="5108575"/>
          </a:xfrm>
        </p:spPr>
        <p:txBody>
          <a:bodyPr/>
          <a:lstStyle/>
          <a:p>
            <a:pPr>
              <a:lnSpc>
                <a:spcPct val="80000"/>
              </a:lnSpc>
            </a:pPr>
            <a:r>
              <a:rPr lang="en-US" altLang="ko-KR" sz="2000" b="0">
                <a:ea typeface="굴림" pitchFamily="50" charset="-127"/>
              </a:rPr>
              <a:t>Monitoring Spaces</a:t>
            </a:r>
          </a:p>
          <a:p>
            <a:pPr lvl="1">
              <a:lnSpc>
                <a:spcPct val="80000"/>
              </a:lnSpc>
            </a:pPr>
            <a:r>
              <a:rPr lang="en-US" altLang="ko-KR" sz="1600">
                <a:ea typeface="굴림" pitchFamily="50" charset="-127"/>
              </a:rPr>
              <a:t>Env. Monitoring, Conservation biology, ...</a:t>
            </a:r>
          </a:p>
          <a:p>
            <a:pPr lvl="1">
              <a:lnSpc>
                <a:spcPct val="80000"/>
              </a:lnSpc>
            </a:pPr>
            <a:r>
              <a:rPr lang="en-US" altLang="ko-KR" sz="1600">
                <a:ea typeface="굴림" pitchFamily="50" charset="-127"/>
              </a:rPr>
              <a:t>Precision agriculture, </a:t>
            </a:r>
          </a:p>
          <a:p>
            <a:pPr lvl="1">
              <a:lnSpc>
                <a:spcPct val="80000"/>
              </a:lnSpc>
            </a:pPr>
            <a:r>
              <a:rPr lang="en-US" altLang="ko-KR" sz="1600">
                <a:ea typeface="굴림" pitchFamily="50" charset="-127"/>
              </a:rPr>
              <a:t>built environment comfort &amp; efficiency ... </a:t>
            </a:r>
          </a:p>
          <a:p>
            <a:pPr lvl="1">
              <a:lnSpc>
                <a:spcPct val="80000"/>
              </a:lnSpc>
            </a:pPr>
            <a:r>
              <a:rPr lang="en-US" altLang="ko-KR" sz="1600">
                <a:ea typeface="굴림" pitchFamily="50" charset="-127"/>
              </a:rPr>
              <a:t>alarms, security, surveillance, </a:t>
            </a:r>
            <a:r>
              <a:rPr lang="en-US" altLang="ko-KR" sz="1400">
                <a:ea typeface="굴림" pitchFamily="50" charset="-127"/>
              </a:rPr>
              <a:t>EPA, OSHA, treaty verification …</a:t>
            </a:r>
            <a:endParaRPr lang="en-US" altLang="ko-KR" sz="1600">
              <a:ea typeface="굴림" pitchFamily="50" charset="-127"/>
            </a:endParaRPr>
          </a:p>
          <a:p>
            <a:pPr>
              <a:lnSpc>
                <a:spcPct val="80000"/>
              </a:lnSpc>
            </a:pPr>
            <a:r>
              <a:rPr lang="en-US" altLang="ko-KR" sz="2000" b="0">
                <a:ea typeface="굴림" pitchFamily="50" charset="-127"/>
              </a:rPr>
              <a:t>Monitoring Things</a:t>
            </a:r>
          </a:p>
          <a:p>
            <a:pPr lvl="1">
              <a:lnSpc>
                <a:spcPct val="80000"/>
              </a:lnSpc>
            </a:pPr>
            <a:r>
              <a:rPr lang="en-US" altLang="ko-KR" sz="1600">
                <a:ea typeface="굴림" pitchFamily="50" charset="-127"/>
              </a:rPr>
              <a:t>automated meter reading </a:t>
            </a:r>
          </a:p>
          <a:p>
            <a:pPr lvl="1">
              <a:lnSpc>
                <a:spcPct val="80000"/>
              </a:lnSpc>
            </a:pPr>
            <a:r>
              <a:rPr lang="en-US" altLang="ko-KR" sz="1600">
                <a:ea typeface="굴림" pitchFamily="50" charset="-127"/>
              </a:rPr>
              <a:t>condition-based maintenance</a:t>
            </a:r>
          </a:p>
          <a:p>
            <a:pPr lvl="1">
              <a:lnSpc>
                <a:spcPct val="80000"/>
              </a:lnSpc>
            </a:pPr>
            <a:r>
              <a:rPr lang="en-US" altLang="ko-KR" sz="1600">
                <a:ea typeface="굴림" pitchFamily="50" charset="-127"/>
              </a:rPr>
              <a:t>disaster management</a:t>
            </a:r>
          </a:p>
          <a:p>
            <a:pPr lvl="1">
              <a:lnSpc>
                <a:spcPct val="80000"/>
              </a:lnSpc>
            </a:pPr>
            <a:r>
              <a:rPr lang="en-US" altLang="ko-KR" sz="1600">
                <a:ea typeface="굴림" pitchFamily="50" charset="-127"/>
              </a:rPr>
              <a:t>Civil infrastructure</a:t>
            </a:r>
          </a:p>
          <a:p>
            <a:pPr>
              <a:lnSpc>
                <a:spcPct val="80000"/>
              </a:lnSpc>
            </a:pPr>
            <a:r>
              <a:rPr lang="en-US" altLang="ko-KR" sz="2000" b="0">
                <a:ea typeface="굴림" pitchFamily="50" charset="-127"/>
              </a:rPr>
              <a:t>Interactions of Space and Things</a:t>
            </a:r>
          </a:p>
          <a:p>
            <a:pPr lvl="1">
              <a:lnSpc>
                <a:spcPct val="80000"/>
              </a:lnSpc>
            </a:pPr>
            <a:r>
              <a:rPr lang="en-US" altLang="ko-KR" sz="1400">
                <a:ea typeface="굴림" pitchFamily="50" charset="-127"/>
              </a:rPr>
              <a:t>manufacturing, asset tracking, fleet &amp; franchise</a:t>
            </a:r>
          </a:p>
          <a:p>
            <a:pPr lvl="1">
              <a:lnSpc>
                <a:spcPct val="80000"/>
              </a:lnSpc>
            </a:pPr>
            <a:r>
              <a:rPr lang="en-US" altLang="ko-KR" sz="1400">
                <a:ea typeface="굴림" pitchFamily="50" charset="-127"/>
              </a:rPr>
              <a:t>context aware computing, non-verbal communication</a:t>
            </a:r>
          </a:p>
          <a:p>
            <a:pPr lvl="1">
              <a:lnSpc>
                <a:spcPct val="80000"/>
              </a:lnSpc>
            </a:pPr>
            <a:r>
              <a:rPr lang="en-US" altLang="ko-KR" sz="1400">
                <a:ea typeface="굴림" pitchFamily="50" charset="-127"/>
              </a:rPr>
              <a:t>Assistance - home/elder care</a:t>
            </a:r>
          </a:p>
          <a:p>
            <a:pPr>
              <a:lnSpc>
                <a:spcPct val="80000"/>
              </a:lnSpc>
            </a:pPr>
            <a:r>
              <a:rPr lang="en-US" altLang="ko-KR" sz="1800" b="0">
                <a:ea typeface="굴림" pitchFamily="50" charset="-127"/>
              </a:rPr>
              <a:t>Action and control</a:t>
            </a:r>
          </a:p>
          <a:p>
            <a:pPr lvl="1">
              <a:lnSpc>
                <a:spcPct val="80000"/>
              </a:lnSpc>
            </a:pPr>
            <a:r>
              <a:rPr lang="en-US" altLang="ko-KR" sz="1400">
                <a:ea typeface="굴림" pitchFamily="50" charset="-127"/>
              </a:rPr>
              <a:t>Optimizing processes</a:t>
            </a:r>
          </a:p>
          <a:p>
            <a:pPr lvl="1">
              <a:lnSpc>
                <a:spcPct val="80000"/>
              </a:lnSpc>
            </a:pPr>
            <a:r>
              <a:rPr lang="en-US" altLang="ko-KR" sz="1400">
                <a:ea typeface="굴림" pitchFamily="50" charset="-127"/>
              </a:rPr>
              <a:t>Automation</a:t>
            </a:r>
          </a:p>
          <a:p>
            <a:pPr lvl="1">
              <a:lnSpc>
                <a:spcPct val="80000"/>
              </a:lnSpc>
            </a:pPr>
            <a:endParaRPr lang="en-US" altLang="ko-KR" sz="2000">
              <a:ea typeface="굴림" pitchFamily="50" charset="-127"/>
            </a:endParaRPr>
          </a:p>
        </p:txBody>
      </p:sp>
      <p:grpSp>
        <p:nvGrpSpPr>
          <p:cNvPr id="2" name="Group 4"/>
          <p:cNvGrpSpPr>
            <a:grpSpLocks/>
          </p:cNvGrpSpPr>
          <p:nvPr/>
        </p:nvGrpSpPr>
        <p:grpSpPr bwMode="auto">
          <a:xfrm>
            <a:off x="6324600" y="3505200"/>
            <a:ext cx="2819400" cy="1871663"/>
            <a:chOff x="3984" y="2208"/>
            <a:chExt cx="1776" cy="1179"/>
          </a:xfrm>
        </p:grpSpPr>
        <p:graphicFrame>
          <p:nvGraphicFramePr>
            <p:cNvPr id="630789" name="Object 5"/>
            <p:cNvGraphicFramePr>
              <a:graphicFrameLocks noChangeAspect="1"/>
            </p:cNvGraphicFramePr>
            <p:nvPr/>
          </p:nvGraphicFramePr>
          <p:xfrm>
            <a:off x="3984" y="2208"/>
            <a:ext cx="1013" cy="645"/>
          </p:xfrm>
          <a:graphic>
            <a:graphicData uri="http://schemas.openxmlformats.org/presentationml/2006/ole">
              <p:oleObj spid="_x0000_s4101" name="Bitmap Image" r:id="rId4" imgW="2467319" imgH="1676634" progId="Paint.Picture">
                <p:embed/>
              </p:oleObj>
            </a:graphicData>
          </a:graphic>
        </p:graphicFrame>
        <p:graphicFrame>
          <p:nvGraphicFramePr>
            <p:cNvPr id="630790" name="Object 6"/>
            <p:cNvGraphicFramePr>
              <a:graphicFrameLocks noChangeAspect="1"/>
            </p:cNvGraphicFramePr>
            <p:nvPr/>
          </p:nvGraphicFramePr>
          <p:xfrm>
            <a:off x="4909" y="2485"/>
            <a:ext cx="851" cy="753"/>
          </p:xfrm>
          <a:graphic>
            <a:graphicData uri="http://schemas.openxmlformats.org/presentationml/2006/ole">
              <p:oleObj spid="_x0000_s4102" name="Bitmap Image" r:id="rId5" imgW="2704762" imgH="2553056" progId="Paint.Picture">
                <p:embed/>
              </p:oleObj>
            </a:graphicData>
          </a:graphic>
        </p:graphicFrame>
        <p:pic>
          <p:nvPicPr>
            <p:cNvPr id="630791" name="Picture 7" descr="fabmotetwo45gf1"/>
            <p:cNvPicPr>
              <a:picLocks noChangeAspect="1" noChangeArrowheads="1"/>
            </p:cNvPicPr>
            <p:nvPr/>
          </p:nvPicPr>
          <p:blipFill>
            <a:blip r:embed="rId6" cstate="print"/>
            <a:srcRect/>
            <a:stretch>
              <a:fillRect/>
            </a:stretch>
          </p:blipFill>
          <p:spPr bwMode="auto">
            <a:xfrm>
              <a:off x="4199" y="2589"/>
              <a:ext cx="739" cy="798"/>
            </a:xfrm>
            <a:prstGeom prst="rect">
              <a:avLst/>
            </a:prstGeom>
            <a:noFill/>
          </p:spPr>
        </p:pic>
      </p:grpSp>
      <p:grpSp>
        <p:nvGrpSpPr>
          <p:cNvPr id="3" name="Group 8"/>
          <p:cNvGrpSpPr>
            <a:grpSpLocks/>
          </p:cNvGrpSpPr>
          <p:nvPr/>
        </p:nvGrpSpPr>
        <p:grpSpPr bwMode="auto">
          <a:xfrm>
            <a:off x="7467600" y="1981200"/>
            <a:ext cx="1676400" cy="990600"/>
            <a:chOff x="1344" y="2400"/>
            <a:chExt cx="3264" cy="1800"/>
          </a:xfrm>
        </p:grpSpPr>
        <p:pic>
          <p:nvPicPr>
            <p:cNvPr id="630793" name="Picture 9" descr="mountain"/>
            <p:cNvPicPr>
              <a:picLocks noChangeAspect="1" noChangeArrowheads="1"/>
            </p:cNvPicPr>
            <p:nvPr/>
          </p:nvPicPr>
          <p:blipFill>
            <a:blip r:embed="rId7"/>
            <a:srcRect/>
            <a:stretch>
              <a:fillRect/>
            </a:stretch>
          </p:blipFill>
          <p:spPr bwMode="auto">
            <a:xfrm>
              <a:off x="1344" y="2400"/>
              <a:ext cx="3264" cy="1800"/>
            </a:xfrm>
            <a:prstGeom prst="rect">
              <a:avLst/>
            </a:prstGeom>
            <a:noFill/>
          </p:spPr>
        </p:pic>
        <p:sp>
          <p:nvSpPr>
            <p:cNvPr id="630794" name="Oval 10"/>
            <p:cNvSpPr>
              <a:spLocks noChangeArrowheads="1"/>
            </p:cNvSpPr>
            <p:nvPr/>
          </p:nvSpPr>
          <p:spPr bwMode="auto">
            <a:xfrm>
              <a:off x="1680" y="3888"/>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795" name="Oval 11"/>
            <p:cNvSpPr>
              <a:spLocks noChangeArrowheads="1"/>
            </p:cNvSpPr>
            <p:nvPr/>
          </p:nvSpPr>
          <p:spPr bwMode="auto">
            <a:xfrm>
              <a:off x="2064" y="3888"/>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796" name="Oval 12"/>
            <p:cNvSpPr>
              <a:spLocks noChangeArrowheads="1"/>
            </p:cNvSpPr>
            <p:nvPr/>
          </p:nvSpPr>
          <p:spPr bwMode="auto">
            <a:xfrm>
              <a:off x="3120" y="3696"/>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797" name="Oval 13"/>
            <p:cNvSpPr>
              <a:spLocks noChangeArrowheads="1"/>
            </p:cNvSpPr>
            <p:nvPr/>
          </p:nvSpPr>
          <p:spPr bwMode="auto">
            <a:xfrm>
              <a:off x="2496" y="4032"/>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798" name="Oval 14"/>
            <p:cNvSpPr>
              <a:spLocks noChangeArrowheads="1"/>
            </p:cNvSpPr>
            <p:nvPr/>
          </p:nvSpPr>
          <p:spPr bwMode="auto">
            <a:xfrm>
              <a:off x="2208" y="3696"/>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799" name="Oval 15"/>
            <p:cNvSpPr>
              <a:spLocks noChangeArrowheads="1"/>
            </p:cNvSpPr>
            <p:nvPr/>
          </p:nvSpPr>
          <p:spPr bwMode="auto">
            <a:xfrm>
              <a:off x="2640" y="3840"/>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800" name="Oval 16"/>
            <p:cNvSpPr>
              <a:spLocks noChangeArrowheads="1"/>
            </p:cNvSpPr>
            <p:nvPr/>
          </p:nvSpPr>
          <p:spPr bwMode="auto">
            <a:xfrm>
              <a:off x="3408" y="3936"/>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801" name="Oval 17"/>
            <p:cNvSpPr>
              <a:spLocks noChangeArrowheads="1"/>
            </p:cNvSpPr>
            <p:nvPr/>
          </p:nvSpPr>
          <p:spPr bwMode="auto">
            <a:xfrm>
              <a:off x="4272" y="3648"/>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802" name="Oval 18"/>
            <p:cNvSpPr>
              <a:spLocks noChangeArrowheads="1"/>
            </p:cNvSpPr>
            <p:nvPr/>
          </p:nvSpPr>
          <p:spPr bwMode="auto">
            <a:xfrm>
              <a:off x="3840" y="3696"/>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803" name="Oval 19"/>
            <p:cNvSpPr>
              <a:spLocks noChangeArrowheads="1"/>
            </p:cNvSpPr>
            <p:nvPr/>
          </p:nvSpPr>
          <p:spPr bwMode="auto">
            <a:xfrm>
              <a:off x="3888" y="3984"/>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804" name="Oval 20"/>
            <p:cNvSpPr>
              <a:spLocks noChangeArrowheads="1"/>
            </p:cNvSpPr>
            <p:nvPr/>
          </p:nvSpPr>
          <p:spPr bwMode="auto">
            <a:xfrm>
              <a:off x="2640" y="3600"/>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805" name="Oval 21"/>
            <p:cNvSpPr>
              <a:spLocks noChangeArrowheads="1"/>
            </p:cNvSpPr>
            <p:nvPr/>
          </p:nvSpPr>
          <p:spPr bwMode="auto">
            <a:xfrm>
              <a:off x="1872" y="4032"/>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806" name="Oval 22"/>
            <p:cNvSpPr>
              <a:spLocks noChangeArrowheads="1"/>
            </p:cNvSpPr>
            <p:nvPr/>
          </p:nvSpPr>
          <p:spPr bwMode="auto">
            <a:xfrm>
              <a:off x="1680" y="3552"/>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807" name="Oval 23"/>
            <p:cNvSpPr>
              <a:spLocks noChangeArrowheads="1"/>
            </p:cNvSpPr>
            <p:nvPr/>
          </p:nvSpPr>
          <p:spPr bwMode="auto">
            <a:xfrm>
              <a:off x="3312" y="3456"/>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808" name="Oval 24"/>
            <p:cNvSpPr>
              <a:spLocks noChangeArrowheads="1"/>
            </p:cNvSpPr>
            <p:nvPr/>
          </p:nvSpPr>
          <p:spPr bwMode="auto">
            <a:xfrm>
              <a:off x="2256" y="3456"/>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809" name="Oval 25"/>
            <p:cNvSpPr>
              <a:spLocks noChangeArrowheads="1"/>
            </p:cNvSpPr>
            <p:nvPr/>
          </p:nvSpPr>
          <p:spPr bwMode="auto">
            <a:xfrm>
              <a:off x="3696" y="3504"/>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810" name="Oval 26"/>
            <p:cNvSpPr>
              <a:spLocks noChangeArrowheads="1"/>
            </p:cNvSpPr>
            <p:nvPr/>
          </p:nvSpPr>
          <p:spPr bwMode="auto">
            <a:xfrm>
              <a:off x="4464" y="3408"/>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811" name="Line 27"/>
            <p:cNvSpPr>
              <a:spLocks noChangeShapeType="1"/>
            </p:cNvSpPr>
            <p:nvPr/>
          </p:nvSpPr>
          <p:spPr bwMode="auto">
            <a:xfrm>
              <a:off x="1680" y="3600"/>
              <a:ext cx="0" cy="288"/>
            </a:xfrm>
            <a:prstGeom prst="line">
              <a:avLst/>
            </a:prstGeom>
            <a:noFill/>
            <a:ln w="28575">
              <a:solidFill>
                <a:schemeClr val="bg1"/>
              </a:solidFill>
              <a:round/>
              <a:headEnd/>
              <a:tailEnd/>
            </a:ln>
            <a:effectLst/>
          </p:spPr>
          <p:txBody>
            <a:bodyPr wrap="none" anchor="ctr"/>
            <a:lstStyle/>
            <a:p>
              <a:endParaRPr lang="ko-KR" altLang="en-US"/>
            </a:p>
          </p:txBody>
        </p:sp>
        <p:sp>
          <p:nvSpPr>
            <p:cNvPr id="630812" name="Line 28"/>
            <p:cNvSpPr>
              <a:spLocks noChangeShapeType="1"/>
            </p:cNvSpPr>
            <p:nvPr/>
          </p:nvSpPr>
          <p:spPr bwMode="auto">
            <a:xfrm flipH="1">
              <a:off x="2112" y="3744"/>
              <a:ext cx="96" cy="144"/>
            </a:xfrm>
            <a:prstGeom prst="line">
              <a:avLst/>
            </a:prstGeom>
            <a:noFill/>
            <a:ln w="28575">
              <a:solidFill>
                <a:schemeClr val="bg1"/>
              </a:solidFill>
              <a:round/>
              <a:headEnd/>
              <a:tailEnd/>
            </a:ln>
            <a:effectLst/>
          </p:spPr>
          <p:txBody>
            <a:bodyPr wrap="none" anchor="ctr"/>
            <a:lstStyle/>
            <a:p>
              <a:endParaRPr lang="ko-KR" altLang="en-US"/>
            </a:p>
          </p:txBody>
        </p:sp>
        <p:sp>
          <p:nvSpPr>
            <p:cNvPr id="630813" name="Line 29"/>
            <p:cNvSpPr>
              <a:spLocks noChangeShapeType="1"/>
            </p:cNvSpPr>
            <p:nvPr/>
          </p:nvSpPr>
          <p:spPr bwMode="auto">
            <a:xfrm>
              <a:off x="1728" y="3936"/>
              <a:ext cx="144" cy="96"/>
            </a:xfrm>
            <a:prstGeom prst="line">
              <a:avLst/>
            </a:prstGeom>
            <a:noFill/>
            <a:ln w="28575">
              <a:solidFill>
                <a:schemeClr val="bg1"/>
              </a:solidFill>
              <a:round/>
              <a:headEnd/>
              <a:tailEnd/>
            </a:ln>
            <a:effectLst/>
          </p:spPr>
          <p:txBody>
            <a:bodyPr wrap="none" anchor="ctr"/>
            <a:lstStyle/>
            <a:p>
              <a:endParaRPr lang="ko-KR" altLang="en-US"/>
            </a:p>
          </p:txBody>
        </p:sp>
        <p:sp>
          <p:nvSpPr>
            <p:cNvPr id="630814" name="Line 30"/>
            <p:cNvSpPr>
              <a:spLocks noChangeShapeType="1"/>
            </p:cNvSpPr>
            <p:nvPr/>
          </p:nvSpPr>
          <p:spPr bwMode="auto">
            <a:xfrm flipH="1">
              <a:off x="1920" y="3936"/>
              <a:ext cx="144" cy="96"/>
            </a:xfrm>
            <a:prstGeom prst="line">
              <a:avLst/>
            </a:prstGeom>
            <a:noFill/>
            <a:ln w="28575">
              <a:solidFill>
                <a:schemeClr val="bg1"/>
              </a:solidFill>
              <a:round/>
              <a:headEnd/>
              <a:tailEnd/>
            </a:ln>
            <a:effectLst/>
          </p:spPr>
          <p:txBody>
            <a:bodyPr wrap="none" anchor="ctr"/>
            <a:lstStyle/>
            <a:p>
              <a:endParaRPr lang="ko-KR" altLang="en-US"/>
            </a:p>
          </p:txBody>
        </p:sp>
        <p:sp>
          <p:nvSpPr>
            <p:cNvPr id="630815" name="Line 31"/>
            <p:cNvSpPr>
              <a:spLocks noChangeShapeType="1"/>
            </p:cNvSpPr>
            <p:nvPr/>
          </p:nvSpPr>
          <p:spPr bwMode="auto">
            <a:xfrm>
              <a:off x="2256" y="3504"/>
              <a:ext cx="0" cy="192"/>
            </a:xfrm>
            <a:prstGeom prst="line">
              <a:avLst/>
            </a:prstGeom>
            <a:noFill/>
            <a:ln w="28575">
              <a:solidFill>
                <a:schemeClr val="bg1"/>
              </a:solidFill>
              <a:round/>
              <a:headEnd/>
              <a:tailEnd/>
            </a:ln>
            <a:effectLst/>
          </p:spPr>
          <p:txBody>
            <a:bodyPr wrap="none" anchor="ctr"/>
            <a:lstStyle/>
            <a:p>
              <a:endParaRPr lang="ko-KR" altLang="en-US"/>
            </a:p>
          </p:txBody>
        </p:sp>
        <p:sp>
          <p:nvSpPr>
            <p:cNvPr id="630816" name="Line 32"/>
            <p:cNvSpPr>
              <a:spLocks noChangeShapeType="1"/>
            </p:cNvSpPr>
            <p:nvPr/>
          </p:nvSpPr>
          <p:spPr bwMode="auto">
            <a:xfrm flipV="1">
              <a:off x="2256" y="3648"/>
              <a:ext cx="384" cy="48"/>
            </a:xfrm>
            <a:prstGeom prst="line">
              <a:avLst/>
            </a:prstGeom>
            <a:noFill/>
            <a:ln w="28575">
              <a:solidFill>
                <a:schemeClr val="bg1"/>
              </a:solidFill>
              <a:round/>
              <a:headEnd/>
              <a:tailEnd/>
            </a:ln>
            <a:effectLst/>
          </p:spPr>
          <p:txBody>
            <a:bodyPr wrap="none" anchor="ctr"/>
            <a:lstStyle/>
            <a:p>
              <a:endParaRPr lang="ko-KR" altLang="en-US"/>
            </a:p>
          </p:txBody>
        </p:sp>
        <p:sp>
          <p:nvSpPr>
            <p:cNvPr id="630817" name="Line 33"/>
            <p:cNvSpPr>
              <a:spLocks noChangeShapeType="1"/>
            </p:cNvSpPr>
            <p:nvPr/>
          </p:nvSpPr>
          <p:spPr bwMode="auto">
            <a:xfrm flipH="1">
              <a:off x="3168" y="3504"/>
              <a:ext cx="144" cy="240"/>
            </a:xfrm>
            <a:prstGeom prst="line">
              <a:avLst/>
            </a:prstGeom>
            <a:noFill/>
            <a:ln w="28575">
              <a:solidFill>
                <a:schemeClr val="bg1"/>
              </a:solidFill>
              <a:round/>
              <a:headEnd/>
              <a:tailEnd/>
            </a:ln>
            <a:effectLst/>
          </p:spPr>
          <p:txBody>
            <a:bodyPr wrap="none" anchor="ctr"/>
            <a:lstStyle/>
            <a:p>
              <a:endParaRPr lang="ko-KR" altLang="en-US"/>
            </a:p>
          </p:txBody>
        </p:sp>
        <p:sp>
          <p:nvSpPr>
            <p:cNvPr id="630818" name="Line 34"/>
            <p:cNvSpPr>
              <a:spLocks noChangeShapeType="1"/>
            </p:cNvSpPr>
            <p:nvPr/>
          </p:nvSpPr>
          <p:spPr bwMode="auto">
            <a:xfrm flipV="1">
              <a:off x="2688" y="3744"/>
              <a:ext cx="432" cy="144"/>
            </a:xfrm>
            <a:prstGeom prst="line">
              <a:avLst/>
            </a:prstGeom>
            <a:noFill/>
            <a:ln w="28575">
              <a:solidFill>
                <a:schemeClr val="bg1"/>
              </a:solidFill>
              <a:round/>
              <a:headEnd/>
              <a:tailEnd/>
            </a:ln>
            <a:effectLst/>
          </p:spPr>
          <p:txBody>
            <a:bodyPr wrap="none" anchor="ctr"/>
            <a:lstStyle/>
            <a:p>
              <a:endParaRPr lang="ko-KR" altLang="en-US"/>
            </a:p>
          </p:txBody>
        </p:sp>
        <p:sp>
          <p:nvSpPr>
            <p:cNvPr id="630819" name="Line 35"/>
            <p:cNvSpPr>
              <a:spLocks noChangeShapeType="1"/>
            </p:cNvSpPr>
            <p:nvPr/>
          </p:nvSpPr>
          <p:spPr bwMode="auto">
            <a:xfrm flipH="1">
              <a:off x="2544" y="3888"/>
              <a:ext cx="144" cy="144"/>
            </a:xfrm>
            <a:prstGeom prst="line">
              <a:avLst/>
            </a:prstGeom>
            <a:noFill/>
            <a:ln w="28575">
              <a:solidFill>
                <a:schemeClr val="bg1"/>
              </a:solidFill>
              <a:round/>
              <a:headEnd/>
              <a:tailEnd/>
            </a:ln>
            <a:effectLst/>
          </p:spPr>
          <p:txBody>
            <a:bodyPr wrap="none" anchor="ctr"/>
            <a:lstStyle/>
            <a:p>
              <a:endParaRPr lang="ko-KR" altLang="en-US"/>
            </a:p>
          </p:txBody>
        </p:sp>
        <p:sp>
          <p:nvSpPr>
            <p:cNvPr id="630820" name="Line 36"/>
            <p:cNvSpPr>
              <a:spLocks noChangeShapeType="1"/>
            </p:cNvSpPr>
            <p:nvPr/>
          </p:nvSpPr>
          <p:spPr bwMode="auto">
            <a:xfrm>
              <a:off x="2112" y="3888"/>
              <a:ext cx="384" cy="144"/>
            </a:xfrm>
            <a:prstGeom prst="line">
              <a:avLst/>
            </a:prstGeom>
            <a:noFill/>
            <a:ln w="28575">
              <a:solidFill>
                <a:schemeClr val="bg1"/>
              </a:solidFill>
              <a:round/>
              <a:headEnd/>
              <a:tailEnd/>
            </a:ln>
            <a:effectLst/>
          </p:spPr>
          <p:txBody>
            <a:bodyPr wrap="none" anchor="ctr"/>
            <a:lstStyle/>
            <a:p>
              <a:endParaRPr lang="ko-KR" altLang="en-US"/>
            </a:p>
          </p:txBody>
        </p:sp>
        <p:sp>
          <p:nvSpPr>
            <p:cNvPr id="630821" name="Line 37"/>
            <p:cNvSpPr>
              <a:spLocks noChangeShapeType="1"/>
            </p:cNvSpPr>
            <p:nvPr/>
          </p:nvSpPr>
          <p:spPr bwMode="auto">
            <a:xfrm>
              <a:off x="2688" y="3648"/>
              <a:ext cx="0" cy="192"/>
            </a:xfrm>
            <a:prstGeom prst="line">
              <a:avLst/>
            </a:prstGeom>
            <a:noFill/>
            <a:ln w="28575">
              <a:solidFill>
                <a:schemeClr val="bg1"/>
              </a:solidFill>
              <a:round/>
              <a:headEnd/>
              <a:tailEnd/>
            </a:ln>
            <a:effectLst/>
          </p:spPr>
          <p:txBody>
            <a:bodyPr wrap="none" anchor="ctr"/>
            <a:lstStyle/>
            <a:p>
              <a:endParaRPr lang="ko-KR" altLang="en-US"/>
            </a:p>
          </p:txBody>
        </p:sp>
        <p:sp>
          <p:nvSpPr>
            <p:cNvPr id="630822" name="Line 38"/>
            <p:cNvSpPr>
              <a:spLocks noChangeShapeType="1"/>
            </p:cNvSpPr>
            <p:nvPr/>
          </p:nvSpPr>
          <p:spPr bwMode="auto">
            <a:xfrm flipH="1">
              <a:off x="4320" y="3456"/>
              <a:ext cx="144" cy="192"/>
            </a:xfrm>
            <a:prstGeom prst="line">
              <a:avLst/>
            </a:prstGeom>
            <a:noFill/>
            <a:ln w="28575">
              <a:solidFill>
                <a:schemeClr val="bg1"/>
              </a:solidFill>
              <a:round/>
              <a:headEnd/>
              <a:tailEnd/>
            </a:ln>
            <a:effectLst/>
          </p:spPr>
          <p:txBody>
            <a:bodyPr wrap="none" anchor="ctr"/>
            <a:lstStyle/>
            <a:p>
              <a:endParaRPr lang="ko-KR" altLang="en-US"/>
            </a:p>
          </p:txBody>
        </p:sp>
        <p:sp>
          <p:nvSpPr>
            <p:cNvPr id="630823" name="Line 39"/>
            <p:cNvSpPr>
              <a:spLocks noChangeShapeType="1"/>
            </p:cNvSpPr>
            <p:nvPr/>
          </p:nvSpPr>
          <p:spPr bwMode="auto">
            <a:xfrm flipV="1">
              <a:off x="3888" y="3696"/>
              <a:ext cx="384" cy="48"/>
            </a:xfrm>
            <a:prstGeom prst="line">
              <a:avLst/>
            </a:prstGeom>
            <a:noFill/>
            <a:ln w="28575">
              <a:solidFill>
                <a:schemeClr val="bg1"/>
              </a:solidFill>
              <a:round/>
              <a:headEnd/>
              <a:tailEnd/>
            </a:ln>
            <a:effectLst/>
          </p:spPr>
          <p:txBody>
            <a:bodyPr wrap="none" anchor="ctr"/>
            <a:lstStyle/>
            <a:p>
              <a:endParaRPr lang="ko-KR" altLang="en-US"/>
            </a:p>
          </p:txBody>
        </p:sp>
        <p:sp>
          <p:nvSpPr>
            <p:cNvPr id="630824" name="Line 40"/>
            <p:cNvSpPr>
              <a:spLocks noChangeShapeType="1"/>
            </p:cNvSpPr>
            <p:nvPr/>
          </p:nvSpPr>
          <p:spPr bwMode="auto">
            <a:xfrm>
              <a:off x="3840" y="3744"/>
              <a:ext cx="48" cy="240"/>
            </a:xfrm>
            <a:prstGeom prst="line">
              <a:avLst/>
            </a:prstGeom>
            <a:noFill/>
            <a:ln w="28575">
              <a:solidFill>
                <a:schemeClr val="bg1"/>
              </a:solidFill>
              <a:round/>
              <a:headEnd/>
              <a:tailEnd/>
            </a:ln>
            <a:effectLst/>
          </p:spPr>
          <p:txBody>
            <a:bodyPr wrap="none" anchor="ctr"/>
            <a:lstStyle/>
            <a:p>
              <a:endParaRPr lang="ko-KR" altLang="en-US"/>
            </a:p>
          </p:txBody>
        </p:sp>
        <p:sp>
          <p:nvSpPr>
            <p:cNvPr id="630825" name="Line 41"/>
            <p:cNvSpPr>
              <a:spLocks noChangeShapeType="1"/>
            </p:cNvSpPr>
            <p:nvPr/>
          </p:nvSpPr>
          <p:spPr bwMode="auto">
            <a:xfrm flipH="1" flipV="1">
              <a:off x="3360" y="3504"/>
              <a:ext cx="336" cy="48"/>
            </a:xfrm>
            <a:prstGeom prst="line">
              <a:avLst/>
            </a:prstGeom>
            <a:noFill/>
            <a:ln w="28575">
              <a:solidFill>
                <a:schemeClr val="bg1"/>
              </a:solidFill>
              <a:round/>
              <a:headEnd/>
              <a:tailEnd/>
            </a:ln>
            <a:effectLst/>
          </p:spPr>
          <p:txBody>
            <a:bodyPr wrap="none" anchor="ctr"/>
            <a:lstStyle/>
            <a:p>
              <a:endParaRPr lang="ko-KR" altLang="en-US"/>
            </a:p>
          </p:txBody>
        </p:sp>
        <p:sp>
          <p:nvSpPr>
            <p:cNvPr id="630826" name="Line 42"/>
            <p:cNvSpPr>
              <a:spLocks noChangeShapeType="1"/>
            </p:cNvSpPr>
            <p:nvPr/>
          </p:nvSpPr>
          <p:spPr bwMode="auto">
            <a:xfrm>
              <a:off x="3168" y="3744"/>
              <a:ext cx="240" cy="192"/>
            </a:xfrm>
            <a:prstGeom prst="line">
              <a:avLst/>
            </a:prstGeom>
            <a:noFill/>
            <a:ln w="28575">
              <a:solidFill>
                <a:schemeClr val="bg1"/>
              </a:solidFill>
              <a:round/>
              <a:headEnd/>
              <a:tailEnd/>
            </a:ln>
            <a:effectLst/>
          </p:spPr>
          <p:txBody>
            <a:bodyPr wrap="none" anchor="ctr"/>
            <a:lstStyle/>
            <a:p>
              <a:endParaRPr lang="ko-KR" altLang="en-US"/>
            </a:p>
          </p:txBody>
        </p:sp>
        <p:sp>
          <p:nvSpPr>
            <p:cNvPr id="630827" name="Line 43"/>
            <p:cNvSpPr>
              <a:spLocks noChangeShapeType="1"/>
            </p:cNvSpPr>
            <p:nvPr/>
          </p:nvSpPr>
          <p:spPr bwMode="auto">
            <a:xfrm>
              <a:off x="3456" y="3984"/>
              <a:ext cx="432" cy="0"/>
            </a:xfrm>
            <a:prstGeom prst="line">
              <a:avLst/>
            </a:prstGeom>
            <a:noFill/>
            <a:ln w="28575">
              <a:solidFill>
                <a:schemeClr val="bg1"/>
              </a:solidFill>
              <a:round/>
              <a:headEnd/>
              <a:tailEnd/>
            </a:ln>
            <a:effectLst/>
          </p:spPr>
          <p:txBody>
            <a:bodyPr wrap="none" anchor="ctr"/>
            <a:lstStyle/>
            <a:p>
              <a:endParaRPr lang="ko-KR" altLang="en-US"/>
            </a:p>
          </p:txBody>
        </p:sp>
        <p:sp>
          <p:nvSpPr>
            <p:cNvPr id="630828" name="Line 44"/>
            <p:cNvSpPr>
              <a:spLocks noChangeShapeType="1"/>
            </p:cNvSpPr>
            <p:nvPr/>
          </p:nvSpPr>
          <p:spPr bwMode="auto">
            <a:xfrm>
              <a:off x="3744" y="3552"/>
              <a:ext cx="96" cy="144"/>
            </a:xfrm>
            <a:prstGeom prst="line">
              <a:avLst/>
            </a:prstGeom>
            <a:noFill/>
            <a:ln w="28575">
              <a:solidFill>
                <a:schemeClr val="bg1"/>
              </a:solidFill>
              <a:round/>
              <a:headEnd/>
              <a:tailEnd/>
            </a:ln>
            <a:effectLst/>
          </p:spPr>
          <p:txBody>
            <a:bodyPr wrap="none" anchor="ctr"/>
            <a:lstStyle/>
            <a:p>
              <a:endParaRPr lang="ko-KR" altLang="en-US"/>
            </a:p>
          </p:txBody>
        </p:sp>
        <p:sp>
          <p:nvSpPr>
            <p:cNvPr id="630829" name="Oval 45"/>
            <p:cNvSpPr>
              <a:spLocks noChangeArrowheads="1"/>
            </p:cNvSpPr>
            <p:nvPr/>
          </p:nvSpPr>
          <p:spPr bwMode="auto">
            <a:xfrm>
              <a:off x="2976" y="3984"/>
              <a:ext cx="67" cy="53"/>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endParaRPr lang="ko-KR" altLang="en-US"/>
            </a:p>
          </p:txBody>
        </p:sp>
        <p:sp>
          <p:nvSpPr>
            <p:cNvPr id="630830" name="Line 46"/>
            <p:cNvSpPr>
              <a:spLocks noChangeShapeType="1"/>
            </p:cNvSpPr>
            <p:nvPr/>
          </p:nvSpPr>
          <p:spPr bwMode="auto">
            <a:xfrm flipV="1">
              <a:off x="3024" y="3984"/>
              <a:ext cx="384" cy="48"/>
            </a:xfrm>
            <a:prstGeom prst="line">
              <a:avLst/>
            </a:prstGeom>
            <a:noFill/>
            <a:ln w="28575">
              <a:solidFill>
                <a:schemeClr val="bg1"/>
              </a:solidFill>
              <a:round/>
              <a:headEnd/>
              <a:tailEnd/>
            </a:ln>
            <a:effectLst/>
          </p:spPr>
          <p:txBody>
            <a:bodyPr wrap="none" anchor="ctr"/>
            <a:lstStyle/>
            <a:p>
              <a:endParaRPr lang="ko-KR" altLang="en-US"/>
            </a:p>
          </p:txBody>
        </p:sp>
        <p:sp>
          <p:nvSpPr>
            <p:cNvPr id="630831" name="Line 47"/>
            <p:cNvSpPr>
              <a:spLocks noChangeShapeType="1"/>
            </p:cNvSpPr>
            <p:nvPr/>
          </p:nvSpPr>
          <p:spPr bwMode="auto">
            <a:xfrm flipV="1">
              <a:off x="2544" y="4032"/>
              <a:ext cx="432" cy="0"/>
            </a:xfrm>
            <a:prstGeom prst="line">
              <a:avLst/>
            </a:prstGeom>
            <a:noFill/>
            <a:ln w="28575">
              <a:solidFill>
                <a:schemeClr val="bg1"/>
              </a:solidFill>
              <a:round/>
              <a:headEnd/>
              <a:tailEnd/>
            </a:ln>
            <a:effectLst/>
          </p:spPr>
          <p:txBody>
            <a:bodyPr wrap="none" anchor="ctr"/>
            <a:lstStyle/>
            <a:p>
              <a:endParaRPr lang="ko-KR" altLang="en-US"/>
            </a:p>
          </p:txBody>
        </p:sp>
      </p:grpSp>
      <p:grpSp>
        <p:nvGrpSpPr>
          <p:cNvPr id="4" name="Group 48"/>
          <p:cNvGrpSpPr>
            <a:grpSpLocks/>
          </p:cNvGrpSpPr>
          <p:nvPr/>
        </p:nvGrpSpPr>
        <p:grpSpPr bwMode="auto">
          <a:xfrm>
            <a:off x="8001000" y="2895600"/>
            <a:ext cx="1114425" cy="914400"/>
            <a:chOff x="1344" y="3168"/>
            <a:chExt cx="1374" cy="1024"/>
          </a:xfrm>
        </p:grpSpPr>
        <p:graphicFrame>
          <p:nvGraphicFramePr>
            <p:cNvPr id="630833" name="Object 49"/>
            <p:cNvGraphicFramePr>
              <a:graphicFrameLocks noChangeAspect="1"/>
            </p:cNvGraphicFramePr>
            <p:nvPr/>
          </p:nvGraphicFramePr>
          <p:xfrm>
            <a:off x="1344" y="3264"/>
            <a:ext cx="1248" cy="928"/>
          </p:xfrm>
          <a:graphic>
            <a:graphicData uri="http://schemas.openxmlformats.org/presentationml/2006/ole">
              <p:oleObj spid="_x0000_s4099" name="Bitmap Image" r:id="rId8" imgW="2790476" imgH="2076740" progId="Paint.Picture">
                <p:embed/>
              </p:oleObj>
            </a:graphicData>
          </a:graphic>
        </p:graphicFrame>
        <p:graphicFrame>
          <p:nvGraphicFramePr>
            <p:cNvPr id="630834" name="Object 50"/>
            <p:cNvGraphicFramePr>
              <a:graphicFrameLocks noChangeAspect="1"/>
            </p:cNvGraphicFramePr>
            <p:nvPr/>
          </p:nvGraphicFramePr>
          <p:xfrm>
            <a:off x="2304" y="3168"/>
            <a:ext cx="414" cy="383"/>
          </p:xfrm>
          <a:graphic>
            <a:graphicData uri="http://schemas.openxmlformats.org/presentationml/2006/ole">
              <p:oleObj spid="_x0000_s4100" name="Bitmap Image" r:id="rId9" imgW="1267002" imgH="1171429" progId="Paint.Picture">
                <p:embed/>
              </p:oleObj>
            </a:graphicData>
          </a:graphic>
        </p:graphicFrame>
      </p:grpSp>
      <p:pic>
        <p:nvPicPr>
          <p:cNvPr id="630835" name="Picture 51" descr="open%20office%20east"/>
          <p:cNvPicPr>
            <a:picLocks noChangeAspect="1" noChangeArrowheads="1"/>
          </p:cNvPicPr>
          <p:nvPr/>
        </p:nvPicPr>
        <p:blipFill>
          <a:blip r:embed="rId10" cstate="print"/>
          <a:srcRect/>
          <a:stretch>
            <a:fillRect/>
          </a:stretch>
        </p:blipFill>
        <p:spPr bwMode="auto">
          <a:xfrm>
            <a:off x="5791200" y="1447800"/>
            <a:ext cx="838200" cy="639763"/>
          </a:xfrm>
          <a:prstGeom prst="rect">
            <a:avLst/>
          </a:prstGeom>
          <a:noFill/>
          <a:ln w="9525">
            <a:noFill/>
            <a:miter lim="800000"/>
            <a:headEnd/>
            <a:tailEnd/>
          </a:ln>
          <a:effectLst>
            <a:outerShdw dist="107763" dir="2700000" algn="ctr" rotWithShape="0">
              <a:srgbClr val="808080"/>
            </a:outerShdw>
          </a:effectLst>
        </p:spPr>
      </p:pic>
      <p:pic>
        <p:nvPicPr>
          <p:cNvPr id="630836" name="Picture 52"/>
          <p:cNvPicPr>
            <a:picLocks noChangeAspect="1" noChangeArrowheads="1"/>
          </p:cNvPicPr>
          <p:nvPr/>
        </p:nvPicPr>
        <p:blipFill>
          <a:blip r:embed="rId11" cstate="print"/>
          <a:srcRect/>
          <a:stretch>
            <a:fillRect/>
          </a:stretch>
        </p:blipFill>
        <p:spPr bwMode="auto">
          <a:xfrm>
            <a:off x="7010400" y="1219200"/>
            <a:ext cx="1447800" cy="960438"/>
          </a:xfrm>
          <a:prstGeom prst="rect">
            <a:avLst/>
          </a:prstGeom>
          <a:noFill/>
          <a:ln w="9525">
            <a:noFill/>
            <a:miter lim="800000"/>
            <a:headEnd/>
            <a:tailEnd/>
          </a:ln>
          <a:effectLst/>
        </p:spPr>
      </p:pic>
      <p:grpSp>
        <p:nvGrpSpPr>
          <p:cNvPr id="5" name="Group 53"/>
          <p:cNvGrpSpPr>
            <a:grpSpLocks/>
          </p:cNvGrpSpPr>
          <p:nvPr/>
        </p:nvGrpSpPr>
        <p:grpSpPr bwMode="auto">
          <a:xfrm>
            <a:off x="6629400" y="5087938"/>
            <a:ext cx="2514600" cy="1617662"/>
            <a:chOff x="4176" y="3205"/>
            <a:chExt cx="1584" cy="1019"/>
          </a:xfrm>
        </p:grpSpPr>
        <p:pic>
          <p:nvPicPr>
            <p:cNvPr id="630838" name="Picture 54" descr="container_tracking"/>
            <p:cNvPicPr>
              <a:picLocks noChangeAspect="1" noChangeArrowheads="1"/>
            </p:cNvPicPr>
            <p:nvPr/>
          </p:nvPicPr>
          <p:blipFill>
            <a:blip r:embed="rId12"/>
            <a:srcRect/>
            <a:stretch>
              <a:fillRect/>
            </a:stretch>
          </p:blipFill>
          <p:spPr bwMode="auto">
            <a:xfrm>
              <a:off x="4896" y="3600"/>
              <a:ext cx="528" cy="469"/>
            </a:xfrm>
            <a:prstGeom prst="rect">
              <a:avLst/>
            </a:prstGeom>
            <a:noFill/>
          </p:spPr>
        </p:pic>
        <p:pic>
          <p:nvPicPr>
            <p:cNvPr id="630839" name="Picture 55" descr="manufacturing"/>
            <p:cNvPicPr>
              <a:picLocks noChangeAspect="1" noChangeArrowheads="1"/>
            </p:cNvPicPr>
            <p:nvPr/>
          </p:nvPicPr>
          <p:blipFill>
            <a:blip r:embed="rId13"/>
            <a:srcRect/>
            <a:stretch>
              <a:fillRect/>
            </a:stretch>
          </p:blipFill>
          <p:spPr bwMode="auto">
            <a:xfrm>
              <a:off x="4368" y="3264"/>
              <a:ext cx="576" cy="484"/>
            </a:xfrm>
            <a:prstGeom prst="rect">
              <a:avLst/>
            </a:prstGeom>
            <a:noFill/>
          </p:spPr>
        </p:pic>
        <p:graphicFrame>
          <p:nvGraphicFramePr>
            <p:cNvPr id="630840" name="Object 56"/>
            <p:cNvGraphicFramePr>
              <a:graphicFrameLocks noChangeAspect="1"/>
            </p:cNvGraphicFramePr>
            <p:nvPr/>
          </p:nvGraphicFramePr>
          <p:xfrm>
            <a:off x="4176" y="3696"/>
            <a:ext cx="528" cy="528"/>
          </p:xfrm>
          <a:graphic>
            <a:graphicData uri="http://schemas.openxmlformats.org/presentationml/2006/ole">
              <p:oleObj spid="_x0000_s4098" name="Bitmap Image" r:id="rId14" imgW="1238423" imgH="1238423" progId="Paint.Picture">
                <p:embed/>
              </p:oleObj>
            </a:graphicData>
          </a:graphic>
        </p:graphicFrame>
        <p:pic>
          <p:nvPicPr>
            <p:cNvPr id="630841" name="Picture 57" descr="The image “http://www.fedex.com/images/ascend/us/sameday/same_day_truck.jpg” cannot be displayed, because it contains errors."/>
            <p:cNvPicPr>
              <a:picLocks noChangeAspect="1" noChangeArrowheads="1"/>
            </p:cNvPicPr>
            <p:nvPr/>
          </p:nvPicPr>
          <p:blipFill>
            <a:blip r:embed="rId15"/>
            <a:srcRect/>
            <a:stretch>
              <a:fillRect/>
            </a:stretch>
          </p:blipFill>
          <p:spPr bwMode="auto">
            <a:xfrm>
              <a:off x="5232" y="3205"/>
              <a:ext cx="528" cy="40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07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07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07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07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07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07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078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078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078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078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078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0787">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0787">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0787">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0787">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0787">
                                            <p:txEl>
                                              <p:pRg st="15" end="1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0787">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7" grpId="0" build="p"/>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3048</Words>
  <Application>Microsoft Office PowerPoint</Application>
  <PresentationFormat>화면 슬라이드 쇼(4:3)</PresentationFormat>
  <Paragraphs>568</Paragraphs>
  <Slides>57</Slides>
  <Notes>22</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57</vt:i4>
      </vt:variant>
    </vt:vector>
  </HeadingPairs>
  <TitlesOfParts>
    <vt:vector size="60" baseType="lpstr">
      <vt:lpstr>Office 테마</vt:lpstr>
      <vt:lpstr>Bitmap Image</vt:lpstr>
      <vt:lpstr>Adobe Photoshop Image</vt:lpstr>
      <vt:lpstr>Access Network Technologies for Future Internet</vt:lpstr>
      <vt:lpstr>Outline</vt:lpstr>
      <vt:lpstr>Changes of Networking</vt:lpstr>
      <vt:lpstr>New Networks and Services</vt:lpstr>
      <vt:lpstr>Access Networks</vt:lpstr>
      <vt:lpstr>Characteristics for Future Customers/Networks</vt:lpstr>
      <vt:lpstr>Sensor Network</vt:lpstr>
      <vt:lpstr>Why “Real” Information is so Important?</vt:lpstr>
      <vt:lpstr>WSN Applications</vt:lpstr>
      <vt:lpstr>How to connect sensor networks</vt:lpstr>
      <vt:lpstr>IP/USN</vt:lpstr>
      <vt:lpstr>Canonical SensorNet Network Architecture</vt:lpstr>
      <vt:lpstr>Lesson 1: IP</vt:lpstr>
      <vt:lpstr>But, …</vt:lpstr>
      <vt:lpstr>Our goal: Ubiquitous Real Internet </vt:lpstr>
      <vt:lpstr>SpoVNet</vt:lpstr>
      <vt:lpstr>Motivation/Objectives</vt:lpstr>
      <vt:lpstr>Cargo Tracking System</vt:lpstr>
      <vt:lpstr>Cargo Tracking System</vt:lpstr>
      <vt:lpstr>SpoVNet</vt:lpstr>
      <vt:lpstr>P2P Overlay Network for Sensor Network</vt:lpstr>
      <vt:lpstr>Using P2P Service Concept</vt:lpstr>
      <vt:lpstr>P2P Approach to USN Integration</vt:lpstr>
      <vt:lpstr>P2P USN Approach</vt:lpstr>
      <vt:lpstr>Sink Node Architecture </vt:lpstr>
      <vt:lpstr>Sensor P2P Service for Sharing USNs</vt:lpstr>
      <vt:lpstr>Peer Node’s Architecture</vt:lpstr>
      <vt:lpstr>P2P USN Service Scenarios</vt:lpstr>
      <vt:lpstr>WMN</vt:lpstr>
      <vt:lpstr>Overview</vt:lpstr>
      <vt:lpstr>Mesh vs. Ad-Hoc Networks</vt:lpstr>
      <vt:lpstr>Mesh vs. Sensor Networks</vt:lpstr>
      <vt:lpstr>A NOVEL ARCHITECTURE FOR FUTURE WIRELESS MESH NETWORK</vt:lpstr>
      <vt:lpstr> Introduction</vt:lpstr>
      <vt:lpstr> Background and Related works</vt:lpstr>
      <vt:lpstr>Why Hyperchannel works?</vt:lpstr>
      <vt:lpstr> Background and Related works</vt:lpstr>
      <vt:lpstr> Background and Related works</vt:lpstr>
      <vt:lpstr> A DESIGN EXAMPLE</vt:lpstr>
      <vt:lpstr>슬라이드 40</vt:lpstr>
      <vt:lpstr>슬라이드 41</vt:lpstr>
      <vt:lpstr>Introduction</vt:lpstr>
      <vt:lpstr>Proposed Scheme</vt:lpstr>
      <vt:lpstr>Proposed Scheme</vt:lpstr>
      <vt:lpstr>Proposed Scheme</vt:lpstr>
      <vt:lpstr>Proposed Scheme</vt:lpstr>
      <vt:lpstr>Future Internet Access Network Technologies:  Delay Tolerant Network</vt:lpstr>
      <vt:lpstr>Motivation</vt:lpstr>
      <vt:lpstr>Internet Evolving Concept</vt:lpstr>
      <vt:lpstr>Why DTNs?</vt:lpstr>
      <vt:lpstr>DTN Concept</vt:lpstr>
      <vt:lpstr>Current Internet vs. DTN Routing</vt:lpstr>
      <vt:lpstr>Types of DTN contacts</vt:lpstr>
      <vt:lpstr>Types of DTN contacts</vt:lpstr>
      <vt:lpstr>Types of DTN contacts</vt:lpstr>
      <vt:lpstr>Types of DTN contacts</vt:lpstr>
      <vt:lpstr>Discussions</vt:lpstr>
    </vt:vector>
  </TitlesOfParts>
  <Company>전남대학교 전자컴퓨터공학부</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Network Technologies for Future Internet</dc:title>
  <dc:creator>최덕재</dc:creator>
  <cp:lastModifiedBy>최덕재</cp:lastModifiedBy>
  <cp:revision>40</cp:revision>
  <dcterms:created xsi:type="dcterms:W3CDTF">2008-10-05T05:26:28Z</dcterms:created>
  <dcterms:modified xsi:type="dcterms:W3CDTF">2008-10-05T14:30:48Z</dcterms:modified>
</cp:coreProperties>
</file>