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67" r:id="rId3"/>
    <p:sldId id="368" r:id="rId4"/>
    <p:sldId id="369" r:id="rId5"/>
    <p:sldId id="259" r:id="rId6"/>
    <p:sldId id="260" r:id="rId7"/>
    <p:sldId id="261" r:id="rId8"/>
    <p:sldId id="262" r:id="rId9"/>
    <p:sldId id="263" r:id="rId10"/>
    <p:sldId id="264" r:id="rId11"/>
    <p:sldId id="370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1" r:id="rId30"/>
    <p:sldId id="296" r:id="rId31"/>
    <p:sldId id="297" r:id="rId32"/>
    <p:sldId id="298" r:id="rId33"/>
    <p:sldId id="299" r:id="rId34"/>
    <p:sldId id="301" r:id="rId35"/>
    <p:sldId id="302" r:id="rId36"/>
    <p:sldId id="303" r:id="rId37"/>
    <p:sldId id="304" r:id="rId38"/>
    <p:sldId id="371" r:id="rId3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BF6D-70B5-434E-A61B-E274F942C2A2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E74A4-20F0-4FCA-AF2E-AA2C0BF6C1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A22C7-F60B-49DA-937C-099CFB222E6E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2099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F5ACB-81E0-4334-AA80-E980BC10115C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1B1BE-CD90-41A7-A1A0-75DA87ECC5AE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DD098-FC87-4FA1-9F37-F49D2982D93C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AA354-53C3-4DCE-9121-255BF8DEEC9C}" type="slidenum">
              <a:rPr lang="en-US" altLang="ko-KR"/>
              <a:pPr/>
              <a:t>32</a:t>
            </a:fld>
            <a:endParaRPr lang="en-US" altLang="ko-KR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4A6CF-CA6D-468D-8AAF-B862EDED30C0}" type="slidenum">
              <a:rPr lang="en-US" altLang="ko-KR"/>
              <a:pPr/>
              <a:t>33</a:t>
            </a:fld>
            <a:endParaRPr lang="en-US" altLang="ko-KR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CDC90-E593-46F0-953E-F65D29ACAB6B}" type="slidenum">
              <a:rPr lang="en-US" altLang="ko-KR"/>
              <a:pPr/>
              <a:t>34</a:t>
            </a:fld>
            <a:endParaRPr lang="en-US" altLang="ko-KR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2767B-2E63-48F3-AF7A-C896C1984700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BDEC9-D923-49EE-86C1-1BC8ACD16F86}" type="slidenum">
              <a:rPr lang="en-US" altLang="ko-KR"/>
              <a:pPr/>
              <a:t>36</a:t>
            </a:fld>
            <a:endParaRPr lang="en-US" altLang="ko-KR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1FF0-4387-4972-B1D2-D3AD6E9B812F}" type="slidenum">
              <a:rPr lang="en-US" altLang="ko-KR"/>
              <a:pPr/>
              <a:t>37</a:t>
            </a:fld>
            <a:endParaRPr lang="en-US" altLang="ko-KR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87143-C7C3-46D5-99F7-A9CDC0C16CEE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249D0-C3BE-464A-899A-A339E95C1408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90E45-0BED-4F6D-B3B6-2BFD1A13B0DB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DDF2E-30DC-4B5C-8ADF-A85B44A371DB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23AF2-800E-43FB-A5F8-42ABA8804962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E68EC-3C09-46EC-B85B-7644E966B753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FB4AB-A21A-43A1-B728-91FE3B4D46C8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438C0-EFAE-48D0-825C-860E1B097E12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4EB8-60A3-43BE-80C4-2594F9226544}" type="datetimeFigureOut">
              <a:rPr lang="ko-KR" altLang="en-US" smtClean="0"/>
              <a:pPr/>
              <a:t>2008-12-15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2AE9-C312-4BC2-A47A-A84FBAB9DAD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Future Services/Applications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Deokjai Choi</a:t>
            </a:r>
          </a:p>
          <a:p>
            <a:r>
              <a:rPr lang="en-US" altLang="ko-KR" dirty="0" smtClean="0"/>
              <a:t>2008. Dec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ko-KR" altLang="en-US"/>
              <a:t>광대역통합망연구단</a:t>
            </a:r>
          </a:p>
        </p:txBody>
      </p:sp>
      <p:sp>
        <p:nvSpPr>
          <p:cNvPr id="6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31B380-94CD-4DD4-BDA1-8246A46B02C3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Scenario</a:t>
            </a:r>
          </a:p>
        </p:txBody>
      </p:sp>
      <p:sp>
        <p:nvSpPr>
          <p:cNvPr id="321573" name="Rectangle 37"/>
          <p:cNvSpPr>
            <a:spLocks noChangeArrowheads="1"/>
          </p:cNvSpPr>
          <p:nvPr/>
        </p:nvSpPr>
        <p:spPr bwMode="auto">
          <a:xfrm>
            <a:off x="6089650" y="1785938"/>
            <a:ext cx="1365250" cy="4032250"/>
          </a:xfrm>
          <a:prstGeom prst="rect">
            <a:avLst/>
          </a:prstGeom>
          <a:solidFill>
            <a:srgbClr val="FFF0C5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pic>
        <p:nvPicPr>
          <p:cNvPr id="321574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0800" y="2314575"/>
            <a:ext cx="1262063" cy="33337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21575" name="Rectangle 39"/>
          <p:cNvSpPr>
            <a:spLocks noChangeArrowheads="1"/>
          </p:cNvSpPr>
          <p:nvPr/>
        </p:nvSpPr>
        <p:spPr bwMode="auto">
          <a:xfrm>
            <a:off x="325438" y="1751013"/>
            <a:ext cx="3924300" cy="4065587"/>
          </a:xfrm>
          <a:prstGeom prst="rect">
            <a:avLst/>
          </a:prstGeom>
          <a:solidFill>
            <a:srgbClr val="E5FFFF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graphicFrame>
        <p:nvGraphicFramePr>
          <p:cNvPr id="321576" name="Group 40"/>
          <p:cNvGraphicFramePr>
            <a:graphicFrameLocks noGrp="1"/>
          </p:cNvGraphicFramePr>
          <p:nvPr/>
        </p:nvGraphicFramePr>
        <p:xfrm>
          <a:off x="1216025" y="2143125"/>
          <a:ext cx="2949575" cy="3311526"/>
        </p:xfrm>
        <a:graphic>
          <a:graphicData uri="http://schemas.openxmlformats.org/drawingml/2006/table">
            <a:tbl>
              <a:tblPr/>
              <a:tblGrid>
                <a:gridCol w="2949575"/>
              </a:tblGrid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Value-added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service layer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1FC"/>
                    </a:solidFill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Knowledge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layer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1FC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Component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service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Y헤드라인M" pitchFamily="18" charset="-127"/>
                        </a:rPr>
                        <a:t>layer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1FC"/>
                    </a:solidFill>
                  </a:tcPr>
                </a:tc>
              </a:tr>
            </a:tbl>
          </a:graphicData>
        </a:graphic>
      </p:graphicFrame>
      <p:sp>
        <p:nvSpPr>
          <p:cNvPr id="3128" name="Rectangle 483"/>
          <p:cNvSpPr>
            <a:spLocks noChangeArrowheads="1"/>
          </p:cNvSpPr>
          <p:nvPr/>
        </p:nvSpPr>
        <p:spPr bwMode="auto">
          <a:xfrm>
            <a:off x="2239963" y="4546600"/>
            <a:ext cx="1828800" cy="369888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Distributed Communication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Sphere Management</a:t>
            </a:r>
          </a:p>
        </p:txBody>
      </p:sp>
      <p:sp>
        <p:nvSpPr>
          <p:cNvPr id="69" name="Rectangle 483"/>
          <p:cNvSpPr>
            <a:spLocks noChangeArrowheads="1"/>
          </p:cNvSpPr>
          <p:nvPr/>
        </p:nvSpPr>
        <p:spPr bwMode="auto">
          <a:xfrm>
            <a:off x="2239963" y="3994150"/>
            <a:ext cx="1828800" cy="336550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Knowledge Discovery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and Exchange</a:t>
            </a:r>
          </a:p>
        </p:txBody>
      </p:sp>
      <p:sp>
        <p:nvSpPr>
          <p:cNvPr id="70" name="Rectangle 483"/>
          <p:cNvSpPr>
            <a:spLocks noChangeArrowheads="1"/>
          </p:cNvSpPr>
          <p:nvPr/>
        </p:nvSpPr>
        <p:spPr bwMode="auto">
          <a:xfrm>
            <a:off x="3224213" y="3544888"/>
            <a:ext cx="844550" cy="336550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Personal 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Information </a:t>
            </a:r>
          </a:p>
        </p:txBody>
      </p:sp>
      <p:sp>
        <p:nvSpPr>
          <p:cNvPr id="71" name="Rectangle 483"/>
          <p:cNvSpPr>
            <a:spLocks noChangeArrowheads="1"/>
          </p:cNvSpPr>
          <p:nvPr/>
        </p:nvSpPr>
        <p:spPr bwMode="auto">
          <a:xfrm>
            <a:off x="2239963" y="3548063"/>
            <a:ext cx="903287" cy="346075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Knowledge 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Interpretation </a:t>
            </a:r>
          </a:p>
        </p:txBody>
      </p:sp>
      <p:sp>
        <p:nvSpPr>
          <p:cNvPr id="72" name="Rectangle 483"/>
          <p:cNvSpPr>
            <a:spLocks noChangeArrowheads="1"/>
          </p:cNvSpPr>
          <p:nvPr/>
        </p:nvSpPr>
        <p:spPr bwMode="auto">
          <a:xfrm>
            <a:off x="2239963" y="3228975"/>
            <a:ext cx="1828800" cy="211138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Attentive Service</a:t>
            </a:r>
          </a:p>
        </p:txBody>
      </p:sp>
      <p:sp>
        <p:nvSpPr>
          <p:cNvPr id="74" name="Rectangle 483"/>
          <p:cNvSpPr>
            <a:spLocks noChangeArrowheads="1"/>
          </p:cNvSpPr>
          <p:nvPr/>
        </p:nvSpPr>
        <p:spPr bwMode="auto">
          <a:xfrm>
            <a:off x="2239963" y="5003800"/>
            <a:ext cx="1828800" cy="369888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Information and Content</a:t>
            </a:r>
          </a:p>
          <a:p>
            <a:pPr algn="ctr">
              <a:lnSpc>
                <a:spcPct val="80000"/>
              </a:lnSpc>
            </a:pPr>
            <a:r>
              <a:rPr lang="en-US" altLang="ko-KR" sz="900" b="1">
                <a:latin typeface="Arial" charset="0"/>
              </a:rPr>
              <a:t>Delivery and Management</a:t>
            </a:r>
          </a:p>
        </p:txBody>
      </p:sp>
      <p:sp>
        <p:nvSpPr>
          <p:cNvPr id="75" name="Rectangle 483"/>
          <p:cNvSpPr>
            <a:spLocks noChangeArrowheads="1"/>
          </p:cNvSpPr>
          <p:nvPr/>
        </p:nvSpPr>
        <p:spPr bwMode="auto">
          <a:xfrm>
            <a:off x="2239963" y="2663825"/>
            <a:ext cx="1828800" cy="369888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Service Creation and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Lifecycle Management</a:t>
            </a:r>
          </a:p>
        </p:txBody>
      </p:sp>
      <p:sp>
        <p:nvSpPr>
          <p:cNvPr id="2" name="Rectangle 483"/>
          <p:cNvSpPr>
            <a:spLocks noChangeArrowheads="1"/>
          </p:cNvSpPr>
          <p:nvPr/>
        </p:nvSpPr>
        <p:spPr bwMode="auto">
          <a:xfrm>
            <a:off x="2239963" y="2220913"/>
            <a:ext cx="914400" cy="336550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Privacy and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 Trust</a:t>
            </a:r>
          </a:p>
        </p:txBody>
      </p:sp>
      <p:sp>
        <p:nvSpPr>
          <p:cNvPr id="3" name="Rectangle 483"/>
          <p:cNvSpPr>
            <a:spLocks noChangeArrowheads="1"/>
          </p:cNvSpPr>
          <p:nvPr/>
        </p:nvSpPr>
        <p:spPr bwMode="auto">
          <a:xfrm>
            <a:off x="3224213" y="2220913"/>
            <a:ext cx="844550" cy="344487"/>
          </a:xfrm>
          <a:prstGeom prst="rect">
            <a:avLst/>
          </a:prstGeom>
          <a:solidFill>
            <a:srgbClr val="99CCFF"/>
          </a:soli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Group </a:t>
            </a:r>
          </a:p>
          <a:p>
            <a:pPr algn="ctr">
              <a:lnSpc>
                <a:spcPct val="80000"/>
              </a:lnSpc>
            </a:pPr>
            <a:r>
              <a:rPr lang="en-US" altLang="ko-KR" sz="1000" b="1">
                <a:latin typeface="Arial" charset="0"/>
              </a:rPr>
              <a:t>Awareness </a:t>
            </a:r>
          </a:p>
        </p:txBody>
      </p:sp>
      <p:sp>
        <p:nvSpPr>
          <p:cNvPr id="321599" name="Rectangle 63"/>
          <p:cNvSpPr>
            <a:spLocks noChangeArrowheads="1"/>
          </p:cNvSpPr>
          <p:nvPr/>
        </p:nvSpPr>
        <p:spPr bwMode="auto">
          <a:xfrm>
            <a:off x="323850" y="1341438"/>
            <a:ext cx="3892550" cy="304800"/>
          </a:xfrm>
          <a:prstGeom prst="rect">
            <a:avLst/>
          </a:prstGeom>
          <a:solidFill>
            <a:srgbClr val="E5FFFF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ko-KR" sz="1400" b="1">
                <a:solidFill>
                  <a:srgbClr val="000066"/>
                </a:solidFill>
                <a:latin typeface="Arial" charset="0"/>
              </a:rPr>
              <a:t>Service Enablers</a:t>
            </a:r>
          </a:p>
        </p:txBody>
      </p:sp>
      <p:sp>
        <p:nvSpPr>
          <p:cNvPr id="321600" name="AutoShape 64"/>
          <p:cNvSpPr>
            <a:spLocks noChangeArrowheads="1"/>
          </p:cNvSpPr>
          <p:nvPr/>
        </p:nvSpPr>
        <p:spPr bwMode="auto">
          <a:xfrm>
            <a:off x="390525" y="3538538"/>
            <a:ext cx="685800" cy="703262"/>
          </a:xfrm>
          <a:prstGeom prst="can">
            <a:avLst>
              <a:gd name="adj" fmla="val 25637"/>
            </a:avLst>
          </a:prstGeom>
          <a:gradFill rotWithShape="1">
            <a:gsLst>
              <a:gs pos="0">
                <a:srgbClr val="E5FFFF">
                  <a:gamma/>
                  <a:shade val="46275"/>
                  <a:invGamma/>
                </a:srgbClr>
              </a:gs>
              <a:gs pos="50000">
                <a:srgbClr val="E5FFFF"/>
              </a:gs>
              <a:gs pos="100000">
                <a:srgbClr val="E5FFFF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n-US" altLang="ko-KR" sz="1000" b="1">
                <a:latin typeface="Arial" charset="0"/>
                <a:ea typeface="HY중고딕" pitchFamily="18" charset="-127"/>
              </a:rPr>
              <a:t>Knowledge</a:t>
            </a:r>
          </a:p>
        </p:txBody>
      </p:sp>
      <p:sp>
        <p:nvSpPr>
          <p:cNvPr id="321601" name="AutoShape 65"/>
          <p:cNvSpPr>
            <a:spLocks noChangeArrowheads="1"/>
          </p:cNvSpPr>
          <p:nvPr/>
        </p:nvSpPr>
        <p:spPr bwMode="auto">
          <a:xfrm>
            <a:off x="390525" y="2378075"/>
            <a:ext cx="685800" cy="703263"/>
          </a:xfrm>
          <a:prstGeom prst="can">
            <a:avLst>
              <a:gd name="adj" fmla="val 25637"/>
            </a:avLst>
          </a:prstGeom>
          <a:gradFill rotWithShape="1">
            <a:gsLst>
              <a:gs pos="0">
                <a:srgbClr val="E5FFFF">
                  <a:gamma/>
                  <a:shade val="46275"/>
                  <a:invGamma/>
                </a:srgbClr>
              </a:gs>
              <a:gs pos="50000">
                <a:srgbClr val="E5FFFF"/>
              </a:gs>
              <a:gs pos="100000">
                <a:srgbClr val="E5FFFF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n-US" altLang="ko-KR" sz="1000" b="1">
                <a:latin typeface="Arial" charset="0"/>
                <a:ea typeface="HY중고딕" pitchFamily="18" charset="-127"/>
              </a:rPr>
              <a:t>Policy</a:t>
            </a:r>
          </a:p>
        </p:txBody>
      </p:sp>
      <p:sp>
        <p:nvSpPr>
          <p:cNvPr id="321602" name="AutoShape 66"/>
          <p:cNvSpPr>
            <a:spLocks noChangeArrowheads="1"/>
          </p:cNvSpPr>
          <p:nvPr/>
        </p:nvSpPr>
        <p:spPr bwMode="auto">
          <a:xfrm>
            <a:off x="390525" y="4630738"/>
            <a:ext cx="685800" cy="703262"/>
          </a:xfrm>
          <a:prstGeom prst="can">
            <a:avLst>
              <a:gd name="adj" fmla="val 25637"/>
            </a:avLst>
          </a:prstGeom>
          <a:gradFill rotWithShape="1">
            <a:gsLst>
              <a:gs pos="0">
                <a:srgbClr val="E5FFFF">
                  <a:gamma/>
                  <a:shade val="46275"/>
                  <a:invGamma/>
                </a:srgbClr>
              </a:gs>
              <a:gs pos="50000">
                <a:srgbClr val="E5FFFF"/>
              </a:gs>
              <a:gs pos="100000">
                <a:srgbClr val="E5FFFF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n-US" altLang="ko-KR" sz="1000" b="1">
                <a:latin typeface="Arial" charset="0"/>
                <a:ea typeface="HY중고딕" pitchFamily="18" charset="-127"/>
              </a:rPr>
              <a:t>User </a:t>
            </a:r>
          </a:p>
          <a:p>
            <a:pPr algn="ctr"/>
            <a:r>
              <a:rPr lang="en-US" altLang="ko-KR" sz="1000" b="1">
                <a:latin typeface="Arial" charset="0"/>
                <a:ea typeface="HY중고딕" pitchFamily="18" charset="-127"/>
              </a:rPr>
              <a:t>Profile</a:t>
            </a:r>
          </a:p>
        </p:txBody>
      </p:sp>
      <p:sp>
        <p:nvSpPr>
          <p:cNvPr id="321603" name="Line 67"/>
          <p:cNvSpPr>
            <a:spLocks noChangeShapeType="1"/>
          </p:cNvSpPr>
          <p:nvPr/>
        </p:nvSpPr>
        <p:spPr bwMode="auto">
          <a:xfrm>
            <a:off x="1076325" y="2654300"/>
            <a:ext cx="131763" cy="1020763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321604" name="Line 68"/>
          <p:cNvSpPr>
            <a:spLocks noChangeShapeType="1"/>
          </p:cNvSpPr>
          <p:nvPr/>
        </p:nvSpPr>
        <p:spPr bwMode="auto">
          <a:xfrm>
            <a:off x="1076325" y="3851275"/>
            <a:ext cx="131763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321605" name="Line 69"/>
          <p:cNvSpPr>
            <a:spLocks noChangeShapeType="1"/>
          </p:cNvSpPr>
          <p:nvPr/>
        </p:nvSpPr>
        <p:spPr bwMode="auto">
          <a:xfrm flipV="1">
            <a:off x="1076325" y="3956050"/>
            <a:ext cx="131763" cy="1020763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321606" name="AutoShape 70"/>
          <p:cNvSpPr>
            <a:spLocks noChangeArrowheads="1"/>
          </p:cNvSpPr>
          <p:nvPr/>
        </p:nvSpPr>
        <p:spPr bwMode="auto">
          <a:xfrm>
            <a:off x="4576763" y="5842000"/>
            <a:ext cx="1944687" cy="415925"/>
          </a:xfrm>
          <a:prstGeom prst="can">
            <a:avLst>
              <a:gd name="adj" fmla="val 25000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n-US" altLang="ko-KR" sz="1200" b="1">
                <a:latin typeface="Arial" charset="0"/>
                <a:ea typeface="굴림체" pitchFamily="49" charset="-127"/>
              </a:rPr>
              <a:t>Service Usage Behaviors</a:t>
            </a:r>
          </a:p>
        </p:txBody>
      </p:sp>
      <p:sp>
        <p:nvSpPr>
          <p:cNvPr id="321607" name="Rectangle 71"/>
          <p:cNvSpPr>
            <a:spLocks noChangeArrowheads="1"/>
          </p:cNvSpPr>
          <p:nvPr/>
        </p:nvSpPr>
        <p:spPr bwMode="auto">
          <a:xfrm>
            <a:off x="4505325" y="1773238"/>
            <a:ext cx="1250950" cy="4032250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sp>
        <p:nvSpPr>
          <p:cNvPr id="321608" name="Rectangle 72"/>
          <p:cNvSpPr>
            <a:spLocks noChangeArrowheads="1"/>
          </p:cNvSpPr>
          <p:nvPr/>
        </p:nvSpPr>
        <p:spPr bwMode="auto">
          <a:xfrm>
            <a:off x="4468813" y="1341438"/>
            <a:ext cx="1250950" cy="304800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ko-KR" sz="1400" b="1">
                <a:solidFill>
                  <a:srgbClr val="000066"/>
                </a:solidFill>
                <a:latin typeface="Arial" charset="0"/>
                <a:ea typeface="굴림체" pitchFamily="49" charset="-127"/>
              </a:rPr>
              <a:t>Situation</a:t>
            </a:r>
          </a:p>
        </p:txBody>
      </p:sp>
      <p:sp>
        <p:nvSpPr>
          <p:cNvPr id="321609" name="Oval 73"/>
          <p:cNvSpPr>
            <a:spLocks noChangeArrowheads="1"/>
          </p:cNvSpPr>
          <p:nvPr/>
        </p:nvSpPr>
        <p:spPr bwMode="auto">
          <a:xfrm>
            <a:off x="4622800" y="4167188"/>
            <a:ext cx="930275" cy="52705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50000"/>
              </a:lnSpc>
            </a:pPr>
            <a:r>
              <a:rPr lang="en-US" altLang="ko-KR" sz="4000" b="1">
                <a:solidFill>
                  <a:schemeClr val="accent2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algn="ctr">
              <a:lnSpc>
                <a:spcPct val="50000"/>
              </a:lnSpc>
            </a:pPr>
            <a:r>
              <a:rPr lang="en-US" altLang="ko-KR" sz="4000" b="1">
                <a:solidFill>
                  <a:schemeClr val="accent2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algn="ctr">
              <a:lnSpc>
                <a:spcPct val="50000"/>
              </a:lnSpc>
            </a:pPr>
            <a:r>
              <a:rPr lang="en-US" altLang="ko-KR" sz="4000" b="1">
                <a:solidFill>
                  <a:schemeClr val="accent2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</p:txBody>
      </p:sp>
      <p:sp>
        <p:nvSpPr>
          <p:cNvPr id="321611" name="Rectangle 75"/>
          <p:cNvSpPr>
            <a:spLocks noChangeArrowheads="1"/>
          </p:cNvSpPr>
          <p:nvPr/>
        </p:nvSpPr>
        <p:spPr bwMode="auto">
          <a:xfrm>
            <a:off x="6064250" y="1341438"/>
            <a:ext cx="1390650" cy="336550"/>
          </a:xfrm>
          <a:prstGeom prst="rect">
            <a:avLst/>
          </a:prstGeom>
          <a:solidFill>
            <a:srgbClr val="FFF0C5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endParaRPr lang="ko-KR" altLang="ko-KR" sz="1600">
              <a:solidFill>
                <a:srgbClr val="000066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21612" name="Rectangle 76"/>
          <p:cNvSpPr>
            <a:spLocks noChangeArrowheads="1"/>
          </p:cNvSpPr>
          <p:nvPr/>
        </p:nvSpPr>
        <p:spPr bwMode="auto">
          <a:xfrm>
            <a:off x="5800725" y="1373188"/>
            <a:ext cx="195580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ko-KR" sz="1400" b="1">
                <a:solidFill>
                  <a:srgbClr val="000066"/>
                </a:solidFill>
                <a:latin typeface="Arial" charset="0"/>
                <a:ea typeface="굴림체" pitchFamily="49" charset="-127"/>
              </a:rPr>
              <a:t>Personalized Service</a:t>
            </a:r>
          </a:p>
        </p:txBody>
      </p:sp>
      <p:cxnSp>
        <p:nvCxnSpPr>
          <p:cNvPr id="321613" name="AutoShape 77"/>
          <p:cNvCxnSpPr>
            <a:cxnSpLocks noChangeShapeType="1"/>
            <a:stCxn id="0" idx="1"/>
          </p:cNvCxnSpPr>
          <p:nvPr/>
        </p:nvCxnSpPr>
        <p:spPr bwMode="auto">
          <a:xfrm flipH="1">
            <a:off x="4137025" y="3581400"/>
            <a:ext cx="433388" cy="7302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14" name="AutoShape 78"/>
          <p:cNvCxnSpPr>
            <a:cxnSpLocks noChangeShapeType="1"/>
            <a:stCxn id="0" idx="1"/>
          </p:cNvCxnSpPr>
          <p:nvPr/>
        </p:nvCxnSpPr>
        <p:spPr bwMode="auto">
          <a:xfrm flipH="1">
            <a:off x="4144963" y="2298700"/>
            <a:ext cx="611187" cy="133508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15" name="AutoShape 79"/>
          <p:cNvCxnSpPr>
            <a:cxnSpLocks noChangeShapeType="1"/>
          </p:cNvCxnSpPr>
          <p:nvPr/>
        </p:nvCxnSpPr>
        <p:spPr bwMode="auto">
          <a:xfrm flipH="1" flipV="1">
            <a:off x="4140200" y="3644900"/>
            <a:ext cx="587375" cy="15748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17" name="AutoShape 81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5551488" y="2259013"/>
            <a:ext cx="803275" cy="39687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18" name="AutoShape 82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5441950" y="5368925"/>
            <a:ext cx="1089025" cy="50800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321619" name="AutoShape 83"/>
          <p:cNvSpPr>
            <a:spLocks noChangeArrowheads="1"/>
          </p:cNvSpPr>
          <p:nvPr/>
        </p:nvSpPr>
        <p:spPr bwMode="auto">
          <a:xfrm>
            <a:off x="7756525" y="2597150"/>
            <a:ext cx="1130300" cy="1849438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  <a:effectLst/>
        </p:spPr>
        <p:txBody>
          <a:bodyPr lIns="36000" tIns="46800" rIns="32400" bIns="46800">
            <a:spAutoFit/>
          </a:bodyPr>
          <a:lstStyle/>
          <a:p>
            <a:pPr marL="87313" indent="-87313" algn="ctr">
              <a:spcBef>
                <a:spcPct val="50000"/>
              </a:spcBef>
            </a:pP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응급상황 발생</a:t>
            </a:r>
          </a:p>
          <a:p>
            <a:pPr marL="87313" indent="-87313">
              <a:spcBef>
                <a:spcPct val="50000"/>
              </a:spcBef>
            </a:pP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※ 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앰뷸런스 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분내 도착</a:t>
            </a:r>
          </a:p>
          <a:p>
            <a:pPr marL="87313" indent="-87313">
              <a:spcBef>
                <a:spcPct val="50000"/>
              </a:spcBef>
            </a:pPr>
            <a:r>
              <a:rPr lang="en-US" altLang="ko-KR" sz="800" b="1">
                <a:solidFill>
                  <a:srgbClr val="CCFFFF"/>
                </a:solidFill>
                <a:latin typeface="Arial" charset="0"/>
                <a:ea typeface="돋움체" pitchFamily="49" charset="-127"/>
              </a:rPr>
              <a:t>※</a:t>
            </a:r>
            <a:r>
              <a:rPr lang="en-US" altLang="ko-KR" sz="800" b="1">
                <a:latin typeface="Arial" charset="0"/>
                <a:ea typeface="돋움체" pitchFamily="49" charset="-127"/>
              </a:rPr>
              <a:t> 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견인차 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분 내 도착</a:t>
            </a:r>
          </a:p>
          <a:p>
            <a:pPr marL="87313" indent="-87313">
              <a:spcBef>
                <a:spcPct val="50000"/>
              </a:spcBef>
            </a:pPr>
            <a:r>
              <a:rPr lang="en-US" altLang="ko-KR" sz="800" b="1">
                <a:solidFill>
                  <a:srgbClr val="CCFFFF"/>
                </a:solidFill>
                <a:latin typeface="Arial" charset="0"/>
                <a:ea typeface="돋움체" pitchFamily="49" charset="-127"/>
              </a:rPr>
              <a:t>※</a:t>
            </a:r>
            <a:r>
              <a:rPr lang="en-US" altLang="ko-KR" sz="800" b="1">
                <a:latin typeface="Arial" charset="0"/>
                <a:ea typeface="돋움체" pitchFamily="49" charset="-127"/>
              </a:rPr>
              <a:t> 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경찰 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분내 도착</a:t>
            </a:r>
          </a:p>
          <a:p>
            <a:pPr marL="87313" indent="-87313">
              <a:spcBef>
                <a:spcPct val="50000"/>
              </a:spcBef>
            </a:pPr>
            <a:r>
              <a:rPr lang="en-US" altLang="ko-KR" sz="800" b="1">
                <a:solidFill>
                  <a:srgbClr val="CCFFFF"/>
                </a:solidFill>
                <a:latin typeface="Arial" charset="0"/>
                <a:ea typeface="돋움체" pitchFamily="49" charset="-127"/>
              </a:rPr>
              <a:t>※</a:t>
            </a:r>
            <a:r>
              <a:rPr lang="en-US" altLang="ko-KR" sz="800" b="1">
                <a:latin typeface="Arial" charset="0"/>
                <a:ea typeface="돋움체" pitchFamily="49" charset="-127"/>
              </a:rPr>
              <a:t> 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스케줄 자동 조정</a:t>
            </a:r>
          </a:p>
          <a:p>
            <a:pPr marL="87313" indent="-87313">
              <a:spcBef>
                <a:spcPct val="50000"/>
              </a:spcBef>
            </a:pPr>
            <a:r>
              <a:rPr lang="en-US" altLang="ko-KR" sz="800" b="1">
                <a:solidFill>
                  <a:srgbClr val="CCFFFF"/>
                </a:solidFill>
                <a:latin typeface="Arial" charset="0"/>
                <a:ea typeface="돋움체" pitchFamily="49" charset="-127"/>
              </a:rPr>
              <a:t>※</a:t>
            </a:r>
            <a:r>
              <a:rPr lang="en-US" altLang="ko-KR" sz="800" b="1">
                <a:latin typeface="Arial" charset="0"/>
                <a:ea typeface="돋움체" pitchFamily="49" charset="-127"/>
              </a:rPr>
              <a:t> 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보험회사와 통화 하시겠습니까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? (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무응답의 경우 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분 후 담당자 출발</a:t>
            </a:r>
            <a:r>
              <a:rPr lang="en-US" altLang="ko-KR" sz="800" b="1">
                <a:solidFill>
                  <a:srgbClr val="CCFFFF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21620" name="Rectangle 84"/>
          <p:cNvSpPr>
            <a:spLocks noChangeArrowheads="1"/>
          </p:cNvSpPr>
          <p:nvPr/>
        </p:nvSpPr>
        <p:spPr bwMode="auto">
          <a:xfrm>
            <a:off x="7672388" y="1341438"/>
            <a:ext cx="1152525" cy="336550"/>
          </a:xfrm>
          <a:prstGeom prst="rect">
            <a:avLst/>
          </a:prstGeom>
          <a:solidFill>
            <a:srgbClr val="EAEAEA"/>
          </a:solidFill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ctr"/>
            <a:endParaRPr lang="ko-KR" altLang="ko-KR" sz="1600">
              <a:solidFill>
                <a:srgbClr val="000066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21621" name="Rectangle 85"/>
          <p:cNvSpPr>
            <a:spLocks noChangeArrowheads="1"/>
          </p:cNvSpPr>
          <p:nvPr/>
        </p:nvSpPr>
        <p:spPr bwMode="auto">
          <a:xfrm>
            <a:off x="7812088" y="1373188"/>
            <a:ext cx="92075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ko-KR" sz="1400" b="1">
                <a:solidFill>
                  <a:srgbClr val="000066"/>
                </a:solidFill>
                <a:latin typeface="Arial" charset="0"/>
                <a:ea typeface="굴림체" pitchFamily="49" charset="-127"/>
              </a:rPr>
              <a:t>Terminal</a:t>
            </a:r>
          </a:p>
        </p:txBody>
      </p:sp>
      <p:pic>
        <p:nvPicPr>
          <p:cNvPr id="321622" name="Picture 86" descr="MCj028085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888" y="4883150"/>
            <a:ext cx="500062" cy="971550"/>
          </a:xfrm>
          <a:prstGeom prst="rect">
            <a:avLst/>
          </a:prstGeom>
          <a:noFill/>
        </p:spPr>
      </p:pic>
      <p:pic>
        <p:nvPicPr>
          <p:cNvPr id="321623" name="Picture 87" descr="MCFD01559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6150" y="2025650"/>
            <a:ext cx="795338" cy="544513"/>
          </a:xfrm>
          <a:prstGeom prst="rect">
            <a:avLst/>
          </a:prstGeom>
          <a:noFill/>
        </p:spPr>
      </p:pic>
      <p:pic>
        <p:nvPicPr>
          <p:cNvPr id="321624" name="Picture 88" descr="MCj028098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4763" y="1846263"/>
            <a:ext cx="827087" cy="823912"/>
          </a:xfrm>
          <a:prstGeom prst="rect">
            <a:avLst/>
          </a:prstGeom>
          <a:noFill/>
        </p:spPr>
      </p:pic>
      <p:pic>
        <p:nvPicPr>
          <p:cNvPr id="321625" name="Picture 89" descr="MCj023407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30975" y="5040313"/>
            <a:ext cx="684213" cy="757237"/>
          </a:xfrm>
          <a:prstGeom prst="rect">
            <a:avLst/>
          </a:prstGeom>
          <a:noFill/>
        </p:spPr>
      </p:pic>
      <p:cxnSp>
        <p:nvCxnSpPr>
          <p:cNvPr id="321626" name="AutoShape 90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5756275" y="3032125"/>
            <a:ext cx="708025" cy="549275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321627" name="Freeform 91"/>
          <p:cNvSpPr>
            <a:spLocks/>
          </p:cNvSpPr>
          <p:nvPr/>
        </p:nvSpPr>
        <p:spPr bwMode="auto">
          <a:xfrm>
            <a:off x="3203575" y="5122863"/>
            <a:ext cx="5221288" cy="1116012"/>
          </a:xfrm>
          <a:custGeom>
            <a:avLst/>
            <a:gdLst/>
            <a:ahLst/>
            <a:cxnLst>
              <a:cxn ang="0">
                <a:pos x="3289" y="0"/>
              </a:cxn>
              <a:cxn ang="0">
                <a:pos x="3289" y="590"/>
              </a:cxn>
              <a:cxn ang="0">
                <a:pos x="0" y="590"/>
              </a:cxn>
              <a:cxn ang="0">
                <a:pos x="0" y="205"/>
              </a:cxn>
            </a:cxnLst>
            <a:rect l="0" t="0" r="r" b="b"/>
            <a:pathLst>
              <a:path w="3289" h="590">
                <a:moveTo>
                  <a:pt x="3289" y="0"/>
                </a:moveTo>
                <a:lnTo>
                  <a:pt x="3289" y="590"/>
                </a:lnTo>
                <a:lnTo>
                  <a:pt x="0" y="590"/>
                </a:lnTo>
                <a:lnTo>
                  <a:pt x="0" y="205"/>
                </a:lnTo>
              </a:path>
            </a:pathLst>
          </a:custGeom>
          <a:noFill/>
          <a:ln w="19050" cap="flat" cmpd="sng">
            <a:solidFill>
              <a:srgbClr val="4D4D4D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ko-KR" altLang="en-US"/>
          </a:p>
        </p:txBody>
      </p:sp>
      <p:pic>
        <p:nvPicPr>
          <p:cNvPr id="321628" name="Picture 92" descr="a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64300" y="2727325"/>
            <a:ext cx="620713" cy="608013"/>
          </a:xfrm>
          <a:prstGeom prst="rect">
            <a:avLst/>
          </a:prstGeom>
          <a:noFill/>
        </p:spPr>
      </p:pic>
      <p:cxnSp>
        <p:nvCxnSpPr>
          <p:cNvPr id="321629" name="AutoShape 93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5441950" y="2259013"/>
            <a:ext cx="912813" cy="3109912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pic>
        <p:nvPicPr>
          <p:cNvPr id="321631" name="Picture 95" descr="j0290322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0413" y="3289300"/>
            <a:ext cx="1185862" cy="582613"/>
          </a:xfrm>
          <a:prstGeom prst="rect">
            <a:avLst/>
          </a:prstGeom>
          <a:noFill/>
        </p:spPr>
      </p:pic>
      <p:pic>
        <p:nvPicPr>
          <p:cNvPr id="321632" name="Picture 96" descr="MCj0337822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2238" y="3436938"/>
            <a:ext cx="612775" cy="690562"/>
          </a:xfrm>
          <a:prstGeom prst="rect">
            <a:avLst/>
          </a:prstGeom>
          <a:noFill/>
        </p:spPr>
      </p:pic>
      <p:pic>
        <p:nvPicPr>
          <p:cNvPr id="321633" name="Picture 97" descr="MCBD07128_0000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599238" y="4168775"/>
            <a:ext cx="339725" cy="773113"/>
          </a:xfrm>
          <a:prstGeom prst="rect">
            <a:avLst/>
          </a:prstGeom>
          <a:noFill/>
        </p:spPr>
      </p:pic>
      <p:cxnSp>
        <p:nvCxnSpPr>
          <p:cNvPr id="321634" name="AutoShape 98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5756275" y="3581400"/>
            <a:ext cx="715963" cy="201613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35" name="AutoShape 99"/>
          <p:cNvCxnSpPr>
            <a:cxnSpLocks noChangeShapeType="1"/>
            <a:stCxn id="0" idx="3"/>
            <a:endCxn id="0" idx="3"/>
          </p:cNvCxnSpPr>
          <p:nvPr/>
        </p:nvCxnSpPr>
        <p:spPr bwMode="auto">
          <a:xfrm>
            <a:off x="5756275" y="3581400"/>
            <a:ext cx="842963" cy="973138"/>
          </a:xfrm>
          <a:prstGeom prst="straightConnector1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321639" name="AutoShape 103"/>
          <p:cNvCxnSpPr>
            <a:cxnSpLocks noChangeShapeType="1"/>
            <a:stCxn id="0" idx="3"/>
            <a:endCxn id="321619" idx="1"/>
          </p:cNvCxnSpPr>
          <p:nvPr/>
        </p:nvCxnSpPr>
        <p:spPr bwMode="auto">
          <a:xfrm>
            <a:off x="7085013" y="3032125"/>
            <a:ext cx="671512" cy="490538"/>
          </a:xfrm>
          <a:prstGeom prst="straightConnector1">
            <a:avLst/>
          </a:prstGeom>
          <a:noFill/>
          <a:ln w="6350">
            <a:solidFill>
              <a:schemeClr val="bg2"/>
            </a:solidFill>
            <a:round/>
            <a:headEnd/>
            <a:tailEnd type="triangle" w="med" len="med"/>
          </a:ln>
          <a:effectLst/>
        </p:spPr>
      </p:cxnSp>
      <p:cxnSp>
        <p:nvCxnSpPr>
          <p:cNvPr id="321640" name="AutoShape 104"/>
          <p:cNvCxnSpPr>
            <a:cxnSpLocks noChangeShapeType="1"/>
            <a:stCxn id="0" idx="3"/>
            <a:endCxn id="321619" idx="1"/>
          </p:cNvCxnSpPr>
          <p:nvPr/>
        </p:nvCxnSpPr>
        <p:spPr bwMode="auto">
          <a:xfrm flipV="1">
            <a:off x="7085013" y="3522663"/>
            <a:ext cx="671512" cy="260350"/>
          </a:xfrm>
          <a:prstGeom prst="straightConnector1">
            <a:avLst/>
          </a:prstGeom>
          <a:noFill/>
          <a:ln w="6350">
            <a:solidFill>
              <a:schemeClr val="bg2"/>
            </a:solidFill>
            <a:round/>
            <a:headEnd/>
            <a:tailEnd type="triangle" w="med" len="med"/>
          </a:ln>
          <a:effectLst/>
        </p:spPr>
      </p:cxnSp>
      <p:cxnSp>
        <p:nvCxnSpPr>
          <p:cNvPr id="321641" name="AutoShape 105"/>
          <p:cNvCxnSpPr>
            <a:cxnSpLocks noChangeShapeType="1"/>
            <a:stCxn id="0" idx="1"/>
            <a:endCxn id="321619" idx="1"/>
          </p:cNvCxnSpPr>
          <p:nvPr/>
        </p:nvCxnSpPr>
        <p:spPr bwMode="auto">
          <a:xfrm flipV="1">
            <a:off x="6938963" y="3522663"/>
            <a:ext cx="817562" cy="1031875"/>
          </a:xfrm>
          <a:prstGeom prst="straightConnector1">
            <a:avLst/>
          </a:prstGeom>
          <a:noFill/>
          <a:ln w="6350">
            <a:solidFill>
              <a:schemeClr val="bg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Major Components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Service Interaction</a:t>
            </a:r>
          </a:p>
          <a:p>
            <a:r>
              <a:rPr lang="en-US" altLang="ko-KR" dirty="0" smtClean="0"/>
              <a:t>Service Discovery</a:t>
            </a:r>
          </a:p>
          <a:p>
            <a:r>
              <a:rPr lang="en-US" altLang="ko-KR" dirty="0" smtClean="0"/>
              <a:t>Service Composition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308225"/>
            <a:ext cx="8153400" cy="1241425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A service interaction protocol for context-aware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/>
              <a:t>Dongman Lee</a:t>
            </a:r>
          </a:p>
          <a:p>
            <a:r>
              <a:rPr lang="en-US" altLang="ko-KR"/>
              <a:t>ICU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sz="2800"/>
              <a:t>Interaction protocols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Request/Reply vs. Publish/Subscribe</a:t>
            </a:r>
          </a:p>
          <a:p>
            <a:pPr>
              <a:lnSpc>
                <a:spcPct val="80000"/>
              </a:lnSpc>
            </a:pPr>
            <a:r>
              <a:rPr lang="en-US" altLang="ko-KR" sz="2800"/>
              <a:t>Why Publish/Subscribe in Context-aware computing?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Event producers and consumers should be decoupled to adapt to contextual changes.</a:t>
            </a:r>
          </a:p>
          <a:p>
            <a:pPr>
              <a:lnSpc>
                <a:spcPct val="80000"/>
              </a:lnSpc>
            </a:pPr>
            <a:r>
              <a:rPr lang="en-US" altLang="ko-KR" sz="2800"/>
              <a:t>Issues of publish/subscribe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Subscription schemes</a:t>
            </a:r>
          </a:p>
          <a:p>
            <a:pPr lvl="2">
              <a:lnSpc>
                <a:spcPct val="80000"/>
              </a:lnSpc>
            </a:pPr>
            <a:r>
              <a:rPr lang="en-US" altLang="ko-KR" sz="2000"/>
              <a:t>Topic-based, content-based, and type-based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Architecture</a:t>
            </a:r>
          </a:p>
          <a:p>
            <a:pPr lvl="2">
              <a:lnSpc>
                <a:spcPct val="80000"/>
              </a:lnSpc>
            </a:pPr>
            <a:r>
              <a:rPr lang="en-US" altLang="ko-KR" sz="2000"/>
              <a:t>Centralized server, distributed servers, and no server</a:t>
            </a:r>
          </a:p>
          <a:p>
            <a:pPr lvl="1">
              <a:lnSpc>
                <a:spcPct val="80000"/>
              </a:lnSpc>
            </a:pPr>
            <a:r>
              <a:rPr lang="en-US" altLang="ko-KR" sz="2400"/>
              <a:t>Event dissemination</a:t>
            </a:r>
          </a:p>
          <a:p>
            <a:pPr lvl="2">
              <a:lnSpc>
                <a:spcPct val="80000"/>
              </a:lnSpc>
            </a:pPr>
            <a:r>
              <a:rPr lang="en-US" altLang="ko-KR" sz="2000"/>
              <a:t>Communication mechanism: Unicast or multicast</a:t>
            </a:r>
          </a:p>
          <a:p>
            <a:pPr lvl="2">
              <a:lnSpc>
                <a:spcPct val="80000"/>
              </a:lnSpc>
            </a:pPr>
            <a:r>
              <a:rPr lang="en-US" altLang="ko-KR" sz="2000"/>
              <a:t>Event filtering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Standards &amp; Specifications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800"/>
              <a:t>OMG Data Distribution Service (DDS)</a:t>
            </a:r>
          </a:p>
          <a:p>
            <a:r>
              <a:rPr lang="en-US" altLang="ko-KR" sz="2800"/>
              <a:t>Java Message Service (J2EE JMS)</a:t>
            </a:r>
          </a:p>
          <a:p>
            <a:r>
              <a:rPr lang="en-US" altLang="ko-KR" sz="2800"/>
              <a:t>OASIS WS Notification </a:t>
            </a:r>
          </a:p>
          <a:p>
            <a:r>
              <a:rPr lang="en-US" altLang="ko-KR" sz="2800"/>
              <a:t>XMPP Publish-Subscribe (XEP-0060)</a:t>
            </a:r>
          </a:p>
          <a:p>
            <a:r>
              <a:rPr lang="en-US" altLang="ko-KR" sz="2800"/>
              <a:t>CORBA Event/Notification Service</a:t>
            </a:r>
          </a:p>
          <a:p>
            <a:r>
              <a:rPr lang="en-US" altLang="ko-KR" sz="2800"/>
              <a:t>OGSI (Open Grid Services Infrastructure) Notification</a:t>
            </a:r>
          </a:p>
          <a:p>
            <a:r>
              <a:rPr lang="en-US" altLang="ko-KR" sz="2800"/>
              <a:t>OGC SWE SAS</a:t>
            </a:r>
          </a:p>
          <a:p>
            <a:pPr lvl="1"/>
            <a:r>
              <a:rPr lang="en-US" altLang="ko-KR" sz="2400"/>
              <a:t>Open Geospatial Consortium Sensor Web Enablement Sensor Alert Service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Issues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581400" y="1524000"/>
            <a:ext cx="1655763" cy="1655763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Trebuchet MS" pitchFamily="34" charset="0"/>
              </a:rPr>
              <a:t>Interaction</a:t>
            </a:r>
          </a:p>
          <a:p>
            <a:pPr algn="ctr"/>
            <a:r>
              <a:rPr lang="en-US" altLang="ko-KR" sz="1800">
                <a:latin typeface="Trebuchet MS" pitchFamily="34" charset="0"/>
              </a:rPr>
              <a:t>protocol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990600" y="5105400"/>
            <a:ext cx="1655763" cy="1655763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Trebuchet MS" pitchFamily="34" charset="0"/>
              </a:rPr>
              <a:t>Context</a:t>
            </a:r>
          </a:p>
          <a:p>
            <a:pPr algn="ctr"/>
            <a:r>
              <a:rPr lang="en-US" altLang="ko-KR" sz="1800">
                <a:latin typeface="Trebuchet MS" pitchFamily="34" charset="0"/>
              </a:rPr>
              <a:t>awareness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477000" y="5029200"/>
            <a:ext cx="1655763" cy="1655763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Trebuchet MS" pitchFamily="34" charset="0"/>
              </a:rPr>
              <a:t>Heterogeneous</a:t>
            </a:r>
          </a:p>
          <a:p>
            <a:pPr algn="ctr"/>
            <a:r>
              <a:rPr lang="en-US" altLang="ko-KR" sz="1800">
                <a:latin typeface="Trebuchet MS" pitchFamily="34" charset="0"/>
              </a:rPr>
              <a:t>networks</a:t>
            </a:r>
          </a:p>
        </p:txBody>
      </p:sp>
      <p:cxnSp>
        <p:nvCxnSpPr>
          <p:cNvPr id="7175" name="AutoShape 7"/>
          <p:cNvCxnSpPr>
            <a:cxnSpLocks noChangeShapeType="1"/>
            <a:stCxn id="7173" idx="0"/>
            <a:endCxn id="7172" idx="3"/>
          </p:cNvCxnSpPr>
          <p:nvPr/>
        </p:nvCxnSpPr>
        <p:spPr bwMode="auto">
          <a:xfrm flipV="1">
            <a:off x="1819275" y="2936875"/>
            <a:ext cx="2005013" cy="2168525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176" name="AutoShape 8"/>
          <p:cNvCxnSpPr>
            <a:cxnSpLocks noChangeShapeType="1"/>
          </p:cNvCxnSpPr>
          <p:nvPr/>
        </p:nvCxnSpPr>
        <p:spPr bwMode="auto">
          <a:xfrm flipH="1">
            <a:off x="2655888" y="6111875"/>
            <a:ext cx="3744912" cy="0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7177" name="AutoShape 9"/>
          <p:cNvCxnSpPr>
            <a:cxnSpLocks noChangeShapeType="1"/>
            <a:stCxn id="7174" idx="0"/>
            <a:endCxn id="7172" idx="5"/>
          </p:cNvCxnSpPr>
          <p:nvPr/>
        </p:nvCxnSpPr>
        <p:spPr bwMode="auto">
          <a:xfrm flipH="1" flipV="1">
            <a:off x="4994275" y="2936875"/>
            <a:ext cx="2311400" cy="2092325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52588" y="3657600"/>
            <a:ext cx="3019425" cy="5175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Trebuchet MS" pitchFamily="34" charset="0"/>
              </a:rPr>
              <a:t>dynamic binding of communication </a:t>
            </a:r>
          </a:p>
          <a:p>
            <a:r>
              <a:rPr lang="en-US" altLang="ko-KR">
                <a:latin typeface="Trebuchet MS" pitchFamily="34" charset="0"/>
              </a:rPr>
              <a:t>peers (e.g. pub/sub)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22688" y="6188075"/>
            <a:ext cx="2595562" cy="5175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>
                <a:latin typeface="Trebuchet MS" pitchFamily="34" charset="0"/>
              </a:rPr>
              <a:t>needs to incorporate network characteristics as context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10200" y="3657600"/>
            <a:ext cx="1746250" cy="5175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latin typeface="Trebuchet MS" pitchFamily="34" charset="0"/>
              </a:rPr>
              <a:t>adapt to underlying</a:t>
            </a:r>
          </a:p>
          <a:p>
            <a:r>
              <a:rPr lang="en-US" altLang="ko-KR">
                <a:latin typeface="Trebuchet MS" pitchFamily="34" charset="0"/>
              </a:rPr>
              <a:t>networks</a:t>
            </a:r>
          </a:p>
        </p:txBody>
      </p:sp>
      <p:cxnSp>
        <p:nvCxnSpPr>
          <p:cNvPr id="7184" name="AutoShape 16"/>
          <p:cNvCxnSpPr>
            <a:cxnSpLocks noChangeShapeType="1"/>
          </p:cNvCxnSpPr>
          <p:nvPr/>
        </p:nvCxnSpPr>
        <p:spPr bwMode="auto">
          <a:xfrm flipH="1">
            <a:off x="2732088" y="5807075"/>
            <a:ext cx="3744912" cy="0"/>
          </a:xfrm>
          <a:prstGeom prst="straightConnector1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</p:cxn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95600" y="5257800"/>
            <a:ext cx="2743200" cy="5175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>
                <a:latin typeface="Trebuchet MS" pitchFamily="34" charset="0"/>
              </a:rPr>
              <a:t>context-aware reconfiguration of network (e.g. SDR)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Challenges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ko-KR" sz="2800"/>
              <a:t>Context awareness vs. Heterogeneous networks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Aspects of currently associated network constitute current context. (e.g. attached location, network performance metrics, PAN-id)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Requires network characteristics to be exposed to context management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Or, requires network to be context-aware</a:t>
            </a:r>
          </a:p>
          <a:p>
            <a:pPr>
              <a:lnSpc>
                <a:spcPct val="90000"/>
              </a:lnSpc>
            </a:pPr>
            <a:r>
              <a:rPr lang="en-US" altLang="ko-KR" sz="2800"/>
              <a:t>Heterogeneous networks vs. Interaction protocol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Communication performance is often a limiting characteristic of interaction model. [CDK]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Requires an interaction protocol to adapt to underlying networks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altLang="ko-KR"/>
              <a:t>Related work in other initiatives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800"/>
              <a:t>FIND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Bring more application semantics into the network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Service-Centric End-to-End Abstractions in Network Architectures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An Architecture for a Diversified Internet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CABO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More Finely tunable network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RNA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SILO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Session/application aware network</a:t>
            </a:r>
          </a:p>
          <a:p>
            <a:pPr lvl="2">
              <a:lnSpc>
                <a:spcPct val="90000"/>
              </a:lnSpc>
            </a:pPr>
            <a:r>
              <a:rPr lang="en-US" altLang="ko-KR" sz="2000"/>
              <a:t>Session Layer Management of Network Intermediaries</a:t>
            </a:r>
          </a:p>
          <a:p>
            <a:pPr>
              <a:lnSpc>
                <a:spcPct val="90000"/>
              </a:lnSpc>
            </a:pPr>
            <a:r>
              <a:rPr lang="en-US" altLang="ko-KR" sz="2800"/>
              <a:t>CASCADAS</a:t>
            </a:r>
          </a:p>
          <a:p>
            <a:pPr lvl="1">
              <a:lnSpc>
                <a:spcPct val="90000"/>
              </a:lnSpc>
            </a:pPr>
            <a:r>
              <a:rPr lang="en-US" altLang="ko-KR" sz="2400"/>
              <a:t>One of FP6-FET SAC projects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/>
              <a:t>Service-Centric End-to-End Abstractions in Network Architectures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sz="2400"/>
              <a:t>Problem definition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Current Internet (E-to-E design) is not appropriate to support requirements of flexible next-generation network</a:t>
            </a:r>
          </a:p>
          <a:p>
            <a:pPr>
              <a:lnSpc>
                <a:spcPct val="80000"/>
              </a:lnSpc>
            </a:pPr>
            <a:r>
              <a:rPr lang="en-US" altLang="ko-KR" sz="2400"/>
              <a:t>Proposed architecture</a:t>
            </a:r>
          </a:p>
          <a:p>
            <a:pPr lvl="1">
              <a:lnSpc>
                <a:spcPct val="80000"/>
              </a:lnSpc>
            </a:pPr>
            <a:r>
              <a:rPr lang="en-US" altLang="ko-KR" sz="2000">
                <a:sym typeface="Wingdings" pitchFamily="2" charset="2"/>
              </a:rPr>
              <a:t>ITDS (</a:t>
            </a:r>
            <a:r>
              <a:rPr lang="en-US" altLang="ko-KR" sz="2000"/>
              <a:t>information transfer and data service</a:t>
            </a:r>
            <a:r>
              <a:rPr lang="en-US" altLang="ko-KR" sz="2000">
                <a:sym typeface="Wingdings" pitchFamily="2" charset="2"/>
              </a:rPr>
              <a:t>) : </a:t>
            </a:r>
            <a:r>
              <a:rPr lang="en-US" altLang="ko-KR" sz="2000" i="1" u="sng">
                <a:sym typeface="Wingdings" pitchFamily="2" charset="2"/>
              </a:rPr>
              <a:t>application layer abstractions</a:t>
            </a:r>
            <a:r>
              <a:rPr lang="en-US" altLang="ko-KR" sz="2000">
                <a:sym typeface="Wingdings" pitchFamily="2" charset="2"/>
              </a:rPr>
              <a:t> for communication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Focus </a:t>
            </a:r>
            <a:r>
              <a:rPr lang="en-US" altLang="en-US" sz="2000"/>
              <a:t>on the transfer of </a:t>
            </a:r>
            <a:r>
              <a:rPr lang="en-US" altLang="en-US" sz="2000" i="1" u="sng"/>
              <a:t>information </a:t>
            </a:r>
            <a:r>
              <a:rPr lang="en-US" altLang="ko-KR" sz="2000" i="1" u="sng"/>
              <a:t>transfer</a:t>
            </a:r>
            <a:r>
              <a:rPr lang="en-US" altLang="ko-KR" sz="2000"/>
              <a:t> </a:t>
            </a:r>
            <a:r>
              <a:rPr lang="en-US" altLang="en-US" sz="2000"/>
              <a:t>rather than</a:t>
            </a:r>
            <a:r>
              <a:rPr lang="en-US" altLang="ko-KR" sz="2000"/>
              <a:t> </a:t>
            </a:r>
            <a:r>
              <a:rPr lang="en-US" altLang="en-US" sz="2000"/>
              <a:t>the process of sending data</a:t>
            </a:r>
            <a:endParaRPr lang="en-US" altLang="ko-KR" sz="2000"/>
          </a:p>
          <a:p>
            <a:pPr>
              <a:lnSpc>
                <a:spcPct val="80000"/>
              </a:lnSpc>
            </a:pPr>
            <a:r>
              <a:rPr lang="en-US" altLang="ko-KR" sz="2400"/>
              <a:t>Information Transfer 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Data Encoding and Transmission : traditional functionality of a network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Data Semantics : semantics of information to process the data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Data Processing(= </a:t>
            </a:r>
            <a:r>
              <a:rPr lang="en-US" altLang="ko-KR" sz="2000" i="1" u="sng"/>
              <a:t>data services</a:t>
            </a:r>
            <a:r>
              <a:rPr lang="en-US" altLang="ko-KR" sz="2000"/>
              <a:t>)</a:t>
            </a:r>
          </a:p>
          <a:p>
            <a:pPr lvl="2">
              <a:lnSpc>
                <a:spcPct val="80000"/>
              </a:lnSpc>
            </a:pPr>
            <a:r>
              <a:rPr lang="en-US" altLang="ko-KR" sz="1800"/>
              <a:t>Processes or modifications of data to provide advanced services</a:t>
            </a:r>
          </a:p>
          <a:p>
            <a:pPr lvl="2">
              <a:lnSpc>
                <a:spcPct val="80000"/>
              </a:lnSpc>
            </a:pPr>
            <a:r>
              <a:rPr lang="en-US" altLang="ko-KR" sz="1800"/>
              <a:t>Provide flexible handling of data streams in the network</a:t>
            </a:r>
          </a:p>
          <a:p>
            <a:pPr lvl="2">
              <a:lnSpc>
                <a:spcPct val="80000"/>
              </a:lnSpc>
            </a:pPr>
            <a:r>
              <a:rPr lang="en-US" altLang="ko-KR" sz="1800"/>
              <a:t>Can take place throughout the network</a:t>
            </a:r>
          </a:p>
          <a:p>
            <a:pPr>
              <a:lnSpc>
                <a:spcPct val="80000"/>
              </a:lnSpc>
            </a:pPr>
            <a:endParaRPr lang="en-US" altLang="ko-KR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/>
              <a:t>An Architecture for a Diversified Internet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 sz="240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Mismatch between the need of users and network operators and capabilities of the Internet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But, fundamental change is too difficult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Significant capital investment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Need for universal agreement (more difficult)</a:t>
            </a:r>
          </a:p>
          <a:p>
            <a:pPr>
              <a:lnSpc>
                <a:spcPct val="90000"/>
              </a:lnSpc>
            </a:pPr>
            <a:r>
              <a:rPr lang="en-US" altLang="ko-KR" sz="2400"/>
              <a:t>Solution : Virtualization as Internet Architecture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Current virtualization is not systematic </a:t>
            </a:r>
            <a:r>
              <a:rPr lang="en-US" altLang="ko-KR" sz="2000">
                <a:sym typeface="Wingdings" pitchFamily="2" charset="2"/>
              </a:rPr>
              <a:t></a:t>
            </a:r>
            <a:r>
              <a:rPr lang="en-US" altLang="ko-KR" sz="2000"/>
              <a:t> need of integration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Objective : provide virtualization as central architectural component of new Internet Architecture </a:t>
            </a:r>
            <a:r>
              <a:rPr lang="en-US" altLang="ko-KR" sz="2000">
                <a:sym typeface="Wingdings" pitchFamily="2" charset="2"/>
              </a:rPr>
              <a:t> </a:t>
            </a:r>
            <a:r>
              <a:rPr lang="en-US" altLang="ko-KR" sz="2000"/>
              <a:t>enabling diversified multiple end-to-end networks to co-exist systematically within shared infrastructure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Design new layer architecture : substrate layer + metanetwork (virtual network) layer</a:t>
            </a:r>
          </a:p>
          <a:p>
            <a:pPr>
              <a:lnSpc>
                <a:spcPct val="90000"/>
              </a:lnSpc>
            </a:pPr>
            <a:endParaRPr lang="en-US" altLang="ko-KR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Service?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Provider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Consumer</a:t>
            </a:r>
          </a:p>
          <a:p>
            <a:r>
              <a:rPr lang="en-US" altLang="ko-KR" dirty="0" smtClean="0"/>
              <a:t>IT Service: executing software component which can be accessed, interactive, </a:t>
            </a:r>
            <a:r>
              <a:rPr lang="en-US" altLang="ko-KR" dirty="0" err="1" smtClean="0"/>
              <a:t>discriptive</a:t>
            </a:r>
            <a:r>
              <a:rPr lang="en-US" altLang="ko-KR" dirty="0" smtClean="0"/>
              <a:t>, …</a:t>
            </a:r>
          </a:p>
          <a:p>
            <a:r>
              <a:rPr lang="en-US" altLang="ko-KR" dirty="0" smtClean="0"/>
              <a:t>Telecom service: what the user pay for 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681A-42AF-4DC1-B098-1B18DD5A270A}" type="slidenum">
              <a:rPr lang="en-US" altLang="ko-KR"/>
              <a:pPr/>
              <a:t>20</a:t>
            </a:fld>
            <a:endParaRPr lang="en-US" altLang="ko-KR" sz="1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00174"/>
            <a:ext cx="7920037" cy="335758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ko-KR" sz="6400" dirty="0"/>
              <a:t>Large Scale Semantic Service Discovery in the Future Internet 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endParaRPr lang="en-US" altLang="ko-KR" sz="3200" dirty="0"/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ko-KR" sz="1600" dirty="0"/>
              <a:t>	</a:t>
            </a:r>
            <a:r>
              <a:rPr lang="en-US" altLang="ko-KR" sz="3500" dirty="0"/>
              <a:t>April 2007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88AA-E6D4-4C68-9A84-97FC1D5C78AC}" type="slidenum">
              <a:rPr lang="en-US" altLang="ko-KR"/>
              <a:pPr/>
              <a:t>21</a:t>
            </a:fld>
            <a:endParaRPr lang="en-US" altLang="ko-KR" sz="100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Contents </a:t>
            </a:r>
          </a:p>
        </p:txBody>
      </p:sp>
      <p:sp>
        <p:nvSpPr>
          <p:cNvPr id="16181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12175" cy="3457575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ko-KR"/>
              <a:t>Introduction</a:t>
            </a:r>
          </a:p>
          <a:p>
            <a:r>
              <a:rPr lang="en-US" altLang="ko-KR"/>
              <a:t>Well known protocols</a:t>
            </a:r>
          </a:p>
          <a:p>
            <a:r>
              <a:rPr lang="en-US" altLang="ko-KR"/>
              <a:t>Service discovery in ad-hoc networks</a:t>
            </a:r>
          </a:p>
          <a:p>
            <a:r>
              <a:rPr lang="en-US" altLang="ko-KR"/>
              <a:t>Semantic service discovery</a:t>
            </a:r>
          </a:p>
          <a:p>
            <a:r>
              <a:rPr lang="en-US" altLang="ko-KR"/>
              <a:t>Large scale semantic service discovery</a:t>
            </a:r>
          </a:p>
          <a:p>
            <a:r>
              <a:rPr lang="en-US" altLang="ko-KR"/>
              <a:t>Context aware service discovery</a:t>
            </a:r>
            <a:endParaRPr lang="en-US" altLang="ko-KR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EA75B-3EB1-49F0-8EBF-60AF95592BEE}" type="slidenum">
              <a:rPr lang="en-US" altLang="ko-KR"/>
              <a:pPr/>
              <a:t>22</a:t>
            </a:fld>
            <a:endParaRPr lang="en-US" altLang="ko-KR" sz="1000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Why service discovery? 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12175" cy="44958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ko-KR" sz="2400"/>
              <a:t>Human will be surrounded by a various computing devices.</a:t>
            </a:r>
          </a:p>
          <a:p>
            <a:pPr lvl="1"/>
            <a:r>
              <a:rPr lang="en-US" altLang="ko-KR" sz="2000"/>
              <a:t>Tiny sensors, PDA, PC, CP, notebook, server…</a:t>
            </a:r>
          </a:p>
          <a:p>
            <a:r>
              <a:rPr lang="en-US" altLang="ko-KR" sz="2400"/>
              <a:t>Extreme complexity to manage those devices</a:t>
            </a:r>
          </a:p>
          <a:p>
            <a:pPr lvl="1"/>
            <a:r>
              <a:rPr lang="en-US" altLang="ko-KR" sz="2000" i="1"/>
              <a:t>Zero-administration, Zero-configuration</a:t>
            </a:r>
          </a:p>
          <a:p>
            <a:pPr lvl="1">
              <a:buFontTx/>
              <a:buChar char="-"/>
            </a:pPr>
            <a:r>
              <a:rPr lang="en-US" altLang="ko-KR" sz="2000"/>
              <a:t>Need to facilitate interaction between the computer</a:t>
            </a:r>
          </a:p>
          <a:p>
            <a:pPr>
              <a:buFontTx/>
              <a:buChar char="-"/>
            </a:pPr>
            <a:r>
              <a:rPr lang="en-US" altLang="ko-KR" sz="2400"/>
              <a:t>=&gt; </a:t>
            </a:r>
            <a:r>
              <a:rPr lang="en-US" altLang="ko-KR" sz="2400">
                <a:solidFill>
                  <a:srgbClr val="0000FF"/>
                </a:solidFill>
              </a:rPr>
              <a:t>Goal of Service discovery</a:t>
            </a:r>
            <a:r>
              <a:rPr lang="en-US" altLang="ko-KR" sz="2400"/>
              <a:t> </a:t>
            </a:r>
          </a:p>
          <a:p>
            <a:pPr>
              <a:buFontTx/>
              <a:buChar char="-"/>
            </a:pPr>
            <a:endParaRPr lang="en-US" altLang="ko-KR" sz="2400"/>
          </a:p>
          <a:p>
            <a:r>
              <a:rPr lang="en-US" sz="2400"/>
              <a:t>Originally, to lower the burden of </a:t>
            </a:r>
            <a:r>
              <a:rPr lang="en-US" altLang="ko-KR" sz="2400"/>
              <a:t>system configuration</a:t>
            </a:r>
            <a:endParaRPr lang="en-US" sz="2400"/>
          </a:p>
          <a:p>
            <a:pPr lvl="1"/>
            <a:r>
              <a:rPr lang="en-US" sz="2000"/>
              <a:t>“Plug and play” or “zero configuration”</a:t>
            </a:r>
          </a:p>
          <a:p>
            <a:r>
              <a:rPr lang="en-US" sz="2400"/>
              <a:t>In more dynamic or ad-hoc environments</a:t>
            </a:r>
            <a:r>
              <a:rPr lang="en-US" altLang="ko-KR" sz="2400"/>
              <a:t>,</a:t>
            </a:r>
            <a:r>
              <a:rPr lang="en-US" sz="2400"/>
              <a:t> service discovery is a necessity.</a:t>
            </a:r>
            <a:endParaRPr lang="en-US" altLang="ko-KR" sz="3200" b="1"/>
          </a:p>
          <a:p>
            <a:endParaRPr lang="en-US" altLang="ko-KR" sz="24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D9598-1BF4-4B8C-BC18-DE458A3C318A}" type="slidenum">
              <a:rPr lang="en-US" altLang="ko-KR"/>
              <a:pPr/>
              <a:t>23</a:t>
            </a:fld>
            <a:endParaRPr lang="en-US" altLang="ko-KR" sz="1000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Discovery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75688" cy="4533900"/>
          </a:xfrm>
        </p:spPr>
        <p:txBody>
          <a:bodyPr/>
          <a:lstStyle/>
          <a:p>
            <a:r>
              <a:rPr lang="en-US" altLang="ko-KR" sz="2000"/>
              <a:t>What is service discovery?</a:t>
            </a:r>
          </a:p>
          <a:p>
            <a:pPr lvl="1"/>
            <a:r>
              <a:rPr lang="en-US" altLang="ko-KR" sz="1800"/>
              <a:t>A protocol which enables users to </a:t>
            </a:r>
            <a:r>
              <a:rPr lang="en-US" altLang="ko-KR" sz="1800">
                <a:solidFill>
                  <a:srgbClr val="0000FF"/>
                </a:solidFill>
              </a:rPr>
              <a:t>discover the most appropriate services</a:t>
            </a:r>
            <a:r>
              <a:rPr lang="en-US" altLang="ko-KR" sz="1800"/>
              <a:t> to the given context by </a:t>
            </a:r>
            <a:r>
              <a:rPr lang="en-US" altLang="ko-KR" sz="1800">
                <a:solidFill>
                  <a:srgbClr val="0000FF"/>
                </a:solidFill>
              </a:rPr>
              <a:t>automatically detecting</a:t>
            </a:r>
            <a:r>
              <a:rPr lang="en-US" altLang="ko-KR" sz="1800">
                <a:solidFill>
                  <a:srgbClr val="FFFF00"/>
                </a:solidFill>
              </a:rPr>
              <a:t> </a:t>
            </a:r>
            <a:r>
              <a:rPr lang="en-US" altLang="ko-KR" sz="1800"/>
              <a:t>the services available in the network. </a:t>
            </a:r>
          </a:p>
          <a:p>
            <a:r>
              <a:rPr lang="en-US" altLang="ko-KR" sz="2100"/>
              <a:t>Components and issues</a:t>
            </a:r>
          </a:p>
          <a:p>
            <a:pPr lvl="1"/>
            <a:r>
              <a:rPr lang="en-US" altLang="ko-KR" sz="1900"/>
              <a:t>Directory repository</a:t>
            </a:r>
          </a:p>
          <a:p>
            <a:pPr lvl="2"/>
            <a:r>
              <a:rPr lang="en-US" altLang="ko-KR" sz="1500"/>
              <a:t>Directory structurization</a:t>
            </a:r>
          </a:p>
          <a:p>
            <a:pPr lvl="1"/>
            <a:r>
              <a:rPr lang="en-US" altLang="ko-KR" sz="1800"/>
              <a:t>Service description and matching</a:t>
            </a:r>
          </a:p>
          <a:p>
            <a:pPr lvl="2"/>
            <a:r>
              <a:rPr lang="en-US" altLang="ko-KR" sz="1500"/>
              <a:t>Semantic representation and matching</a:t>
            </a:r>
          </a:p>
          <a:p>
            <a:pPr lvl="1"/>
            <a:r>
              <a:rPr lang="en-US" altLang="ko-KR" sz="1800"/>
              <a:t>Query and service announcement</a:t>
            </a:r>
          </a:p>
          <a:p>
            <a:pPr lvl="2"/>
            <a:r>
              <a:rPr lang="en-US" altLang="ko-KR" sz="1500"/>
              <a:t>Semantic routing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3438" y="3860800"/>
            <a:ext cx="4246562" cy="2325688"/>
            <a:chOff x="1519" y="2099"/>
            <a:chExt cx="2767" cy="1729"/>
          </a:xfrm>
        </p:grpSpPr>
        <p:pic>
          <p:nvPicPr>
            <p:cNvPr id="291845" name="Picture 5" descr="MCj0345721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17" y="3053"/>
              <a:ext cx="669" cy="599"/>
            </a:xfrm>
            <a:prstGeom prst="rect">
              <a:avLst/>
            </a:prstGeom>
            <a:noFill/>
          </p:spPr>
        </p:pic>
        <p:sp>
          <p:nvSpPr>
            <p:cNvPr id="291846" name="Text Box 6"/>
            <p:cNvSpPr txBox="1">
              <a:spLocks noChangeArrowheads="1"/>
            </p:cNvSpPr>
            <p:nvPr/>
          </p:nvSpPr>
          <p:spPr bwMode="auto">
            <a:xfrm>
              <a:off x="3757" y="3628"/>
              <a:ext cx="490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eaLnBrk="1" latinLnBrk="1" hangingPunct="1"/>
              <a:r>
                <a:rPr lang="en-US" altLang="ko-KR" sz="2000" baseline="-25000"/>
                <a:t>Server</a:t>
              </a:r>
            </a:p>
          </p:txBody>
        </p:sp>
        <p:sp>
          <p:nvSpPr>
            <p:cNvPr id="291847" name="tower"/>
            <p:cNvSpPr>
              <a:spLocks noEditPoints="1" noChangeArrowheads="1"/>
            </p:cNvSpPr>
            <p:nvPr/>
          </p:nvSpPr>
          <p:spPr bwMode="auto">
            <a:xfrm>
              <a:off x="2778" y="2346"/>
              <a:ext cx="350" cy="490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pic>
          <p:nvPicPr>
            <p:cNvPr id="291848" name="Picture 8" descr="MCj041635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1519" y="3032"/>
              <a:ext cx="515" cy="601"/>
            </a:xfrm>
            <a:prstGeom prst="rect">
              <a:avLst/>
            </a:prstGeom>
            <a:noFill/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519" y="2563"/>
              <a:ext cx="1121" cy="436"/>
              <a:chOff x="1519" y="2563"/>
              <a:chExt cx="1121" cy="436"/>
            </a:xfrm>
          </p:grpSpPr>
          <p:sp>
            <p:nvSpPr>
              <p:cNvPr id="291850" name="Line 10"/>
              <p:cNvSpPr>
                <a:spLocks noChangeShapeType="1"/>
              </p:cNvSpPr>
              <p:nvPr/>
            </p:nvSpPr>
            <p:spPr bwMode="auto">
              <a:xfrm flipV="1">
                <a:off x="2009" y="2563"/>
                <a:ext cx="631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91851" name="Text Box 11"/>
              <p:cNvSpPr txBox="1">
                <a:spLocks noChangeArrowheads="1"/>
              </p:cNvSpPr>
              <p:nvPr/>
            </p:nvSpPr>
            <p:spPr bwMode="auto">
              <a:xfrm>
                <a:off x="1519" y="2617"/>
                <a:ext cx="700" cy="3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 eaLnBrk="1" latinLnBrk="1" hangingPunct="1"/>
                <a:r>
                  <a:rPr lang="en-US" altLang="ko-KR" baseline="-25000"/>
                  <a:t>2. Service Request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079" y="2617"/>
              <a:ext cx="1048" cy="436"/>
              <a:chOff x="2079" y="2617"/>
              <a:chExt cx="1048" cy="436"/>
            </a:xfrm>
          </p:grpSpPr>
          <p:sp>
            <p:nvSpPr>
              <p:cNvPr id="291853" name="Line 13"/>
              <p:cNvSpPr>
                <a:spLocks noChangeShapeType="1"/>
              </p:cNvSpPr>
              <p:nvPr/>
            </p:nvSpPr>
            <p:spPr bwMode="auto">
              <a:xfrm flipH="1">
                <a:off x="2079" y="2617"/>
                <a:ext cx="628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91854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64"/>
                <a:ext cx="839" cy="17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 eaLnBrk="1" latinLnBrk="1" hangingPunct="1"/>
                <a:r>
                  <a:rPr lang="en-US" altLang="ko-KR" baseline="-25000"/>
                  <a:t>3. Service Location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198" y="2563"/>
              <a:ext cx="1048" cy="490"/>
              <a:chOff x="3198" y="2563"/>
              <a:chExt cx="1048" cy="490"/>
            </a:xfrm>
          </p:grpSpPr>
          <p:sp>
            <p:nvSpPr>
              <p:cNvPr id="291856" name="Line 16"/>
              <p:cNvSpPr>
                <a:spLocks noChangeShapeType="1"/>
              </p:cNvSpPr>
              <p:nvPr/>
            </p:nvSpPr>
            <p:spPr bwMode="auto">
              <a:xfrm flipH="1" flipV="1">
                <a:off x="3198" y="2672"/>
                <a:ext cx="629" cy="3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91857" name="Text Box 17"/>
              <p:cNvSpPr txBox="1">
                <a:spLocks noChangeArrowheads="1"/>
              </p:cNvSpPr>
              <p:nvPr/>
            </p:nvSpPr>
            <p:spPr bwMode="auto">
              <a:xfrm>
                <a:off x="3408" y="2563"/>
                <a:ext cx="838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 eaLnBrk="1" latinLnBrk="1" hangingPunct="1"/>
                <a:r>
                  <a:rPr lang="en-US" altLang="ko-KR" baseline="-25000"/>
                  <a:t>1. Service Registration</a:t>
                </a:r>
              </a:p>
            </p:txBody>
          </p:sp>
        </p:grpSp>
        <p:sp>
          <p:nvSpPr>
            <p:cNvPr id="291858" name="Text Box 18"/>
            <p:cNvSpPr txBox="1">
              <a:spLocks noChangeArrowheads="1"/>
            </p:cNvSpPr>
            <p:nvPr/>
          </p:nvSpPr>
          <p:spPr bwMode="auto">
            <a:xfrm>
              <a:off x="1729" y="3626"/>
              <a:ext cx="281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eaLnBrk="1" latinLnBrk="1" hangingPunct="1"/>
              <a:r>
                <a:rPr lang="en-US" altLang="ko-KR" sz="2000" baseline="-25000"/>
                <a:t>User</a:t>
              </a:r>
            </a:p>
          </p:txBody>
        </p:sp>
        <p:sp>
          <p:nvSpPr>
            <p:cNvPr id="291859" name="Text Box 19"/>
            <p:cNvSpPr txBox="1">
              <a:spLocks noChangeArrowheads="1"/>
            </p:cNvSpPr>
            <p:nvPr/>
          </p:nvSpPr>
          <p:spPr bwMode="auto">
            <a:xfrm>
              <a:off x="2708" y="2099"/>
              <a:ext cx="487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eaLnBrk="1" latinLnBrk="1" hangingPunct="1"/>
              <a:r>
                <a:rPr lang="en-US" altLang="ko-KR" sz="2000" baseline="-25000"/>
                <a:t>Resolver</a:t>
              </a: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149" y="3235"/>
              <a:ext cx="1468" cy="199"/>
              <a:chOff x="2149" y="3235"/>
              <a:chExt cx="1468" cy="199"/>
            </a:xfrm>
          </p:grpSpPr>
          <p:sp>
            <p:nvSpPr>
              <p:cNvPr id="291861" name="Line 21"/>
              <p:cNvSpPr>
                <a:spLocks noChangeShapeType="1"/>
              </p:cNvSpPr>
              <p:nvPr/>
            </p:nvSpPr>
            <p:spPr bwMode="auto">
              <a:xfrm>
                <a:off x="2149" y="3434"/>
                <a:ext cx="14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91862" name="Text Box 22"/>
              <p:cNvSpPr txBox="1">
                <a:spLocks noChangeArrowheads="1"/>
              </p:cNvSpPr>
              <p:nvPr/>
            </p:nvSpPr>
            <p:spPr bwMode="auto">
              <a:xfrm>
                <a:off x="2518" y="3235"/>
                <a:ext cx="697" cy="18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 anchor="ctr">
                <a:spAutoFit/>
              </a:bodyPr>
              <a:lstStyle/>
              <a:p>
                <a:pPr eaLnBrk="1" latinLnBrk="1" hangingPunct="1"/>
                <a:r>
                  <a:rPr lang="en-US" altLang="ko-KR" baseline="-25000"/>
                  <a:t>4. Service Use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D88CD-4280-4D63-8996-1E4B3426FA36}" type="slidenum">
              <a:rPr lang="en-US" altLang="ko-KR"/>
              <a:pPr/>
              <a:t>24</a:t>
            </a:fld>
            <a:endParaRPr lang="en-US" altLang="ko-KR" sz="100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2400"/>
              <a:t>Scenario [1]</a:t>
            </a:r>
          </a:p>
          <a:p>
            <a:pPr lvl="1"/>
            <a:r>
              <a:rPr lang="en-US" altLang="ko-KR" sz="1800" b="1">
                <a:solidFill>
                  <a:schemeClr val="hlink"/>
                </a:solidFill>
              </a:rPr>
              <a:t>Mr. Sue visits ICU</a:t>
            </a:r>
          </a:p>
          <a:p>
            <a:pPr lvl="1"/>
            <a:r>
              <a:rPr lang="en-US" altLang="ko-KR" sz="1800" b="1">
                <a:solidFill>
                  <a:schemeClr val="hlink"/>
                </a:solidFill>
              </a:rPr>
              <a:t>He searches the Web and finds an on-line Map using his PDA.</a:t>
            </a:r>
          </a:p>
          <a:p>
            <a:pPr lvl="2"/>
            <a:r>
              <a:rPr lang="en-US" altLang="ko-KR" sz="1400" b="1">
                <a:solidFill>
                  <a:schemeClr val="hlink"/>
                </a:solidFill>
              </a:rPr>
              <a:t>But it’s too small to view on his PDA</a:t>
            </a:r>
          </a:p>
          <a:p>
            <a:pPr lvl="1"/>
            <a:r>
              <a:rPr lang="en-US" altLang="ko-KR" sz="1800" b="1">
                <a:solidFill>
                  <a:schemeClr val="hlink"/>
                </a:solidFill>
              </a:rPr>
              <a:t>PDA locates the printers</a:t>
            </a:r>
          </a:p>
          <a:p>
            <a:pPr lvl="1"/>
            <a:r>
              <a:rPr lang="en-US" altLang="ko-KR" sz="1800" b="1">
                <a:solidFill>
                  <a:schemeClr val="hlink"/>
                </a:solidFill>
              </a:rPr>
              <a:t>Mr. Sue (or system) picks up a closest printer among the public printers that are allowed to be used by the guests</a:t>
            </a:r>
          </a:p>
          <a:p>
            <a:pPr lvl="1"/>
            <a:r>
              <a:rPr lang="en-US" altLang="ko-KR" sz="1800" b="1">
                <a:solidFill>
                  <a:schemeClr val="hlink"/>
                </a:solidFill>
              </a:rPr>
              <a:t>PDA requests printing service (without having a driver for the printer) without Mr. Sue’s intervention</a:t>
            </a:r>
          </a:p>
          <a:p>
            <a:r>
              <a:rPr lang="en-US" altLang="ko-KR" sz="2400"/>
              <a:t>We need to find appropriate services: </a:t>
            </a:r>
          </a:p>
          <a:p>
            <a:pPr lvl="1"/>
            <a:r>
              <a:rPr lang="en-US" altLang="ko-KR" sz="2000"/>
              <a:t>Printing service, Wireless connection service and Location information service.</a:t>
            </a:r>
          </a:p>
          <a:p>
            <a:pPr lvl="1"/>
            <a:r>
              <a:rPr lang="en-US" altLang="ko-KR" sz="2000">
                <a:solidFill>
                  <a:srgbClr val="0000FF"/>
                </a:solidFill>
              </a:rPr>
              <a:t>Service discovery system will do that with your minimum intervention</a:t>
            </a:r>
            <a:endParaRPr lang="en-US" altLang="ko-KR" sz="1800" b="1">
              <a:solidFill>
                <a:srgbClr val="0000FF"/>
              </a:solidFill>
            </a:endParaRP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827088" y="333375"/>
            <a:ext cx="7451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1" hangingPunct="1"/>
            <a:r>
              <a:rPr lang="en-US" altLang="ko-KR" sz="3600" b="1">
                <a:solidFill>
                  <a:srgbClr val="000099"/>
                </a:solidFill>
              </a:rPr>
              <a:t>Why service discovery?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1035-D97D-4874-84BB-7D9D549050FD}" type="slidenum">
              <a:rPr lang="en-US" altLang="ko-KR"/>
              <a:pPr/>
              <a:t>25</a:t>
            </a:fld>
            <a:endParaRPr lang="en-US" altLang="ko-KR" sz="1000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6894512" cy="647700"/>
          </a:xfrm>
        </p:spPr>
        <p:txBody>
          <a:bodyPr>
            <a:normAutofit fontScale="90000"/>
          </a:bodyPr>
          <a:lstStyle/>
          <a:p>
            <a:r>
              <a:rPr lang="en-US" altLang="ko-KR" sz="2800"/>
              <a:t>Pervasive Service Discovery vs </a:t>
            </a:r>
            <a:br>
              <a:rPr lang="en-US" altLang="ko-KR" sz="2800"/>
            </a:br>
            <a:r>
              <a:rPr lang="en-US" altLang="ko-KR" sz="2800"/>
              <a:t>Web service discovery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41887"/>
          </a:xfrm>
        </p:spPr>
        <p:txBody>
          <a:bodyPr/>
          <a:lstStyle/>
          <a:p>
            <a:r>
              <a:rPr lang="en-US" altLang="ko-KR" sz="2400"/>
              <a:t> Web Service Discovery</a:t>
            </a:r>
          </a:p>
          <a:p>
            <a:pPr lvl="1"/>
            <a:r>
              <a:rPr lang="en-US" altLang="ko-KR" sz="2000"/>
              <a:t>No physical location limitation</a:t>
            </a:r>
          </a:p>
          <a:p>
            <a:pPr lvl="1"/>
            <a:r>
              <a:rPr lang="en-US" altLang="ko-KR" sz="2000"/>
              <a:t>Focuses only on interoperation among applications</a:t>
            </a:r>
          </a:p>
          <a:p>
            <a:pPr lvl="1"/>
            <a:r>
              <a:rPr lang="en-US" altLang="ko-KR" sz="2000"/>
              <a:t>Interoperability through standards such as WSDL and XML</a:t>
            </a:r>
          </a:p>
          <a:p>
            <a:pPr lvl="1"/>
            <a:r>
              <a:rPr lang="en-US" altLang="ko-KR" sz="2000"/>
              <a:t>Universal Description, Discovery, and Integration(UDDI)</a:t>
            </a:r>
          </a:p>
          <a:p>
            <a:pPr lvl="2"/>
            <a:r>
              <a:rPr lang="en-US" altLang="ko-KR" sz="1600"/>
              <a:t>The discovery and configuration process: analysts, programmers, administrators</a:t>
            </a:r>
          </a:p>
          <a:p>
            <a:pPr lvl="1"/>
            <a:r>
              <a:rPr lang="en-US" altLang="ko-KR" sz="2000"/>
              <a:t>Registry and data structure: mainly for EC.: too specific for Pervasive computing service</a:t>
            </a:r>
          </a:p>
          <a:p>
            <a:pPr lvl="1"/>
            <a:endParaRPr lang="en-US" altLang="ko-KR" sz="2000"/>
          </a:p>
          <a:p>
            <a:r>
              <a:rPr lang="en-US" altLang="ko-KR" sz="2400"/>
              <a:t>Pervasive Service Discovery</a:t>
            </a:r>
          </a:p>
          <a:p>
            <a:pPr lvl="1"/>
            <a:r>
              <a:rPr lang="en-US" altLang="ko-KR" sz="2000"/>
              <a:t>Ambient Services Discovery: Local</a:t>
            </a:r>
          </a:p>
          <a:p>
            <a:pPr lvl="1"/>
            <a:r>
              <a:rPr lang="en-US" altLang="ko-KR" sz="2000"/>
              <a:t>Focuses also on both among applications and people</a:t>
            </a:r>
          </a:p>
          <a:p>
            <a:pPr lvl="1"/>
            <a:r>
              <a:rPr lang="en-US" altLang="ko-KR" sz="2000"/>
              <a:t> Integration with people and their ambient environments.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5F529-9EDC-44F8-9180-4375A4B0D0B0}" type="slidenum">
              <a:rPr lang="en-US" altLang="ko-KR"/>
              <a:pPr/>
              <a:t>26</a:t>
            </a:fld>
            <a:endParaRPr lang="en-US" altLang="ko-KR" sz="1000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6894512" cy="647700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Pervasive Service Discovery  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/>
              <a:t> Integration with People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Integration of computing devices with people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How do we protect personal privacy?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Personal information : person’s presence, even health status from wearable medical device, user’s intention…..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How much prior knowledge a user or service provider must have for service discovery?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Ambiguity: “print” service, “printing” service, standard service name?</a:t>
            </a:r>
          </a:p>
          <a:p>
            <a:pPr>
              <a:lnSpc>
                <a:spcPct val="90000"/>
              </a:lnSpc>
            </a:pPr>
            <a:r>
              <a:rPr lang="en-US" altLang="ko-KR" sz="2400"/>
              <a:t>Integration with Environments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How can we precisely define the ambient environment ?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Location, current user tasks,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Visitor’s view differs from host’s view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Heterogeneity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H/W, S/W platform,  network protocols  : common platform?</a:t>
            </a:r>
          </a:p>
          <a:p>
            <a:pPr lvl="1">
              <a:lnSpc>
                <a:spcPct val="90000"/>
              </a:lnSpc>
            </a:pPr>
            <a:r>
              <a:rPr lang="en-US" altLang="ko-KR" sz="2000"/>
              <a:t>Dynamic conditions</a:t>
            </a:r>
          </a:p>
          <a:p>
            <a:pPr lvl="2">
              <a:lnSpc>
                <a:spcPct val="90000"/>
              </a:lnSpc>
            </a:pPr>
            <a:r>
              <a:rPr lang="en-US" altLang="ko-KR" sz="1600"/>
              <a:t>Time based approaches: soft state and leased based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09F4-B199-4D8A-9A36-583FB21717CD}" type="slidenum">
              <a:rPr lang="en-US" altLang="ko-KR"/>
              <a:pPr/>
              <a:t>27</a:t>
            </a:fld>
            <a:endParaRPr lang="en-US" altLang="ko-KR" sz="1000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Discovery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Research Trend</a:t>
            </a:r>
          </a:p>
        </p:txBody>
      </p:sp>
      <p:sp>
        <p:nvSpPr>
          <p:cNvPr id="288772" name="Line 4"/>
          <p:cNvSpPr>
            <a:spLocks noChangeShapeType="1"/>
          </p:cNvSpPr>
          <p:nvPr/>
        </p:nvSpPr>
        <p:spPr bwMode="auto">
          <a:xfrm>
            <a:off x="1427163" y="5659438"/>
            <a:ext cx="6961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88773" name="Line 5"/>
          <p:cNvSpPr>
            <a:spLocks noChangeShapeType="1"/>
          </p:cNvSpPr>
          <p:nvPr/>
        </p:nvSpPr>
        <p:spPr bwMode="auto">
          <a:xfrm flipH="1" flipV="1">
            <a:off x="1403350" y="1987550"/>
            <a:ext cx="23813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900113" y="2132013"/>
            <a:ext cx="458787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latinLnBrk="1" hangingPunct="1"/>
            <a:r>
              <a:rPr lang="en-US" altLang="ko-KR" sz="1800">
                <a:latin typeface="굴림" pitchFamily="50" charset="-127"/>
              </a:rPr>
              <a:t>Pervasiveness</a:t>
            </a:r>
          </a:p>
        </p:txBody>
      </p:sp>
      <p:sp>
        <p:nvSpPr>
          <p:cNvPr id="288775" name="Text Box 7"/>
          <p:cNvSpPr txBox="1">
            <a:spLocks noChangeArrowheads="1"/>
          </p:cNvSpPr>
          <p:nvPr/>
        </p:nvSpPr>
        <p:spPr bwMode="auto">
          <a:xfrm>
            <a:off x="7596188" y="5803900"/>
            <a:ext cx="70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latinLnBrk="1" hangingPunct="1"/>
            <a:r>
              <a:rPr lang="en-US" altLang="ko-KR" sz="1800">
                <a:latin typeface="굴림" pitchFamily="50" charset="-127"/>
              </a:rPr>
              <a:t>Time</a:t>
            </a:r>
          </a:p>
        </p:txBody>
      </p:sp>
      <p:sp>
        <p:nvSpPr>
          <p:cNvPr id="288776" name="Text Box 8"/>
          <p:cNvSpPr txBox="1">
            <a:spLocks noChangeArrowheads="1"/>
          </p:cNvSpPr>
          <p:nvPr/>
        </p:nvSpPr>
        <p:spPr bwMode="auto">
          <a:xfrm>
            <a:off x="1462088" y="5113338"/>
            <a:ext cx="2303462" cy="517525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Static Directory Service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-X.500, LDAP</a:t>
            </a:r>
          </a:p>
        </p:txBody>
      </p:sp>
      <p:sp>
        <p:nvSpPr>
          <p:cNvPr id="288777" name="Text Box 9"/>
          <p:cNvSpPr txBox="1">
            <a:spLocks noChangeArrowheads="1"/>
          </p:cNvSpPr>
          <p:nvPr/>
        </p:nvSpPr>
        <p:spPr bwMode="auto">
          <a:xfrm>
            <a:off x="3132138" y="3859213"/>
            <a:ext cx="3311525" cy="517525"/>
          </a:xfrm>
          <a:prstGeom prst="rect">
            <a:avLst/>
          </a:prstGeom>
          <a:solidFill>
            <a:srgbClr val="66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Discovery in Large-scale Networks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 Structured architecture (e.g. DHT)</a:t>
            </a:r>
          </a:p>
        </p:txBody>
      </p:sp>
      <p:sp>
        <p:nvSpPr>
          <p:cNvPr id="288778" name="Text Box 10"/>
          <p:cNvSpPr txBox="1">
            <a:spLocks noChangeArrowheads="1"/>
          </p:cNvSpPr>
          <p:nvPr/>
        </p:nvSpPr>
        <p:spPr bwMode="auto">
          <a:xfrm>
            <a:off x="2195513" y="4494213"/>
            <a:ext cx="2592387" cy="517525"/>
          </a:xfrm>
          <a:prstGeom prst="rect">
            <a:avLst/>
          </a:prstGeom>
          <a:solidFill>
            <a:srgbClr val="66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Discovery in LAN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-Jini, UPnP, SLP, Salutation</a:t>
            </a:r>
          </a:p>
        </p:txBody>
      </p:sp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4572000" y="3211513"/>
            <a:ext cx="3384550" cy="517525"/>
          </a:xfrm>
          <a:prstGeom prst="rect">
            <a:avLst/>
          </a:prstGeom>
          <a:solidFill>
            <a:srgbClr val="66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Discovery in Ad-hoc Networks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 Mobility, Minimizing Cost</a:t>
            </a:r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4572000" y="1916113"/>
            <a:ext cx="3384550" cy="517525"/>
          </a:xfrm>
          <a:prstGeom prst="rect">
            <a:avLst/>
          </a:prstGeom>
          <a:solidFill>
            <a:srgbClr val="66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Context-aware Discovery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 Context-based Ranking</a:t>
            </a:r>
          </a:p>
        </p:txBody>
      </p:sp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4572000" y="2563813"/>
            <a:ext cx="3384550" cy="517525"/>
          </a:xfrm>
          <a:prstGeom prst="rect">
            <a:avLst/>
          </a:prstGeom>
          <a:solidFill>
            <a:srgbClr val="66FF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Semantic Discovery</a:t>
            </a:r>
          </a:p>
          <a:p>
            <a:pPr eaLnBrk="1" latinLnBrk="1" hangingPunct="1"/>
            <a:r>
              <a:rPr lang="en-US" altLang="ko-KR" sz="1400">
                <a:latin typeface="굴림" pitchFamily="50" charset="-127"/>
              </a:rPr>
              <a:t>-Semantic representation &amp;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517C6-BDE1-469B-81BA-43ECD3881C83}" type="slidenum">
              <a:rPr lang="en-US" altLang="ko-KR"/>
              <a:pPr/>
              <a:t>28</a:t>
            </a:fld>
            <a:endParaRPr lang="en-US" altLang="ko-KR" sz="1000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Discovery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95400"/>
            <a:ext cx="8785225" cy="49418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/>
              <a:t> Standards / Specifications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Discovery Protocols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Jini, UPnP, SLP, Salutation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UDDI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Web Service Dynamic Discovery (WS-Discovery)</a:t>
            </a:r>
          </a:p>
          <a:p>
            <a:pPr lvl="3">
              <a:lnSpc>
                <a:spcPct val="80000"/>
              </a:lnSpc>
            </a:pPr>
            <a:r>
              <a:rPr lang="en-US" altLang="ko-KR" sz="1600"/>
              <a:t>complementary to UDDI which is focusing on dealing with devices and systems that are not always connected to the network (by MS, Intel, Canon …)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WSMX (</a:t>
            </a:r>
            <a:r>
              <a:rPr lang="en-US" altLang="ko-KR"/>
              <a:t>Web Services Execution Environment)</a:t>
            </a:r>
          </a:p>
          <a:p>
            <a:pPr lvl="3">
              <a:lnSpc>
                <a:spcPct val="80000"/>
              </a:lnSpc>
            </a:pPr>
            <a:r>
              <a:rPr lang="en-US" altLang="ko-KR" sz="1600"/>
              <a:t>an execution environment which enables discovery, selection, mediation, invocation and interoperation of the Semantic Web Services (WSMX working group)</a:t>
            </a:r>
          </a:p>
          <a:p>
            <a:pPr lvl="3">
              <a:lnSpc>
                <a:spcPct val="80000"/>
              </a:lnSpc>
            </a:pPr>
            <a:r>
              <a:rPr lang="en-US" altLang="ko-KR" sz="1600"/>
              <a:t>Includes WSMO and WSML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Service Description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Web Service Description Language (WSDL)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SOAP Service Description Language (SSDL)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Web Service Modeling Language (WSML)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Ontology architecture for Semantic Description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DAML-S, OWL-S</a:t>
            </a:r>
          </a:p>
          <a:p>
            <a:pPr lvl="2">
              <a:lnSpc>
                <a:spcPct val="80000"/>
              </a:lnSpc>
            </a:pPr>
            <a:r>
              <a:rPr lang="en-US" altLang="ko-KR" sz="1600"/>
              <a:t>Web Services Modeling Ontology (WSMO)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D3D59-DCA5-4AFD-9692-CDA2A5835400}" type="slidenum">
              <a:rPr lang="en-US" altLang="ko-KR"/>
              <a:pPr/>
              <a:t>29</a:t>
            </a:fld>
            <a:endParaRPr lang="en-US" altLang="ko-KR" sz="1000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Components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423545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ko-KR"/>
              <a:t>Directory repository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Centralized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Distributed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Hierarchical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Structured P2P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Ad hoc</a:t>
            </a:r>
          </a:p>
          <a:p>
            <a:pPr>
              <a:lnSpc>
                <a:spcPct val="90000"/>
              </a:lnSpc>
            </a:pPr>
            <a:r>
              <a:rPr lang="en-US" altLang="ko-KR"/>
              <a:t>Service description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Attribute/value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Tree-like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XML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Ontology (DAML, OWL)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4787900" y="1341438"/>
            <a:ext cx="40322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altLang="ko-KR" sz="2800"/>
              <a:t>Announcement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altLang="ko-KR" sz="2400"/>
              <a:t>Register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altLang="ko-KR" sz="2400"/>
              <a:t>Multicast/broadcast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altLang="ko-KR" sz="2800"/>
              <a:t>Query/Service Access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altLang="ko-KR" sz="2400"/>
              <a:t>Syntax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altLang="ko-KR" sz="2400"/>
              <a:t>Ontology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altLang="ko-KR" sz="2400"/>
              <a:t>Programming language dependency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Look Back for Service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Mainframe period: computing service</a:t>
            </a:r>
          </a:p>
          <a:p>
            <a:pPr lvl="1"/>
            <a:r>
              <a:rPr lang="en-US" altLang="ko-KR" dirty="0" smtClean="0"/>
              <a:t>For military purpose (bomb path calculation)</a:t>
            </a:r>
          </a:p>
          <a:p>
            <a:r>
              <a:rPr lang="en-US" altLang="ko-KR" dirty="0" smtClean="0"/>
              <a:t>PCs: word processing, spread sheet </a:t>
            </a:r>
          </a:p>
          <a:p>
            <a:pPr lvl="1"/>
            <a:r>
              <a:rPr lang="en-US" altLang="ko-KR" dirty="0" smtClean="0"/>
              <a:t>For business improvement</a:t>
            </a:r>
          </a:p>
          <a:p>
            <a:r>
              <a:rPr lang="en-US" altLang="ko-KR" dirty="0" smtClean="0"/>
              <a:t>Networking period: information search and transfer</a:t>
            </a:r>
          </a:p>
          <a:p>
            <a:r>
              <a:rPr lang="en-US" altLang="ko-KR" dirty="0" smtClean="0"/>
              <a:t>How can we name the coming future computing world?</a:t>
            </a:r>
          </a:p>
          <a:p>
            <a:pPr lvl="1"/>
            <a:r>
              <a:rPr lang="en-US" altLang="ko-KR" dirty="0" smtClean="0"/>
              <a:t>Ubiquitous Computing Period?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1A091-1A01-4316-BB83-419A7279840C}" type="slidenum">
              <a:rPr lang="en-US" altLang="ko-KR"/>
              <a:pPr/>
              <a:t>30</a:t>
            </a:fld>
            <a:endParaRPr lang="en-US" altLang="ko-KR" sz="1000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selection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6300" cy="51117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ko-KR" sz="1800"/>
              <a:t>User vs. Protocol Selection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To find services for users efficiently and accurately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Protocol selection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Little user involvement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No reflect the actual user</a:t>
            </a:r>
            <a:r>
              <a:rPr lang="en-US" altLang="ko-KR" sz="1200">
                <a:latin typeface="Tahoma"/>
              </a:rPr>
              <a:t>’</a:t>
            </a:r>
            <a:r>
              <a:rPr lang="en-US" altLang="ko-KR" sz="1200"/>
              <a:t>s will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User selection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Tedious for a user to examine many printers and compare them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Balance?</a:t>
            </a:r>
          </a:p>
          <a:p>
            <a:pPr>
              <a:spcBef>
                <a:spcPct val="0"/>
              </a:spcBef>
            </a:pPr>
            <a:r>
              <a:rPr lang="en-US" altLang="ko-KR" sz="1800"/>
              <a:t>Best match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Matches the best service based on application defined metrics: INS</a:t>
            </a:r>
          </a:p>
          <a:p>
            <a:pPr>
              <a:spcBef>
                <a:spcPct val="0"/>
              </a:spcBef>
            </a:pPr>
            <a:r>
              <a:rPr lang="en-US" altLang="ko-KR" sz="1800"/>
              <a:t>Context-awareness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Location, connection, person</a:t>
            </a:r>
            <a:r>
              <a:rPr lang="en-US" altLang="ko-KR" sz="1600">
                <a:latin typeface="Tahoma"/>
              </a:rPr>
              <a:t>’</a:t>
            </a:r>
            <a:r>
              <a:rPr lang="en-US" altLang="ko-KR" sz="1600"/>
              <a:t>s situation</a:t>
            </a:r>
          </a:p>
          <a:p>
            <a:pPr>
              <a:spcBef>
                <a:spcPct val="0"/>
              </a:spcBef>
            </a:pPr>
            <a:r>
              <a:rPr lang="en-US" altLang="ko-KR" sz="1800"/>
              <a:t>Scope-awareness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To support a large amount of services, defining and grouping services in scope: location(INS with Cricket), optional attribute for location (Jini)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Administrative domain information: multiple hierarchy directory: 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Yellow pages, White pages;  service information in non-leaf directory: hashed  (SSDS)</a:t>
            </a:r>
          </a:p>
          <a:p>
            <a:pPr>
              <a:spcBef>
                <a:spcPct val="0"/>
              </a:spcBef>
            </a:pPr>
            <a:r>
              <a:rPr lang="en-US" altLang="ko-KR" sz="1800"/>
              <a:t>QoS-awareness</a:t>
            </a:r>
          </a:p>
          <a:p>
            <a:pPr lvl="1">
              <a:spcBef>
                <a:spcPct val="0"/>
              </a:spcBef>
            </a:pPr>
            <a:r>
              <a:rPr lang="en-US" altLang="ko-KR" sz="1600"/>
              <a:t>Better service: less loaded services or better resource price ration services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Most protocols only support static attribute : not load of the printer</a:t>
            </a:r>
          </a:p>
          <a:p>
            <a:pPr lvl="2">
              <a:spcBef>
                <a:spcPct val="0"/>
              </a:spcBef>
            </a:pPr>
            <a:r>
              <a:rPr lang="en-US" altLang="ko-KR" sz="1200"/>
              <a:t>INS: application define their metrics and service lookups are based on the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2B73-66D1-4BC7-81F4-F4180B0C9D66}" type="slidenum">
              <a:rPr lang="en-US" altLang="ko-KR"/>
              <a:pPr/>
              <a:t>31</a:t>
            </a:fld>
            <a:endParaRPr lang="en-US" altLang="ko-KR" sz="100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Well-known protocols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Jini</a:t>
            </a:r>
          </a:p>
          <a:p>
            <a:r>
              <a:rPr lang="en-US" altLang="ko-KR"/>
              <a:t>UPnP</a:t>
            </a:r>
          </a:p>
          <a:p>
            <a:r>
              <a:rPr lang="en-US" altLang="ko-KR"/>
              <a:t>SLP</a:t>
            </a:r>
          </a:p>
          <a:p>
            <a:r>
              <a:rPr lang="en-US" altLang="ko-KR"/>
              <a:t>Bluetooth SDP</a:t>
            </a:r>
          </a:p>
          <a:p>
            <a:r>
              <a:rPr lang="en-US" altLang="ko-KR"/>
              <a:t>Salutation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8AC1-F3F8-470D-92E4-6C5C16601547}" type="slidenum">
              <a:rPr lang="en-US" altLang="ko-KR"/>
              <a:pPr/>
              <a:t>32</a:t>
            </a:fld>
            <a:endParaRPr lang="en-US" altLang="ko-KR" sz="1000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Jini - introduction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569325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sz="2400"/>
              <a:t>Java-based and distributed network-connecting technology by Sun Microsystems</a:t>
            </a:r>
          </a:p>
          <a:p>
            <a:pPr>
              <a:lnSpc>
                <a:spcPct val="80000"/>
              </a:lnSpc>
            </a:pPr>
            <a:r>
              <a:rPr lang="en-US" altLang="ko-KR" sz="2400"/>
              <a:t>Network Plug-And-Work</a:t>
            </a:r>
          </a:p>
          <a:p>
            <a:r>
              <a:rPr lang="en-US" altLang="ko-KR" sz="2400"/>
              <a:t>Enable spontaneous networking: </a:t>
            </a:r>
          </a:p>
          <a:p>
            <a:r>
              <a:rPr lang="en-US" altLang="ko-KR" sz="2400"/>
              <a:t>Promote service-based architecture</a:t>
            </a:r>
          </a:p>
          <a:p>
            <a:pPr>
              <a:lnSpc>
                <a:spcPct val="80000"/>
              </a:lnSpc>
            </a:pPr>
            <a:r>
              <a:rPr lang="en-US" altLang="ko-KR" sz="2400"/>
              <a:t>A federation of clients and services</a:t>
            </a:r>
          </a:p>
          <a:p>
            <a:pPr lvl="1">
              <a:lnSpc>
                <a:spcPct val="80000"/>
              </a:lnSpc>
            </a:pPr>
            <a:r>
              <a:rPr lang="en-US" altLang="ko-KR"/>
              <a:t>Entities in federation provide and/or obtain services to/from other entities</a:t>
            </a:r>
          </a:p>
          <a:p>
            <a:pPr lvl="1">
              <a:lnSpc>
                <a:spcPct val="80000"/>
              </a:lnSpc>
            </a:pPr>
            <a:r>
              <a:rPr lang="en-US" altLang="ko-KR"/>
              <a:t>All developments in Java</a:t>
            </a:r>
          </a:p>
          <a:p>
            <a:pPr lvl="1">
              <a:lnSpc>
                <a:spcPct val="80000"/>
              </a:lnSpc>
            </a:pPr>
            <a:r>
              <a:rPr lang="en-US" altLang="ko-KR"/>
              <a:t>Code mobility</a:t>
            </a:r>
          </a:p>
          <a:p>
            <a:r>
              <a:rPr lang="en-US" altLang="ko-KR" sz="2400"/>
              <a:t>Relies heavily on: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Object serialization</a:t>
            </a:r>
          </a:p>
          <a:p>
            <a:pPr lvl="1">
              <a:lnSpc>
                <a:spcPct val="80000"/>
              </a:lnSpc>
            </a:pPr>
            <a:r>
              <a:rPr lang="en-US" altLang="ko-KR" sz="2000"/>
              <a:t>RMI: Remote Method Invocation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5F49-EAB4-4351-B61F-B4BD9340EE8B}" type="slidenum">
              <a:rPr lang="en-US" altLang="ko-KR"/>
              <a:pPr/>
              <a:t>33</a:t>
            </a:fld>
            <a:endParaRPr lang="en-US" altLang="ko-KR" sz="100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UPnP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/>
              <a:t>Service advertisement and discovery architecture supported by UPnP Forum</a:t>
            </a:r>
          </a:p>
          <a:p>
            <a:r>
              <a:rPr lang="en-US" altLang="ko-KR" sz="2400"/>
              <a:t>Peer-to-Peer Model</a:t>
            </a:r>
          </a:p>
          <a:p>
            <a:r>
              <a:rPr lang="en-US" altLang="ko-KR" sz="2400"/>
              <a:t>Based on current Internet protocols and technologies</a:t>
            </a:r>
          </a:p>
          <a:p>
            <a:pPr lvl="1"/>
            <a:r>
              <a:rPr lang="en-US" altLang="ko-KR" sz="2000"/>
              <a:t>XML/HTTP, RPC</a:t>
            </a:r>
          </a:p>
          <a:p>
            <a:r>
              <a:rPr lang="en-US" altLang="ko-KR" sz="2400"/>
              <a:t>No mobile code—instead, standardized protocols and service descriptions</a:t>
            </a:r>
          </a:p>
          <a:p>
            <a:r>
              <a:rPr lang="en-US" altLang="ko-KR" sz="2400"/>
              <a:t>XML-based service descriptions</a:t>
            </a:r>
          </a:p>
          <a:p>
            <a:r>
              <a:rPr lang="en-US" altLang="ko-KR" sz="2400"/>
              <a:t>UPnP V1.0 Spec in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DA14-BBD3-4385-A7A9-BF9C878A171D}" type="slidenum">
              <a:rPr lang="en-US" altLang="ko-KR"/>
              <a:pPr/>
              <a:t>34</a:t>
            </a:fld>
            <a:endParaRPr lang="en-US" altLang="ko-KR" sz="100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Service Location Protocol (SLP)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153400" cy="4495800"/>
          </a:xfrm>
        </p:spPr>
        <p:txBody>
          <a:bodyPr/>
          <a:lstStyle/>
          <a:p>
            <a:r>
              <a:rPr lang="en-US" altLang="ko-KR" sz="2400"/>
              <a:t>IETF standard protocol for service discovery and advertisement</a:t>
            </a:r>
          </a:p>
          <a:p>
            <a:r>
              <a:rPr lang="en-US" altLang="ko-KR" sz="2400"/>
              <a:t>Designed solely for IP-based networks</a:t>
            </a:r>
          </a:p>
          <a:p>
            <a:r>
              <a:rPr lang="en-US" altLang="ko-KR" sz="2400"/>
              <a:t>Doesn’t define the protocol used between the client and server</a:t>
            </a:r>
          </a:p>
          <a:p>
            <a:endParaRPr lang="en-US" altLang="ko-KR" sz="2400"/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250825" y="3860800"/>
            <a:ext cx="8153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altLang="ko-KR" sz="2400"/>
              <a:t>Standard Case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 altLang="ko-KR" sz="2400"/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endParaRPr lang="en-US" altLang="ko-KR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00113" y="4437063"/>
            <a:ext cx="7772400" cy="1676400"/>
            <a:chOff x="480" y="2688"/>
            <a:chExt cx="4896" cy="1056"/>
          </a:xfrm>
        </p:grpSpPr>
        <p:sp>
          <p:nvSpPr>
            <p:cNvPr id="242694" name="AutoShape 6"/>
            <p:cNvSpPr>
              <a:spLocks noChangeArrowheads="1"/>
            </p:cNvSpPr>
            <p:nvPr/>
          </p:nvSpPr>
          <p:spPr bwMode="auto">
            <a:xfrm>
              <a:off x="480" y="2688"/>
              <a:ext cx="4896" cy="105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2695" name="computr2"/>
            <p:cNvSpPr>
              <a:spLocks noEditPoints="1" noChangeArrowheads="1"/>
            </p:cNvSpPr>
            <p:nvPr/>
          </p:nvSpPr>
          <p:spPr bwMode="auto">
            <a:xfrm>
              <a:off x="672" y="2875"/>
              <a:ext cx="480" cy="480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696" name="Text Box 8"/>
            <p:cNvSpPr txBox="1">
              <a:spLocks noChangeArrowheads="1"/>
            </p:cNvSpPr>
            <p:nvPr/>
          </p:nvSpPr>
          <p:spPr bwMode="auto">
            <a:xfrm>
              <a:off x="528" y="3456"/>
              <a:ext cx="76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굴림" pitchFamily="50" charset="-127"/>
                </a:rPr>
                <a:t>User Agent</a:t>
              </a:r>
            </a:p>
          </p:txBody>
        </p:sp>
        <p:sp>
          <p:nvSpPr>
            <p:cNvPr id="242697" name="computr2"/>
            <p:cNvSpPr>
              <a:spLocks noEditPoints="1" noChangeArrowheads="1"/>
            </p:cNvSpPr>
            <p:nvPr/>
          </p:nvSpPr>
          <p:spPr bwMode="auto">
            <a:xfrm>
              <a:off x="4656" y="2880"/>
              <a:ext cx="480" cy="480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698" name="Text Box 10"/>
            <p:cNvSpPr txBox="1">
              <a:spLocks noChangeArrowheads="1"/>
            </p:cNvSpPr>
            <p:nvPr/>
          </p:nvSpPr>
          <p:spPr bwMode="auto">
            <a:xfrm>
              <a:off x="4416" y="3456"/>
              <a:ext cx="9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굴림" pitchFamily="50" charset="-127"/>
                </a:rPr>
                <a:t>Service Agent</a:t>
              </a:r>
            </a:p>
          </p:txBody>
        </p:sp>
        <p:sp>
          <p:nvSpPr>
            <p:cNvPr id="242699" name="Line 11"/>
            <p:cNvSpPr>
              <a:spLocks noChangeShapeType="1"/>
            </p:cNvSpPr>
            <p:nvPr/>
          </p:nvSpPr>
          <p:spPr bwMode="auto">
            <a:xfrm>
              <a:off x="1152" y="3024"/>
              <a:ext cx="144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700" name="Line 12"/>
            <p:cNvSpPr>
              <a:spLocks noChangeShapeType="1"/>
            </p:cNvSpPr>
            <p:nvPr/>
          </p:nvSpPr>
          <p:spPr bwMode="auto">
            <a:xfrm>
              <a:off x="1104" y="3216"/>
              <a:ext cx="148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stealth" w="med" len="med"/>
              <a:tailEnd type="none" w="lg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701" name="Text Box 13"/>
            <p:cNvSpPr txBox="1">
              <a:spLocks noChangeArrowheads="1"/>
            </p:cNvSpPr>
            <p:nvPr/>
          </p:nvSpPr>
          <p:spPr bwMode="auto">
            <a:xfrm>
              <a:off x="1104" y="2832"/>
              <a:ext cx="1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sz="1400" b="1">
                  <a:latin typeface="굴림" pitchFamily="50" charset="-127"/>
                  <a:sym typeface="Wingdings" pitchFamily="2" charset="2"/>
                </a:rPr>
                <a:t> </a:t>
              </a:r>
              <a:r>
                <a:rPr lang="en-US" altLang="ko-KR" sz="1400" b="1">
                  <a:latin typeface="굴림" pitchFamily="50" charset="-127"/>
                </a:rPr>
                <a:t>Unicast </a:t>
              </a:r>
              <a:r>
                <a:rPr lang="en-US" altLang="ko-KR" sz="1400" b="1">
                  <a:latin typeface="Times New Roman"/>
                </a:rPr>
                <a:t>“</a:t>
              </a:r>
              <a:r>
                <a:rPr lang="en-US" altLang="ko-KR" sz="1400" b="1">
                  <a:latin typeface="굴림" pitchFamily="50" charset="-127"/>
                </a:rPr>
                <a:t>Service Request</a:t>
              </a:r>
              <a:r>
                <a:rPr lang="en-US" altLang="ko-KR" sz="1400" b="1">
                  <a:latin typeface="Times New Roman"/>
                </a:rPr>
                <a:t>”</a:t>
              </a:r>
              <a:endParaRPr lang="en-US" altLang="ko-KR" sz="1400" b="1">
                <a:latin typeface="굴림" pitchFamily="50" charset="-127"/>
              </a:endParaRPr>
            </a:p>
          </p:txBody>
        </p:sp>
        <p:sp>
          <p:nvSpPr>
            <p:cNvPr id="242702" name="Text Box 14"/>
            <p:cNvSpPr txBox="1">
              <a:spLocks noChangeArrowheads="1"/>
            </p:cNvSpPr>
            <p:nvPr/>
          </p:nvSpPr>
          <p:spPr bwMode="auto">
            <a:xfrm>
              <a:off x="1200" y="3216"/>
              <a:ext cx="14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sz="1400" b="1">
                  <a:latin typeface="굴림" pitchFamily="50" charset="-127"/>
                  <a:sym typeface="Wingdings" pitchFamily="2" charset="2"/>
                </a:rPr>
                <a:t></a:t>
              </a:r>
              <a:r>
                <a:rPr lang="en-US" altLang="ko-KR" sz="1400" b="1">
                  <a:latin typeface="굴림" pitchFamily="50" charset="-127"/>
                </a:rPr>
                <a:t>Unicast </a:t>
              </a:r>
              <a:r>
                <a:rPr lang="en-US" altLang="ko-KR" sz="1400" b="1">
                  <a:latin typeface="Times New Roman"/>
                </a:rPr>
                <a:t>“</a:t>
              </a:r>
              <a:r>
                <a:rPr lang="en-US" altLang="ko-KR" sz="1400" b="1">
                  <a:latin typeface="굴림" pitchFamily="50" charset="-127"/>
                </a:rPr>
                <a:t>Service Reply</a:t>
              </a:r>
              <a:r>
                <a:rPr lang="en-US" altLang="ko-KR" sz="1400" b="1">
                  <a:latin typeface="Times New Roman"/>
                </a:rPr>
                <a:t>”</a:t>
              </a:r>
              <a:r>
                <a:rPr lang="en-US" altLang="ko-KR" sz="1400" b="1">
                  <a:latin typeface="굴림" pitchFamily="50" charset="-127"/>
                </a:rPr>
                <a:t> </a:t>
              </a:r>
            </a:p>
          </p:txBody>
        </p:sp>
        <p:sp>
          <p:nvSpPr>
            <p:cNvPr id="242703" name="computr2"/>
            <p:cNvSpPr>
              <a:spLocks noEditPoints="1" noChangeArrowheads="1"/>
            </p:cNvSpPr>
            <p:nvPr/>
          </p:nvSpPr>
          <p:spPr bwMode="auto">
            <a:xfrm>
              <a:off x="2592" y="2880"/>
              <a:ext cx="480" cy="480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00CC00"/>
            </a:solidFill>
            <a:ln w="9525">
              <a:solidFill>
                <a:srgbClr val="33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704" name="Line 16"/>
            <p:cNvSpPr>
              <a:spLocks noChangeShapeType="1"/>
            </p:cNvSpPr>
            <p:nvPr/>
          </p:nvSpPr>
          <p:spPr bwMode="auto">
            <a:xfrm>
              <a:off x="3024" y="3024"/>
              <a:ext cx="1632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705" name="Line 17"/>
            <p:cNvSpPr>
              <a:spLocks noChangeShapeType="1"/>
            </p:cNvSpPr>
            <p:nvPr/>
          </p:nvSpPr>
          <p:spPr bwMode="auto">
            <a:xfrm>
              <a:off x="3072" y="3216"/>
              <a:ext cx="1584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706" name="Text Box 18"/>
            <p:cNvSpPr txBox="1">
              <a:spLocks noChangeArrowheads="1"/>
            </p:cNvSpPr>
            <p:nvPr/>
          </p:nvSpPr>
          <p:spPr bwMode="auto">
            <a:xfrm>
              <a:off x="2940" y="2832"/>
              <a:ext cx="1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sz="1400" b="1">
                  <a:latin typeface="굴림" pitchFamily="50" charset="-127"/>
                  <a:sym typeface="Wingdings" pitchFamily="2" charset="2"/>
                </a:rPr>
                <a:t> </a:t>
              </a:r>
              <a:r>
                <a:rPr lang="en-US" altLang="ko-KR" sz="1400" b="1">
                  <a:latin typeface="굴림" pitchFamily="50" charset="-127"/>
                </a:rPr>
                <a:t>Unicast </a:t>
              </a:r>
              <a:r>
                <a:rPr lang="en-US" altLang="ko-KR" sz="1400" b="1">
                  <a:latin typeface="Times New Roman"/>
                </a:rPr>
                <a:t>“</a:t>
              </a:r>
              <a:r>
                <a:rPr lang="en-US" altLang="ko-KR" sz="1400" b="1">
                  <a:latin typeface="굴림" pitchFamily="50" charset="-127"/>
                </a:rPr>
                <a:t>Service Registration</a:t>
              </a:r>
              <a:r>
                <a:rPr lang="en-US" altLang="ko-KR" sz="1400" b="1">
                  <a:latin typeface="Times New Roman"/>
                </a:rPr>
                <a:t>”</a:t>
              </a:r>
              <a:endParaRPr lang="en-US" altLang="ko-KR" sz="1400" b="1">
                <a:latin typeface="굴림" pitchFamily="50" charset="-127"/>
              </a:endParaRPr>
            </a:p>
          </p:txBody>
        </p:sp>
        <p:sp>
          <p:nvSpPr>
            <p:cNvPr id="242707" name="Text Box 19"/>
            <p:cNvSpPr txBox="1">
              <a:spLocks noChangeArrowheads="1"/>
            </p:cNvSpPr>
            <p:nvPr/>
          </p:nvSpPr>
          <p:spPr bwMode="auto">
            <a:xfrm>
              <a:off x="3168" y="3216"/>
              <a:ext cx="14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sz="1400" b="1">
                  <a:latin typeface="굴림" pitchFamily="50" charset="-127"/>
                  <a:sym typeface="Wingdings" pitchFamily="2" charset="2"/>
                </a:rPr>
                <a:t> </a:t>
              </a:r>
              <a:r>
                <a:rPr lang="en-US" altLang="ko-KR" sz="1400" b="1">
                  <a:latin typeface="굴림" pitchFamily="50" charset="-127"/>
                </a:rPr>
                <a:t>Unicast </a:t>
              </a:r>
              <a:r>
                <a:rPr lang="en-US" altLang="ko-KR" sz="1400" b="1">
                  <a:latin typeface="Times New Roman"/>
                </a:rPr>
                <a:t>“</a:t>
              </a:r>
              <a:r>
                <a:rPr lang="en-US" altLang="ko-KR" sz="1400" b="1">
                  <a:latin typeface="굴림" pitchFamily="50" charset="-127"/>
                </a:rPr>
                <a:t>Service ACK</a:t>
              </a:r>
              <a:r>
                <a:rPr lang="en-US" altLang="ko-KR" sz="1400" b="1">
                  <a:latin typeface="Times New Roman"/>
                </a:rPr>
                <a:t>”</a:t>
              </a:r>
              <a:r>
                <a:rPr lang="en-US" altLang="ko-KR" sz="1400" b="1">
                  <a:latin typeface="굴림" pitchFamily="50" charset="-127"/>
                </a:rPr>
                <a:t> </a:t>
              </a:r>
            </a:p>
          </p:txBody>
        </p:sp>
        <p:sp>
          <p:nvSpPr>
            <p:cNvPr id="242708" name="Text Box 20"/>
            <p:cNvSpPr txBox="1">
              <a:spLocks noChangeArrowheads="1"/>
            </p:cNvSpPr>
            <p:nvPr/>
          </p:nvSpPr>
          <p:spPr bwMode="auto">
            <a:xfrm>
              <a:off x="2352" y="3456"/>
              <a:ext cx="10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/>
              <a:r>
                <a:rPr lang="en-US" altLang="ko-KR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굴림" pitchFamily="50" charset="-127"/>
                </a:rPr>
                <a:t>Directory Agent</a:t>
              </a:r>
            </a:p>
          </p:txBody>
        </p:sp>
        <p:sp>
          <p:nvSpPr>
            <p:cNvPr id="242709" name="Rectangle 21"/>
            <p:cNvSpPr>
              <a:spLocks noChangeArrowheads="1"/>
            </p:cNvSpPr>
            <p:nvPr/>
          </p:nvSpPr>
          <p:spPr bwMode="auto">
            <a:xfrm>
              <a:off x="2400" y="3360"/>
              <a:ext cx="842" cy="212"/>
            </a:xfrm>
            <a:prstGeom prst="rect">
              <a:avLst/>
            </a:prstGeom>
            <a:noFill/>
            <a:ln w="9525" cap="rnd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latinLnBrk="1" hangingPunct="1">
                <a:spcBef>
                  <a:spcPct val="30000"/>
                </a:spcBef>
                <a:buFont typeface="Wingdings" pitchFamily="2" charset="2"/>
                <a:buNone/>
              </a:pPr>
              <a:r>
                <a:rPr lang="en-US" altLang="ko-KR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굴림" pitchFamily="50" charset="-127"/>
                </a:rPr>
                <a:t>(Like cache)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CDD-984F-4E12-A672-7FC57498B5A5}" type="slidenum">
              <a:rPr lang="en-US" altLang="ko-KR"/>
              <a:pPr/>
              <a:t>35</a:t>
            </a:fld>
            <a:endParaRPr lang="en-US" altLang="ko-KR" sz="1000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Salutation Introduction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95400"/>
            <a:ext cx="843915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The Salutation Architecture was invented to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Solve the problems of service discovery and utilization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solidFill>
                  <a:srgbClr val="0000FF"/>
                </a:solidFill>
                <a:latin typeface="Tahoma" pitchFamily="34" charset="0"/>
              </a:rPr>
              <a:t>Among broad set of appliances and equipments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In an environment of widespread connectivity and mobility</a:t>
            </a:r>
          </a:p>
          <a:p>
            <a:pPr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Find and Bind on a network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Devices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Applications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Services </a:t>
            </a:r>
          </a:p>
          <a:p>
            <a:pPr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Open Architecture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Independent of </a:t>
            </a:r>
          </a:p>
          <a:p>
            <a:pPr lvl="2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Operating System</a:t>
            </a:r>
          </a:p>
          <a:p>
            <a:pPr lvl="2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Network Protocol</a:t>
            </a:r>
          </a:p>
          <a:p>
            <a:pPr lvl="2">
              <a:lnSpc>
                <a:spcPct val="80000"/>
              </a:lnSpc>
            </a:pPr>
            <a:r>
              <a:rPr lang="en-US" altLang="ko-KR">
                <a:latin typeface="Tahoma" pitchFamily="34" charset="0"/>
              </a:rPr>
              <a:t>Product Class</a:t>
            </a:r>
          </a:p>
          <a:p>
            <a:endParaRPr lang="en-US" altLang="ko-K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65D26-A4E9-4B13-A893-34EB906B8109}" type="slidenum">
              <a:rPr lang="en-US" altLang="ko-KR"/>
              <a:pPr/>
              <a:t>36</a:t>
            </a:fld>
            <a:endParaRPr lang="en-US" altLang="ko-KR" sz="1000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280400" cy="838200"/>
          </a:xfrm>
        </p:spPr>
        <p:txBody>
          <a:bodyPr/>
          <a:lstStyle/>
          <a:p>
            <a:r>
              <a:rPr lang="en-US" altLang="ko-KR" sz="3200"/>
              <a:t>Service discoveries in ad-hoc networks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53400" cy="489585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/>
              <a:t>No central directory service</a:t>
            </a:r>
          </a:p>
          <a:p>
            <a:r>
              <a:rPr lang="en-US" altLang="ko-KR"/>
              <a:t>Limited use of network/device resources</a:t>
            </a:r>
          </a:p>
          <a:p>
            <a:r>
              <a:rPr lang="en-US" altLang="ko-KR"/>
              <a:t>Distributed</a:t>
            </a:r>
          </a:p>
          <a:p>
            <a:r>
              <a:rPr lang="en-US" altLang="ko-KR"/>
              <a:t>Main entities</a:t>
            </a:r>
          </a:p>
          <a:p>
            <a:pPr lvl="1"/>
            <a:r>
              <a:rPr lang="en-US" altLang="ko-KR"/>
              <a:t>Node acts as client + server</a:t>
            </a:r>
          </a:p>
          <a:p>
            <a:r>
              <a:rPr lang="en-US" altLang="ko-KR"/>
              <a:t>Service announcement</a:t>
            </a:r>
          </a:p>
          <a:p>
            <a:pPr lvl="1"/>
            <a:r>
              <a:rPr lang="en-US" altLang="ko-KR"/>
              <a:t>Flooding: </a:t>
            </a:r>
            <a:r>
              <a:rPr lang="en-US" altLang="ko-KR" sz="2000"/>
              <a:t>How to reduce flooding traffic?</a:t>
            </a:r>
          </a:p>
          <a:p>
            <a:pPr lvl="2"/>
            <a:r>
              <a:rPr lang="en-US" altLang="ko-KR" sz="2000"/>
              <a:t>Periodically, delta announcement (Konark)</a:t>
            </a:r>
          </a:p>
          <a:p>
            <a:pPr lvl="2"/>
            <a:r>
              <a:rPr lang="en-US" altLang="ko-KR" sz="2000"/>
              <a:t>Slotted (DEAPSpace uses slotted+periodic)</a:t>
            </a:r>
          </a:p>
          <a:p>
            <a:pPr lvl="1"/>
            <a:r>
              <a:rPr lang="en-US" altLang="ko-KR"/>
              <a:t>Cache advertisements</a:t>
            </a:r>
          </a:p>
          <a:p>
            <a:pPr lvl="1"/>
            <a:r>
              <a:rPr lang="en-US" altLang="ko-KR"/>
              <a:t>TTL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F2327-F79D-4EBE-B98B-B6391E9E81CC}" type="slidenum">
              <a:rPr lang="en-US" altLang="ko-KR"/>
              <a:pPr/>
              <a:t>37</a:t>
            </a:fld>
            <a:endParaRPr lang="en-US" altLang="ko-KR" sz="1000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0050"/>
            <a:ext cx="8442325" cy="647700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Service discovery in ad hoc networks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09688"/>
            <a:ext cx="8569325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/>
              <a:t>Service description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000"/>
              <a:t>What is described?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service name, type, attribute, keywords, properties and functions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Service hierarchy - tree like structure (Konark, GSD)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Interface format, e.g., function prototype.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000"/>
              <a:t>How is it described and stored?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WSDL file (Konark)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Data structures similar to ASN.1 (DEAPSpace)</a:t>
            </a:r>
          </a:p>
          <a:p>
            <a:pPr lvl="3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Encoder/decoder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Ontology: OWL, DAML+OIL (GSD)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/>
              <a:t>Access to the service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000"/>
              <a:t>RPC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SOAP/HTTP (Konark)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Specific Interface, e.g., function prototype</a:t>
            </a:r>
          </a:p>
          <a:p>
            <a:pPr lvl="3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Encoder/decoder (DEAPSpace)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000"/>
              <a:t>Query formation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Path based or syntax based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2000"/>
              <a:t>Request routing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Policy based (Allia)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z="1600"/>
              <a:t>Group based (GSD)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Human does not know future, even tomorrow what may take place, we do not know?</a:t>
            </a:r>
          </a:p>
          <a:p>
            <a:pPr lvl="1"/>
            <a:r>
              <a:rPr lang="en-US" altLang="ko-KR" dirty="0" smtClean="0"/>
              <a:t>How can we imagine after 20 years </a:t>
            </a:r>
            <a:r>
              <a:rPr lang="en-US" altLang="ko-KR" dirty="0" smtClean="0"/>
              <a:t>later </a:t>
            </a:r>
            <a:r>
              <a:rPr lang="en-US" altLang="ko-KR" dirty="0" smtClean="0"/>
              <a:t>application </a:t>
            </a:r>
            <a:r>
              <a:rPr lang="en-US" altLang="ko-KR" dirty="0" smtClean="0"/>
              <a:t>or services?</a:t>
            </a:r>
          </a:p>
          <a:p>
            <a:r>
              <a:rPr lang="en-US" dirty="0" smtClean="0"/>
              <a:t>One thing I know is following:</a:t>
            </a:r>
          </a:p>
          <a:p>
            <a:pPr lvl="1"/>
            <a:r>
              <a:rPr lang="en-US" dirty="0" smtClean="0"/>
              <a:t>16 </a:t>
            </a:r>
            <a:r>
              <a:rPr lang="en-US" dirty="0" smtClean="0"/>
              <a:t>   All people were forced to put a mark on their right hand or forehead. Whether they were powerful or weak, rich or poor, free people or slaves, </a:t>
            </a:r>
            <a:br>
              <a:rPr lang="en-US" dirty="0" smtClean="0"/>
            </a:br>
            <a:r>
              <a:rPr lang="en-US" dirty="0" smtClean="0"/>
              <a:t>17    they all had to have this mark, </a:t>
            </a:r>
            <a:r>
              <a:rPr lang="en-US" sz="3100" dirty="0" smtClean="0"/>
              <a:t>or else they could not buy or sell anything. </a:t>
            </a:r>
            <a:r>
              <a:rPr lang="en-US" dirty="0" smtClean="0"/>
              <a:t>This mark stood for the name of the beast and for the number of its name. </a:t>
            </a:r>
            <a:br>
              <a:rPr lang="en-US" dirty="0" smtClean="0"/>
            </a:br>
            <a:r>
              <a:rPr lang="en-US" dirty="0" smtClean="0"/>
              <a:t>18    You need wisdom to understand the number of the beast! But if you are smart enough, you can figure this out. </a:t>
            </a:r>
            <a:r>
              <a:rPr lang="en-US" sz="3100" dirty="0" smtClean="0"/>
              <a:t>Its number is six hundred sixty-six</a:t>
            </a:r>
            <a:r>
              <a:rPr lang="en-US" dirty="0" smtClean="0"/>
              <a:t>, and it stands for a person. (Revelation 13)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What are the characteristics for ubiquitous computing?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Anytime, anywhere,…</a:t>
            </a:r>
          </a:p>
          <a:p>
            <a:r>
              <a:rPr lang="en-US" altLang="ko-KR" dirty="0" smtClean="0"/>
              <a:t>Trends</a:t>
            </a:r>
          </a:p>
          <a:p>
            <a:pPr lvl="1"/>
            <a:r>
              <a:rPr lang="en-US" altLang="ko-KR" dirty="0" smtClean="0"/>
              <a:t>Embedded processors</a:t>
            </a:r>
          </a:p>
          <a:p>
            <a:pPr lvl="1"/>
            <a:r>
              <a:rPr lang="en-US" altLang="ko-KR" dirty="0" smtClean="0"/>
              <a:t>Various emerging networking technologies</a:t>
            </a:r>
          </a:p>
          <a:p>
            <a:pPr lvl="2"/>
            <a:r>
              <a:rPr lang="en-US" altLang="ko-KR" dirty="0" smtClean="0"/>
              <a:t>BAN, PAN, </a:t>
            </a:r>
            <a:r>
              <a:rPr lang="en-US" altLang="ko-KR" dirty="0" err="1" smtClean="0"/>
              <a:t>VANet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AdHoc</a:t>
            </a:r>
            <a:r>
              <a:rPr lang="en-US" altLang="ko-KR" dirty="0" smtClean="0"/>
              <a:t>, P2P, Sensor Network,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Wibro</a:t>
            </a:r>
            <a:r>
              <a:rPr lang="en-US" altLang="ko-KR" dirty="0" smtClean="0"/>
              <a:t>, Fixed wireless, …</a:t>
            </a:r>
          </a:p>
          <a:p>
            <a:pPr lvl="1"/>
            <a:r>
              <a:rPr lang="en-US" altLang="ko-KR" dirty="0" smtClean="0"/>
              <a:t>Powerful user devices</a:t>
            </a:r>
          </a:p>
          <a:p>
            <a:pPr lvl="1"/>
            <a:r>
              <a:rPr lang="en-US" altLang="ko-KR" dirty="0" smtClean="0"/>
              <a:t>Software Tech: components, compositions, discovery, agent, reasoning, recognition, knowledge processing,..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for Future User</a:t>
            </a:r>
            <a:endParaRPr lang="ko-KR" alt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sz="2000" dirty="0" smtClean="0"/>
              <a:t>I-Centric</a:t>
            </a:r>
            <a:endParaRPr lang="en-US" altLang="ko-KR" sz="2000" dirty="0"/>
          </a:p>
          <a:p>
            <a:r>
              <a:rPr lang="en-US" altLang="ko-KR" sz="2000" dirty="0" smtClean="0"/>
              <a:t>Context Aware</a:t>
            </a:r>
            <a:endParaRPr lang="en-US" altLang="ko-KR" sz="2000" dirty="0"/>
          </a:p>
          <a:p>
            <a:r>
              <a:rPr lang="en-US" altLang="ko-KR" sz="2000" dirty="0" smtClean="0"/>
              <a:t>user preference</a:t>
            </a:r>
            <a:endParaRPr lang="en-US" altLang="ko-KR" sz="2000" dirty="0"/>
          </a:p>
          <a:p>
            <a:r>
              <a:rPr lang="en-US" altLang="ko-KR" sz="2000" dirty="0" smtClean="0"/>
              <a:t>Proactive</a:t>
            </a:r>
            <a:endParaRPr lang="en-US" altLang="ko-KR" sz="2000" dirty="0"/>
          </a:p>
          <a:p>
            <a:r>
              <a:rPr lang="en-US" altLang="ko-KR" sz="2000" dirty="0" smtClean="0"/>
              <a:t>Seamless Service</a:t>
            </a:r>
            <a:endParaRPr lang="en-US" altLang="ko-KR" sz="2000" dirty="0"/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3071802" y="3429000"/>
            <a:ext cx="3065462" cy="2973387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>
              <a:solidFill>
                <a:srgbClr val="CC3300"/>
              </a:solidFill>
            </a:endParaRPr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3779838" y="4078288"/>
            <a:ext cx="1512887" cy="15113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1600">
              <a:solidFill>
                <a:srgbClr val="000066"/>
              </a:solidFill>
            </a:endParaRPr>
          </a:p>
        </p:txBody>
      </p:sp>
      <p:sp>
        <p:nvSpPr>
          <p:cNvPr id="58390" name="Oval 22"/>
          <p:cNvSpPr>
            <a:spLocks noChangeAspect="1" noChangeArrowheads="1"/>
          </p:cNvSpPr>
          <p:nvPr/>
        </p:nvSpPr>
        <p:spPr bwMode="blackWhite">
          <a:xfrm>
            <a:off x="4071934" y="3714752"/>
            <a:ext cx="997403" cy="926260"/>
          </a:xfrm>
          <a:prstGeom prst="ellipse">
            <a:avLst/>
          </a:prstGeom>
          <a:gradFill flip="none" rotWithShape="1">
            <a:gsLst>
              <a:gs pos="0">
                <a:srgbClr val="FF9966">
                  <a:tint val="66000"/>
                  <a:satMod val="160000"/>
                </a:srgbClr>
              </a:gs>
              <a:gs pos="50000">
                <a:srgbClr val="FF9966">
                  <a:tint val="44500"/>
                  <a:satMod val="160000"/>
                </a:srgbClr>
              </a:gs>
              <a:gs pos="100000">
                <a:srgbClr val="FF99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>
                <a:solidFill>
                  <a:srgbClr val="FF3399"/>
                </a:solidFill>
                <a:latin typeface="Arial" charset="0"/>
              </a:rPr>
              <a:t>Knowledge</a:t>
            </a:r>
          </a:p>
        </p:txBody>
      </p:sp>
      <p:sp>
        <p:nvSpPr>
          <p:cNvPr id="58379" name="Oval 11"/>
          <p:cNvSpPr>
            <a:spLocks noChangeAspect="1" noChangeArrowheads="1"/>
          </p:cNvSpPr>
          <p:nvPr/>
        </p:nvSpPr>
        <p:spPr bwMode="blackWhite">
          <a:xfrm>
            <a:off x="3286116" y="4214818"/>
            <a:ext cx="987974" cy="1008477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>
                <a:solidFill>
                  <a:srgbClr val="00664D"/>
                </a:solidFill>
                <a:latin typeface="Arial" charset="0"/>
              </a:rPr>
              <a:t>Personal</a:t>
            </a:r>
          </a:p>
          <a:p>
            <a:pPr algn="ctr">
              <a:lnSpc>
                <a:spcPct val="80000"/>
              </a:lnSpc>
            </a:pPr>
            <a:r>
              <a:rPr lang="en-US" altLang="ko-KR" sz="1200" b="1" dirty="0">
                <a:solidFill>
                  <a:srgbClr val="00664D"/>
                </a:solidFill>
                <a:latin typeface="Arial" charset="0"/>
              </a:rPr>
              <a:t>Information</a:t>
            </a:r>
          </a:p>
        </p:txBody>
      </p:sp>
      <p:sp>
        <p:nvSpPr>
          <p:cNvPr id="58384" name="Oval 16"/>
          <p:cNvSpPr>
            <a:spLocks noChangeAspect="1" noChangeArrowheads="1"/>
          </p:cNvSpPr>
          <p:nvPr/>
        </p:nvSpPr>
        <p:spPr bwMode="blackWhite">
          <a:xfrm>
            <a:off x="4857752" y="4071942"/>
            <a:ext cx="992791" cy="1000620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200" b="1">
                <a:solidFill>
                  <a:srgbClr val="FF3399"/>
                </a:solidFill>
                <a:latin typeface="Arial" charset="0"/>
              </a:rPr>
              <a:t>Contents</a:t>
            </a:r>
          </a:p>
        </p:txBody>
      </p:sp>
      <p:sp>
        <p:nvSpPr>
          <p:cNvPr id="58396" name="Oval 28"/>
          <p:cNvSpPr>
            <a:spLocks noChangeAspect="1" noChangeArrowheads="1"/>
          </p:cNvSpPr>
          <p:nvPr/>
        </p:nvSpPr>
        <p:spPr bwMode="blackWhite">
          <a:xfrm>
            <a:off x="4866213" y="5087690"/>
            <a:ext cx="994365" cy="1024707"/>
          </a:xfrm>
          <a:prstGeom prst="ellipse">
            <a:avLst/>
          </a:prstGeom>
          <a:gradFill flip="none" rotWithShape="1">
            <a:gsLst>
              <a:gs pos="0">
                <a:srgbClr val="9900FF">
                  <a:tint val="66000"/>
                  <a:satMod val="160000"/>
                </a:srgbClr>
              </a:gs>
              <a:gs pos="50000">
                <a:srgbClr val="9900FF">
                  <a:tint val="44500"/>
                  <a:satMod val="160000"/>
                </a:srgbClr>
              </a:gs>
              <a:gs pos="100000">
                <a:srgbClr val="99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100" b="1">
                <a:solidFill>
                  <a:srgbClr val="6E00B8"/>
                </a:solidFill>
                <a:latin typeface="Arial" charset="0"/>
              </a:rPr>
              <a:t>Personal</a:t>
            </a:r>
          </a:p>
          <a:p>
            <a:pPr algn="ctr"/>
            <a:r>
              <a:rPr lang="en-US" altLang="ko-KR" sz="1100" b="1">
                <a:solidFill>
                  <a:srgbClr val="6E00B8"/>
                </a:solidFill>
                <a:latin typeface="Arial" charset="0"/>
              </a:rPr>
              <a:t>Communication</a:t>
            </a:r>
          </a:p>
          <a:p>
            <a:pPr algn="ctr"/>
            <a:r>
              <a:rPr lang="en-US" altLang="ko-KR" sz="1100" b="1">
                <a:solidFill>
                  <a:srgbClr val="6E00B8"/>
                </a:solidFill>
                <a:latin typeface="Arial" charset="0"/>
              </a:rPr>
              <a:t>Sphere</a:t>
            </a:r>
          </a:p>
        </p:txBody>
      </p:sp>
      <p:sp>
        <p:nvSpPr>
          <p:cNvPr id="58374" name="Oval 6"/>
          <p:cNvSpPr>
            <a:spLocks noChangeAspect="1" noChangeArrowheads="1"/>
          </p:cNvSpPr>
          <p:nvPr/>
        </p:nvSpPr>
        <p:spPr bwMode="blackWhite">
          <a:xfrm>
            <a:off x="3355467" y="5089329"/>
            <a:ext cx="1093296" cy="1052876"/>
          </a:xfrm>
          <a:prstGeom prst="ellipse">
            <a:avLst/>
          </a:prstGeom>
          <a:gradFill flip="none" rotWithShape="1">
            <a:gsLst>
              <a:gs pos="0">
                <a:srgbClr val="990099">
                  <a:tint val="66000"/>
                  <a:satMod val="160000"/>
                </a:srgbClr>
              </a:gs>
              <a:gs pos="50000">
                <a:srgbClr val="990099">
                  <a:tint val="44500"/>
                  <a:satMod val="160000"/>
                </a:srgbClr>
              </a:gs>
              <a:gs pos="100000">
                <a:srgbClr val="9900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200" b="1">
                <a:solidFill>
                  <a:srgbClr val="990099"/>
                </a:solidFill>
                <a:latin typeface="Arial" charset="0"/>
                <a:ea typeface="HY중고딕" pitchFamily="18" charset="-127"/>
              </a:rPr>
              <a:t>User</a:t>
            </a:r>
          </a:p>
          <a:p>
            <a:pPr algn="ctr"/>
            <a:r>
              <a:rPr lang="en-US" altLang="ko-KR" sz="1200" b="1">
                <a:solidFill>
                  <a:srgbClr val="990099"/>
                </a:solidFill>
                <a:latin typeface="Arial" charset="0"/>
                <a:ea typeface="HY중고딕" pitchFamily="18" charset="-127"/>
              </a:rPr>
              <a:t>Behavior</a:t>
            </a:r>
          </a:p>
        </p:txBody>
      </p:sp>
      <p:pic>
        <p:nvPicPr>
          <p:cNvPr id="316446" name="Picture 30" descr="MCj035502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6248" y="4643446"/>
            <a:ext cx="563562" cy="1152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altLang="ko-KR" dirty="0" smtClean="0"/>
              <a:t>I-Centric</a:t>
            </a:r>
            <a:endParaRPr lang="ko-KR" altLang="en-US" dirty="0"/>
          </a:p>
        </p:txBody>
      </p:sp>
      <p:pic>
        <p:nvPicPr>
          <p:cNvPr id="317464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589588"/>
            <a:ext cx="6526212" cy="506412"/>
          </a:xfrm>
          <a:prstGeom prst="rect">
            <a:avLst/>
          </a:prstGeom>
          <a:noFill/>
        </p:spPr>
      </p:pic>
      <p:sp>
        <p:nvSpPr>
          <p:cNvPr id="317445" name="Text Box 5"/>
          <p:cNvSpPr txBox="1">
            <a:spLocks noChangeArrowheads="1"/>
          </p:cNvSpPr>
          <p:nvPr/>
        </p:nvSpPr>
        <p:spPr bwMode="auto">
          <a:xfrm>
            <a:off x="3609975" y="1125538"/>
            <a:ext cx="22034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/>
              <a:t>Proactive Service Provisioning/ Recommendation</a:t>
            </a:r>
          </a:p>
        </p:txBody>
      </p:sp>
      <p:sp>
        <p:nvSpPr>
          <p:cNvPr id="317446" name="AutoShape 6"/>
          <p:cNvSpPr>
            <a:spLocks noChangeArrowheads="1"/>
          </p:cNvSpPr>
          <p:nvPr/>
        </p:nvSpPr>
        <p:spPr bwMode="auto">
          <a:xfrm>
            <a:off x="7056438" y="1789113"/>
            <a:ext cx="544512" cy="925512"/>
          </a:xfrm>
          <a:prstGeom prst="upArrow">
            <a:avLst>
              <a:gd name="adj1" fmla="val 50000"/>
              <a:gd name="adj2" fmla="val 42493"/>
            </a:avLst>
          </a:prstGeom>
          <a:gradFill rotWithShape="1">
            <a:gsLst>
              <a:gs pos="0">
                <a:srgbClr val="CCE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endParaRPr lang="ko-KR" altLang="en-US"/>
          </a:p>
        </p:txBody>
      </p:sp>
      <p:sp>
        <p:nvSpPr>
          <p:cNvPr id="317447" name="Rectangle 7"/>
          <p:cNvSpPr>
            <a:spLocks noChangeArrowheads="1"/>
          </p:cNvSpPr>
          <p:nvPr/>
        </p:nvSpPr>
        <p:spPr bwMode="auto">
          <a:xfrm>
            <a:off x="6515100" y="2714625"/>
            <a:ext cx="1687513" cy="2343150"/>
          </a:xfrm>
          <a:prstGeom prst="rect">
            <a:avLst/>
          </a:prstGeom>
          <a:solidFill>
            <a:srgbClr val="CCCCFF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endParaRPr kumimoji="0" lang="ko-KR" altLang="ko-KR" sz="1000" b="1"/>
          </a:p>
        </p:txBody>
      </p:sp>
      <p:sp>
        <p:nvSpPr>
          <p:cNvPr id="317448" name="AutoShape 8"/>
          <p:cNvSpPr>
            <a:spLocks noChangeArrowheads="1"/>
          </p:cNvSpPr>
          <p:nvPr/>
        </p:nvSpPr>
        <p:spPr bwMode="auto">
          <a:xfrm>
            <a:off x="1639888" y="1789113"/>
            <a:ext cx="541337" cy="925512"/>
          </a:xfrm>
          <a:prstGeom prst="upArrow">
            <a:avLst>
              <a:gd name="adj1" fmla="val 50000"/>
              <a:gd name="adj2" fmla="val 42742"/>
            </a:avLst>
          </a:prstGeom>
          <a:gradFill rotWithShape="1">
            <a:gsLst>
              <a:gs pos="0">
                <a:srgbClr val="CCECFF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endParaRPr lang="ko-KR" altLang="en-US"/>
          </a:p>
        </p:txBody>
      </p:sp>
      <p:sp>
        <p:nvSpPr>
          <p:cNvPr id="317449" name="AutoShape 9"/>
          <p:cNvSpPr>
            <a:spLocks noChangeArrowheads="1"/>
          </p:cNvSpPr>
          <p:nvPr/>
        </p:nvSpPr>
        <p:spPr bwMode="auto">
          <a:xfrm>
            <a:off x="6697663" y="2897188"/>
            <a:ext cx="1262062" cy="49371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/>
              <a:t>User Behavior</a:t>
            </a:r>
          </a:p>
        </p:txBody>
      </p:sp>
      <p:sp>
        <p:nvSpPr>
          <p:cNvPr id="317450" name="AutoShape 10"/>
          <p:cNvSpPr>
            <a:spLocks noChangeArrowheads="1"/>
          </p:cNvSpPr>
          <p:nvPr/>
        </p:nvSpPr>
        <p:spPr bwMode="auto">
          <a:xfrm>
            <a:off x="6697663" y="3640138"/>
            <a:ext cx="1262062" cy="4921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/>
              <a:t>User Profile</a:t>
            </a: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376613" y="2503488"/>
            <a:ext cx="2773362" cy="2870200"/>
            <a:chOff x="2235" y="2392"/>
            <a:chExt cx="1421" cy="1403"/>
          </a:xfrm>
        </p:grpSpPr>
        <p:sp>
          <p:nvSpPr>
            <p:cNvPr id="58372" name="Oval 4"/>
            <p:cNvSpPr>
              <a:spLocks noChangeArrowheads="1"/>
            </p:cNvSpPr>
            <p:nvPr/>
          </p:nvSpPr>
          <p:spPr bwMode="auto">
            <a:xfrm>
              <a:off x="2235" y="2392"/>
              <a:ext cx="1421" cy="1403"/>
            </a:xfrm>
            <a:prstGeom prst="ellipse">
              <a:avLst/>
            </a:prstGeom>
            <a:solidFill>
              <a:srgbClr val="96BEE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ko-KR" sz="1600">
                <a:solidFill>
                  <a:srgbClr val="CC3300"/>
                </a:solidFill>
              </a:endParaRPr>
            </a:p>
          </p:txBody>
        </p:sp>
        <p:sp>
          <p:nvSpPr>
            <p:cNvPr id="2" name="Oval 4"/>
            <p:cNvSpPr>
              <a:spLocks noChangeArrowheads="1"/>
            </p:cNvSpPr>
            <p:nvPr/>
          </p:nvSpPr>
          <p:spPr bwMode="auto">
            <a:xfrm>
              <a:off x="2384" y="2545"/>
              <a:ext cx="1113" cy="1100"/>
            </a:xfrm>
            <a:prstGeom prst="ellipse">
              <a:avLst/>
            </a:prstGeom>
            <a:solidFill>
              <a:srgbClr val="FFEBFF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ko-KR" sz="1600">
                <a:solidFill>
                  <a:srgbClr val="CC3300"/>
                </a:solidFill>
              </a:endParaRPr>
            </a:p>
          </p:txBody>
        </p:sp>
        <p:sp>
          <p:nvSpPr>
            <p:cNvPr id="3" name="Oval 4"/>
            <p:cNvSpPr>
              <a:spLocks noChangeArrowheads="1"/>
            </p:cNvSpPr>
            <p:nvPr/>
          </p:nvSpPr>
          <p:spPr bwMode="auto">
            <a:xfrm>
              <a:off x="2539" y="2705"/>
              <a:ext cx="789" cy="77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ko-KR">
                <a:solidFill>
                  <a:srgbClr val="000066"/>
                </a:solidFill>
              </a:endParaRPr>
            </a:p>
          </p:txBody>
        </p:sp>
        <p:pic>
          <p:nvPicPr>
            <p:cNvPr id="317455" name="Picture 15" descr="MCj0355029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0" y="2602"/>
              <a:ext cx="420" cy="863"/>
            </a:xfrm>
            <a:prstGeom prst="rect">
              <a:avLst/>
            </a:prstGeom>
            <a:noFill/>
          </p:spPr>
        </p:pic>
        <p:sp>
          <p:nvSpPr>
            <p:cNvPr id="317456" name="Text Box 16"/>
            <p:cNvSpPr txBox="1">
              <a:spLocks noChangeArrowheads="1"/>
            </p:cNvSpPr>
            <p:nvPr/>
          </p:nvSpPr>
          <p:spPr bwMode="auto">
            <a:xfrm>
              <a:off x="2252" y="3493"/>
              <a:ext cx="139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400"/>
                <a:t>Personal Communication Sphere</a:t>
              </a:r>
            </a:p>
          </p:txBody>
        </p:sp>
      </p:grpSp>
      <p:sp>
        <p:nvSpPr>
          <p:cNvPr id="317457" name="AutoShape 17"/>
          <p:cNvSpPr>
            <a:spLocks noChangeArrowheads="1"/>
          </p:cNvSpPr>
          <p:nvPr/>
        </p:nvSpPr>
        <p:spPr bwMode="auto">
          <a:xfrm rot="5400000">
            <a:off x="2928144" y="1199357"/>
            <a:ext cx="554037" cy="844550"/>
          </a:xfrm>
          <a:prstGeom prst="upArrow">
            <a:avLst>
              <a:gd name="adj1" fmla="val 50000"/>
              <a:gd name="adj2" fmla="val 38109"/>
            </a:avLst>
          </a:prstGeom>
          <a:gradFill rotWithShape="1">
            <a:gsLst>
              <a:gs pos="0">
                <a:srgbClr val="CCCC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endParaRPr lang="ko-KR" altLang="en-US"/>
          </a:p>
        </p:txBody>
      </p:sp>
      <p:sp>
        <p:nvSpPr>
          <p:cNvPr id="317458" name="AutoShape 18"/>
          <p:cNvSpPr>
            <a:spLocks noChangeArrowheads="1"/>
          </p:cNvSpPr>
          <p:nvPr/>
        </p:nvSpPr>
        <p:spPr bwMode="auto">
          <a:xfrm rot="16200000" flipH="1">
            <a:off x="5758656" y="1199357"/>
            <a:ext cx="554037" cy="844550"/>
          </a:xfrm>
          <a:prstGeom prst="upArrow">
            <a:avLst>
              <a:gd name="adj1" fmla="val 50000"/>
              <a:gd name="adj2" fmla="val 38109"/>
            </a:avLst>
          </a:prstGeom>
          <a:gradFill rotWithShape="1">
            <a:gsLst>
              <a:gs pos="0">
                <a:srgbClr val="CCCC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/>
          <a:lstStyle/>
          <a:p>
            <a:endParaRPr lang="ko-KR" altLang="en-US"/>
          </a:p>
        </p:txBody>
      </p:sp>
      <p:sp>
        <p:nvSpPr>
          <p:cNvPr id="317459" name="Text Box 19"/>
          <p:cNvSpPr txBox="1">
            <a:spLocks noChangeArrowheads="1"/>
          </p:cNvSpPr>
          <p:nvPr/>
        </p:nvSpPr>
        <p:spPr bwMode="auto">
          <a:xfrm>
            <a:off x="1331913" y="1411288"/>
            <a:ext cx="1233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/>
              <a:t>Knowledge</a:t>
            </a:r>
          </a:p>
        </p:txBody>
      </p:sp>
      <p:sp>
        <p:nvSpPr>
          <p:cNvPr id="317460" name="Text Box 20"/>
          <p:cNvSpPr txBox="1">
            <a:spLocks noChangeArrowheads="1"/>
          </p:cNvSpPr>
          <p:nvPr/>
        </p:nvSpPr>
        <p:spPr bwMode="auto">
          <a:xfrm>
            <a:off x="6389688" y="1239838"/>
            <a:ext cx="1927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/>
              <a:t>Learned Usage Pattern</a:t>
            </a:r>
          </a:p>
        </p:txBody>
      </p:sp>
      <p:sp>
        <p:nvSpPr>
          <p:cNvPr id="317461" name="AutoShape 21"/>
          <p:cNvSpPr>
            <a:spLocks noChangeArrowheads="1"/>
          </p:cNvSpPr>
          <p:nvPr/>
        </p:nvSpPr>
        <p:spPr bwMode="auto">
          <a:xfrm>
            <a:off x="6697663" y="4378325"/>
            <a:ext cx="1263650" cy="4921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/>
              <a:t>User Rule</a:t>
            </a:r>
          </a:p>
        </p:txBody>
      </p:sp>
      <p:sp>
        <p:nvSpPr>
          <p:cNvPr id="317462" name="AutoShape 22"/>
          <p:cNvSpPr>
            <a:spLocks noChangeArrowheads="1"/>
          </p:cNvSpPr>
          <p:nvPr/>
        </p:nvSpPr>
        <p:spPr bwMode="auto">
          <a:xfrm flipV="1">
            <a:off x="4481513" y="1847850"/>
            <a:ext cx="541337" cy="555625"/>
          </a:xfrm>
          <a:prstGeom prst="upArrow">
            <a:avLst>
              <a:gd name="adj1" fmla="val 50000"/>
              <a:gd name="adj2" fmla="val 25660"/>
            </a:avLst>
          </a:prstGeom>
          <a:gradFill rotWithShape="1">
            <a:gsLst>
              <a:gs pos="0">
                <a:srgbClr val="CCCC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 vert="eaVert" wrap="none" anchor="ctr"/>
          <a:lstStyle/>
          <a:p>
            <a:pPr algn="ctr"/>
            <a:endParaRPr lang="ko-KR" altLang="ko-KR" sz="1400"/>
          </a:p>
        </p:txBody>
      </p:sp>
      <p:sp>
        <p:nvSpPr>
          <p:cNvPr id="317463" name="Text Box 23"/>
          <p:cNvSpPr txBox="1">
            <a:spLocks noChangeArrowheads="1"/>
          </p:cNvSpPr>
          <p:nvPr/>
        </p:nvSpPr>
        <p:spPr bwMode="auto">
          <a:xfrm>
            <a:off x="3419475" y="1916113"/>
            <a:ext cx="276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solidFill>
                  <a:srgbClr val="FF0066"/>
                </a:solidFill>
              </a:rPr>
              <a:t>Personalized Applications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11188" y="2708275"/>
            <a:ext cx="3675062" cy="2343150"/>
            <a:chOff x="1166" y="2604"/>
            <a:chExt cx="1508" cy="1025"/>
          </a:xfrm>
        </p:grpSpPr>
        <p:sp>
          <p:nvSpPr>
            <p:cNvPr id="317466" name="Rectangle 26"/>
            <p:cNvSpPr>
              <a:spLocks noChangeArrowheads="1"/>
            </p:cNvSpPr>
            <p:nvPr/>
          </p:nvSpPr>
          <p:spPr bwMode="auto">
            <a:xfrm>
              <a:off x="1166" y="2604"/>
              <a:ext cx="1005" cy="1025"/>
            </a:xfrm>
            <a:prstGeom prst="rect">
              <a:avLst/>
            </a:prstGeom>
            <a:solidFill>
              <a:srgbClr val="CCCCFF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lIns="45720" rIns="45720" anchor="ctr"/>
            <a:lstStyle/>
            <a:p>
              <a:pPr algn="ctr" latinLnBrk="0"/>
              <a:endParaRPr kumimoji="0" lang="ko-KR" altLang="ko-KR" sz="1200" b="1"/>
            </a:p>
          </p:txBody>
        </p:sp>
        <p:sp>
          <p:nvSpPr>
            <p:cNvPr id="317467" name="Rectangle 18"/>
            <p:cNvSpPr>
              <a:spLocks noChangeArrowheads="1"/>
            </p:cNvSpPr>
            <p:nvPr/>
          </p:nvSpPr>
          <p:spPr bwMode="auto">
            <a:xfrm>
              <a:off x="1233" y="2630"/>
              <a:ext cx="894" cy="84"/>
            </a:xfrm>
            <a:prstGeom prst="rect">
              <a:avLst/>
            </a:prstGeom>
            <a:solidFill>
              <a:srgbClr val="000066">
                <a:alpha val="50195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 b="1">
                  <a:solidFill>
                    <a:schemeClr val="bg1"/>
                  </a:solidFill>
                </a:rPr>
                <a:t>Context from BAN</a:t>
              </a:r>
            </a:p>
          </p:txBody>
        </p: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1233" y="2714"/>
              <a:ext cx="894" cy="15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87313" indent="-87313">
                <a:buFontTx/>
                <a:buChar char="•"/>
              </a:pPr>
              <a:r>
                <a:rPr lang="ko-KR" altLang="en-US" sz="1200">
                  <a:solidFill>
                    <a:srgbClr val="000000"/>
                  </a:solidFill>
                </a:rPr>
                <a:t>체온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맥박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혈압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기분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en-US" altLang="ko-KR" sz="1200">
                  <a:solidFill>
                    <a:srgbClr val="000000"/>
                  </a:solidFill>
                  <a:latin typeface="Arial"/>
                </a:rPr>
                <a:t>…</a:t>
              </a:r>
              <a:endParaRPr lang="en-US" altLang="ko-KR" sz="1200">
                <a:solidFill>
                  <a:srgbClr val="000000"/>
                </a:solidFill>
              </a:endParaRPr>
            </a:p>
          </p:txBody>
        </p:sp>
        <p:sp>
          <p:nvSpPr>
            <p:cNvPr id="317469" name="Rectangle 18"/>
            <p:cNvSpPr>
              <a:spLocks noChangeArrowheads="1"/>
            </p:cNvSpPr>
            <p:nvPr/>
          </p:nvSpPr>
          <p:spPr bwMode="auto">
            <a:xfrm>
              <a:off x="1233" y="2981"/>
              <a:ext cx="894" cy="83"/>
            </a:xfrm>
            <a:prstGeom prst="rect">
              <a:avLst/>
            </a:prstGeom>
            <a:solidFill>
              <a:srgbClr val="000066">
                <a:alpha val="50195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 b="1">
                  <a:solidFill>
                    <a:schemeClr val="bg1"/>
                  </a:solidFill>
                </a:rPr>
                <a:t>Context from PAN</a:t>
              </a:r>
            </a:p>
          </p:txBody>
        </p:sp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1233" y="3064"/>
              <a:ext cx="894" cy="16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87313" indent="-87313">
                <a:buFontTx/>
                <a:buChar char="•"/>
              </a:pPr>
              <a:r>
                <a:rPr lang="ko-KR" altLang="en-US" sz="1200">
                  <a:solidFill>
                    <a:srgbClr val="000000"/>
                  </a:solidFill>
                </a:rPr>
                <a:t>단말</a:t>
              </a:r>
              <a:r>
                <a:rPr lang="en-US" altLang="ko-KR" sz="1200">
                  <a:solidFill>
                    <a:srgbClr val="000000"/>
                  </a:solidFill>
                </a:rPr>
                <a:t>/</a:t>
              </a:r>
              <a:r>
                <a:rPr lang="ko-KR" altLang="en-US" sz="1200">
                  <a:solidFill>
                    <a:srgbClr val="000000"/>
                  </a:solidFill>
                </a:rPr>
                <a:t>입출력 장치 종류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특성</a:t>
              </a:r>
            </a:p>
          </p:txBody>
        </p:sp>
        <p:sp>
          <p:nvSpPr>
            <p:cNvPr id="317471" name="Rectangle 18"/>
            <p:cNvSpPr>
              <a:spLocks noChangeArrowheads="1"/>
            </p:cNvSpPr>
            <p:nvPr/>
          </p:nvSpPr>
          <p:spPr bwMode="auto">
            <a:xfrm>
              <a:off x="1233" y="3332"/>
              <a:ext cx="894" cy="83"/>
            </a:xfrm>
            <a:prstGeom prst="rect">
              <a:avLst/>
            </a:prstGeom>
            <a:solidFill>
              <a:srgbClr val="000066">
                <a:alpha val="50195"/>
              </a:srgb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200" b="1">
                  <a:solidFill>
                    <a:schemeClr val="bg1"/>
                  </a:solidFill>
                </a:rPr>
                <a:t>Context from WAN</a:t>
              </a:r>
            </a:p>
          </p:txBody>
        </p: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1233" y="3415"/>
              <a:ext cx="894" cy="16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87313" indent="-87313">
                <a:buFontTx/>
                <a:buChar char="•"/>
              </a:pPr>
              <a:r>
                <a:rPr lang="ko-KR" altLang="en-US" sz="1200">
                  <a:solidFill>
                    <a:srgbClr val="000000"/>
                  </a:solidFill>
                </a:rPr>
                <a:t>네트워크 종류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특성</a:t>
              </a:r>
              <a:r>
                <a:rPr lang="en-US" altLang="ko-KR" sz="1200">
                  <a:solidFill>
                    <a:srgbClr val="000000"/>
                  </a:solidFill>
                </a:rPr>
                <a:t>, </a:t>
              </a:r>
              <a:r>
                <a:rPr lang="ko-KR" altLang="en-US" sz="1200">
                  <a:solidFill>
                    <a:srgbClr val="000000"/>
                  </a:solidFill>
                </a:rPr>
                <a:t>상태</a:t>
              </a:r>
            </a:p>
          </p:txBody>
        </p:sp>
        <p:cxnSp>
          <p:nvCxnSpPr>
            <p:cNvPr id="317473" name="AutoShape 33"/>
            <p:cNvCxnSpPr>
              <a:cxnSpLocks noChangeShapeType="1"/>
              <a:stCxn id="58387" idx="3"/>
            </p:cNvCxnSpPr>
            <p:nvPr/>
          </p:nvCxnSpPr>
          <p:spPr bwMode="auto">
            <a:xfrm>
              <a:off x="2127" y="2794"/>
              <a:ext cx="547" cy="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317474" name="AutoShape 34"/>
            <p:cNvCxnSpPr>
              <a:cxnSpLocks noChangeShapeType="1"/>
              <a:stCxn id="0" idx="3"/>
            </p:cNvCxnSpPr>
            <p:nvPr/>
          </p:nvCxnSpPr>
          <p:spPr bwMode="auto">
            <a:xfrm flipV="1">
              <a:off x="2127" y="3386"/>
              <a:ext cx="283" cy="1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317475" name="AutoShape 35"/>
            <p:cNvCxnSpPr>
              <a:cxnSpLocks noChangeShapeType="1"/>
              <a:stCxn id="0" idx="3"/>
            </p:cNvCxnSpPr>
            <p:nvPr/>
          </p:nvCxnSpPr>
          <p:spPr bwMode="auto">
            <a:xfrm flipV="1">
              <a:off x="2127" y="3141"/>
              <a:ext cx="326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</p:cxnSp>
      </p:grpSp>
      <p:sp>
        <p:nvSpPr>
          <p:cNvPr id="317477" name="Text Box 37"/>
          <p:cNvSpPr txBox="1">
            <a:spLocks noChangeArrowheads="1"/>
          </p:cNvSpPr>
          <p:nvPr/>
        </p:nvSpPr>
        <p:spPr bwMode="auto">
          <a:xfrm>
            <a:off x="4067175" y="2492375"/>
            <a:ext cx="1520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solidFill>
                  <a:srgbClr val="0000FF"/>
                </a:solidFill>
              </a:rPr>
              <a:t>User in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2BA01-7656-49B6-B61F-7017E94C33E0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Context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Human user </a:t>
            </a:r>
          </a:p>
          <a:p>
            <a:pPr lvl="1"/>
            <a:r>
              <a:rPr lang="en-US" altLang="ko-KR" dirty="0"/>
              <a:t>location, identity,</a:t>
            </a:r>
            <a:r>
              <a:rPr lang="en-US" altLang="ko-KR" dirty="0">
                <a:latin typeface="Arial"/>
              </a:rPr>
              <a:t>…</a:t>
            </a:r>
            <a:endParaRPr lang="en-US" altLang="ko-KR" dirty="0"/>
          </a:p>
          <a:p>
            <a:r>
              <a:rPr lang="en-US" altLang="ko-KR" dirty="0"/>
              <a:t>Device</a:t>
            </a:r>
          </a:p>
          <a:p>
            <a:pPr lvl="1"/>
            <a:r>
              <a:rPr lang="en-US" altLang="ko-KR" dirty="0"/>
              <a:t>IP address, location,</a:t>
            </a:r>
            <a:r>
              <a:rPr lang="en-US" altLang="ko-KR" dirty="0">
                <a:latin typeface="Arial"/>
              </a:rPr>
              <a:t>…</a:t>
            </a:r>
            <a:endParaRPr lang="en-US" altLang="ko-KR" dirty="0"/>
          </a:p>
          <a:p>
            <a:r>
              <a:rPr lang="en-US" altLang="ko-KR" dirty="0"/>
              <a:t>Network</a:t>
            </a:r>
          </a:p>
          <a:p>
            <a:pPr lvl="1"/>
            <a:r>
              <a:rPr lang="en-US" altLang="ko-KR" dirty="0"/>
              <a:t>identity, resources (bandwidth), </a:t>
            </a:r>
            <a:r>
              <a:rPr lang="en-US" altLang="ko-KR" dirty="0" err="1"/>
              <a:t>QoS</a:t>
            </a:r>
            <a:r>
              <a:rPr lang="en-US" altLang="ko-KR" dirty="0"/>
              <a:t>, security level, access type, coverage,</a:t>
            </a:r>
            <a:r>
              <a:rPr lang="en-US" altLang="ko-KR" dirty="0">
                <a:latin typeface="Arial"/>
              </a:rPr>
              <a:t>…</a:t>
            </a:r>
            <a:endParaRPr lang="en-US" altLang="ko-KR" dirty="0"/>
          </a:p>
          <a:p>
            <a:r>
              <a:rPr lang="en-US" altLang="ko-KR" dirty="0"/>
              <a:t>Flow</a:t>
            </a:r>
          </a:p>
          <a:p>
            <a:pPr lvl="1"/>
            <a:r>
              <a:rPr lang="en-US" altLang="ko-KR" dirty="0"/>
              <a:t>congestion level, latency, jitter, loss, error rate, </a:t>
            </a:r>
            <a:r>
              <a:rPr lang="en-US" altLang="ko-KR" dirty="0">
                <a:latin typeface="Arial"/>
              </a:rPr>
              <a:t>…</a:t>
            </a:r>
            <a:endParaRPr lang="en-US" altLang="ko-K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ko-KR" altLang="en-US" dirty="0" err="1"/>
              <a:t>광대역통합망연구단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E809D-C2ED-48D7-89F7-FB736C65D395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Knowledge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/>
              <a:t>Reasoning</a:t>
            </a:r>
          </a:p>
          <a:p>
            <a:r>
              <a:rPr lang="en-US" altLang="ko-KR"/>
              <a:t>Learning</a:t>
            </a:r>
          </a:p>
          <a:p>
            <a:r>
              <a:rPr lang="en-US" altLang="ko-KR"/>
              <a:t>Prediction</a:t>
            </a:r>
          </a:p>
          <a:p>
            <a:r>
              <a:rPr lang="en-US" altLang="ko-KR"/>
              <a:t>Recommendation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76600" y="3249613"/>
            <a:ext cx="3055938" cy="2627312"/>
            <a:chOff x="3069" y="1099"/>
            <a:chExt cx="2150" cy="205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69" y="2440"/>
              <a:ext cx="2150" cy="714"/>
              <a:chOff x="3069" y="2440"/>
              <a:chExt cx="2150" cy="714"/>
            </a:xfrm>
          </p:grpSpPr>
          <p:sp>
            <p:nvSpPr>
              <p:cNvPr id="319496" name="Freeform 8"/>
              <p:cNvSpPr>
                <a:spLocks/>
              </p:cNvSpPr>
              <p:nvPr/>
            </p:nvSpPr>
            <p:spPr bwMode="auto">
              <a:xfrm>
                <a:off x="4796" y="2440"/>
                <a:ext cx="423" cy="714"/>
              </a:xfrm>
              <a:custGeom>
                <a:avLst/>
                <a:gdLst/>
                <a:ahLst/>
                <a:cxnLst>
                  <a:cxn ang="0">
                    <a:pos x="361" y="1003"/>
                  </a:cxn>
                  <a:cxn ang="0">
                    <a:pos x="0" y="351"/>
                  </a:cxn>
                  <a:cxn ang="0">
                    <a:pos x="264" y="0"/>
                  </a:cxn>
                  <a:cxn ang="0">
                    <a:pos x="708" y="553"/>
                  </a:cxn>
                  <a:cxn ang="0">
                    <a:pos x="361" y="1003"/>
                  </a:cxn>
                </a:cxnLst>
                <a:rect l="0" t="0" r="r" b="b"/>
                <a:pathLst>
                  <a:path w="708" h="1003">
                    <a:moveTo>
                      <a:pt x="361" y="1003"/>
                    </a:moveTo>
                    <a:lnTo>
                      <a:pt x="0" y="351"/>
                    </a:lnTo>
                    <a:lnTo>
                      <a:pt x="264" y="0"/>
                    </a:lnTo>
                    <a:lnTo>
                      <a:pt x="708" y="553"/>
                    </a:lnTo>
                    <a:lnTo>
                      <a:pt x="361" y="100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FF">
                      <a:gamma/>
                      <a:shade val="46275"/>
                      <a:invGamma/>
                    </a:srgbClr>
                  </a:gs>
                  <a:gs pos="100000">
                    <a:srgbClr val="3333FF"/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19497" name="Freeform 9"/>
              <p:cNvSpPr>
                <a:spLocks/>
              </p:cNvSpPr>
              <p:nvPr/>
            </p:nvSpPr>
            <p:spPr bwMode="auto">
              <a:xfrm>
                <a:off x="3282" y="2440"/>
                <a:ext cx="1673" cy="252"/>
              </a:xfrm>
              <a:custGeom>
                <a:avLst/>
                <a:gdLst/>
                <a:ahLst/>
                <a:cxnLst>
                  <a:cxn ang="0">
                    <a:pos x="0" y="353"/>
                  </a:cxn>
                  <a:cxn ang="0">
                    <a:pos x="2546" y="353"/>
                  </a:cxn>
                  <a:cxn ang="0">
                    <a:pos x="2810" y="0"/>
                  </a:cxn>
                  <a:cxn ang="0">
                    <a:pos x="503" y="1"/>
                  </a:cxn>
                  <a:cxn ang="0">
                    <a:pos x="0" y="353"/>
                  </a:cxn>
                </a:cxnLst>
                <a:rect l="0" t="0" r="r" b="b"/>
                <a:pathLst>
                  <a:path w="2810" h="353">
                    <a:moveTo>
                      <a:pt x="0" y="353"/>
                    </a:moveTo>
                    <a:lnTo>
                      <a:pt x="2546" y="353"/>
                    </a:lnTo>
                    <a:lnTo>
                      <a:pt x="2810" y="0"/>
                    </a:lnTo>
                    <a:lnTo>
                      <a:pt x="503" y="1"/>
                    </a:lnTo>
                    <a:lnTo>
                      <a:pt x="0" y="35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FF"/>
                  </a:gs>
                  <a:gs pos="100000">
                    <a:srgbClr val="3333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19498" name="Freeform 10"/>
              <p:cNvSpPr>
                <a:spLocks/>
              </p:cNvSpPr>
              <p:nvPr/>
            </p:nvSpPr>
            <p:spPr bwMode="auto">
              <a:xfrm>
                <a:off x="3069" y="2690"/>
                <a:ext cx="1943" cy="464"/>
              </a:xfrm>
              <a:custGeom>
                <a:avLst/>
                <a:gdLst/>
                <a:ahLst/>
                <a:cxnLst>
                  <a:cxn ang="0">
                    <a:pos x="0" y="652"/>
                  </a:cxn>
                  <a:cxn ang="0">
                    <a:pos x="3261" y="652"/>
                  </a:cxn>
                  <a:cxn ang="0">
                    <a:pos x="2900" y="0"/>
                  </a:cxn>
                  <a:cxn ang="0">
                    <a:pos x="358" y="0"/>
                  </a:cxn>
                  <a:cxn ang="0">
                    <a:pos x="0" y="652"/>
                  </a:cxn>
                </a:cxnLst>
                <a:rect l="0" t="0" r="r" b="b"/>
                <a:pathLst>
                  <a:path w="3261" h="652">
                    <a:moveTo>
                      <a:pt x="0" y="652"/>
                    </a:moveTo>
                    <a:lnTo>
                      <a:pt x="3261" y="652"/>
                    </a:lnTo>
                    <a:lnTo>
                      <a:pt x="2900" y="0"/>
                    </a:lnTo>
                    <a:lnTo>
                      <a:pt x="358" y="0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3333FF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318" y="1998"/>
              <a:ext cx="1595" cy="619"/>
              <a:chOff x="3318" y="1998"/>
              <a:chExt cx="1595" cy="619"/>
            </a:xfrm>
          </p:grpSpPr>
          <p:sp>
            <p:nvSpPr>
              <p:cNvPr id="319500" name="Freeform 12"/>
              <p:cNvSpPr>
                <a:spLocks/>
              </p:cNvSpPr>
              <p:nvPr/>
            </p:nvSpPr>
            <p:spPr bwMode="auto">
              <a:xfrm>
                <a:off x="4545" y="1998"/>
                <a:ext cx="368" cy="618"/>
              </a:xfrm>
              <a:custGeom>
                <a:avLst/>
                <a:gdLst/>
                <a:ahLst/>
                <a:cxnLst>
                  <a:cxn ang="0">
                    <a:pos x="0" y="237"/>
                  </a:cxn>
                  <a:cxn ang="0">
                    <a:pos x="368" y="870"/>
                  </a:cxn>
                  <a:cxn ang="0">
                    <a:pos x="619" y="545"/>
                  </a:cxn>
                  <a:cxn ang="0">
                    <a:pos x="178" y="0"/>
                  </a:cxn>
                  <a:cxn ang="0">
                    <a:pos x="0" y="237"/>
                  </a:cxn>
                </a:cxnLst>
                <a:rect l="0" t="0" r="r" b="b"/>
                <a:pathLst>
                  <a:path w="619" h="870">
                    <a:moveTo>
                      <a:pt x="0" y="237"/>
                    </a:moveTo>
                    <a:lnTo>
                      <a:pt x="368" y="870"/>
                    </a:lnTo>
                    <a:lnTo>
                      <a:pt x="619" y="545"/>
                    </a:lnTo>
                    <a:lnTo>
                      <a:pt x="178" y="0"/>
                    </a:lnTo>
                    <a:lnTo>
                      <a:pt x="0" y="2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CCFF">
                      <a:gamma/>
                      <a:shade val="46275"/>
                      <a:invGamma/>
                    </a:srgbClr>
                  </a:gs>
                  <a:gs pos="100000">
                    <a:srgbClr val="66CCFF"/>
                  </a:gs>
                </a:gsLst>
                <a:lin ang="18900000" scaled="1"/>
              </a:gra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  <p:sp>
            <p:nvSpPr>
              <p:cNvPr id="319501" name="Freeform 13"/>
              <p:cNvSpPr>
                <a:spLocks/>
              </p:cNvSpPr>
              <p:nvPr/>
            </p:nvSpPr>
            <p:spPr bwMode="auto">
              <a:xfrm>
                <a:off x="3533" y="1998"/>
                <a:ext cx="1117" cy="166"/>
              </a:xfrm>
              <a:custGeom>
                <a:avLst/>
                <a:gdLst/>
                <a:ahLst/>
                <a:cxnLst>
                  <a:cxn ang="0">
                    <a:pos x="0" y="235"/>
                  </a:cxn>
                  <a:cxn ang="0">
                    <a:pos x="1699" y="235"/>
                  </a:cxn>
                  <a:cxn ang="0">
                    <a:pos x="1877" y="0"/>
                  </a:cxn>
                  <a:cxn ang="0">
                    <a:pos x="475" y="0"/>
                  </a:cxn>
                  <a:cxn ang="0">
                    <a:pos x="0" y="235"/>
                  </a:cxn>
                </a:cxnLst>
                <a:rect l="0" t="0" r="r" b="b"/>
                <a:pathLst>
                  <a:path w="1877" h="235">
                    <a:moveTo>
                      <a:pt x="0" y="235"/>
                    </a:moveTo>
                    <a:lnTo>
                      <a:pt x="1699" y="235"/>
                    </a:lnTo>
                    <a:lnTo>
                      <a:pt x="1877" y="0"/>
                    </a:lnTo>
                    <a:lnTo>
                      <a:pt x="475" y="0"/>
                    </a:lnTo>
                    <a:lnTo>
                      <a:pt x="0" y="23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  <p:sp>
            <p:nvSpPr>
              <p:cNvPr id="319502" name="Freeform 14"/>
              <p:cNvSpPr>
                <a:spLocks/>
              </p:cNvSpPr>
              <p:nvPr/>
            </p:nvSpPr>
            <p:spPr bwMode="auto">
              <a:xfrm>
                <a:off x="3318" y="2164"/>
                <a:ext cx="1445" cy="453"/>
              </a:xfrm>
              <a:custGeom>
                <a:avLst/>
                <a:gdLst/>
                <a:ahLst/>
                <a:cxnLst>
                  <a:cxn ang="0">
                    <a:pos x="0" y="636"/>
                  </a:cxn>
                  <a:cxn ang="0">
                    <a:pos x="2427" y="636"/>
                  </a:cxn>
                  <a:cxn ang="0">
                    <a:pos x="2060" y="0"/>
                  </a:cxn>
                  <a:cxn ang="0">
                    <a:pos x="361" y="0"/>
                  </a:cxn>
                  <a:cxn ang="0">
                    <a:pos x="0" y="636"/>
                  </a:cxn>
                </a:cxnLst>
                <a:rect l="0" t="0" r="r" b="b"/>
                <a:pathLst>
                  <a:path w="2427" h="636">
                    <a:moveTo>
                      <a:pt x="0" y="636"/>
                    </a:moveTo>
                    <a:lnTo>
                      <a:pt x="2427" y="636"/>
                    </a:lnTo>
                    <a:lnTo>
                      <a:pt x="2060" y="0"/>
                    </a:lnTo>
                    <a:lnTo>
                      <a:pt x="361" y="0"/>
                    </a:lnTo>
                    <a:lnTo>
                      <a:pt x="0" y="636"/>
                    </a:lnTo>
                    <a:close/>
                  </a:path>
                </a:pathLst>
              </a:custGeom>
              <a:solidFill>
                <a:srgbClr val="66CCFF"/>
              </a:soli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571" y="1546"/>
              <a:ext cx="1029" cy="543"/>
              <a:chOff x="3571" y="1546"/>
              <a:chExt cx="1029" cy="543"/>
            </a:xfrm>
          </p:grpSpPr>
          <p:sp>
            <p:nvSpPr>
              <p:cNvPr id="319504" name="Freeform 16"/>
              <p:cNvSpPr>
                <a:spLocks/>
              </p:cNvSpPr>
              <p:nvPr/>
            </p:nvSpPr>
            <p:spPr bwMode="auto">
              <a:xfrm>
                <a:off x="4283" y="1547"/>
                <a:ext cx="317" cy="542"/>
              </a:xfrm>
              <a:custGeom>
                <a:avLst/>
                <a:gdLst/>
                <a:ahLst/>
                <a:cxnLst>
                  <a:cxn ang="0">
                    <a:pos x="364" y="760"/>
                  </a:cxn>
                  <a:cxn ang="0">
                    <a:pos x="533" y="542"/>
                  </a:cxn>
                  <a:cxn ang="0">
                    <a:pos x="92" y="0"/>
                  </a:cxn>
                  <a:cxn ang="0">
                    <a:pos x="0" y="114"/>
                  </a:cxn>
                  <a:cxn ang="0">
                    <a:pos x="364" y="760"/>
                  </a:cxn>
                </a:cxnLst>
                <a:rect l="0" t="0" r="r" b="b"/>
                <a:pathLst>
                  <a:path w="533" h="760">
                    <a:moveTo>
                      <a:pt x="364" y="760"/>
                    </a:moveTo>
                    <a:lnTo>
                      <a:pt x="533" y="542"/>
                    </a:lnTo>
                    <a:lnTo>
                      <a:pt x="92" y="0"/>
                    </a:lnTo>
                    <a:lnTo>
                      <a:pt x="0" y="114"/>
                    </a:lnTo>
                    <a:lnTo>
                      <a:pt x="364" y="76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CC00">
                      <a:gamma/>
                      <a:shade val="46275"/>
                      <a:invGamma/>
                    </a:srgbClr>
                  </a:gs>
                  <a:gs pos="100000">
                    <a:srgbClr val="99CC00"/>
                  </a:gs>
                </a:gsLst>
                <a:lin ang="18900000" scaled="1"/>
              </a:gra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  <p:sp>
            <p:nvSpPr>
              <p:cNvPr id="319505" name="Freeform 17"/>
              <p:cNvSpPr>
                <a:spLocks/>
              </p:cNvSpPr>
              <p:nvPr/>
            </p:nvSpPr>
            <p:spPr bwMode="auto">
              <a:xfrm>
                <a:off x="3790" y="1546"/>
                <a:ext cx="557" cy="81"/>
              </a:xfrm>
              <a:custGeom>
                <a:avLst/>
                <a:gdLst/>
                <a:ahLst/>
                <a:cxnLst>
                  <a:cxn ang="0">
                    <a:pos x="0" y="115"/>
                  </a:cxn>
                  <a:cxn ang="0">
                    <a:pos x="843" y="115"/>
                  </a:cxn>
                  <a:cxn ang="0">
                    <a:pos x="935" y="0"/>
                  </a:cxn>
                  <a:cxn ang="0">
                    <a:pos x="291" y="0"/>
                  </a:cxn>
                  <a:cxn ang="0">
                    <a:pos x="0" y="115"/>
                  </a:cxn>
                </a:cxnLst>
                <a:rect l="0" t="0" r="r" b="b"/>
                <a:pathLst>
                  <a:path w="935" h="115">
                    <a:moveTo>
                      <a:pt x="0" y="115"/>
                    </a:moveTo>
                    <a:lnTo>
                      <a:pt x="843" y="115"/>
                    </a:lnTo>
                    <a:lnTo>
                      <a:pt x="935" y="0"/>
                    </a:lnTo>
                    <a:lnTo>
                      <a:pt x="291" y="0"/>
                    </a:lnTo>
                    <a:lnTo>
                      <a:pt x="0" y="11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  <p:sp>
            <p:nvSpPr>
              <p:cNvPr id="319506" name="Freeform 18"/>
              <p:cNvSpPr>
                <a:spLocks/>
              </p:cNvSpPr>
              <p:nvPr/>
            </p:nvSpPr>
            <p:spPr bwMode="auto">
              <a:xfrm>
                <a:off x="3571" y="1627"/>
                <a:ext cx="938" cy="462"/>
              </a:xfrm>
              <a:custGeom>
                <a:avLst/>
                <a:gdLst/>
                <a:ahLst/>
                <a:cxnLst>
                  <a:cxn ang="0">
                    <a:pos x="0" y="647"/>
                  </a:cxn>
                  <a:cxn ang="0">
                    <a:pos x="1579" y="647"/>
                  </a:cxn>
                  <a:cxn ang="0">
                    <a:pos x="1213" y="0"/>
                  </a:cxn>
                  <a:cxn ang="0">
                    <a:pos x="368" y="0"/>
                  </a:cxn>
                  <a:cxn ang="0">
                    <a:pos x="0" y="647"/>
                  </a:cxn>
                </a:cxnLst>
                <a:rect l="0" t="0" r="r" b="b"/>
                <a:pathLst>
                  <a:path w="1579" h="647">
                    <a:moveTo>
                      <a:pt x="0" y="647"/>
                    </a:moveTo>
                    <a:lnTo>
                      <a:pt x="1579" y="647"/>
                    </a:lnTo>
                    <a:lnTo>
                      <a:pt x="1213" y="0"/>
                    </a:lnTo>
                    <a:lnTo>
                      <a:pt x="368" y="0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99CC00"/>
              </a:soli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822" y="1099"/>
              <a:ext cx="485" cy="459"/>
              <a:chOff x="3822" y="1099"/>
              <a:chExt cx="485" cy="459"/>
            </a:xfrm>
          </p:grpSpPr>
          <p:sp>
            <p:nvSpPr>
              <p:cNvPr id="319508" name="Freeform 20"/>
              <p:cNvSpPr>
                <a:spLocks/>
              </p:cNvSpPr>
              <p:nvPr/>
            </p:nvSpPr>
            <p:spPr bwMode="auto">
              <a:xfrm>
                <a:off x="4040" y="1099"/>
                <a:ext cx="267" cy="459"/>
              </a:xfrm>
              <a:custGeom>
                <a:avLst/>
                <a:gdLst/>
                <a:ahLst/>
                <a:cxnLst>
                  <a:cxn ang="0">
                    <a:pos x="366" y="644"/>
                  </a:cxn>
                  <a:cxn ang="0">
                    <a:pos x="451" y="544"/>
                  </a:cxn>
                  <a:cxn ang="0">
                    <a:pos x="0" y="0"/>
                  </a:cxn>
                  <a:cxn ang="0">
                    <a:pos x="366" y="644"/>
                  </a:cxn>
                </a:cxnLst>
                <a:rect l="0" t="0" r="r" b="b"/>
                <a:pathLst>
                  <a:path w="451" h="644">
                    <a:moveTo>
                      <a:pt x="366" y="644"/>
                    </a:moveTo>
                    <a:lnTo>
                      <a:pt x="451" y="544"/>
                    </a:lnTo>
                    <a:lnTo>
                      <a:pt x="0" y="0"/>
                    </a:lnTo>
                    <a:lnTo>
                      <a:pt x="366" y="64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66">
                      <a:gamma/>
                      <a:shade val="46275"/>
                      <a:invGamma/>
                    </a:srgbClr>
                  </a:gs>
                  <a:gs pos="100000">
                    <a:srgbClr val="FFFF66"/>
                  </a:gs>
                </a:gsLst>
                <a:lin ang="18900000" scaled="1"/>
              </a:gra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  <p:sp>
            <p:nvSpPr>
              <p:cNvPr id="319509" name="Freeform 21"/>
              <p:cNvSpPr>
                <a:spLocks/>
              </p:cNvSpPr>
              <p:nvPr/>
            </p:nvSpPr>
            <p:spPr bwMode="auto">
              <a:xfrm>
                <a:off x="3822" y="1099"/>
                <a:ext cx="435" cy="459"/>
              </a:xfrm>
              <a:custGeom>
                <a:avLst/>
                <a:gdLst/>
                <a:ahLst/>
                <a:cxnLst>
                  <a:cxn ang="0">
                    <a:pos x="0" y="644"/>
                  </a:cxn>
                  <a:cxn ang="0">
                    <a:pos x="732" y="644"/>
                  </a:cxn>
                  <a:cxn ang="0">
                    <a:pos x="366" y="0"/>
                  </a:cxn>
                  <a:cxn ang="0">
                    <a:pos x="0" y="644"/>
                  </a:cxn>
                </a:cxnLst>
                <a:rect l="0" t="0" r="r" b="b"/>
                <a:pathLst>
                  <a:path w="732" h="644">
                    <a:moveTo>
                      <a:pt x="0" y="644"/>
                    </a:moveTo>
                    <a:lnTo>
                      <a:pt x="732" y="644"/>
                    </a:lnTo>
                    <a:lnTo>
                      <a:pt x="366" y="0"/>
                    </a:lnTo>
                    <a:lnTo>
                      <a:pt x="0" y="644"/>
                    </a:lnTo>
                    <a:close/>
                  </a:path>
                </a:pathLst>
              </a:custGeom>
              <a:solidFill>
                <a:srgbClr val="FFFF66"/>
              </a:solidFill>
              <a:ln w="12700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18000" rIns="1800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319510" name="Text Box 22"/>
          <p:cNvSpPr txBox="1">
            <a:spLocks noChangeArrowheads="1"/>
          </p:cNvSpPr>
          <p:nvPr/>
        </p:nvSpPr>
        <p:spPr bwMode="auto">
          <a:xfrm>
            <a:off x="4168775" y="3467100"/>
            <a:ext cx="9366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fontAlgn="ctr" latinLnBrk="0" hangingPunct="0">
              <a:tabLst>
                <a:tab pos="5238750" algn="r"/>
              </a:tabLst>
            </a:pPr>
            <a:r>
              <a:rPr kumimoji="0" lang="en-US" altLang="ko-KR" sz="1400" b="1">
                <a:latin typeface="Arial" charset="0"/>
                <a:ea typeface="돋움체" pitchFamily="49" charset="-127"/>
              </a:rPr>
              <a:t>wisdom</a:t>
            </a:r>
            <a:endParaRPr kumimoji="0" lang="en-US" altLang="ko-KR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돋움체" pitchFamily="49" charset="-127"/>
            </a:endParaRPr>
          </a:p>
        </p:txBody>
      </p:sp>
      <p:sp>
        <p:nvSpPr>
          <p:cNvPr id="319511" name="Text Box 23"/>
          <p:cNvSpPr txBox="1">
            <a:spLocks noChangeArrowheads="1"/>
          </p:cNvSpPr>
          <p:nvPr/>
        </p:nvSpPr>
        <p:spPr bwMode="auto">
          <a:xfrm>
            <a:off x="4025900" y="4141788"/>
            <a:ext cx="1203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fontAlgn="ctr" latinLnBrk="0" hangingPunct="0">
              <a:tabLst>
                <a:tab pos="5238750" algn="r"/>
              </a:tabLst>
            </a:pPr>
            <a:r>
              <a:rPr kumimoji="0" lang="en-US" altLang="ko-KR" sz="1400" b="1">
                <a:latin typeface="Arial" charset="0"/>
                <a:ea typeface="돋움체" pitchFamily="49" charset="-127"/>
              </a:rPr>
              <a:t>Knowledge</a:t>
            </a:r>
            <a:endParaRPr kumimoji="0" lang="en-US" altLang="ko-KR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돋움체" pitchFamily="49" charset="-127"/>
            </a:endParaRPr>
          </a:p>
        </p:txBody>
      </p:sp>
      <p:sp>
        <p:nvSpPr>
          <p:cNvPr id="319512" name="Text Box 24"/>
          <p:cNvSpPr txBox="1">
            <a:spLocks noChangeArrowheads="1"/>
          </p:cNvSpPr>
          <p:nvPr/>
        </p:nvSpPr>
        <p:spPr bwMode="auto">
          <a:xfrm>
            <a:off x="3813175" y="4802188"/>
            <a:ext cx="16462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fontAlgn="ctr" latinLnBrk="0" hangingPunct="0">
              <a:tabLst>
                <a:tab pos="5238750" algn="r"/>
              </a:tabLst>
            </a:pPr>
            <a:r>
              <a:rPr kumimoji="0" lang="en-US" altLang="ko-KR" sz="1400" b="1">
                <a:latin typeface="Arial" charset="0"/>
                <a:ea typeface="돋움체" pitchFamily="49" charset="-127"/>
              </a:rPr>
              <a:t>Information</a:t>
            </a:r>
            <a:endParaRPr kumimoji="0" lang="en-US" altLang="ko-KR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돋움체" pitchFamily="49" charset="-127"/>
            </a:endParaRPr>
          </a:p>
        </p:txBody>
      </p:sp>
      <p:sp>
        <p:nvSpPr>
          <p:cNvPr id="319513" name="Text Box 25"/>
          <p:cNvSpPr txBox="1">
            <a:spLocks noChangeArrowheads="1"/>
          </p:cNvSpPr>
          <p:nvPr/>
        </p:nvSpPr>
        <p:spPr bwMode="auto">
          <a:xfrm>
            <a:off x="3365500" y="5475288"/>
            <a:ext cx="2543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fontAlgn="ctr" latinLnBrk="0" hangingPunct="0">
              <a:tabLst>
                <a:tab pos="5238750" algn="r"/>
              </a:tabLst>
            </a:pPr>
            <a:r>
              <a:rPr kumimoji="0" lang="en-US" altLang="ko-KR" sz="1400" b="1">
                <a:solidFill>
                  <a:schemeClr val="bg1"/>
                </a:solidFill>
                <a:latin typeface="Arial" charset="0"/>
                <a:ea typeface="돋움체" pitchFamily="49" charset="-127"/>
              </a:rPr>
              <a:t>Data </a:t>
            </a:r>
            <a:endParaRPr kumimoji="0" lang="en-US" altLang="ko-KR" sz="1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돋움체" pitchFamily="49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ko-KR" altLang="en-US"/>
              <a:t>광대역통합망연구단</a:t>
            </a:r>
          </a:p>
        </p:txBody>
      </p:sp>
      <p:sp>
        <p:nvSpPr>
          <p:cNvPr id="3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F6AF4-0F37-4D83-B2FA-4789FA029960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Network Intelligence</a:t>
            </a:r>
          </a:p>
        </p:txBody>
      </p:sp>
      <p:sp>
        <p:nvSpPr>
          <p:cNvPr id="320544" name="AutoShape 32"/>
          <p:cNvSpPr>
            <a:spLocks noChangeArrowheads="1"/>
          </p:cNvSpPr>
          <p:nvPr/>
        </p:nvSpPr>
        <p:spPr bwMode="auto">
          <a:xfrm>
            <a:off x="1577975" y="3941763"/>
            <a:ext cx="1119188" cy="690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User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Profile</a:t>
            </a:r>
          </a:p>
        </p:txBody>
      </p:sp>
      <p:sp>
        <p:nvSpPr>
          <p:cNvPr id="320545" name="AutoShape 33"/>
          <p:cNvSpPr>
            <a:spLocks noChangeArrowheads="1"/>
          </p:cNvSpPr>
          <p:nvPr/>
        </p:nvSpPr>
        <p:spPr bwMode="auto">
          <a:xfrm>
            <a:off x="349250" y="3941763"/>
            <a:ext cx="1119188" cy="690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User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Rule</a:t>
            </a:r>
          </a:p>
        </p:txBody>
      </p:sp>
      <p:sp>
        <p:nvSpPr>
          <p:cNvPr id="320546" name="AutoShape 34"/>
          <p:cNvSpPr>
            <a:spLocks noChangeArrowheads="1"/>
          </p:cNvSpPr>
          <p:nvPr/>
        </p:nvSpPr>
        <p:spPr bwMode="auto">
          <a:xfrm>
            <a:off x="4038600" y="3933825"/>
            <a:ext cx="1119188" cy="690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Context </a:t>
            </a:r>
          </a:p>
        </p:txBody>
      </p:sp>
      <p:sp>
        <p:nvSpPr>
          <p:cNvPr id="320547" name="AutoShape 35"/>
          <p:cNvSpPr>
            <a:spLocks noChangeArrowheads="1"/>
          </p:cNvSpPr>
          <p:nvPr/>
        </p:nvSpPr>
        <p:spPr bwMode="auto">
          <a:xfrm>
            <a:off x="5272088" y="3933825"/>
            <a:ext cx="1119187" cy="690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User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Behavior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History</a:t>
            </a:r>
          </a:p>
        </p:txBody>
      </p:sp>
      <p:sp>
        <p:nvSpPr>
          <p:cNvPr id="320548" name="AutoShape 36"/>
          <p:cNvSpPr>
            <a:spLocks noChangeArrowheads="1"/>
          </p:cNvSpPr>
          <p:nvPr/>
        </p:nvSpPr>
        <p:spPr bwMode="auto">
          <a:xfrm>
            <a:off x="6511925" y="3933825"/>
            <a:ext cx="1119188" cy="69056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Inferred 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Knowledge</a:t>
            </a:r>
          </a:p>
        </p:txBody>
      </p:sp>
      <p:cxnSp>
        <p:nvCxnSpPr>
          <p:cNvPr id="320549" name="AutoShape 37"/>
          <p:cNvCxnSpPr>
            <a:cxnSpLocks noChangeShapeType="1"/>
            <a:stCxn id="320577" idx="2"/>
            <a:endCxn id="320545" idx="1"/>
          </p:cNvCxnSpPr>
          <p:nvPr/>
        </p:nvCxnSpPr>
        <p:spPr bwMode="auto">
          <a:xfrm rot="5400000">
            <a:off x="2444751" y="1790700"/>
            <a:ext cx="615950" cy="36861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cxnSp>
        <p:nvCxnSpPr>
          <p:cNvPr id="320550" name="AutoShape 38"/>
          <p:cNvCxnSpPr>
            <a:cxnSpLocks noChangeShapeType="1"/>
            <a:stCxn id="320577" idx="2"/>
            <a:endCxn id="320544" idx="1"/>
          </p:cNvCxnSpPr>
          <p:nvPr/>
        </p:nvCxnSpPr>
        <p:spPr bwMode="auto">
          <a:xfrm rot="5400000">
            <a:off x="3059113" y="2405063"/>
            <a:ext cx="615950" cy="24574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cxnSp>
        <p:nvCxnSpPr>
          <p:cNvPr id="320551" name="AutoShape 39"/>
          <p:cNvCxnSpPr>
            <a:cxnSpLocks noChangeShapeType="1"/>
            <a:stCxn id="320577" idx="2"/>
            <a:endCxn id="320547" idx="1"/>
          </p:cNvCxnSpPr>
          <p:nvPr/>
        </p:nvCxnSpPr>
        <p:spPr bwMode="auto">
          <a:xfrm rot="16200000" flipH="1">
            <a:off x="4910138" y="3011488"/>
            <a:ext cx="608012" cy="1236662"/>
          </a:xfrm>
          <a:prstGeom prst="bentConnector3">
            <a:avLst>
              <a:gd name="adj1" fmla="val 4987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cxnSp>
        <p:nvCxnSpPr>
          <p:cNvPr id="320552" name="AutoShape 40"/>
          <p:cNvCxnSpPr>
            <a:cxnSpLocks noChangeShapeType="1"/>
            <a:stCxn id="320577" idx="2"/>
            <a:endCxn id="320548" idx="1"/>
          </p:cNvCxnSpPr>
          <p:nvPr/>
        </p:nvCxnSpPr>
        <p:spPr bwMode="auto">
          <a:xfrm rot="16200000" flipH="1">
            <a:off x="5530057" y="2391569"/>
            <a:ext cx="608012" cy="2476500"/>
          </a:xfrm>
          <a:prstGeom prst="bentConnector3">
            <a:avLst>
              <a:gd name="adj1" fmla="val 4987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cxnSp>
        <p:nvCxnSpPr>
          <p:cNvPr id="320553" name="AutoShape 41"/>
          <p:cNvCxnSpPr>
            <a:cxnSpLocks noChangeShapeType="1"/>
            <a:stCxn id="320577" idx="2"/>
            <a:endCxn id="320546" idx="1"/>
          </p:cNvCxnSpPr>
          <p:nvPr/>
        </p:nvCxnSpPr>
        <p:spPr bwMode="auto">
          <a:xfrm rot="16200000" flipH="1">
            <a:off x="4293395" y="3628231"/>
            <a:ext cx="608012" cy="3175"/>
          </a:xfrm>
          <a:prstGeom prst="bentConnector3">
            <a:avLst>
              <a:gd name="adj1" fmla="val 4987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sp>
        <p:nvSpPr>
          <p:cNvPr id="320554" name="AutoShape 42"/>
          <p:cNvSpPr>
            <a:spLocks noChangeArrowheads="1"/>
          </p:cNvSpPr>
          <p:nvPr/>
        </p:nvSpPr>
        <p:spPr bwMode="auto">
          <a:xfrm>
            <a:off x="7747000" y="3935413"/>
            <a:ext cx="1119188" cy="690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Service 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Profile</a:t>
            </a:r>
          </a:p>
        </p:txBody>
      </p:sp>
      <p:cxnSp>
        <p:nvCxnSpPr>
          <p:cNvPr id="320555" name="AutoShape 43"/>
          <p:cNvCxnSpPr>
            <a:cxnSpLocks noChangeShapeType="1"/>
            <a:stCxn id="320554" idx="1"/>
            <a:endCxn id="320577" idx="2"/>
          </p:cNvCxnSpPr>
          <p:nvPr/>
        </p:nvCxnSpPr>
        <p:spPr bwMode="auto">
          <a:xfrm rot="5400000" flipH="1">
            <a:off x="6146801" y="1774825"/>
            <a:ext cx="609600" cy="37115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99CCFF"/>
            </a:solidFill>
            <a:miter lim="800000"/>
            <a:headEnd/>
            <a:tailEnd/>
          </a:ln>
          <a:effectLst/>
        </p:spPr>
      </p:cxnSp>
      <p:sp>
        <p:nvSpPr>
          <p:cNvPr id="320556" name="AutoShape 44"/>
          <p:cNvSpPr>
            <a:spLocks noChangeArrowheads="1"/>
          </p:cNvSpPr>
          <p:nvPr/>
        </p:nvSpPr>
        <p:spPr bwMode="auto">
          <a:xfrm>
            <a:off x="3656013" y="5153025"/>
            <a:ext cx="1887537" cy="723900"/>
          </a:xfrm>
          <a:prstGeom prst="foldedCorner">
            <a:avLst>
              <a:gd name="adj" fmla="val 12500"/>
            </a:avLst>
          </a:prstGeom>
          <a:solidFill>
            <a:srgbClr val="DDFF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Communication related </a:t>
            </a:r>
          </a:p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Context</a:t>
            </a:r>
          </a:p>
        </p:txBody>
      </p:sp>
      <p:sp>
        <p:nvSpPr>
          <p:cNvPr id="320557" name="AutoShape 45"/>
          <p:cNvSpPr>
            <a:spLocks noChangeArrowheads="1"/>
          </p:cNvSpPr>
          <p:nvPr/>
        </p:nvSpPr>
        <p:spPr bwMode="auto">
          <a:xfrm>
            <a:off x="6216650" y="5154613"/>
            <a:ext cx="1836738" cy="696912"/>
          </a:xfrm>
          <a:prstGeom prst="foldedCorner">
            <a:avLst>
              <a:gd name="adj" fmla="val 12500"/>
            </a:avLst>
          </a:prstGeom>
          <a:solidFill>
            <a:srgbClr val="DDFF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Multi-domain</a:t>
            </a:r>
          </a:p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Network-wide</a:t>
            </a:r>
          </a:p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Context </a:t>
            </a:r>
          </a:p>
        </p:txBody>
      </p:sp>
      <p:cxnSp>
        <p:nvCxnSpPr>
          <p:cNvPr id="320558" name="AutoShape 46"/>
          <p:cNvCxnSpPr>
            <a:cxnSpLocks noChangeShapeType="1"/>
            <a:stCxn id="320546" idx="3"/>
            <a:endCxn id="320557" idx="0"/>
          </p:cNvCxnSpPr>
          <p:nvPr/>
        </p:nvCxnSpPr>
        <p:spPr bwMode="auto">
          <a:xfrm rot="16200000" flipH="1">
            <a:off x="5602288" y="3621088"/>
            <a:ext cx="530225" cy="2536825"/>
          </a:xfrm>
          <a:prstGeom prst="bentConnector3">
            <a:avLst>
              <a:gd name="adj1" fmla="val 49699"/>
            </a:avLst>
          </a:prstGeom>
          <a:noFill/>
          <a:ln w="19050">
            <a:solidFill>
              <a:srgbClr val="99CCFF"/>
            </a:solidFill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20559" name="AutoShape 47"/>
          <p:cNvSpPr>
            <a:spLocks noChangeArrowheads="1"/>
          </p:cNvSpPr>
          <p:nvPr/>
        </p:nvSpPr>
        <p:spPr bwMode="auto">
          <a:xfrm>
            <a:off x="2808288" y="3941763"/>
            <a:ext cx="1119187" cy="69056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0" scaled="1"/>
          </a:gra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User</a:t>
            </a:r>
          </a:p>
          <a:p>
            <a:pPr algn="ctr" latinLnBrk="0"/>
            <a:r>
              <a:rPr kumimoji="0" lang="en-US" altLang="ko-KR" sz="1300" b="1">
                <a:latin typeface="Arial" charset="0"/>
                <a:ea typeface="돋움체" pitchFamily="49" charset="-127"/>
              </a:rPr>
              <a:t>Preference</a:t>
            </a:r>
          </a:p>
        </p:txBody>
      </p:sp>
      <p:sp>
        <p:nvSpPr>
          <p:cNvPr id="320560" name="AutoShape 48"/>
          <p:cNvSpPr>
            <a:spLocks noChangeArrowheads="1"/>
          </p:cNvSpPr>
          <p:nvPr/>
        </p:nvSpPr>
        <p:spPr bwMode="auto">
          <a:xfrm>
            <a:off x="1027113" y="5153025"/>
            <a:ext cx="1887537" cy="723900"/>
          </a:xfrm>
          <a:prstGeom prst="foldedCorner">
            <a:avLst>
              <a:gd name="adj" fmla="val 12500"/>
            </a:avLst>
          </a:prstGeom>
          <a:solidFill>
            <a:srgbClr val="DDFFFF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General </a:t>
            </a:r>
          </a:p>
          <a:p>
            <a:pPr algn="ctr" latinLnBrk="0"/>
            <a:r>
              <a:rPr kumimoji="0" lang="en-US" altLang="ko-KR" sz="1200" b="1">
                <a:latin typeface="Arial" charset="0"/>
                <a:ea typeface="돋움체" pitchFamily="49" charset="-127"/>
              </a:rPr>
              <a:t>Context</a:t>
            </a:r>
          </a:p>
        </p:txBody>
      </p:sp>
      <p:cxnSp>
        <p:nvCxnSpPr>
          <p:cNvPr id="320561" name="AutoShape 49"/>
          <p:cNvCxnSpPr>
            <a:cxnSpLocks noChangeShapeType="1"/>
            <a:stCxn id="320577" idx="2"/>
            <a:endCxn id="320559" idx="1"/>
          </p:cNvCxnSpPr>
          <p:nvPr/>
        </p:nvCxnSpPr>
        <p:spPr bwMode="auto">
          <a:xfrm rot="5400000">
            <a:off x="3674269" y="3020219"/>
            <a:ext cx="615950" cy="122713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ffectLst/>
        </p:spPr>
      </p:cxnSp>
      <p:cxnSp>
        <p:nvCxnSpPr>
          <p:cNvPr id="320562" name="AutoShape 50"/>
          <p:cNvCxnSpPr>
            <a:cxnSpLocks noChangeShapeType="1"/>
            <a:stCxn id="320546" idx="3"/>
            <a:endCxn id="320556" idx="0"/>
          </p:cNvCxnSpPr>
          <p:nvPr/>
        </p:nvCxnSpPr>
        <p:spPr bwMode="auto">
          <a:xfrm rot="16200000" flipH="1">
            <a:off x="4335463" y="4887913"/>
            <a:ext cx="528637" cy="1587"/>
          </a:xfrm>
          <a:prstGeom prst="bentConnector3">
            <a:avLst>
              <a:gd name="adj1" fmla="val 49852"/>
            </a:avLst>
          </a:prstGeom>
          <a:noFill/>
          <a:ln w="19050">
            <a:solidFill>
              <a:srgbClr val="99CCFF"/>
            </a:solidFill>
            <a:miter lim="800000"/>
            <a:headEnd type="oval" w="med" len="med"/>
            <a:tailEnd type="oval" w="med" len="med"/>
          </a:ln>
          <a:effectLst/>
        </p:spPr>
      </p:cxnSp>
      <p:cxnSp>
        <p:nvCxnSpPr>
          <p:cNvPr id="320563" name="AutoShape 51"/>
          <p:cNvCxnSpPr>
            <a:cxnSpLocks noChangeShapeType="1"/>
            <a:stCxn id="320546" idx="3"/>
            <a:endCxn id="320560" idx="0"/>
          </p:cNvCxnSpPr>
          <p:nvPr/>
        </p:nvCxnSpPr>
        <p:spPr bwMode="auto">
          <a:xfrm rot="5400000">
            <a:off x="3021013" y="3575050"/>
            <a:ext cx="528637" cy="2627313"/>
          </a:xfrm>
          <a:prstGeom prst="bentConnector3">
            <a:avLst>
              <a:gd name="adj1" fmla="val 49852"/>
            </a:avLst>
          </a:prstGeom>
          <a:noFill/>
          <a:ln w="19050">
            <a:solidFill>
              <a:srgbClr val="99CCFF"/>
            </a:solidFill>
            <a:miter lim="800000"/>
            <a:headEnd type="oval" w="med" len="med"/>
            <a:tailEnd type="oval" w="med" len="med"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06613" y="1730375"/>
            <a:ext cx="4959350" cy="1571625"/>
            <a:chOff x="1077" y="991"/>
            <a:chExt cx="3639" cy="1089"/>
          </a:xfrm>
        </p:grpSpPr>
        <p:sp>
          <p:nvSpPr>
            <p:cNvPr id="320565" name="Freeform 53"/>
            <p:cNvSpPr>
              <a:spLocks/>
            </p:cNvSpPr>
            <p:nvPr/>
          </p:nvSpPr>
          <p:spPr bwMode="auto">
            <a:xfrm>
              <a:off x="1568" y="1300"/>
              <a:ext cx="1330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26" y="1680"/>
                </a:cxn>
                <a:cxn ang="0">
                  <a:pos x="1764" y="0"/>
                </a:cxn>
                <a:cxn ang="0">
                  <a:pos x="0" y="0"/>
                </a:cxn>
              </a:cxnLst>
              <a:rect l="0" t="0" r="r" b="b"/>
              <a:pathLst>
                <a:path w="2027" h="1681">
                  <a:moveTo>
                    <a:pt x="0" y="0"/>
                  </a:moveTo>
                  <a:lnTo>
                    <a:pt x="2026" y="1680"/>
                  </a:lnTo>
                  <a:lnTo>
                    <a:pt x="1764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tint val="4000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66" name="Rectangle 54"/>
            <p:cNvSpPr>
              <a:spLocks noChangeArrowheads="1"/>
            </p:cNvSpPr>
            <p:nvPr/>
          </p:nvSpPr>
          <p:spPr bwMode="auto">
            <a:xfrm>
              <a:off x="1557" y="999"/>
              <a:ext cx="1158" cy="294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019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lIns="92075" tIns="46038" rIns="92075" bIns="46038" anchor="ctr"/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000000"/>
                  </a:solidFill>
                  <a:latin typeface="Arial" charset="0"/>
                  <a:ea typeface="굴림" charset="-127"/>
                </a:rPr>
                <a:t>Recommendation</a:t>
              </a:r>
            </a:p>
          </p:txBody>
        </p:sp>
        <p:sp>
          <p:nvSpPr>
            <p:cNvPr id="320567" name="Freeform 55"/>
            <p:cNvSpPr>
              <a:spLocks/>
            </p:cNvSpPr>
            <p:nvPr/>
          </p:nvSpPr>
          <p:spPr bwMode="auto">
            <a:xfrm>
              <a:off x="2716" y="991"/>
              <a:ext cx="182" cy="1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1"/>
                </a:cxn>
                <a:cxn ang="0">
                  <a:pos x="276" y="2391"/>
                </a:cxn>
                <a:cxn ang="0">
                  <a:pos x="0" y="0"/>
                </a:cxn>
              </a:cxnLst>
              <a:rect l="0" t="0" r="r" b="b"/>
              <a:pathLst>
                <a:path w="277" h="2392">
                  <a:moveTo>
                    <a:pt x="0" y="0"/>
                  </a:moveTo>
                  <a:lnTo>
                    <a:pt x="0" y="661"/>
                  </a:lnTo>
                  <a:lnTo>
                    <a:pt x="276" y="239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shade val="79608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68" name="Freeform 56"/>
            <p:cNvSpPr>
              <a:spLocks/>
            </p:cNvSpPr>
            <p:nvPr/>
          </p:nvSpPr>
          <p:spPr bwMode="auto">
            <a:xfrm>
              <a:off x="2898" y="1300"/>
              <a:ext cx="1324" cy="750"/>
            </a:xfrm>
            <a:custGeom>
              <a:avLst/>
              <a:gdLst/>
              <a:ahLst/>
              <a:cxnLst>
                <a:cxn ang="0">
                  <a:pos x="2016" y="0"/>
                </a:cxn>
                <a:cxn ang="0">
                  <a:pos x="0" y="1668"/>
                </a:cxn>
                <a:cxn ang="0">
                  <a:pos x="252" y="0"/>
                </a:cxn>
                <a:cxn ang="0">
                  <a:pos x="2016" y="0"/>
                </a:cxn>
              </a:cxnLst>
              <a:rect l="0" t="0" r="r" b="b"/>
              <a:pathLst>
                <a:path w="2017" h="1669">
                  <a:moveTo>
                    <a:pt x="2016" y="0"/>
                  </a:moveTo>
                  <a:lnTo>
                    <a:pt x="0" y="1668"/>
                  </a:lnTo>
                  <a:lnTo>
                    <a:pt x="252" y="0"/>
                  </a:lnTo>
                  <a:lnTo>
                    <a:pt x="2016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tint val="4000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69" name="Rectangle 57"/>
            <p:cNvSpPr>
              <a:spLocks noChangeArrowheads="1"/>
            </p:cNvSpPr>
            <p:nvPr/>
          </p:nvSpPr>
          <p:spPr bwMode="auto">
            <a:xfrm flipH="1">
              <a:off x="3072" y="1001"/>
              <a:ext cx="1158" cy="295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019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lIns="92075" tIns="46038" rIns="92075" bIns="46038" anchor="ctr"/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000000"/>
                  </a:solidFill>
                  <a:latin typeface="Arial" charset="0"/>
                  <a:ea typeface="굴림" charset="-127"/>
                </a:rPr>
                <a:t>Prediction</a:t>
              </a:r>
            </a:p>
          </p:txBody>
        </p:sp>
        <p:sp>
          <p:nvSpPr>
            <p:cNvPr id="320570" name="Freeform 58"/>
            <p:cNvSpPr>
              <a:spLocks/>
            </p:cNvSpPr>
            <p:nvPr/>
          </p:nvSpPr>
          <p:spPr bwMode="auto">
            <a:xfrm>
              <a:off x="2890" y="992"/>
              <a:ext cx="181" cy="1075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276" y="661"/>
                </a:cxn>
                <a:cxn ang="0">
                  <a:pos x="0" y="2391"/>
                </a:cxn>
                <a:cxn ang="0">
                  <a:pos x="276" y="0"/>
                </a:cxn>
              </a:cxnLst>
              <a:rect l="0" t="0" r="r" b="b"/>
              <a:pathLst>
                <a:path w="277" h="2392">
                  <a:moveTo>
                    <a:pt x="276" y="0"/>
                  </a:moveTo>
                  <a:lnTo>
                    <a:pt x="276" y="661"/>
                  </a:lnTo>
                  <a:lnTo>
                    <a:pt x="0" y="2391"/>
                  </a:lnTo>
                  <a:lnTo>
                    <a:pt x="276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shade val="79608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71" name="Rectangle 59"/>
            <p:cNvSpPr>
              <a:spLocks noChangeArrowheads="1"/>
            </p:cNvSpPr>
            <p:nvPr/>
          </p:nvSpPr>
          <p:spPr bwMode="auto">
            <a:xfrm>
              <a:off x="1089" y="1400"/>
              <a:ext cx="1158" cy="295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019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lIns="92075" tIns="46038" rIns="92075" bIns="46038" anchor="ctr"/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000000"/>
                  </a:solidFill>
                  <a:latin typeface="Arial" charset="0"/>
                  <a:ea typeface="굴림" charset="-127"/>
                </a:rPr>
                <a:t>Reasoning</a:t>
              </a:r>
            </a:p>
          </p:txBody>
        </p:sp>
        <p:sp>
          <p:nvSpPr>
            <p:cNvPr id="320572" name="Freeform 60"/>
            <p:cNvSpPr>
              <a:spLocks/>
            </p:cNvSpPr>
            <p:nvPr/>
          </p:nvSpPr>
          <p:spPr bwMode="auto">
            <a:xfrm>
              <a:off x="1077" y="1701"/>
              <a:ext cx="1814" cy="3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1" y="841"/>
                </a:cxn>
                <a:cxn ang="0">
                  <a:pos x="1802" y="0"/>
                </a:cxn>
                <a:cxn ang="0">
                  <a:pos x="0" y="0"/>
                </a:cxn>
              </a:cxnLst>
              <a:rect l="0" t="0" r="r" b="b"/>
              <a:pathLst>
                <a:path w="2762" h="842">
                  <a:moveTo>
                    <a:pt x="0" y="0"/>
                  </a:moveTo>
                  <a:lnTo>
                    <a:pt x="2761" y="841"/>
                  </a:lnTo>
                  <a:lnTo>
                    <a:pt x="1802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tint val="4000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73" name="Freeform 61"/>
            <p:cNvSpPr>
              <a:spLocks/>
            </p:cNvSpPr>
            <p:nvPr/>
          </p:nvSpPr>
          <p:spPr bwMode="auto">
            <a:xfrm>
              <a:off x="2254" y="1403"/>
              <a:ext cx="638" cy="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1"/>
                </a:cxn>
                <a:cxn ang="0">
                  <a:pos x="972" y="1501"/>
                </a:cxn>
                <a:cxn ang="0">
                  <a:pos x="0" y="0"/>
                </a:cxn>
              </a:cxnLst>
              <a:rect l="0" t="0" r="r" b="b"/>
              <a:pathLst>
                <a:path w="973" h="1502">
                  <a:moveTo>
                    <a:pt x="0" y="0"/>
                  </a:moveTo>
                  <a:lnTo>
                    <a:pt x="0" y="661"/>
                  </a:lnTo>
                  <a:lnTo>
                    <a:pt x="972" y="1501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shade val="79608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74" name="Freeform 62"/>
            <p:cNvSpPr>
              <a:spLocks/>
            </p:cNvSpPr>
            <p:nvPr/>
          </p:nvSpPr>
          <p:spPr bwMode="auto">
            <a:xfrm>
              <a:off x="2892" y="1697"/>
              <a:ext cx="1824" cy="378"/>
            </a:xfrm>
            <a:custGeom>
              <a:avLst/>
              <a:gdLst/>
              <a:ahLst/>
              <a:cxnLst>
                <a:cxn ang="0">
                  <a:pos x="2777" y="0"/>
                </a:cxn>
                <a:cxn ang="0">
                  <a:pos x="0" y="840"/>
                </a:cxn>
                <a:cxn ang="0">
                  <a:pos x="983" y="0"/>
                </a:cxn>
                <a:cxn ang="0">
                  <a:pos x="2777" y="0"/>
                </a:cxn>
              </a:cxnLst>
              <a:rect l="0" t="0" r="r" b="b"/>
              <a:pathLst>
                <a:path w="2778" h="841">
                  <a:moveTo>
                    <a:pt x="2777" y="0"/>
                  </a:moveTo>
                  <a:lnTo>
                    <a:pt x="0" y="840"/>
                  </a:lnTo>
                  <a:lnTo>
                    <a:pt x="983" y="0"/>
                  </a:lnTo>
                  <a:lnTo>
                    <a:pt x="2777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tint val="40000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75" name="Freeform 63"/>
            <p:cNvSpPr>
              <a:spLocks/>
            </p:cNvSpPr>
            <p:nvPr/>
          </p:nvSpPr>
          <p:spPr bwMode="auto">
            <a:xfrm>
              <a:off x="2892" y="1400"/>
              <a:ext cx="647" cy="675"/>
            </a:xfrm>
            <a:custGeom>
              <a:avLst/>
              <a:gdLst/>
              <a:ahLst/>
              <a:cxnLst>
                <a:cxn ang="0">
                  <a:pos x="984" y="0"/>
                </a:cxn>
                <a:cxn ang="0">
                  <a:pos x="984" y="660"/>
                </a:cxn>
                <a:cxn ang="0">
                  <a:pos x="0" y="1500"/>
                </a:cxn>
                <a:cxn ang="0">
                  <a:pos x="984" y="0"/>
                </a:cxn>
              </a:cxnLst>
              <a:rect l="0" t="0" r="r" b="b"/>
              <a:pathLst>
                <a:path w="985" h="1501">
                  <a:moveTo>
                    <a:pt x="984" y="0"/>
                  </a:moveTo>
                  <a:lnTo>
                    <a:pt x="984" y="660"/>
                  </a:lnTo>
                  <a:lnTo>
                    <a:pt x="0" y="1500"/>
                  </a:lnTo>
                  <a:lnTo>
                    <a:pt x="984" y="0"/>
                  </a:lnTo>
                </a:path>
              </a:pathLst>
            </a:custGeom>
            <a:gradFill rotWithShape="0">
              <a:gsLst>
                <a:gs pos="0">
                  <a:srgbClr val="C0C0C0">
                    <a:gamma/>
                    <a:shade val="79608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0576" name="Rectangle 64"/>
            <p:cNvSpPr>
              <a:spLocks noChangeArrowheads="1"/>
            </p:cNvSpPr>
            <p:nvPr/>
          </p:nvSpPr>
          <p:spPr bwMode="auto">
            <a:xfrm>
              <a:off x="3542" y="1397"/>
              <a:ext cx="1159" cy="295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019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lIns="92075" tIns="46038" rIns="92075" bIns="46038" anchor="ctr"/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1600" b="1">
                  <a:solidFill>
                    <a:srgbClr val="000000"/>
                  </a:solidFill>
                  <a:latin typeface="Arial" charset="0"/>
                  <a:ea typeface="굴림" charset="-127"/>
                </a:rPr>
                <a:t>Learning</a:t>
              </a:r>
            </a:p>
          </p:txBody>
        </p:sp>
      </p:grpSp>
      <p:sp>
        <p:nvSpPr>
          <p:cNvPr id="320577" name="Rectangle 65"/>
          <p:cNvSpPr>
            <a:spLocks noChangeArrowheads="1"/>
          </p:cNvSpPr>
          <p:nvPr/>
        </p:nvSpPr>
        <p:spPr bwMode="auto">
          <a:xfrm>
            <a:off x="3436938" y="2903538"/>
            <a:ext cx="2317750" cy="422275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8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6275"/>
                  <a:invGamma/>
                </a:schemeClr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lIns="87313" tIns="44450" rIns="87313" bIns="44450" anchor="ctr"/>
          <a:lstStyle/>
          <a:p>
            <a:pPr algn="ctr" defTabSz="825500" eaLnBrk="0" latinLnBrk="0" hangingPunct="0">
              <a:lnSpc>
                <a:spcPct val="90000"/>
              </a:lnSpc>
            </a:pPr>
            <a:r>
              <a:rPr lang="en-US" altLang="ko-KR" b="1">
                <a:solidFill>
                  <a:srgbClr val="000000"/>
                </a:solidFill>
                <a:latin typeface="Arial" charset="0"/>
                <a:ea typeface="굴림" charset="-127"/>
              </a:rPr>
              <a:t>Knowledge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2192</Words>
  <Application>Microsoft Office PowerPoint</Application>
  <PresentationFormat>화면 슬라이드 쇼(4:3)</PresentationFormat>
  <Paragraphs>517</Paragraphs>
  <Slides>38</Slides>
  <Notes>18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39" baseType="lpstr">
      <vt:lpstr>Office 테마</vt:lpstr>
      <vt:lpstr>Future Services/Applications</vt:lpstr>
      <vt:lpstr>What is Service?</vt:lpstr>
      <vt:lpstr>Look Back for Service </vt:lpstr>
      <vt:lpstr>What are the characteristics for ubiquitous computing?</vt:lpstr>
      <vt:lpstr>Requirements for Future User</vt:lpstr>
      <vt:lpstr>I-Centric</vt:lpstr>
      <vt:lpstr>Context</vt:lpstr>
      <vt:lpstr>Knowledge</vt:lpstr>
      <vt:lpstr>Network Intelligence</vt:lpstr>
      <vt:lpstr>Service Scenario</vt:lpstr>
      <vt:lpstr>Major Components</vt:lpstr>
      <vt:lpstr>A service interaction protocol for context-aware applications</vt:lpstr>
      <vt:lpstr>Introduction</vt:lpstr>
      <vt:lpstr>Standards &amp; Specifications</vt:lpstr>
      <vt:lpstr>Issues</vt:lpstr>
      <vt:lpstr>Challenges</vt:lpstr>
      <vt:lpstr>Related work in other initiatives</vt:lpstr>
      <vt:lpstr>Service-Centric End-to-End Abstractions in Network Architectures</vt:lpstr>
      <vt:lpstr>An Architecture for a Diversified Internet</vt:lpstr>
      <vt:lpstr>슬라이드 20</vt:lpstr>
      <vt:lpstr>Contents </vt:lpstr>
      <vt:lpstr>Why service discovery? </vt:lpstr>
      <vt:lpstr>Service Discovery</vt:lpstr>
      <vt:lpstr>슬라이드 24</vt:lpstr>
      <vt:lpstr>Pervasive Service Discovery vs  Web service discovery </vt:lpstr>
      <vt:lpstr>Pervasive Service Discovery  </vt:lpstr>
      <vt:lpstr>Service Discovery</vt:lpstr>
      <vt:lpstr>Service Discovery</vt:lpstr>
      <vt:lpstr>Components</vt:lpstr>
      <vt:lpstr>Service selection</vt:lpstr>
      <vt:lpstr>Well-known protocols</vt:lpstr>
      <vt:lpstr>Jini - introduction</vt:lpstr>
      <vt:lpstr>UPnP</vt:lpstr>
      <vt:lpstr>Service Location Protocol (SLP)</vt:lpstr>
      <vt:lpstr>Salutation Introduction</vt:lpstr>
      <vt:lpstr>Service discoveries in ad-hoc networks</vt:lpstr>
      <vt:lpstr>Service discovery in ad hoc networks</vt:lpstr>
      <vt:lpstr>Future?</vt:lpstr>
    </vt:vector>
  </TitlesOfParts>
  <Company>전남대학교 전자컴퓨터공학부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Services/Applications</dc:title>
  <dc:creator>최덕재</dc:creator>
  <cp:lastModifiedBy>최덕재</cp:lastModifiedBy>
  <cp:revision>29</cp:revision>
  <dcterms:created xsi:type="dcterms:W3CDTF">2008-12-14T04:46:13Z</dcterms:created>
  <dcterms:modified xsi:type="dcterms:W3CDTF">2008-12-15T00:38:35Z</dcterms:modified>
</cp:coreProperties>
</file>