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57" r:id="rId3"/>
    <p:sldId id="258" r:id="rId4"/>
    <p:sldId id="269" r:id="rId5"/>
    <p:sldId id="259" r:id="rId6"/>
    <p:sldId id="261" r:id="rId7"/>
    <p:sldId id="270" r:id="rId8"/>
    <p:sldId id="271" r:id="rId9"/>
    <p:sldId id="287" r:id="rId10"/>
    <p:sldId id="288" r:id="rId11"/>
    <p:sldId id="290" r:id="rId12"/>
    <p:sldId id="292" r:id="rId13"/>
    <p:sldId id="293" r:id="rId14"/>
    <p:sldId id="294" r:id="rId15"/>
    <p:sldId id="281" r:id="rId16"/>
    <p:sldId id="296" r:id="rId17"/>
    <p:sldId id="297" r:id="rId18"/>
    <p:sldId id="298" r:id="rId19"/>
    <p:sldId id="299" r:id="rId20"/>
    <p:sldId id="295" r:id="rId21"/>
    <p:sldId id="310" r:id="rId22"/>
    <p:sldId id="311" r:id="rId23"/>
    <p:sldId id="312" r:id="rId24"/>
    <p:sldId id="300" r:id="rId25"/>
    <p:sldId id="303" r:id="rId26"/>
    <p:sldId id="304" r:id="rId27"/>
    <p:sldId id="305" r:id="rId28"/>
    <p:sldId id="306" r:id="rId29"/>
    <p:sldId id="307" r:id="rId30"/>
    <p:sldId id="308" r:id="rId31"/>
    <p:sldId id="309" r:id="rId32"/>
    <p:sldId id="315" r:id="rId33"/>
    <p:sldId id="313" r:id="rId34"/>
    <p:sldId id="314" r:id="rId35"/>
    <p:sldId id="316" r:id="rId36"/>
    <p:sldId id="318" r:id="rId37"/>
    <p:sldId id="319" r:id="rId38"/>
    <p:sldId id="322" r:id="rId39"/>
    <p:sldId id="317" r:id="rId40"/>
    <p:sldId id="323" r:id="rId41"/>
    <p:sldId id="324" r:id="rId42"/>
    <p:sldId id="328" r:id="rId43"/>
    <p:sldId id="329" r:id="rId44"/>
    <p:sldId id="330" r:id="rId45"/>
    <p:sldId id="331" r:id="rId46"/>
    <p:sldId id="332" r:id="rId47"/>
    <p:sldId id="333" r:id="rId48"/>
    <p:sldId id="334" r:id="rId49"/>
    <p:sldId id="336" r:id="rId50"/>
    <p:sldId id="337" r:id="rId51"/>
    <p:sldId id="338" r:id="rId52"/>
    <p:sldId id="339" r:id="rId53"/>
    <p:sldId id="340" r:id="rId54"/>
    <p:sldId id="341" r:id="rId55"/>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547" autoAdjust="0"/>
    <p:restoredTop sz="94660"/>
  </p:normalViewPr>
  <p:slideViewPr>
    <p:cSldViewPr>
      <p:cViewPr varScale="1">
        <p:scale>
          <a:sx n="107" d="100"/>
          <a:sy n="107" d="100"/>
        </p:scale>
        <p:origin x="-1050"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96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5" Type="http://schemas.openxmlformats.org/officeDocument/2006/relationships/image" Target="../media/image5.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C40A4F-D62D-4C52-A63A-5AF4920E1433}" type="datetimeFigureOut">
              <a:rPr lang="ko-KR" altLang="en-US" smtClean="0"/>
              <a:pPr/>
              <a:t>2008-10-13</a:t>
            </a:fld>
            <a:endParaRPr lang="ko-KR" alt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284330-16EE-4586-81E5-8899647D0D1D}"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ktword.co.kr/search_2nd.php3?m_temp1=438" TargetMode="External"/><Relationship Id="rId7" Type="http://schemas.openxmlformats.org/officeDocument/2006/relationships/hyperlink" Target="http://www.computerhope.com/jargon/t/traffic.htm"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www.computerhope.com/jargon/c/connect.htm" TargetMode="External"/><Relationship Id="rId5" Type="http://schemas.openxmlformats.org/officeDocument/2006/relationships/hyperlink" Target="http://www.computerhope.com/jargon/n/network.htm" TargetMode="External"/><Relationship Id="rId4" Type="http://schemas.openxmlformats.org/officeDocument/2006/relationships/hyperlink" Target="http://www.ktword.co.kr/search_2nd.php3?m_temp1=448"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en.wikipedia.org/wiki/Internet_Protocol_Suite"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en.wikipedia.org/wiki/Operating_system"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DEB17F-46EE-4906-B504-E4BF2BCB4A81}" type="slidenum">
              <a:rPr lang="ko-KR" altLang="ko-KR"/>
              <a:pPr/>
              <a:t>4</a:t>
            </a:fld>
            <a:endParaRPr lang="ko-KR" altLang="ko-KR"/>
          </a:p>
        </p:txBody>
      </p:sp>
      <p:sp>
        <p:nvSpPr>
          <p:cNvPr id="10242" name="Rectangle 2"/>
          <p:cNvSpPr>
            <a:spLocks noGrp="1" noRot="1" noChangeAspect="1" noChangeArrowheads="1" noTextEdit="1"/>
          </p:cNvSpPr>
          <p:nvPr>
            <p:ph type="sldImg"/>
          </p:nvPr>
        </p:nvSpPr>
        <p:spPr>
          <a:xfrm>
            <a:off x="1301750" y="806450"/>
            <a:ext cx="4252913" cy="3189288"/>
          </a:xfrm>
          <a:ln w="12700" cap="flat">
            <a:solidFill>
              <a:schemeClr val="tx1"/>
            </a:solidFill>
          </a:ln>
        </p:spPr>
      </p:sp>
      <p:sp>
        <p:nvSpPr>
          <p:cNvPr id="10243" name="Rectangle 3"/>
          <p:cNvSpPr>
            <a:spLocks noGrp="1" noChangeArrowheads="1"/>
          </p:cNvSpPr>
          <p:nvPr>
            <p:ph type="body" idx="1"/>
          </p:nvPr>
        </p:nvSpPr>
        <p:spPr>
          <a:xfrm>
            <a:off x="906463" y="4357688"/>
            <a:ext cx="5045075" cy="4132262"/>
          </a:xfrm>
          <a:ln/>
        </p:spPr>
        <p:txBody>
          <a:bodyPr lIns="88900" tIns="44450" rIns="88900" bIns="44450"/>
          <a:lstStyle/>
          <a:p>
            <a:endParaRPr lang="ko-KR"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smtClean="0"/>
          </a:p>
        </p:txBody>
      </p:sp>
      <p:sp>
        <p:nvSpPr>
          <p:cNvPr id="59396" name="Slide Number Placeholder 3"/>
          <p:cNvSpPr>
            <a:spLocks noGrp="1"/>
          </p:cNvSpPr>
          <p:nvPr>
            <p:ph type="sldNum" sz="quarter" idx="5"/>
          </p:nvPr>
        </p:nvSpPr>
        <p:spPr>
          <a:noFill/>
        </p:spPr>
        <p:txBody>
          <a:bodyPr/>
          <a:lstStyle/>
          <a:p>
            <a:fld id="{E1B49AF4-76B9-4139-930F-315569309991}" type="slidenum">
              <a:rPr lang="en-US" altLang="ko-KR" smtClean="0"/>
              <a:pPr/>
              <a:t>14</a:t>
            </a:fld>
            <a:endParaRPr lang="en-US" altLang="ko-K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4C1DC5-5856-4A40-B2A6-A08F0CCC468D}" type="slidenum">
              <a:rPr lang="en-US" altLang="ko-KR"/>
              <a:pPr/>
              <a:t>15</a:t>
            </a:fld>
            <a:endParaRPr lang="en-US" altLang="ko-KR"/>
          </a:p>
        </p:txBody>
      </p:sp>
      <p:sp>
        <p:nvSpPr>
          <p:cNvPr id="440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40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ko-KR" altLang="ko-K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E80CF5-7CEE-473E-95E3-E0C27773776C}" type="slidenum">
              <a:rPr lang="en-US" altLang="ko-KR"/>
              <a:pPr/>
              <a:t>21</a:t>
            </a:fld>
            <a:endParaRPr lang="en-US" altLang="ko-KR"/>
          </a:p>
        </p:txBody>
      </p:sp>
      <p:sp>
        <p:nvSpPr>
          <p:cNvPr id="12290" name="Rectangle 2"/>
          <p:cNvSpPr>
            <a:spLocks noRo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ko-KR" altLang="ko-K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3" name="슬라이드 노트 개체 틀 2"/>
          <p:cNvSpPr>
            <a:spLocks noGrp="1"/>
          </p:cNvSpPr>
          <p:nvPr>
            <p:ph type="body" idx="1"/>
          </p:nvPr>
        </p:nvSpPr>
        <p:spPr/>
        <p:txBody>
          <a:bodyPr>
            <a:normAutofit fontScale="92500" lnSpcReduction="10000"/>
          </a:bodyPr>
          <a:lstStyle/>
          <a:p>
            <a:pPr>
              <a:defRPr/>
            </a:pPr>
            <a:r>
              <a:rPr lang="en-US" altLang="ko-KR" dirty="0" smtClean="0"/>
              <a:t>The global routing system runs on the GRA address space.</a:t>
            </a:r>
          </a:p>
          <a:p>
            <a:pPr>
              <a:defRPr/>
            </a:pPr>
            <a:r>
              <a:rPr lang="en-US" altLang="ko-KR" dirty="0" smtClean="0"/>
              <a:t>That is, the Internet service providers (ISPs) will all be assigned address blocks from the GRA address space, hence any ISP can reach the prefixes of any other ISPs</a:t>
            </a:r>
          </a:p>
          <a:p>
            <a:pPr>
              <a:defRPr/>
            </a:pPr>
            <a:endParaRPr lang="en-US" altLang="ko-KR" dirty="0" smtClean="0"/>
          </a:p>
          <a:p>
            <a:pPr>
              <a:defRPr/>
            </a:pPr>
            <a:r>
              <a:rPr lang="en-US" altLang="ko-KR" dirty="0" smtClean="0"/>
              <a:t>All the end-sites will be assigned addresses from globally deliverable addresses (GDA). These addresses are globally unique, so that each end-site can be uniquely identified by its GDA prefixes, and each end host can be reached by its GDA address(</a:t>
            </a:r>
            <a:r>
              <a:rPr lang="en-US" altLang="ko-KR" dirty="0" err="1" smtClean="0"/>
              <a:t>es</a:t>
            </a:r>
            <a:r>
              <a:rPr lang="en-US" altLang="ko-KR" dirty="0" smtClean="0"/>
              <a:t>).</a:t>
            </a:r>
          </a:p>
          <a:p>
            <a:pPr>
              <a:defRPr/>
            </a:pPr>
            <a:endParaRPr lang="en-US" altLang="ko-KR" dirty="0" smtClean="0"/>
          </a:p>
          <a:p>
            <a:pPr>
              <a:defRPr/>
            </a:pPr>
            <a:r>
              <a:rPr lang="en-US" altLang="ko-KR" dirty="0" smtClean="0"/>
              <a:t>Figure1 illustrates how packets between two end hosts are forwarded over the GRA space. When a packet from </a:t>
            </a:r>
            <a:r>
              <a:rPr lang="en-US" altLang="ko-KR" dirty="0" err="1" smtClean="0"/>
              <a:t>Src</a:t>
            </a:r>
            <a:r>
              <a:rPr lang="en-US" altLang="ko-KR" dirty="0" smtClean="0"/>
              <a:t> to </a:t>
            </a:r>
            <a:r>
              <a:rPr lang="en-US" altLang="ko-KR" dirty="0" err="1" smtClean="0"/>
              <a:t>Dst</a:t>
            </a:r>
            <a:r>
              <a:rPr lang="en-US" altLang="ko-KR" dirty="0" smtClean="0"/>
              <a:t> reaches the edge router P1 of the source ISP, the router P1 will consult the mapping function and find the GRA address corresponding to the destination ISP’s router P2 that is connected to the destination</a:t>
            </a:r>
          </a:p>
          <a:p>
            <a:pPr>
              <a:defRPr/>
            </a:pPr>
            <a:r>
              <a:rPr lang="en-US" altLang="ko-KR" dirty="0" smtClean="0"/>
              <a:t>end-site. P1 then encapsulates the packet, with its own address as the source and P2’s address as the destination in the tunnel header, and send the packet out. When the packet reaches P2, it is de-capsulated, forwarded to the end-site, and further forwarded to the destination host based on the GDA destination address of the packet.</a:t>
            </a:r>
            <a:endParaRPr lang="ko-KR" altLang="en-US" dirty="0"/>
          </a:p>
        </p:txBody>
      </p:sp>
      <p:sp>
        <p:nvSpPr>
          <p:cNvPr id="24580"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D0CB68D-1C98-4B87-AFCC-1E34C511A210}" type="slidenum">
              <a:rPr lang="ko-KR" altLang="en-US" smtClean="0"/>
              <a:pPr/>
              <a:t>25</a:t>
            </a:fld>
            <a:endParaRPr lang="ko-KR"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25603" name="슬라이드 노트 개체 틀 2"/>
          <p:cNvSpPr>
            <a:spLocks noGrp="1"/>
          </p:cNvSpPr>
          <p:nvPr>
            <p:ph type="body" idx="1"/>
          </p:nvPr>
        </p:nvSpPr>
        <p:spPr bwMode="auto">
          <a:noFill/>
        </p:spPr>
        <p:txBody>
          <a:bodyPr wrap="square" numCol="1" anchor="t" anchorCtr="0" compatLnSpc="1">
            <a:prstTxWarp prst="textNoShape">
              <a:avLst/>
            </a:prstTxWarp>
          </a:bodyPr>
          <a:lstStyle/>
          <a:p>
            <a:r>
              <a:rPr lang="en-US" altLang="ko-KR" sz="1000" smtClean="0"/>
              <a:t>Transit </a:t>
            </a:r>
            <a:r>
              <a:rPr lang="en-US" altLang="ko-KR" sz="1000" smtClean="0">
                <a:hlinkClick r:id="rId3" action="ppaction://hlinkfile"/>
              </a:rPr>
              <a:t>Network</a:t>
            </a:r>
            <a:r>
              <a:rPr lang="ko-KR" altLang="en-US" sz="1000" smtClean="0"/>
              <a:t> 이란 어떤 경로로 가는 중에 경유</a:t>
            </a:r>
            <a:r>
              <a:rPr lang="en-US" altLang="ko-KR" sz="1000" smtClean="0"/>
              <a:t>(</a:t>
            </a:r>
            <a:r>
              <a:rPr lang="ko-KR" altLang="en-US" sz="1000" smtClean="0"/>
              <a:t>통과</a:t>
            </a:r>
            <a:r>
              <a:rPr lang="en-US" altLang="ko-KR" sz="1000" smtClean="0"/>
              <a:t>)</a:t>
            </a:r>
            <a:r>
              <a:rPr lang="ko-KR" altLang="en-US" sz="1000" smtClean="0"/>
              <a:t>되는 </a:t>
            </a:r>
            <a:r>
              <a:rPr lang="ko-KR" altLang="en-US" sz="1000" smtClean="0">
                <a:hlinkClick r:id="rId3" action="ppaction://hlinkfile"/>
              </a:rPr>
              <a:t>네트워크</a:t>
            </a:r>
            <a:r>
              <a:rPr lang="ko-KR" altLang="en-US" sz="1000" smtClean="0"/>
              <a:t>를 말한다</a:t>
            </a:r>
            <a:r>
              <a:rPr lang="en-US" altLang="ko-KR" sz="1000" smtClean="0"/>
              <a:t>. </a:t>
            </a:r>
            <a:r>
              <a:rPr lang="ko-KR" altLang="en-US" sz="1000" smtClean="0"/>
              <a:t>통상 공유된 매체를 통해 </a:t>
            </a:r>
            <a:r>
              <a:rPr lang="ko-KR" altLang="en-US" sz="1000" smtClean="0">
                <a:hlinkClick r:id="rId4" action="ppaction://hlinkfile"/>
              </a:rPr>
              <a:t>라우터</a:t>
            </a:r>
            <a:r>
              <a:rPr lang="ko-KR" altLang="en-US" sz="1000" smtClean="0"/>
              <a:t>가 </a:t>
            </a:r>
            <a:r>
              <a:rPr lang="en-US" altLang="ko-KR" sz="1000" smtClean="0"/>
              <a:t>2</a:t>
            </a:r>
            <a:r>
              <a:rPr lang="ko-KR" altLang="en-US" sz="1000" smtClean="0"/>
              <a:t>대 이상 연결되어 있는 형상을 갖는다</a:t>
            </a:r>
            <a:r>
              <a:rPr lang="en-US" altLang="ko-KR" sz="1000" smtClean="0"/>
              <a:t>. </a:t>
            </a:r>
          </a:p>
          <a:p>
            <a:r>
              <a:rPr lang="en-US" altLang="ko-KR" sz="1000" smtClean="0"/>
              <a:t>A </a:t>
            </a:r>
            <a:r>
              <a:rPr lang="en-US" altLang="ko-KR" sz="1000" b="1" smtClean="0"/>
              <a:t>transit network</a:t>
            </a:r>
            <a:r>
              <a:rPr lang="en-US" altLang="ko-KR" sz="1000" smtClean="0"/>
              <a:t>  is a </a:t>
            </a:r>
            <a:r>
              <a:rPr lang="en-US" altLang="ko-KR" sz="1000" smtClean="0">
                <a:hlinkClick r:id="rId5"/>
              </a:rPr>
              <a:t>network</a:t>
            </a:r>
            <a:r>
              <a:rPr lang="en-US" altLang="ko-KR" sz="1000" smtClean="0"/>
              <a:t> that bridges a </a:t>
            </a:r>
            <a:r>
              <a:rPr lang="en-US" altLang="ko-KR" sz="1000" smtClean="0">
                <a:hlinkClick r:id="rId6"/>
              </a:rPr>
              <a:t>connection</a:t>
            </a:r>
            <a:r>
              <a:rPr lang="en-US" altLang="ko-KR" sz="1000" smtClean="0"/>
              <a:t> between two other networks, as well as passes </a:t>
            </a:r>
            <a:r>
              <a:rPr lang="en-US" altLang="ko-KR" sz="1000" smtClean="0">
                <a:hlinkClick r:id="rId7"/>
              </a:rPr>
              <a:t>traffic</a:t>
            </a:r>
            <a:r>
              <a:rPr lang="en-US" altLang="ko-KR" sz="1000" smtClean="0"/>
              <a:t> for its own network. </a:t>
            </a:r>
          </a:p>
          <a:p>
            <a:endParaRPr lang="en-US" altLang="ko-KR" sz="1000" smtClean="0"/>
          </a:p>
          <a:p>
            <a:r>
              <a:rPr lang="en-US" altLang="ko-KR" sz="1000" smtClean="0"/>
              <a:t>These results show that, if the GRA-GDA separation is applied to today’s Internet, both the size of the routing table and the amount of routing churns can be reduced to one order of magnitude smaller than what we have today.</a:t>
            </a:r>
          </a:p>
          <a:p>
            <a:endParaRPr lang="en-US" altLang="ko-KR" sz="1000" smtClean="0"/>
          </a:p>
          <a:p>
            <a:r>
              <a:rPr lang="en-US" altLang="ko-KR" smtClean="0"/>
              <a:t>the difference between the manual match and automated match is very small in all but one cases. Thus, we applied the automated matching to all the transit networks and their prefixes. The results show that, out of 209,549 prefixes in the global routing table, only 22,733, about 11%, belong to transit networks (although more were originated by them). Next we count the number of updates for transit network prefixes and end-site prefixes respectively during the month of August 2006. Out of 367 million updates from all the RouteViews monitors, only 57 million updates (15%) are for</a:t>
            </a:r>
          </a:p>
          <a:p>
            <a:r>
              <a:rPr lang="en-US" altLang="ko-KR" smtClean="0"/>
              <a:t>transit network prefixes.</a:t>
            </a:r>
            <a:endParaRPr lang="en-US" altLang="ko-KR" sz="1000" smtClean="0"/>
          </a:p>
          <a:p>
            <a:endParaRPr lang="en-US" altLang="ko-KR" sz="1000" smtClean="0"/>
          </a:p>
          <a:p>
            <a:endParaRPr lang="en-US" altLang="ko-KR" sz="1000" smtClean="0"/>
          </a:p>
          <a:p>
            <a:endParaRPr lang="en-US" altLang="ko-KR" sz="1000" smtClean="0"/>
          </a:p>
          <a:p>
            <a:endParaRPr lang="en-US" altLang="ko-KR" sz="1000" smtClean="0"/>
          </a:p>
          <a:p>
            <a:endParaRPr lang="ko-KR" altLang="en-US" sz="1000" smtClean="0"/>
          </a:p>
        </p:txBody>
      </p:sp>
      <p:sp>
        <p:nvSpPr>
          <p:cNvPr id="25604"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19D0B7-2863-44F3-BD40-13730E7857ED}" type="slidenum">
              <a:rPr lang="ko-KR" altLang="en-US" smtClean="0"/>
              <a:pPr/>
              <a:t>26</a:t>
            </a:fld>
            <a:endParaRPr lang="ko-KR"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26627"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26628"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52015B-CFEE-4FC6-9178-AB6B4D078375}" type="slidenum">
              <a:rPr lang="ko-KR" altLang="en-US" smtClean="0"/>
              <a:pPr/>
              <a:t>27</a:t>
            </a:fld>
            <a:endParaRPr lang="ko-KR"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27651" name="슬라이드 노트 개체 틀 2"/>
          <p:cNvSpPr>
            <a:spLocks noGrp="1"/>
          </p:cNvSpPr>
          <p:nvPr>
            <p:ph type="body" idx="1"/>
          </p:nvPr>
        </p:nvSpPr>
        <p:spPr bwMode="auto">
          <a:noFill/>
        </p:spPr>
        <p:txBody>
          <a:bodyPr wrap="square" numCol="1" anchor="t" anchorCtr="0" compatLnSpc="1">
            <a:prstTxWarp prst="textNoShape">
              <a:avLst/>
            </a:prstTxWarp>
          </a:bodyPr>
          <a:lstStyle/>
          <a:p>
            <a:r>
              <a:rPr lang="en-US" altLang="ko-KR" sz="1000" smtClean="0"/>
              <a:t>ICMP: </a:t>
            </a:r>
            <a:r>
              <a:rPr lang="ko-KR" altLang="en-US" sz="1000" smtClean="0"/>
              <a:t>인터넷 게이트웨이 사이에서 메시지를 제어하고 에러를 알려주는 프로토콜</a:t>
            </a:r>
            <a:endParaRPr lang="en-US" altLang="ko-KR" sz="1000" smtClean="0"/>
          </a:p>
          <a:p>
            <a:r>
              <a:rPr lang="en-US" altLang="ko-KR" sz="1000" smtClean="0"/>
              <a:t>The </a:t>
            </a:r>
            <a:r>
              <a:rPr lang="en-US" altLang="ko-KR" sz="1000" b="1" smtClean="0"/>
              <a:t>Internet Control Message Protocol</a:t>
            </a:r>
            <a:r>
              <a:rPr lang="en-US" altLang="ko-KR" sz="1000" smtClean="0"/>
              <a:t> (</a:t>
            </a:r>
            <a:r>
              <a:rPr lang="en-US" altLang="ko-KR" sz="1000" b="1" smtClean="0"/>
              <a:t>ICMP</a:t>
            </a:r>
            <a:r>
              <a:rPr lang="en-US" altLang="ko-KR" sz="1000" smtClean="0"/>
              <a:t>) is one of the core protocols of the </a:t>
            </a:r>
            <a:r>
              <a:rPr lang="en-US" altLang="ko-KR" sz="1000" smtClean="0">
                <a:hlinkClick r:id="rId3" action="ppaction://hlinkfile" tooltip="Internet Protocol Suite"/>
              </a:rPr>
              <a:t>Internet Protocol Suite</a:t>
            </a:r>
            <a:r>
              <a:rPr lang="en-US" altLang="ko-KR" sz="1000" smtClean="0"/>
              <a:t>. It is chiefly used by networked computers' </a:t>
            </a:r>
            <a:r>
              <a:rPr lang="en-US" altLang="ko-KR" sz="1000" smtClean="0">
                <a:hlinkClick r:id="rId4" action="ppaction://hlinkfile" tooltip="Operating system"/>
              </a:rPr>
              <a:t>operating systems</a:t>
            </a:r>
            <a:r>
              <a:rPr lang="en-US" altLang="ko-KR" sz="1000" smtClean="0"/>
              <a:t> to send error messages—indicating, for instance, that a requested service is not available or that a host or router could not be reached.</a:t>
            </a:r>
            <a:endParaRPr lang="ko-KR" altLang="en-US" sz="1000" smtClean="0"/>
          </a:p>
        </p:txBody>
      </p:sp>
      <p:sp>
        <p:nvSpPr>
          <p:cNvPr id="27652"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BEB467-2ADA-4964-B671-E30DB01CA05E}" type="slidenum">
              <a:rPr lang="ko-KR" altLang="en-US" smtClean="0"/>
              <a:pPr/>
              <a:t>30</a:t>
            </a:fld>
            <a:endParaRPr lang="ko-KR"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28675" name="슬라이드 노트 개체 틀 2"/>
          <p:cNvSpPr>
            <a:spLocks noGrp="1"/>
          </p:cNvSpPr>
          <p:nvPr>
            <p:ph type="body" idx="1"/>
          </p:nvPr>
        </p:nvSpPr>
        <p:spPr bwMode="auto">
          <a:noFill/>
        </p:spPr>
        <p:txBody>
          <a:bodyPr wrap="square" numCol="1" anchor="t" anchorCtr="0" compatLnSpc="1">
            <a:prstTxWarp prst="textNoShape">
              <a:avLst/>
            </a:prstTxWarp>
          </a:bodyPr>
          <a:lstStyle/>
          <a:p>
            <a:endParaRPr lang="ko-KR" altLang="en-US" smtClean="0"/>
          </a:p>
        </p:txBody>
      </p:sp>
      <p:sp>
        <p:nvSpPr>
          <p:cNvPr id="28676"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47E100-6CE5-4810-BA11-FFE1F20D125C}" type="slidenum">
              <a:rPr lang="ko-KR" altLang="en-US" smtClean="0"/>
              <a:pPr/>
              <a:t>31</a:t>
            </a:fld>
            <a:endParaRPr lang="ko-KR"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D451FE-1BC8-42EE-8C53-5B0D97946283}" type="slidenum">
              <a:rPr lang="en-US" altLang="ko-KR"/>
              <a:pPr/>
              <a:t>33</a:t>
            </a:fld>
            <a:endParaRPr lang="en-US" altLang="ko-KR"/>
          </a:p>
        </p:txBody>
      </p:sp>
      <p:sp>
        <p:nvSpPr>
          <p:cNvPr id="24578" name="Rectangle 2"/>
          <p:cNvSpPr>
            <a:spLocks noRo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ko-KR" altLang="ko-K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3F5EF3-99CA-4030-8EE5-B6E0387ED90E}" type="slidenum">
              <a:rPr lang="en-US" altLang="ko-KR"/>
              <a:pPr/>
              <a:t>34</a:t>
            </a:fld>
            <a:endParaRPr lang="en-US" altLang="ko-KR"/>
          </a:p>
        </p:txBody>
      </p:sp>
      <p:sp>
        <p:nvSpPr>
          <p:cNvPr id="26626" name="Rectangle 2"/>
          <p:cNvSpPr>
            <a:spLocks noRo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ko-KR" altLang="ko-K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AD041A0-A112-4386-96AC-8EC633F9827E}" type="slidenum">
              <a:rPr lang="en-US" altLang="ko-KR"/>
              <a:pPr/>
              <a:t>5</a:t>
            </a:fld>
            <a:endParaRPr lang="en-US" altLang="ko-KR"/>
          </a:p>
        </p:txBody>
      </p:sp>
      <p:sp>
        <p:nvSpPr>
          <p:cNvPr id="83970" name="Rectangle 2"/>
          <p:cNvSpPr>
            <a:spLocks noGrp="1" noRot="1" noChangeAspect="1" noChangeArrowheads="1" noTextEdit="1"/>
          </p:cNvSpPr>
          <p:nvPr>
            <p:ph type="sldImg"/>
          </p:nvPr>
        </p:nvSpPr>
        <p:spPr>
          <a:ln cap="flat"/>
        </p:spPr>
      </p:sp>
      <p:sp>
        <p:nvSpPr>
          <p:cNvPr id="83971" name="Rectangle 3"/>
          <p:cNvSpPr>
            <a:spLocks noGrp="1" noChangeArrowheads="1"/>
          </p:cNvSpPr>
          <p:nvPr>
            <p:ph type="body" idx="1"/>
          </p:nvPr>
        </p:nvSpPr>
        <p:spPr>
          <a:ln/>
        </p:spPr>
        <p:txBody>
          <a:bodyPr/>
          <a:lstStyle/>
          <a:p>
            <a:endParaRPr lang="ko-KR" altLang="ko-K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4AD6EA-6AA7-4E4A-9C97-8ACFFE9B87CB}" type="slidenum">
              <a:rPr lang="en-US" altLang="ko-KR"/>
              <a:pPr/>
              <a:t>35</a:t>
            </a:fld>
            <a:endParaRPr lang="en-US" altLang="ko-KR"/>
          </a:p>
        </p:txBody>
      </p:sp>
      <p:sp>
        <p:nvSpPr>
          <p:cNvPr id="20482" name="Rectangle 2"/>
          <p:cNvSpPr>
            <a:spLocks noRo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ko-KR" altLang="ko-K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CFC0DD7-318F-4489-B950-926F82CEF957}" type="slidenum">
              <a:rPr lang="en-US" altLang="ko-KR"/>
              <a:pPr/>
              <a:t>6</a:t>
            </a:fld>
            <a:endParaRPr lang="en-US" altLang="ko-KR"/>
          </a:p>
        </p:txBody>
      </p:sp>
      <p:sp>
        <p:nvSpPr>
          <p:cNvPr id="88066" name="Rectangle 2"/>
          <p:cNvSpPr>
            <a:spLocks noGrp="1" noRot="1" noChangeAspect="1" noChangeArrowheads="1" noTextEdit="1"/>
          </p:cNvSpPr>
          <p:nvPr>
            <p:ph type="sldImg"/>
          </p:nvPr>
        </p:nvSpPr>
        <p:spPr>
          <a:ln cap="flat"/>
        </p:spPr>
      </p:sp>
      <p:sp>
        <p:nvSpPr>
          <p:cNvPr id="88067" name="Rectangle 3"/>
          <p:cNvSpPr>
            <a:spLocks noGrp="1" noChangeArrowheads="1"/>
          </p:cNvSpPr>
          <p:nvPr>
            <p:ph type="body" idx="1"/>
          </p:nvPr>
        </p:nvSpPr>
        <p:spPr>
          <a:ln/>
        </p:spPr>
        <p:txBody>
          <a:bodyPr/>
          <a:lstStyle/>
          <a:p>
            <a:endParaRPr lang="ko-KR" altLang="ko-K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CB9F9B-CA90-424A-9D6C-372519202DC3}" type="slidenum">
              <a:rPr lang="ko-KR" altLang="ko-KR"/>
              <a:pPr/>
              <a:t>7</a:t>
            </a:fld>
            <a:endParaRPr lang="ko-KR" altLang="ko-KR"/>
          </a:p>
        </p:txBody>
      </p:sp>
      <p:sp>
        <p:nvSpPr>
          <p:cNvPr id="12290" name="Rectangle 2"/>
          <p:cNvSpPr>
            <a:spLocks noGrp="1" noRot="1" noChangeAspect="1" noChangeArrowheads="1" noTextEdit="1"/>
          </p:cNvSpPr>
          <p:nvPr>
            <p:ph type="sldImg"/>
          </p:nvPr>
        </p:nvSpPr>
        <p:spPr>
          <a:xfrm>
            <a:off x="1301750" y="806450"/>
            <a:ext cx="4252913" cy="3189288"/>
          </a:xfrm>
          <a:ln w="12700" cap="flat">
            <a:solidFill>
              <a:schemeClr val="tx1"/>
            </a:solidFill>
          </a:ln>
        </p:spPr>
      </p:sp>
      <p:sp>
        <p:nvSpPr>
          <p:cNvPr id="12291" name="Rectangle 3"/>
          <p:cNvSpPr>
            <a:spLocks noGrp="1" noChangeArrowheads="1"/>
          </p:cNvSpPr>
          <p:nvPr>
            <p:ph type="body" idx="1"/>
          </p:nvPr>
        </p:nvSpPr>
        <p:spPr>
          <a:xfrm>
            <a:off x="906463" y="4357688"/>
            <a:ext cx="5045075" cy="4132262"/>
          </a:xfrm>
          <a:ln/>
        </p:spPr>
        <p:txBody>
          <a:bodyPr lIns="88900" tIns="44450" rIns="88900" bIns="44450"/>
          <a:lstStyle/>
          <a:p>
            <a:endParaRPr lang="ko-KR"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smtClean="0"/>
          </a:p>
        </p:txBody>
      </p:sp>
      <p:sp>
        <p:nvSpPr>
          <p:cNvPr id="51204" name="Slide Number Placeholder 3"/>
          <p:cNvSpPr>
            <a:spLocks noGrp="1"/>
          </p:cNvSpPr>
          <p:nvPr>
            <p:ph type="sldNum" sz="quarter" idx="5"/>
          </p:nvPr>
        </p:nvSpPr>
        <p:spPr>
          <a:noFill/>
        </p:spPr>
        <p:txBody>
          <a:bodyPr/>
          <a:lstStyle/>
          <a:p>
            <a:fld id="{17ED69DF-512E-4DDA-A097-4EEEC5385308}" type="slidenum">
              <a:rPr lang="en-US" altLang="ko-KR" smtClean="0"/>
              <a:pPr/>
              <a:t>9</a:t>
            </a:fld>
            <a:endParaRPr lang="en-US" altLang="ko-K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p>
        </p:txBody>
      </p:sp>
      <p:sp>
        <p:nvSpPr>
          <p:cNvPr id="52228" name="Slide Number Placeholder 3"/>
          <p:cNvSpPr>
            <a:spLocks noGrp="1"/>
          </p:cNvSpPr>
          <p:nvPr>
            <p:ph type="sldNum" sz="quarter" idx="5"/>
          </p:nvPr>
        </p:nvSpPr>
        <p:spPr>
          <a:noFill/>
        </p:spPr>
        <p:txBody>
          <a:bodyPr/>
          <a:lstStyle/>
          <a:p>
            <a:fld id="{D7EF8A03-4FEF-4989-9073-7CDDE65CDB29}" type="slidenum">
              <a:rPr lang="en-US" altLang="ko-KR" smtClean="0"/>
              <a:pPr/>
              <a:t>10</a:t>
            </a:fld>
            <a:endParaRPr lang="en-US" altLang="ko-K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smtClean="0"/>
          </a:p>
        </p:txBody>
      </p:sp>
      <p:sp>
        <p:nvSpPr>
          <p:cNvPr id="54276" name="Slide Number Placeholder 3"/>
          <p:cNvSpPr>
            <a:spLocks noGrp="1"/>
          </p:cNvSpPr>
          <p:nvPr>
            <p:ph type="sldNum" sz="quarter" idx="5"/>
          </p:nvPr>
        </p:nvSpPr>
        <p:spPr>
          <a:noFill/>
        </p:spPr>
        <p:txBody>
          <a:bodyPr/>
          <a:lstStyle/>
          <a:p>
            <a:fld id="{AE24B2EA-0C21-43DA-841F-DFAC585B808A}" type="slidenum">
              <a:rPr lang="en-US" altLang="ko-KR" smtClean="0"/>
              <a:pPr/>
              <a:t>11</a:t>
            </a:fld>
            <a:endParaRPr lang="en-US" altLang="ko-K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F9CEDE12-CC21-42DF-9B27-92AB7530EF98}" type="slidenum">
              <a:rPr lang="en-US" altLang="ko-KR" smtClean="0"/>
              <a:pPr/>
              <a:t>12</a:t>
            </a:fld>
            <a:endParaRPr lang="en-US" altLang="ko-K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smtClean="0"/>
          </a:p>
        </p:txBody>
      </p:sp>
      <p:sp>
        <p:nvSpPr>
          <p:cNvPr id="58372" name="Slide Number Placeholder 3"/>
          <p:cNvSpPr>
            <a:spLocks noGrp="1"/>
          </p:cNvSpPr>
          <p:nvPr>
            <p:ph type="sldNum" sz="quarter" idx="5"/>
          </p:nvPr>
        </p:nvSpPr>
        <p:spPr>
          <a:noFill/>
        </p:spPr>
        <p:txBody>
          <a:bodyPr/>
          <a:lstStyle/>
          <a:p>
            <a:fld id="{34C9D914-674B-46CF-9620-16D3D3609D9E}" type="slidenum">
              <a:rPr lang="en-US" altLang="ko-KR" smtClean="0"/>
              <a:pPr/>
              <a:t>13</a:t>
            </a:fld>
            <a:endParaRPr lang="en-US" altLang="ko-K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36E26357-A838-4166-BB44-D341932625DB}" type="datetimeFigureOut">
              <a:rPr lang="ko-KR" altLang="en-US" smtClean="0"/>
              <a:pPr/>
              <a:t>2008-10-13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D7B21A4C-5864-45DB-AD2E-32A5853A1D4C}" type="slidenum">
              <a:rPr lang="ko-KR" altLang="en-US" smtClean="0"/>
              <a:pPr/>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36E26357-A838-4166-BB44-D341932625DB}" type="datetimeFigureOut">
              <a:rPr lang="ko-KR" altLang="en-US" smtClean="0"/>
              <a:pPr/>
              <a:t>2008-10-13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D7B21A4C-5864-45DB-AD2E-32A5853A1D4C}" type="slidenum">
              <a:rPr lang="ko-KR" altLang="en-US" smtClean="0"/>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36E26357-A838-4166-BB44-D341932625DB}" type="datetimeFigureOut">
              <a:rPr lang="ko-KR" altLang="en-US" smtClean="0"/>
              <a:pPr/>
              <a:t>2008-10-13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D7B21A4C-5864-45DB-AD2E-32A5853A1D4C}" type="slidenum">
              <a:rPr lang="ko-KR" altLang="en-US" smtClean="0"/>
              <a:pPr/>
              <a:t>‹#›</a:t>
            </a:fld>
            <a:endParaRPr lang="ko-KR"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제목, 텍스트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714375"/>
            <a:ext cx="8229600" cy="1143000"/>
          </a:xfrm>
        </p:spPr>
        <p:txBody>
          <a:bodyPr/>
          <a:lstStyle/>
          <a:p>
            <a:r>
              <a:rPr lang="ko-KR" altLang="en-US" smtClean="0"/>
              <a:t>마스터 제목 스타일 편집</a:t>
            </a:r>
            <a:endParaRPr lang="ko-KR" altLang="en-US"/>
          </a:p>
        </p:txBody>
      </p:sp>
      <p:sp>
        <p:nvSpPr>
          <p:cNvPr id="3" name="텍스트 개체 틀 2"/>
          <p:cNvSpPr>
            <a:spLocks noGrp="1"/>
          </p:cNvSpPr>
          <p:nvPr>
            <p:ph type="body" sz="half" idx="1"/>
          </p:nvPr>
        </p:nvSpPr>
        <p:spPr>
          <a:xfrm>
            <a:off x="457200" y="2039938"/>
            <a:ext cx="4038600" cy="4125912"/>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2039938"/>
            <a:ext cx="4038600" cy="4125912"/>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a:xfrm>
            <a:off x="457200" y="6356350"/>
            <a:ext cx="2133600" cy="365125"/>
          </a:xfrm>
        </p:spPr>
        <p:txBody>
          <a:bodyPr/>
          <a:lstStyle>
            <a:lvl1pPr>
              <a:defRPr/>
            </a:lvl1pPr>
          </a:lstStyle>
          <a:p>
            <a:fld id="{428F0B34-E20B-45BF-85A0-5EE12527B975}" type="datetime1">
              <a:rPr lang="en-US" altLang="ko-KR"/>
              <a:pPr/>
              <a:t>10/13/2008</a:t>
            </a:fld>
            <a:endParaRPr lang="en-GB"/>
          </a:p>
        </p:txBody>
      </p:sp>
      <p:sp>
        <p:nvSpPr>
          <p:cNvPr id="6" name="바닥글 개체 틀 5"/>
          <p:cNvSpPr>
            <a:spLocks noGrp="1"/>
          </p:cNvSpPr>
          <p:nvPr>
            <p:ph type="ftr" sz="quarter" idx="11"/>
          </p:nvPr>
        </p:nvSpPr>
        <p:spPr>
          <a:xfrm>
            <a:off x="3124200" y="6356350"/>
            <a:ext cx="2895600" cy="365125"/>
          </a:xfrm>
        </p:spPr>
        <p:txBody>
          <a:bodyPr/>
          <a:lstStyle>
            <a:lvl1pPr>
              <a:defRPr/>
            </a:lvl1pPr>
          </a:lstStyle>
          <a:p>
            <a:r>
              <a:rPr lang="en-GB"/>
              <a:t>Nguyen Anh Huy – CNU</a:t>
            </a:r>
          </a:p>
        </p:txBody>
      </p:sp>
      <p:sp>
        <p:nvSpPr>
          <p:cNvPr id="7" name="슬라이드 번호 개체 틀 6"/>
          <p:cNvSpPr>
            <a:spLocks noGrp="1"/>
          </p:cNvSpPr>
          <p:nvPr>
            <p:ph type="sldNum" sz="quarter" idx="12"/>
          </p:nvPr>
        </p:nvSpPr>
        <p:spPr>
          <a:xfrm>
            <a:off x="6553200" y="6356350"/>
            <a:ext cx="2133600" cy="365125"/>
          </a:xfrm>
        </p:spPr>
        <p:txBody>
          <a:bodyPr/>
          <a:lstStyle>
            <a:lvl1pPr>
              <a:defRPr/>
            </a:lvl1pPr>
          </a:lstStyle>
          <a:p>
            <a:fld id="{7CFB54A9-9033-4B5C-B4C3-D025268B4378}"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제목, 텍스트 및 내용 2개">
    <p:spTree>
      <p:nvGrpSpPr>
        <p:cNvPr id="1" name=""/>
        <p:cNvGrpSpPr/>
        <p:nvPr/>
      </p:nvGrpSpPr>
      <p:grpSpPr>
        <a:xfrm>
          <a:off x="0" y="0"/>
          <a:ext cx="0" cy="0"/>
          <a:chOff x="0" y="0"/>
          <a:chExt cx="0" cy="0"/>
        </a:xfrm>
      </p:grpSpPr>
      <p:sp>
        <p:nvSpPr>
          <p:cNvPr id="2" name="제목 1"/>
          <p:cNvSpPr>
            <a:spLocks noGrp="1"/>
          </p:cNvSpPr>
          <p:nvPr>
            <p:ph type="title"/>
          </p:nvPr>
        </p:nvSpPr>
        <p:spPr>
          <a:xfrm>
            <a:off x="457200" y="714375"/>
            <a:ext cx="8229600" cy="1143000"/>
          </a:xfrm>
        </p:spPr>
        <p:txBody>
          <a:bodyPr/>
          <a:lstStyle/>
          <a:p>
            <a:r>
              <a:rPr lang="ko-KR" altLang="en-US" smtClean="0"/>
              <a:t>마스터 제목 스타일 편집</a:t>
            </a:r>
            <a:endParaRPr lang="ko-KR" altLang="en-US"/>
          </a:p>
        </p:txBody>
      </p:sp>
      <p:sp>
        <p:nvSpPr>
          <p:cNvPr id="3" name="텍스트 개체 틀 2"/>
          <p:cNvSpPr>
            <a:spLocks noGrp="1"/>
          </p:cNvSpPr>
          <p:nvPr>
            <p:ph type="body" sz="half" idx="1"/>
          </p:nvPr>
        </p:nvSpPr>
        <p:spPr>
          <a:xfrm>
            <a:off x="457200" y="2039938"/>
            <a:ext cx="4038600" cy="4125912"/>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quarter" idx="2"/>
          </p:nvPr>
        </p:nvSpPr>
        <p:spPr>
          <a:xfrm>
            <a:off x="4648200" y="2039938"/>
            <a:ext cx="4038600" cy="1985962"/>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내용 개체 틀 4"/>
          <p:cNvSpPr>
            <a:spLocks noGrp="1"/>
          </p:cNvSpPr>
          <p:nvPr>
            <p:ph sz="quarter" idx="3"/>
          </p:nvPr>
        </p:nvSpPr>
        <p:spPr>
          <a:xfrm>
            <a:off x="4648200" y="4178300"/>
            <a:ext cx="4038600" cy="198755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날짜 개체 틀 5"/>
          <p:cNvSpPr>
            <a:spLocks noGrp="1"/>
          </p:cNvSpPr>
          <p:nvPr>
            <p:ph type="dt" sz="half" idx="10"/>
          </p:nvPr>
        </p:nvSpPr>
        <p:spPr>
          <a:xfrm>
            <a:off x="457200" y="6356350"/>
            <a:ext cx="2133600" cy="365125"/>
          </a:xfrm>
        </p:spPr>
        <p:txBody>
          <a:bodyPr/>
          <a:lstStyle>
            <a:lvl1pPr>
              <a:defRPr/>
            </a:lvl1pPr>
          </a:lstStyle>
          <a:p>
            <a:fld id="{34E2D261-8616-407F-9F54-2D56A97C117A}" type="datetime1">
              <a:rPr lang="en-US" altLang="ko-KR"/>
              <a:pPr/>
              <a:t>10/13/2008</a:t>
            </a:fld>
            <a:endParaRPr lang="en-GB"/>
          </a:p>
        </p:txBody>
      </p:sp>
      <p:sp>
        <p:nvSpPr>
          <p:cNvPr id="7" name="바닥글 개체 틀 6"/>
          <p:cNvSpPr>
            <a:spLocks noGrp="1"/>
          </p:cNvSpPr>
          <p:nvPr>
            <p:ph type="ftr" sz="quarter" idx="11"/>
          </p:nvPr>
        </p:nvSpPr>
        <p:spPr>
          <a:xfrm>
            <a:off x="3124200" y="6356350"/>
            <a:ext cx="2895600" cy="365125"/>
          </a:xfrm>
        </p:spPr>
        <p:txBody>
          <a:bodyPr/>
          <a:lstStyle>
            <a:lvl1pPr>
              <a:defRPr/>
            </a:lvl1pPr>
          </a:lstStyle>
          <a:p>
            <a:r>
              <a:rPr lang="en-GB"/>
              <a:t>Nguyen Anh Huy – CNU</a:t>
            </a:r>
          </a:p>
        </p:txBody>
      </p:sp>
      <p:sp>
        <p:nvSpPr>
          <p:cNvPr id="8" name="슬라이드 번호 개체 틀 7"/>
          <p:cNvSpPr>
            <a:spLocks noGrp="1"/>
          </p:cNvSpPr>
          <p:nvPr>
            <p:ph type="sldNum" sz="quarter" idx="12"/>
          </p:nvPr>
        </p:nvSpPr>
        <p:spPr>
          <a:xfrm>
            <a:off x="6553200" y="6356350"/>
            <a:ext cx="2133600" cy="365125"/>
          </a:xfrm>
        </p:spPr>
        <p:txBody>
          <a:bodyPr/>
          <a:lstStyle>
            <a:lvl1pPr>
              <a:defRPr/>
            </a:lvl1pPr>
          </a:lstStyle>
          <a:p>
            <a:fld id="{AF5C44CC-FCE4-4126-95CD-E1B86B485C65}"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36E26357-A838-4166-BB44-D341932625DB}" type="datetimeFigureOut">
              <a:rPr lang="ko-KR" altLang="en-US" smtClean="0"/>
              <a:pPr/>
              <a:t>2008-10-13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D7B21A4C-5864-45DB-AD2E-32A5853A1D4C}" type="slidenum">
              <a:rPr lang="ko-KR" altLang="en-US" smtClean="0"/>
              <a:pPr/>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36E26357-A838-4166-BB44-D341932625DB}" type="datetimeFigureOut">
              <a:rPr lang="ko-KR" altLang="en-US" smtClean="0"/>
              <a:pPr/>
              <a:t>2008-10-13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D7B21A4C-5864-45DB-AD2E-32A5853A1D4C}" type="slidenum">
              <a:rPr lang="ko-KR" altLang="en-US" smtClean="0"/>
              <a:pPr/>
              <a: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36E26357-A838-4166-BB44-D341932625DB}" type="datetimeFigureOut">
              <a:rPr lang="ko-KR" altLang="en-US" smtClean="0"/>
              <a:pPr/>
              <a:t>2008-10-13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D7B21A4C-5864-45DB-AD2E-32A5853A1D4C}" type="slidenum">
              <a:rPr lang="ko-KR" altLang="en-US" smtClean="0"/>
              <a:pPr/>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36E26357-A838-4166-BB44-D341932625DB}" type="datetimeFigureOut">
              <a:rPr lang="ko-KR" altLang="en-US" smtClean="0"/>
              <a:pPr/>
              <a:t>2008-10-13</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D7B21A4C-5864-45DB-AD2E-32A5853A1D4C}" type="slidenum">
              <a:rPr lang="ko-KR" altLang="en-US" smtClean="0"/>
              <a:pPr/>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36E26357-A838-4166-BB44-D341932625DB}" type="datetimeFigureOut">
              <a:rPr lang="ko-KR" altLang="en-US" smtClean="0"/>
              <a:pPr/>
              <a:t>2008-10-13</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D7B21A4C-5864-45DB-AD2E-32A5853A1D4C}" type="slidenum">
              <a:rPr lang="ko-KR" altLang="en-US" smtClean="0"/>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36E26357-A838-4166-BB44-D341932625DB}" type="datetimeFigureOut">
              <a:rPr lang="ko-KR" altLang="en-US" smtClean="0"/>
              <a:pPr/>
              <a:t>2008-10-13</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D7B21A4C-5864-45DB-AD2E-32A5853A1D4C}" type="slidenum">
              <a:rPr lang="ko-KR" altLang="en-US" smtClean="0"/>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36E26357-A838-4166-BB44-D341932625DB}" type="datetimeFigureOut">
              <a:rPr lang="ko-KR" altLang="en-US" smtClean="0"/>
              <a:pPr/>
              <a:t>2008-10-13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D7B21A4C-5864-45DB-AD2E-32A5853A1D4C}" type="slidenum">
              <a:rPr lang="ko-KR" altLang="en-US" smtClean="0"/>
              <a:pPr/>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36E26357-A838-4166-BB44-D341932625DB}" type="datetimeFigureOut">
              <a:rPr lang="ko-KR" altLang="en-US" smtClean="0"/>
              <a:pPr/>
              <a:t>2008-10-13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D7B21A4C-5864-45DB-AD2E-32A5853A1D4C}" type="slidenum">
              <a:rPr lang="ko-KR" altLang="en-US" smtClean="0"/>
              <a:pPr/>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26357-A838-4166-BB44-D341932625DB}" type="datetimeFigureOut">
              <a:rPr lang="ko-KR" altLang="en-US" smtClean="0"/>
              <a:pPr/>
              <a:t>2008-10-13</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B21A4C-5864-45DB-AD2E-32A5853A1D4C}"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3.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smtClean="0"/>
              <a:t>Routing in Future Internet</a:t>
            </a:r>
            <a:endParaRPr lang="ko-KR" altLang="en-US" dirty="0"/>
          </a:p>
        </p:txBody>
      </p:sp>
      <p:sp>
        <p:nvSpPr>
          <p:cNvPr id="3" name="부제목 2"/>
          <p:cNvSpPr>
            <a:spLocks noGrp="1"/>
          </p:cNvSpPr>
          <p:nvPr>
            <p:ph type="subTitle" idx="1"/>
          </p:nvPr>
        </p:nvSpPr>
        <p:spPr/>
        <p:txBody>
          <a:bodyPr/>
          <a:lstStyle/>
          <a:p>
            <a:r>
              <a:rPr lang="en-US" altLang="ko-KR" dirty="0" smtClean="0"/>
              <a:t>2008. 10</a:t>
            </a:r>
          </a:p>
          <a:p>
            <a:r>
              <a:rPr lang="en-US" altLang="ko-KR" dirty="0" smtClean="0"/>
              <a:t>Deokjai Choi</a:t>
            </a:r>
            <a:endParaRPr lang="ko-KR"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06D57B5-6C8B-424D-BDC4-AE916758E5A0}" type="slidenum">
              <a:rPr lang="en-US" altLang="ko-KR"/>
              <a:pPr>
                <a:defRPr/>
              </a:pPr>
              <a:t>10</a:t>
            </a:fld>
            <a:endParaRPr lang="en-US" altLang="ko-KR"/>
          </a:p>
        </p:txBody>
      </p:sp>
      <p:sp>
        <p:nvSpPr>
          <p:cNvPr id="15363" name="Rectangle 3"/>
          <p:cNvSpPr>
            <a:spLocks noGrp="1" noChangeArrowheads="1"/>
          </p:cNvSpPr>
          <p:nvPr>
            <p:ph type="body" idx="1"/>
          </p:nvPr>
        </p:nvSpPr>
        <p:spPr>
          <a:xfrm>
            <a:off x="539750" y="765175"/>
            <a:ext cx="8229600" cy="863600"/>
          </a:xfrm>
        </p:spPr>
        <p:txBody>
          <a:bodyPr/>
          <a:lstStyle/>
          <a:p>
            <a:pPr eaLnBrk="1" hangingPunct="1">
              <a:buFont typeface="Wingdings" pitchFamily="2" charset="2"/>
              <a:buNone/>
            </a:pPr>
            <a:r>
              <a:rPr lang="en-US" altLang="ko-KR" sz="3000" dirty="0" smtClean="0">
                <a:latin typeface="Verdana" pitchFamily="34" charset="0"/>
              </a:rPr>
              <a:t> Internet Population (in million</a:t>
            </a:r>
            <a:r>
              <a:rPr lang="en-US" altLang="ko-KR" dirty="0" smtClean="0">
                <a:latin typeface="Verdana" pitchFamily="34" charset="0"/>
              </a:rPr>
              <a:t>)</a:t>
            </a:r>
          </a:p>
        </p:txBody>
      </p:sp>
      <p:sp>
        <p:nvSpPr>
          <p:cNvPr id="15364" name="Rectangle 4" descr="Rectangle: Click to edit Master text styles&#10;Second level&#10;Third level&#10;Fourth level&#10;Fifth level"/>
          <p:cNvSpPr>
            <a:spLocks noChangeArrowheads="1"/>
          </p:cNvSpPr>
          <p:nvPr/>
        </p:nvSpPr>
        <p:spPr bwMode="auto">
          <a:xfrm>
            <a:off x="250825" y="1700213"/>
            <a:ext cx="8135938" cy="4495800"/>
          </a:xfrm>
          <a:prstGeom prst="rect">
            <a:avLst/>
          </a:prstGeom>
          <a:noFill/>
          <a:ln w="9525">
            <a:noFill/>
            <a:miter lim="800000"/>
            <a:headEnd/>
            <a:tailEnd/>
          </a:ln>
        </p:spPr>
        <p:txBody>
          <a:bodyPr/>
          <a:lstStyle/>
          <a:p>
            <a:pPr marL="342900" indent="-342900">
              <a:lnSpc>
                <a:spcPct val="90000"/>
              </a:lnSpc>
              <a:spcBef>
                <a:spcPct val="20000"/>
              </a:spcBef>
            </a:pPr>
            <a:r>
              <a:rPr lang="en-US" altLang="ko-KR" sz="2200" b="0" dirty="0"/>
              <a:t>            </a:t>
            </a:r>
          </a:p>
          <a:p>
            <a:pPr marL="342900" indent="-342900">
              <a:lnSpc>
                <a:spcPct val="90000"/>
              </a:lnSpc>
              <a:spcBef>
                <a:spcPct val="20000"/>
              </a:spcBef>
            </a:pPr>
            <a:r>
              <a:rPr lang="en-US" altLang="ko-KR" sz="2200" b="0" dirty="0"/>
              <a:t>			</a:t>
            </a:r>
            <a:r>
              <a:rPr lang="en-US" altLang="ko-KR" sz="2400" b="0" dirty="0"/>
              <a:t>Asia         		437		36.9%</a:t>
            </a:r>
          </a:p>
          <a:p>
            <a:pPr marL="342900" indent="-342900">
              <a:lnSpc>
                <a:spcPct val="90000"/>
              </a:lnSpc>
              <a:spcBef>
                <a:spcPct val="20000"/>
              </a:spcBef>
            </a:pPr>
            <a:r>
              <a:rPr lang="en-US" altLang="ko-KR" sz="2400" b="0" dirty="0"/>
              <a:t>			Europe		322		27.2%                   </a:t>
            </a:r>
          </a:p>
          <a:p>
            <a:pPr marL="342900" indent="-342900">
              <a:lnSpc>
                <a:spcPct val="90000"/>
              </a:lnSpc>
              <a:spcBef>
                <a:spcPct val="20000"/>
              </a:spcBef>
            </a:pPr>
            <a:r>
              <a:rPr lang="en-US" altLang="ko-KR" sz="2400" b="0" dirty="0"/>
              <a:t>			Canada &amp; USA	233		18.9%</a:t>
            </a:r>
            <a:br>
              <a:rPr lang="en-US" altLang="ko-KR" sz="2400" b="0" dirty="0"/>
            </a:br>
            <a:r>
              <a:rPr lang="en-US" altLang="ko-KR" sz="2400" b="0" dirty="0"/>
              <a:t>              Latin America	110		  9.3%</a:t>
            </a:r>
            <a:br>
              <a:rPr lang="en-US" altLang="ko-KR" sz="2400" b="0" dirty="0"/>
            </a:br>
            <a:r>
              <a:rPr lang="en-US" altLang="ko-KR" sz="2400" b="0" dirty="0"/>
              <a:t>		Africa                   34		  3.5%</a:t>
            </a:r>
          </a:p>
          <a:p>
            <a:pPr marL="342900" indent="-342900">
              <a:lnSpc>
                <a:spcPct val="90000"/>
              </a:lnSpc>
              <a:spcBef>
                <a:spcPct val="20000"/>
              </a:spcBef>
            </a:pPr>
            <a:r>
              <a:rPr lang="en-US" altLang="ko-KR" sz="2400" b="0" dirty="0"/>
              <a:t>                	Middle East		  20		  2.7%          </a:t>
            </a:r>
          </a:p>
          <a:p>
            <a:pPr marL="342900" indent="-342900">
              <a:lnSpc>
                <a:spcPct val="90000"/>
              </a:lnSpc>
              <a:spcBef>
                <a:spcPct val="20000"/>
              </a:spcBef>
            </a:pPr>
            <a:r>
              <a:rPr lang="en-US" altLang="ko-KR" sz="2400" b="0" dirty="0"/>
              <a:t>			Oceania		  19   	  1.5% </a:t>
            </a:r>
          </a:p>
          <a:p>
            <a:pPr marL="342900" indent="-342900">
              <a:lnSpc>
                <a:spcPct val="90000"/>
              </a:lnSpc>
              <a:spcBef>
                <a:spcPct val="20000"/>
              </a:spcBef>
            </a:pPr>
            <a:r>
              <a:rPr lang="en-US" altLang="ko-KR" sz="2400" b="0" dirty="0"/>
              <a:t>                 </a:t>
            </a:r>
          </a:p>
          <a:p>
            <a:pPr marL="342900" indent="-342900">
              <a:lnSpc>
                <a:spcPct val="90000"/>
              </a:lnSpc>
              <a:spcBef>
                <a:spcPct val="20000"/>
              </a:spcBef>
            </a:pPr>
            <a:r>
              <a:rPr lang="en-US" altLang="ko-KR" sz="2400" b="0" dirty="0"/>
              <a:t>                 Total		       1,244 </a:t>
            </a:r>
          </a:p>
          <a:p>
            <a:pPr marL="342900" indent="-342900">
              <a:lnSpc>
                <a:spcPct val="90000"/>
              </a:lnSpc>
              <a:spcBef>
                <a:spcPct val="20000"/>
              </a:spcBef>
            </a:pPr>
            <a:endParaRPr lang="en-US" altLang="ko-KR" sz="2400" b="0" dirty="0"/>
          </a:p>
          <a:p>
            <a:pPr marL="342900" indent="-342900" algn="r">
              <a:lnSpc>
                <a:spcPct val="90000"/>
              </a:lnSpc>
              <a:spcBef>
                <a:spcPct val="20000"/>
              </a:spcBef>
            </a:pPr>
            <a:r>
              <a:rPr lang="en-US" altLang="ko-KR" sz="2200" b="0" dirty="0"/>
              <a:t>                     </a:t>
            </a:r>
            <a:r>
              <a:rPr lang="en-US" altLang="ko-KR" b="0" dirty="0"/>
              <a:t>(2007, www.internetworldstats.com )</a:t>
            </a:r>
          </a:p>
        </p:txBody>
      </p:sp>
      <p:sp>
        <p:nvSpPr>
          <p:cNvPr id="15365" name="Line 5"/>
          <p:cNvSpPr>
            <a:spLocks noChangeShapeType="1"/>
          </p:cNvSpPr>
          <p:nvPr/>
        </p:nvSpPr>
        <p:spPr bwMode="auto">
          <a:xfrm>
            <a:off x="2268538" y="4941888"/>
            <a:ext cx="4648200" cy="0"/>
          </a:xfrm>
          <a:prstGeom prst="line">
            <a:avLst/>
          </a:prstGeom>
          <a:noFill/>
          <a:ln w="19050">
            <a:solidFill>
              <a:srgbClr val="800080"/>
            </a:solidFill>
            <a:round/>
            <a:headEnd/>
            <a:tailEnd/>
          </a:ln>
        </p:spPr>
        <p:txBody>
          <a:bodyPr/>
          <a:lstStyle/>
          <a:p>
            <a:endParaRPr lang="ko-KR"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3B72F692-0888-4047-94E6-0161C3FCE125}" type="slidenum">
              <a:rPr lang="en-US" altLang="ko-KR"/>
              <a:pPr>
                <a:defRPr/>
              </a:pPr>
              <a:t>11</a:t>
            </a:fld>
            <a:endParaRPr lang="en-US" altLang="ko-KR"/>
          </a:p>
        </p:txBody>
      </p:sp>
      <p:sp>
        <p:nvSpPr>
          <p:cNvPr id="17411" name="Rectangle 4"/>
          <p:cNvSpPr>
            <a:spLocks noGrp="1" noChangeArrowheads="1"/>
          </p:cNvSpPr>
          <p:nvPr>
            <p:ph type="body" idx="1"/>
          </p:nvPr>
        </p:nvSpPr>
        <p:spPr>
          <a:xfrm>
            <a:off x="539750" y="765175"/>
            <a:ext cx="8229600" cy="5327650"/>
          </a:xfrm>
          <a:noFill/>
        </p:spPr>
        <p:txBody>
          <a:bodyPr>
            <a:normAutofit fontScale="92500" lnSpcReduction="20000"/>
          </a:bodyPr>
          <a:lstStyle/>
          <a:p>
            <a:pPr eaLnBrk="1" hangingPunct="1">
              <a:lnSpc>
                <a:spcPct val="90000"/>
              </a:lnSpc>
              <a:buFont typeface="Wingdings" pitchFamily="2" charset="2"/>
              <a:buNone/>
            </a:pPr>
            <a:r>
              <a:rPr lang="en-US" altLang="ko-KR" sz="3000" dirty="0" smtClean="0">
                <a:latin typeface="Verdana" pitchFamily="34" charset="0"/>
              </a:rPr>
              <a:t>  Wireless / Mobile Internet</a:t>
            </a:r>
          </a:p>
          <a:p>
            <a:pPr eaLnBrk="1" hangingPunct="1">
              <a:lnSpc>
                <a:spcPct val="90000"/>
              </a:lnSpc>
            </a:pPr>
            <a:endParaRPr lang="en-US" altLang="ko-KR" dirty="0" smtClean="0">
              <a:latin typeface="Verdana" pitchFamily="34" charset="0"/>
            </a:endParaRPr>
          </a:p>
          <a:p>
            <a:pPr eaLnBrk="1" hangingPunct="1">
              <a:lnSpc>
                <a:spcPct val="90000"/>
              </a:lnSpc>
            </a:pPr>
            <a:endParaRPr lang="en-US" altLang="ko-KR" dirty="0" smtClean="0">
              <a:latin typeface="Verdana" pitchFamily="34" charset="0"/>
            </a:endParaRPr>
          </a:p>
          <a:p>
            <a:pPr eaLnBrk="1" hangingPunct="1">
              <a:lnSpc>
                <a:spcPct val="90000"/>
              </a:lnSpc>
              <a:buFont typeface="Wingdings" pitchFamily="2" charset="2"/>
              <a:buNone/>
            </a:pPr>
            <a:r>
              <a:rPr lang="en-US" altLang="ko-KR" dirty="0" smtClean="0">
                <a:latin typeface="Verdana" pitchFamily="34" charset="0"/>
              </a:rPr>
              <a:t>   Internet with Computer :	500 millions</a:t>
            </a:r>
          </a:p>
          <a:p>
            <a:pPr eaLnBrk="1" hangingPunct="1">
              <a:lnSpc>
                <a:spcPct val="90000"/>
              </a:lnSpc>
              <a:buFont typeface="Wingdings" pitchFamily="2" charset="2"/>
              <a:buNone/>
            </a:pPr>
            <a:endParaRPr lang="en-US" altLang="ko-KR" dirty="0" smtClean="0">
              <a:latin typeface="Verdana" pitchFamily="34" charset="0"/>
            </a:endParaRPr>
          </a:p>
          <a:p>
            <a:pPr eaLnBrk="1" hangingPunct="1">
              <a:lnSpc>
                <a:spcPct val="90000"/>
              </a:lnSpc>
              <a:buFont typeface="Wingdings" pitchFamily="2" charset="2"/>
              <a:buNone/>
            </a:pPr>
            <a:r>
              <a:rPr lang="en-US" altLang="ko-KR" dirty="0" smtClean="0">
                <a:latin typeface="Verdana" pitchFamily="34" charset="0"/>
              </a:rPr>
              <a:t>	Internet with Mobile Phone:	400 millions</a:t>
            </a:r>
          </a:p>
          <a:p>
            <a:pPr eaLnBrk="1" hangingPunct="1">
              <a:lnSpc>
                <a:spcPct val="90000"/>
              </a:lnSpc>
              <a:buFont typeface="Wingdings" pitchFamily="2" charset="2"/>
              <a:buNone/>
            </a:pPr>
            <a:endParaRPr lang="en-US" altLang="ko-KR" dirty="0" smtClean="0">
              <a:latin typeface="Verdana" pitchFamily="34" charset="0"/>
            </a:endParaRPr>
          </a:p>
          <a:p>
            <a:pPr eaLnBrk="1" hangingPunct="1">
              <a:lnSpc>
                <a:spcPct val="90000"/>
              </a:lnSpc>
              <a:buFont typeface="Wingdings" pitchFamily="2" charset="2"/>
              <a:buNone/>
            </a:pPr>
            <a:r>
              <a:rPr lang="en-US" altLang="ko-KR" dirty="0" smtClean="0">
                <a:latin typeface="Verdana" pitchFamily="34" charset="0"/>
              </a:rPr>
              <a:t>  		Remark : Mobile phones :   2.5 billions</a:t>
            </a:r>
          </a:p>
          <a:p>
            <a:pPr eaLnBrk="1" hangingPunct="1">
              <a:lnSpc>
                <a:spcPct val="90000"/>
              </a:lnSpc>
              <a:buFont typeface="Wingdings" pitchFamily="2" charset="2"/>
              <a:buNone/>
            </a:pPr>
            <a:r>
              <a:rPr lang="en-US" altLang="ko-KR" dirty="0" smtClean="0">
                <a:latin typeface="Verdana" pitchFamily="34" charset="0"/>
              </a:rPr>
              <a:t>				Internet Users :   1   billion</a:t>
            </a:r>
          </a:p>
          <a:p>
            <a:pPr eaLnBrk="1" hangingPunct="1">
              <a:lnSpc>
                <a:spcPct val="90000"/>
              </a:lnSpc>
              <a:buFont typeface="Wingdings" pitchFamily="2" charset="2"/>
              <a:buNone/>
            </a:pPr>
            <a:r>
              <a:rPr lang="en-US" altLang="ko-KR" dirty="0" smtClean="0">
                <a:latin typeface="Verdana" pitchFamily="34" charset="0"/>
              </a:rPr>
              <a:t>	 	Remark : In 2010~2020, 80% of the</a:t>
            </a:r>
          </a:p>
          <a:p>
            <a:pPr eaLnBrk="1" hangingPunct="1">
              <a:lnSpc>
                <a:spcPct val="90000"/>
              </a:lnSpc>
              <a:buFont typeface="Wingdings" pitchFamily="2" charset="2"/>
              <a:buNone/>
            </a:pPr>
            <a:r>
              <a:rPr lang="en-US" altLang="ko-KR" dirty="0" smtClean="0">
                <a:latin typeface="Verdana" pitchFamily="34" charset="0"/>
              </a:rPr>
              <a:t>			       Internet usage are mobile.</a:t>
            </a:r>
          </a:p>
          <a:p>
            <a:pPr eaLnBrk="1" hangingPunct="1">
              <a:lnSpc>
                <a:spcPct val="90000"/>
              </a:lnSpc>
              <a:buFont typeface="Wingdings" pitchFamily="2" charset="2"/>
              <a:buNone/>
            </a:pPr>
            <a:endParaRPr lang="en-US" altLang="ko-KR" dirty="0" smtClean="0">
              <a:latin typeface="Verdan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F72F80A3-817F-4693-BF4E-D11E699FCE5A}" type="slidenum">
              <a:rPr lang="en-US" altLang="ko-KR"/>
              <a:pPr>
                <a:defRPr/>
              </a:pPr>
              <a:t>12</a:t>
            </a:fld>
            <a:endParaRPr lang="en-US" altLang="ko-KR"/>
          </a:p>
        </p:txBody>
      </p:sp>
      <p:sp>
        <p:nvSpPr>
          <p:cNvPr id="20483" name="Rectangle 3"/>
          <p:cNvSpPr>
            <a:spLocks noGrp="1" noChangeArrowheads="1"/>
          </p:cNvSpPr>
          <p:nvPr>
            <p:ph type="body" idx="1"/>
          </p:nvPr>
        </p:nvSpPr>
        <p:spPr>
          <a:xfrm>
            <a:off x="539750" y="765175"/>
            <a:ext cx="8229600" cy="5040313"/>
          </a:xfrm>
        </p:spPr>
        <p:txBody>
          <a:bodyPr>
            <a:normAutofit lnSpcReduction="10000"/>
          </a:bodyPr>
          <a:lstStyle/>
          <a:p>
            <a:pPr eaLnBrk="1" hangingPunct="1">
              <a:lnSpc>
                <a:spcPct val="90000"/>
              </a:lnSpc>
              <a:buFont typeface="Wingdings" pitchFamily="2" charset="2"/>
              <a:buNone/>
            </a:pPr>
            <a:r>
              <a:rPr lang="en-US" altLang="ko-KR" sz="3000" dirty="0" smtClean="0">
                <a:latin typeface="Verdana" pitchFamily="34" charset="0"/>
              </a:rPr>
              <a:t> Negative Side Effects/Social Issues</a:t>
            </a:r>
          </a:p>
          <a:p>
            <a:pPr eaLnBrk="1" hangingPunct="1">
              <a:lnSpc>
                <a:spcPct val="90000"/>
              </a:lnSpc>
            </a:pPr>
            <a:endParaRPr lang="en-US" altLang="ko-KR" sz="3000" dirty="0" smtClean="0">
              <a:latin typeface="Verdana" pitchFamily="34" charset="0"/>
            </a:endParaRPr>
          </a:p>
          <a:p>
            <a:pPr eaLnBrk="1" hangingPunct="1">
              <a:lnSpc>
                <a:spcPct val="90000"/>
              </a:lnSpc>
              <a:buFont typeface="Wingdings" pitchFamily="2" charset="2"/>
              <a:buNone/>
            </a:pPr>
            <a:r>
              <a:rPr lang="en-US" altLang="ko-KR" dirty="0" smtClean="0">
                <a:latin typeface="Verdana" pitchFamily="34" charset="0"/>
              </a:rPr>
              <a:t>    </a:t>
            </a:r>
            <a:br>
              <a:rPr lang="en-US" altLang="ko-KR" dirty="0" smtClean="0">
                <a:latin typeface="Verdana" pitchFamily="34" charset="0"/>
              </a:rPr>
            </a:br>
            <a:r>
              <a:rPr lang="en-US" altLang="ko-KR" dirty="0" smtClean="0">
                <a:latin typeface="Verdana" pitchFamily="34" charset="0"/>
              </a:rPr>
              <a:t>  		Virus</a:t>
            </a:r>
          </a:p>
          <a:p>
            <a:pPr eaLnBrk="1" hangingPunct="1">
              <a:lnSpc>
                <a:spcPct val="90000"/>
              </a:lnSpc>
              <a:buFont typeface="Wingdings" pitchFamily="2" charset="2"/>
              <a:buNone/>
            </a:pPr>
            <a:endParaRPr lang="en-US" altLang="ko-KR" dirty="0" smtClean="0">
              <a:latin typeface="Verdana" pitchFamily="34" charset="0"/>
            </a:endParaRPr>
          </a:p>
          <a:p>
            <a:pPr eaLnBrk="1" hangingPunct="1">
              <a:lnSpc>
                <a:spcPct val="90000"/>
              </a:lnSpc>
              <a:buFont typeface="Wingdings" pitchFamily="2" charset="2"/>
              <a:buNone/>
            </a:pPr>
            <a:r>
              <a:rPr lang="en-US" altLang="ko-KR" dirty="0" smtClean="0">
                <a:latin typeface="Verdana" pitchFamily="34" charset="0"/>
              </a:rPr>
              <a:t>     		Spam</a:t>
            </a:r>
          </a:p>
          <a:p>
            <a:pPr eaLnBrk="1" hangingPunct="1">
              <a:lnSpc>
                <a:spcPct val="90000"/>
              </a:lnSpc>
              <a:buFont typeface="Wingdings" pitchFamily="2" charset="2"/>
              <a:buNone/>
            </a:pPr>
            <a:endParaRPr lang="en-US" altLang="ko-KR" dirty="0" smtClean="0">
              <a:latin typeface="Verdana" pitchFamily="34" charset="0"/>
            </a:endParaRPr>
          </a:p>
          <a:p>
            <a:pPr eaLnBrk="1" hangingPunct="1">
              <a:lnSpc>
                <a:spcPct val="90000"/>
              </a:lnSpc>
              <a:buFont typeface="Wingdings" pitchFamily="2" charset="2"/>
              <a:buNone/>
            </a:pPr>
            <a:r>
              <a:rPr lang="en-US" altLang="ko-KR" dirty="0" smtClean="0">
                <a:latin typeface="Verdana" pitchFamily="34" charset="0"/>
              </a:rPr>
              <a:t>     		Privacy</a:t>
            </a:r>
          </a:p>
          <a:p>
            <a:pPr eaLnBrk="1" hangingPunct="1">
              <a:lnSpc>
                <a:spcPct val="90000"/>
              </a:lnSpc>
              <a:buFont typeface="Wingdings" pitchFamily="2" charset="2"/>
              <a:buNone/>
            </a:pPr>
            <a:endParaRPr lang="en-US" altLang="ko-KR" dirty="0" smtClean="0">
              <a:latin typeface="Verdana" pitchFamily="34" charset="0"/>
            </a:endParaRPr>
          </a:p>
          <a:p>
            <a:pPr eaLnBrk="1" hangingPunct="1">
              <a:lnSpc>
                <a:spcPct val="90000"/>
              </a:lnSpc>
              <a:buFont typeface="Wingdings" pitchFamily="2" charset="2"/>
              <a:buNone/>
            </a:pPr>
            <a:r>
              <a:rPr lang="en-US" altLang="ko-KR" dirty="0" smtClean="0">
                <a:latin typeface="Verdana" pitchFamily="34" charset="0"/>
              </a:rPr>
              <a:t>     		Intellectual Property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E6931224-C623-4290-ADC1-5845C58AA4A4}" type="slidenum">
              <a:rPr lang="en-US" altLang="ko-KR"/>
              <a:pPr>
                <a:defRPr/>
              </a:pPr>
              <a:t>13</a:t>
            </a:fld>
            <a:endParaRPr lang="en-US" altLang="ko-KR"/>
          </a:p>
        </p:txBody>
      </p:sp>
      <p:sp>
        <p:nvSpPr>
          <p:cNvPr id="21507" name="Rectangle 2"/>
          <p:cNvSpPr>
            <a:spLocks noGrp="1" noChangeArrowheads="1"/>
          </p:cNvSpPr>
          <p:nvPr>
            <p:ph type="title"/>
          </p:nvPr>
        </p:nvSpPr>
        <p:spPr>
          <a:xfrm>
            <a:off x="539750" y="476250"/>
            <a:ext cx="8229600" cy="796925"/>
          </a:xfrm>
        </p:spPr>
        <p:txBody>
          <a:bodyPr/>
          <a:lstStyle/>
          <a:p>
            <a:pPr eaLnBrk="1" hangingPunct="1"/>
            <a:r>
              <a:rPr lang="en-US" altLang="ko-KR" sz="3800" b="1" dirty="0" smtClean="0">
                <a:latin typeface="Verdana" pitchFamily="34" charset="0"/>
              </a:rPr>
              <a:t> Future Internet (~2020)</a:t>
            </a:r>
          </a:p>
        </p:txBody>
      </p:sp>
      <p:sp>
        <p:nvSpPr>
          <p:cNvPr id="21508" name="Rectangle 3"/>
          <p:cNvSpPr>
            <a:spLocks noGrp="1" noChangeArrowheads="1"/>
          </p:cNvSpPr>
          <p:nvPr>
            <p:ph type="body" idx="1"/>
          </p:nvPr>
        </p:nvSpPr>
        <p:spPr>
          <a:xfrm>
            <a:off x="395288" y="1628775"/>
            <a:ext cx="8748712" cy="4824413"/>
          </a:xfrm>
        </p:spPr>
        <p:txBody>
          <a:bodyPr/>
          <a:lstStyle/>
          <a:p>
            <a:pPr eaLnBrk="1" hangingPunct="1">
              <a:lnSpc>
                <a:spcPct val="80000"/>
              </a:lnSpc>
              <a:buFont typeface="Wingdings" pitchFamily="2" charset="2"/>
              <a:buNone/>
            </a:pPr>
            <a:r>
              <a:rPr lang="en-US" altLang="ko-KR" sz="3000" dirty="0" smtClean="0">
                <a:latin typeface="Verdana" pitchFamily="34" charset="0"/>
              </a:rPr>
              <a:t> Current Status</a:t>
            </a:r>
          </a:p>
          <a:p>
            <a:pPr eaLnBrk="1" hangingPunct="1">
              <a:lnSpc>
                <a:spcPct val="80000"/>
              </a:lnSpc>
              <a:buFont typeface="Wingdings" pitchFamily="2" charset="2"/>
              <a:buNone/>
            </a:pPr>
            <a:r>
              <a:rPr lang="en-US" altLang="ko-KR" dirty="0" smtClean="0">
                <a:latin typeface="Verdana" pitchFamily="34" charset="0"/>
              </a:rPr>
              <a:t>	</a:t>
            </a:r>
          </a:p>
          <a:p>
            <a:pPr eaLnBrk="1" hangingPunct="1">
              <a:lnSpc>
                <a:spcPct val="80000"/>
              </a:lnSpc>
              <a:buFont typeface="Wingdings" pitchFamily="2" charset="2"/>
              <a:buNone/>
            </a:pPr>
            <a:r>
              <a:rPr lang="en-US" altLang="ko-KR" sz="2400" dirty="0" smtClean="0">
                <a:latin typeface="Verdana" pitchFamily="34" charset="0"/>
              </a:rPr>
              <a:t>Internet was created for research community(~1970s).</a:t>
            </a:r>
            <a:br>
              <a:rPr lang="en-US" altLang="ko-KR" sz="2400" dirty="0" smtClean="0">
                <a:latin typeface="Verdana" pitchFamily="34" charset="0"/>
              </a:rPr>
            </a:br>
            <a:r>
              <a:rPr lang="en-US" altLang="ko-KR" sz="2400" dirty="0" smtClean="0">
                <a:latin typeface="Verdana" pitchFamily="34" charset="0"/>
              </a:rPr>
              <a:t> </a:t>
            </a:r>
          </a:p>
          <a:p>
            <a:pPr eaLnBrk="1" hangingPunct="1">
              <a:lnSpc>
                <a:spcPct val="80000"/>
              </a:lnSpc>
              <a:buFont typeface="Wingdings" pitchFamily="2" charset="2"/>
              <a:buNone/>
            </a:pPr>
            <a:r>
              <a:rPr lang="en-US" altLang="ko-KR" sz="2400" dirty="0" smtClean="0">
                <a:latin typeface="Verdana" pitchFamily="34" charset="0"/>
              </a:rPr>
              <a:t>One billion people are using the Internet now.</a:t>
            </a:r>
          </a:p>
          <a:p>
            <a:pPr eaLnBrk="1" hangingPunct="1">
              <a:lnSpc>
                <a:spcPct val="80000"/>
              </a:lnSpc>
              <a:buFont typeface="Wingdings" pitchFamily="2" charset="2"/>
              <a:buNone/>
            </a:pPr>
            <a:r>
              <a:rPr lang="en-US" altLang="ko-KR" sz="2400" dirty="0" smtClean="0">
                <a:latin typeface="Verdana" pitchFamily="34" charset="0"/>
              </a:rPr>
              <a:t>  	- One trillion machines are expected in future.</a:t>
            </a:r>
          </a:p>
          <a:p>
            <a:pPr eaLnBrk="1" hangingPunct="1">
              <a:lnSpc>
                <a:spcPct val="80000"/>
              </a:lnSpc>
              <a:buFont typeface="Wingdings" pitchFamily="2" charset="2"/>
              <a:buNone/>
            </a:pPr>
            <a:r>
              <a:rPr lang="en-US" altLang="ko-KR" sz="2400" dirty="0" smtClean="0">
                <a:latin typeface="Verdana" pitchFamily="34" charset="0"/>
              </a:rPr>
              <a:t>	- Five billion users needs to be connected.</a:t>
            </a:r>
            <a:br>
              <a:rPr lang="en-US" altLang="ko-KR" sz="2400" dirty="0" smtClean="0">
                <a:latin typeface="Verdana" pitchFamily="34" charset="0"/>
              </a:rPr>
            </a:br>
            <a:endParaRPr lang="en-US" altLang="ko-KR" sz="2400" dirty="0" smtClean="0">
              <a:latin typeface="Verdana" pitchFamily="34" charset="0"/>
            </a:endParaRPr>
          </a:p>
          <a:p>
            <a:pPr eaLnBrk="1" hangingPunct="1">
              <a:lnSpc>
                <a:spcPct val="80000"/>
              </a:lnSpc>
              <a:buFont typeface="Wingdings" pitchFamily="2" charset="2"/>
              <a:buNone/>
            </a:pPr>
            <a:r>
              <a:rPr lang="en-US" altLang="ko-KR" sz="2400" dirty="0" smtClean="0">
                <a:latin typeface="Verdana" pitchFamily="34" charset="0"/>
              </a:rPr>
              <a:t>Toward critical/social infrastructure</a:t>
            </a:r>
            <a:endParaRPr lang="en-US" altLang="ko-KR" dirty="0" smtClean="0">
              <a:latin typeface="Verdana" pitchFamily="34" charset="0"/>
            </a:endParaRPr>
          </a:p>
          <a:p>
            <a:pPr eaLnBrk="1" hangingPunct="1">
              <a:lnSpc>
                <a:spcPct val="80000"/>
              </a:lnSpc>
              <a:buFont typeface="Wingdings" pitchFamily="2" charset="2"/>
              <a:buNone/>
            </a:pPr>
            <a:r>
              <a:rPr lang="en-US" altLang="ko-KR" sz="2400" dirty="0" smtClean="0">
                <a:latin typeface="Verdana" pitchFamily="34" charset="0"/>
              </a:rPr>
              <a:t>	- Water</a:t>
            </a:r>
          </a:p>
          <a:p>
            <a:pPr eaLnBrk="1" hangingPunct="1">
              <a:lnSpc>
                <a:spcPct val="80000"/>
              </a:lnSpc>
              <a:buFont typeface="Wingdings" pitchFamily="2" charset="2"/>
              <a:buNone/>
            </a:pPr>
            <a:r>
              <a:rPr lang="en-US" altLang="ko-KR" sz="2400" dirty="0" smtClean="0">
                <a:latin typeface="Verdana" pitchFamily="34" charset="0"/>
              </a:rPr>
              <a:t>	- Electricity</a:t>
            </a:r>
          </a:p>
          <a:p>
            <a:pPr eaLnBrk="1" hangingPunct="1">
              <a:lnSpc>
                <a:spcPct val="80000"/>
              </a:lnSpc>
              <a:buFont typeface="Wingdings" pitchFamily="2" charset="2"/>
              <a:buNone/>
            </a:pPr>
            <a:r>
              <a:rPr lang="en-US" altLang="ko-KR" sz="2400" dirty="0" smtClean="0">
                <a:latin typeface="Verdana" pitchFamily="34" charset="0"/>
              </a:rPr>
              <a:t>	- Road </a:t>
            </a:r>
          </a:p>
          <a:p>
            <a:pPr eaLnBrk="1" hangingPunct="1">
              <a:lnSpc>
                <a:spcPct val="80000"/>
              </a:lnSpc>
              <a:buFont typeface="Wingdings" pitchFamily="2" charset="2"/>
              <a:buNone/>
            </a:pPr>
            <a:r>
              <a:rPr lang="en-US" altLang="ko-KR" sz="2400" dirty="0" smtClean="0">
                <a:latin typeface="Verdana" pitchFamily="34" charset="0"/>
              </a:rPr>
              <a:t>	- Internet / Phone / Television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1AA2CC00-3E1C-4CA7-B54F-6C828B3C5FCD}" type="slidenum">
              <a:rPr lang="en-US" altLang="ko-KR"/>
              <a:pPr>
                <a:defRPr/>
              </a:pPr>
              <a:t>14</a:t>
            </a:fld>
            <a:endParaRPr lang="en-US" altLang="ko-KR"/>
          </a:p>
        </p:txBody>
      </p:sp>
      <p:sp>
        <p:nvSpPr>
          <p:cNvPr id="22531" name="Rectangle 3"/>
          <p:cNvSpPr>
            <a:spLocks noGrp="1" noChangeArrowheads="1"/>
          </p:cNvSpPr>
          <p:nvPr>
            <p:ph type="body" idx="1"/>
          </p:nvPr>
        </p:nvSpPr>
        <p:spPr>
          <a:xfrm>
            <a:off x="684213" y="692150"/>
            <a:ext cx="7632700" cy="5329238"/>
          </a:xfrm>
        </p:spPr>
        <p:txBody>
          <a:bodyPr/>
          <a:lstStyle/>
          <a:p>
            <a:pPr eaLnBrk="1" hangingPunct="1">
              <a:lnSpc>
                <a:spcPct val="90000"/>
              </a:lnSpc>
              <a:buFont typeface="Wingdings" pitchFamily="2" charset="2"/>
              <a:buNone/>
            </a:pPr>
            <a:r>
              <a:rPr lang="en-US" altLang="ko-KR" sz="3200" dirty="0" smtClean="0">
                <a:latin typeface="Verdana" pitchFamily="34" charset="0"/>
              </a:rPr>
              <a:t>  Problems</a:t>
            </a:r>
          </a:p>
          <a:p>
            <a:pPr eaLnBrk="1" hangingPunct="1">
              <a:lnSpc>
                <a:spcPct val="90000"/>
              </a:lnSpc>
              <a:buFont typeface="Wingdings" pitchFamily="2" charset="2"/>
              <a:buNone/>
            </a:pPr>
            <a:endParaRPr lang="en-US" altLang="ko-KR" sz="3000" dirty="0" smtClean="0">
              <a:latin typeface="Verdana" pitchFamily="34" charset="0"/>
            </a:endParaRPr>
          </a:p>
          <a:p>
            <a:pPr eaLnBrk="1" hangingPunct="1">
              <a:lnSpc>
                <a:spcPct val="90000"/>
              </a:lnSpc>
              <a:buFont typeface="Wingdings" pitchFamily="2" charset="2"/>
              <a:buNone/>
            </a:pPr>
            <a:endParaRPr lang="en-US" altLang="ko-KR" sz="3000" dirty="0" smtClean="0">
              <a:latin typeface="Verdana" pitchFamily="34" charset="0"/>
            </a:endParaRPr>
          </a:p>
          <a:p>
            <a:pPr eaLnBrk="1" hangingPunct="1">
              <a:lnSpc>
                <a:spcPct val="90000"/>
              </a:lnSpc>
              <a:buFont typeface="Wingdings" pitchFamily="2" charset="2"/>
              <a:buNone/>
            </a:pPr>
            <a:r>
              <a:rPr lang="en-US" altLang="ko-KR" sz="3000" dirty="0" smtClean="0">
                <a:latin typeface="Verdana" pitchFamily="34" charset="0"/>
              </a:rPr>
              <a:t>	Scalability (Users, Bandwidth)</a:t>
            </a:r>
          </a:p>
          <a:p>
            <a:pPr eaLnBrk="1" hangingPunct="1">
              <a:lnSpc>
                <a:spcPct val="90000"/>
              </a:lnSpc>
              <a:buFont typeface="Wingdings" pitchFamily="2" charset="2"/>
              <a:buNone/>
            </a:pPr>
            <a:r>
              <a:rPr lang="en-US" altLang="ko-KR" sz="3000" dirty="0" smtClean="0">
                <a:latin typeface="Verdana" pitchFamily="34" charset="0"/>
              </a:rPr>
              <a:t>	Security / Trust</a:t>
            </a:r>
          </a:p>
          <a:p>
            <a:pPr eaLnBrk="1" hangingPunct="1">
              <a:lnSpc>
                <a:spcPct val="90000"/>
              </a:lnSpc>
              <a:buFont typeface="Wingdings" pitchFamily="2" charset="2"/>
              <a:buNone/>
            </a:pPr>
            <a:r>
              <a:rPr lang="en-US" altLang="ko-KR" sz="3000" dirty="0" smtClean="0">
                <a:latin typeface="Verdana" pitchFamily="34" charset="0"/>
              </a:rPr>
              <a:t>	Mobile / Wireless</a:t>
            </a:r>
          </a:p>
          <a:p>
            <a:pPr eaLnBrk="1" hangingPunct="1">
              <a:lnSpc>
                <a:spcPct val="90000"/>
              </a:lnSpc>
              <a:buFont typeface="Wingdings" pitchFamily="2" charset="2"/>
              <a:buNone/>
            </a:pPr>
            <a:r>
              <a:rPr lang="en-US" altLang="ko-KR" sz="3000" dirty="0" smtClean="0">
                <a:latin typeface="Verdana" pitchFamily="34" charset="0"/>
              </a:rPr>
              <a:t>	Management</a:t>
            </a:r>
          </a:p>
          <a:p>
            <a:pPr eaLnBrk="1" hangingPunct="1">
              <a:lnSpc>
                <a:spcPct val="90000"/>
              </a:lnSpc>
              <a:buFont typeface="Wingdings" pitchFamily="2" charset="2"/>
              <a:buNone/>
            </a:pPr>
            <a:r>
              <a:rPr lang="en-US" altLang="ko-KR" sz="3000" dirty="0" smtClean="0">
                <a:latin typeface="Verdana" pitchFamily="34" charset="0"/>
              </a:rPr>
              <a:t> 	(Semantic Overhead on IP)</a:t>
            </a:r>
          </a:p>
          <a:p>
            <a:pPr eaLnBrk="1" hangingPunct="1">
              <a:lnSpc>
                <a:spcPct val="90000"/>
              </a:lnSpc>
              <a:buFont typeface="Wingdings" pitchFamily="2" charset="2"/>
              <a:buNone/>
            </a:pPr>
            <a:r>
              <a:rPr lang="en-US" altLang="ko-KR" sz="3000" dirty="0" smtClean="0">
                <a:latin typeface="Verdana" pitchFamily="34" charset="0"/>
              </a:rPr>
              <a:t>	(Engineering)</a:t>
            </a:r>
          </a:p>
          <a:p>
            <a:pPr eaLnBrk="1" hangingPunct="1">
              <a:lnSpc>
                <a:spcPct val="90000"/>
              </a:lnSpc>
              <a:buFont typeface="Wingdings" pitchFamily="2" charset="2"/>
              <a:buNone/>
            </a:pPr>
            <a:r>
              <a:rPr lang="en-US" altLang="ko-KR" sz="3000" dirty="0" smtClean="0">
                <a:latin typeface="Verdana" pitchFamily="34" charset="0"/>
              </a:rPr>
              <a:t>   “The Other Billions”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152400"/>
            <a:ext cx="8991600" cy="1143000"/>
          </a:xfrm>
        </p:spPr>
        <p:txBody>
          <a:bodyPr>
            <a:normAutofit fontScale="90000"/>
          </a:bodyPr>
          <a:lstStyle/>
          <a:p>
            <a:r>
              <a:rPr lang="en-US" altLang="ko-KR">
                <a:ea typeface="굴림" pitchFamily="50" charset="-127"/>
              </a:rPr>
              <a:t>What will be happening in 10 years</a:t>
            </a:r>
          </a:p>
        </p:txBody>
      </p:sp>
      <p:sp>
        <p:nvSpPr>
          <p:cNvPr id="43011" name="Rectangle 3"/>
          <p:cNvSpPr>
            <a:spLocks noGrp="1" noChangeArrowheads="1"/>
          </p:cNvSpPr>
          <p:nvPr>
            <p:ph type="body" idx="1"/>
          </p:nvPr>
        </p:nvSpPr>
        <p:spPr/>
        <p:txBody>
          <a:bodyPr/>
          <a:lstStyle/>
          <a:p>
            <a:pPr>
              <a:lnSpc>
                <a:spcPct val="90000"/>
              </a:lnSpc>
            </a:pPr>
            <a:r>
              <a:rPr lang="en-US" altLang="ko-KR" sz="2400" dirty="0">
                <a:ea typeface="굴림" pitchFamily="50" charset="-127"/>
              </a:rPr>
              <a:t>New network technology.</a:t>
            </a:r>
          </a:p>
          <a:p>
            <a:pPr lvl="1">
              <a:lnSpc>
                <a:spcPct val="90000"/>
              </a:lnSpc>
            </a:pPr>
            <a:r>
              <a:rPr lang="en-US" altLang="ko-KR" sz="2000" dirty="0">
                <a:ea typeface="굴림" pitchFamily="50" charset="-127"/>
              </a:rPr>
              <a:t>Wireless</a:t>
            </a:r>
          </a:p>
          <a:p>
            <a:pPr lvl="2">
              <a:lnSpc>
                <a:spcPct val="90000"/>
              </a:lnSpc>
            </a:pPr>
            <a:r>
              <a:rPr lang="en-US" altLang="ko-KR" sz="1800" dirty="0">
                <a:ea typeface="굴림" pitchFamily="50" charset="-127"/>
              </a:rPr>
              <a:t>Mobility</a:t>
            </a:r>
          </a:p>
          <a:p>
            <a:pPr lvl="2">
              <a:lnSpc>
                <a:spcPct val="90000"/>
              </a:lnSpc>
            </a:pPr>
            <a:r>
              <a:rPr lang="en-US" altLang="ko-KR" sz="1800" dirty="0">
                <a:ea typeface="굴림" pitchFamily="50" charset="-127"/>
              </a:rPr>
              <a:t>Dynamic capacity allocation</a:t>
            </a:r>
          </a:p>
          <a:p>
            <a:pPr lvl="2">
              <a:lnSpc>
                <a:spcPct val="90000"/>
              </a:lnSpc>
            </a:pPr>
            <a:r>
              <a:rPr lang="en-US" altLang="ko-KR" sz="1800" dirty="0">
                <a:ea typeface="굴림" pitchFamily="50" charset="-127"/>
              </a:rPr>
              <a:t>Dynamic impairments</a:t>
            </a:r>
          </a:p>
          <a:p>
            <a:pPr lvl="1">
              <a:lnSpc>
                <a:spcPct val="90000"/>
              </a:lnSpc>
            </a:pPr>
            <a:r>
              <a:rPr lang="en-US" altLang="ko-KR" sz="2000" dirty="0">
                <a:ea typeface="굴림" pitchFamily="50" charset="-127"/>
              </a:rPr>
              <a:t>Advanced optics</a:t>
            </a:r>
          </a:p>
          <a:p>
            <a:pPr lvl="2">
              <a:lnSpc>
                <a:spcPct val="90000"/>
              </a:lnSpc>
            </a:pPr>
            <a:r>
              <a:rPr lang="en-US" altLang="ko-KR" sz="1800" dirty="0">
                <a:ea typeface="굴림" pitchFamily="50" charset="-127"/>
              </a:rPr>
              <a:t>Dynamic capacity allocation (again!)</a:t>
            </a:r>
          </a:p>
          <a:p>
            <a:pPr>
              <a:lnSpc>
                <a:spcPct val="90000"/>
              </a:lnSpc>
            </a:pPr>
            <a:r>
              <a:rPr lang="en-US" altLang="ko-KR" sz="2400" dirty="0">
                <a:ea typeface="굴림" pitchFamily="50" charset="-127"/>
              </a:rPr>
              <a:t>New computing paradigms</a:t>
            </a:r>
          </a:p>
          <a:p>
            <a:pPr lvl="1">
              <a:lnSpc>
                <a:spcPct val="90000"/>
              </a:lnSpc>
            </a:pPr>
            <a:r>
              <a:rPr lang="en-US" altLang="ko-KR" sz="2000" dirty="0">
                <a:ea typeface="굴림" pitchFamily="50" charset="-127"/>
              </a:rPr>
              <a:t>Embedded processor, sensors, everywhere</a:t>
            </a:r>
          </a:p>
          <a:p>
            <a:pPr>
              <a:lnSpc>
                <a:spcPct val="90000"/>
              </a:lnSpc>
            </a:pPr>
            <a:r>
              <a:rPr lang="en-US" altLang="ko-KR" sz="2400" dirty="0">
                <a:ea typeface="굴림" pitchFamily="50" charset="-127"/>
              </a:rPr>
              <a:t>Whatever computing is, that is what the Internet should support.</a:t>
            </a:r>
          </a:p>
          <a:p>
            <a:pPr lvl="1">
              <a:lnSpc>
                <a:spcPct val="90000"/>
              </a:lnSpc>
            </a:pPr>
            <a:r>
              <a:rPr lang="en-US" altLang="ko-KR" sz="2000" dirty="0">
                <a:ea typeface="굴림" pitchFamily="50" charset="-127"/>
              </a:rPr>
              <a:t>The Internet grew up in a stable “PC” time.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2"/>
          <p:cNvSpPr>
            <a:spLocks noGrp="1"/>
          </p:cNvSpPr>
          <p:nvPr>
            <p:ph type="sldNum" sz="quarter" idx="12"/>
          </p:nvPr>
        </p:nvSpPr>
        <p:spPr/>
        <p:txBody>
          <a:bodyPr/>
          <a:lstStyle/>
          <a:p>
            <a:fld id="{9CD30CA0-7EF0-4239-9946-E4A79EE7E7EA}" type="slidenum">
              <a:rPr lang="ko-KR" altLang="en-US"/>
              <a:pPr/>
              <a:t>16</a:t>
            </a:fld>
            <a:endParaRPr lang="en-US" altLang="ko-KR"/>
          </a:p>
        </p:txBody>
      </p:sp>
      <p:sp>
        <p:nvSpPr>
          <p:cNvPr id="420866" name="Rectangle 2"/>
          <p:cNvSpPr>
            <a:spLocks noGrp="1"/>
          </p:cNvSpPr>
          <p:nvPr>
            <p:ph type="title"/>
          </p:nvPr>
        </p:nvSpPr>
        <p:spPr>
          <a:xfrm>
            <a:off x="609600" y="0"/>
            <a:ext cx="8153400" cy="609600"/>
          </a:xfrm>
        </p:spPr>
        <p:txBody>
          <a:bodyPr>
            <a:normAutofit fontScale="90000"/>
          </a:bodyPr>
          <a:lstStyle/>
          <a:p>
            <a:r>
              <a:rPr lang="en-US" altLang="ko-KR" sz="4000" b="1" smtClean="0">
                <a:ea typeface="굴림" pitchFamily="50" charset="-127"/>
              </a:rPr>
              <a:t>Problem Statement (1/4)</a:t>
            </a:r>
            <a:endParaRPr lang="ko-KR" altLang="en-US" sz="4000" b="1" smtClean="0">
              <a:ea typeface="굴림" pitchFamily="50" charset="-127"/>
            </a:endParaRPr>
          </a:p>
        </p:txBody>
      </p:sp>
      <p:sp>
        <p:nvSpPr>
          <p:cNvPr id="420867" name="Rectangle 3"/>
          <p:cNvSpPr>
            <a:spLocks noGrp="1"/>
          </p:cNvSpPr>
          <p:nvPr>
            <p:ph type="body" idx="1"/>
          </p:nvPr>
        </p:nvSpPr>
        <p:spPr>
          <a:xfrm>
            <a:off x="152400" y="990600"/>
            <a:ext cx="8839200" cy="5715000"/>
          </a:xfrm>
        </p:spPr>
        <p:txBody>
          <a:bodyPr>
            <a:normAutofit fontScale="92500"/>
          </a:bodyPr>
          <a:lstStyle/>
          <a:p>
            <a:pPr>
              <a:lnSpc>
                <a:spcPct val="80000"/>
              </a:lnSpc>
              <a:buFont typeface="Wingdings" pitchFamily="2" charset="2"/>
              <a:buNone/>
            </a:pPr>
            <a:r>
              <a:rPr lang="en-US" altLang="ko-KR" sz="2500" b="1" smtClean="0">
                <a:ea typeface="굴림" pitchFamily="50" charset="-127"/>
              </a:rPr>
              <a:t>1. Basic Problems</a:t>
            </a:r>
          </a:p>
          <a:p>
            <a:pPr>
              <a:lnSpc>
                <a:spcPct val="80000"/>
              </a:lnSpc>
              <a:buFont typeface="Wingdings" pitchFamily="2" charset="2"/>
              <a:buNone/>
            </a:pPr>
            <a:r>
              <a:rPr lang="en-US" altLang="ko-KR" sz="2500" b="1" smtClean="0">
                <a:ea typeface="굴림" pitchFamily="50" charset="-127"/>
              </a:rPr>
              <a:t>    1.1. Routing Failures and scalability</a:t>
            </a:r>
          </a:p>
          <a:p>
            <a:pPr lvl="1">
              <a:lnSpc>
                <a:spcPct val="80000"/>
              </a:lnSpc>
            </a:pPr>
            <a:r>
              <a:rPr lang="en-US" altLang="ko-KR" sz="2200" smtClean="0">
                <a:ea typeface="굴림" pitchFamily="50" charset="-127"/>
              </a:rPr>
              <a:t>The problems have been examined as being caused by mobility,</a:t>
            </a:r>
          </a:p>
          <a:p>
            <a:pPr lvl="1">
              <a:lnSpc>
                <a:spcPct val="80000"/>
              </a:lnSpc>
              <a:buFont typeface="Wingdings 2" pitchFamily="18" charset="2"/>
              <a:buNone/>
            </a:pPr>
            <a:r>
              <a:rPr lang="en-US" altLang="ko-KR" sz="2200" smtClean="0">
                <a:ea typeface="굴림" pitchFamily="50" charset="-127"/>
              </a:rPr>
              <a:t>    multi-homing, renumbering, PI routing, IPv6 impact, etc. on the</a:t>
            </a:r>
          </a:p>
          <a:p>
            <a:pPr lvl="1">
              <a:lnSpc>
                <a:spcPct val="80000"/>
              </a:lnSpc>
              <a:buFont typeface="Wingdings 2" pitchFamily="18" charset="2"/>
              <a:buNone/>
            </a:pPr>
            <a:r>
              <a:rPr lang="en-US" altLang="ko-KR" sz="2200" smtClean="0">
                <a:ea typeface="굴림" pitchFamily="50" charset="-127"/>
              </a:rPr>
              <a:t>    current Internet architecture.</a:t>
            </a:r>
          </a:p>
          <a:p>
            <a:pPr>
              <a:lnSpc>
                <a:spcPct val="80000"/>
              </a:lnSpc>
              <a:buFont typeface="Wingdings" pitchFamily="2" charset="2"/>
              <a:buNone/>
            </a:pPr>
            <a:r>
              <a:rPr lang="en-US" altLang="ko-KR" sz="2500" b="1" smtClean="0">
                <a:ea typeface="굴림" pitchFamily="50" charset="-127"/>
              </a:rPr>
              <a:t>    1.2. Insecurity</a:t>
            </a:r>
          </a:p>
          <a:p>
            <a:pPr lvl="1">
              <a:lnSpc>
                <a:spcPct val="80000"/>
              </a:lnSpc>
            </a:pPr>
            <a:r>
              <a:rPr lang="en-US" altLang="ko-KR" sz="2200" smtClean="0">
                <a:ea typeface="굴림" pitchFamily="50" charset="-127"/>
              </a:rPr>
              <a:t>As current communication is not trusted, problems are self-evident,</a:t>
            </a:r>
          </a:p>
          <a:p>
            <a:pPr lvl="1">
              <a:lnSpc>
                <a:spcPct val="80000"/>
              </a:lnSpc>
              <a:buFont typeface="Wingdings 2" pitchFamily="18" charset="2"/>
              <a:buNone/>
            </a:pPr>
            <a:r>
              <a:rPr lang="en-US" altLang="ko-KR" sz="2200" smtClean="0">
                <a:ea typeface="굴림" pitchFamily="50" charset="-127"/>
              </a:rPr>
              <a:t>    such as the plague of security breaches, spread of worms, and denial</a:t>
            </a:r>
          </a:p>
          <a:p>
            <a:pPr lvl="1">
              <a:lnSpc>
                <a:spcPct val="80000"/>
              </a:lnSpc>
              <a:buFont typeface="Wingdings 2" pitchFamily="18" charset="2"/>
              <a:buNone/>
            </a:pPr>
            <a:r>
              <a:rPr lang="en-US" altLang="ko-KR" sz="2200" smtClean="0">
                <a:ea typeface="굴림" pitchFamily="50" charset="-127"/>
              </a:rPr>
              <a:t>    of service attacks.</a:t>
            </a:r>
          </a:p>
          <a:p>
            <a:pPr>
              <a:lnSpc>
                <a:spcPct val="80000"/>
              </a:lnSpc>
              <a:buFont typeface="Wingdings" pitchFamily="2" charset="2"/>
              <a:buNone/>
            </a:pPr>
            <a:r>
              <a:rPr lang="en-US" altLang="ko-KR" sz="2500" b="1" smtClean="0">
                <a:ea typeface="굴림" pitchFamily="50" charset="-127"/>
              </a:rPr>
              <a:t>    1.3. Mobility</a:t>
            </a:r>
          </a:p>
          <a:p>
            <a:pPr lvl="1">
              <a:lnSpc>
                <a:spcPct val="80000"/>
              </a:lnSpc>
            </a:pPr>
            <a:r>
              <a:rPr lang="en-US" altLang="ko-KR" sz="2200" smtClean="0">
                <a:ea typeface="굴림" pitchFamily="50" charset="-127"/>
              </a:rPr>
              <a:t>Current IP technologies was designed for hosts in fixed locations, and</a:t>
            </a:r>
          </a:p>
          <a:p>
            <a:pPr lvl="1">
              <a:lnSpc>
                <a:spcPct val="80000"/>
              </a:lnSpc>
              <a:buFont typeface="Wingdings 2" pitchFamily="18" charset="2"/>
              <a:buNone/>
            </a:pPr>
            <a:r>
              <a:rPr lang="en-US" altLang="ko-KR" sz="2200" smtClean="0">
                <a:ea typeface="굴림" pitchFamily="50" charset="-127"/>
              </a:rPr>
              <a:t>    ill-suited to support mobile hosts.</a:t>
            </a:r>
          </a:p>
          <a:p>
            <a:pPr lvl="1">
              <a:lnSpc>
                <a:spcPct val="80000"/>
              </a:lnSpc>
            </a:pPr>
            <a:r>
              <a:rPr lang="en-US" altLang="ko-KR" sz="2200" smtClean="0">
                <a:ea typeface="굴림" pitchFamily="50" charset="-127"/>
              </a:rPr>
              <a:t>Mobile IP was designed to support host mobility, but Mobile IP has</a:t>
            </a:r>
          </a:p>
          <a:p>
            <a:pPr>
              <a:lnSpc>
                <a:spcPct val="80000"/>
              </a:lnSpc>
              <a:buFont typeface="Wingdings" pitchFamily="2" charset="2"/>
              <a:buNone/>
            </a:pPr>
            <a:r>
              <a:rPr lang="en-US" altLang="ko-KR" sz="2500" smtClean="0">
                <a:ea typeface="굴림" pitchFamily="50" charset="-127"/>
              </a:rPr>
              <a:t>        problems on update latency, signaling overhead, location       </a:t>
            </a:r>
          </a:p>
          <a:p>
            <a:pPr>
              <a:lnSpc>
                <a:spcPct val="80000"/>
              </a:lnSpc>
              <a:buFont typeface="Wingdings" pitchFamily="2" charset="2"/>
              <a:buNone/>
            </a:pPr>
            <a:r>
              <a:rPr lang="en-US" altLang="ko-KR" sz="2500" smtClean="0">
                <a:ea typeface="굴림" pitchFamily="50" charset="-127"/>
              </a:rPr>
              <a:t>        privacy, etc.</a:t>
            </a:r>
            <a:endParaRPr lang="ko-KR" altLang="en-US" sz="2500" smtClean="0">
              <a:ea typeface="굴림" pitchFamily="50" charset="-127"/>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2"/>
          <p:cNvSpPr>
            <a:spLocks noGrp="1"/>
          </p:cNvSpPr>
          <p:nvPr>
            <p:ph type="sldNum" sz="quarter" idx="12"/>
          </p:nvPr>
        </p:nvSpPr>
        <p:spPr/>
        <p:txBody>
          <a:bodyPr/>
          <a:lstStyle/>
          <a:p>
            <a:fld id="{78B03DFF-E9CE-4ACF-863A-BFBB5FB5061E}" type="slidenum">
              <a:rPr lang="ko-KR" altLang="en-US"/>
              <a:pPr/>
              <a:t>17</a:t>
            </a:fld>
            <a:endParaRPr lang="en-US" altLang="ko-KR"/>
          </a:p>
        </p:txBody>
      </p:sp>
      <p:sp>
        <p:nvSpPr>
          <p:cNvPr id="421890" name="Rectangle 2"/>
          <p:cNvSpPr>
            <a:spLocks noGrp="1"/>
          </p:cNvSpPr>
          <p:nvPr>
            <p:ph type="title"/>
          </p:nvPr>
        </p:nvSpPr>
        <p:spPr>
          <a:xfrm>
            <a:off x="609600" y="0"/>
            <a:ext cx="8153400" cy="609600"/>
          </a:xfrm>
        </p:spPr>
        <p:txBody>
          <a:bodyPr>
            <a:normAutofit fontScale="90000"/>
          </a:bodyPr>
          <a:lstStyle/>
          <a:p>
            <a:r>
              <a:rPr lang="en-US" altLang="ko-KR" sz="4000" b="1" smtClean="0">
                <a:ea typeface="굴림" pitchFamily="50" charset="-127"/>
              </a:rPr>
              <a:t>Problem Statement (2/4)</a:t>
            </a:r>
            <a:endParaRPr lang="ko-KR" altLang="en-US" sz="4000" b="1" smtClean="0">
              <a:ea typeface="굴림" pitchFamily="50" charset="-127"/>
            </a:endParaRPr>
          </a:p>
        </p:txBody>
      </p:sp>
      <p:sp>
        <p:nvSpPr>
          <p:cNvPr id="421891" name="Rectangle 3"/>
          <p:cNvSpPr>
            <a:spLocks noGrp="1"/>
          </p:cNvSpPr>
          <p:nvPr>
            <p:ph type="body" idx="1"/>
          </p:nvPr>
        </p:nvSpPr>
        <p:spPr>
          <a:xfrm>
            <a:off x="76200" y="990600"/>
            <a:ext cx="8077200" cy="5029200"/>
          </a:xfrm>
        </p:spPr>
        <p:txBody>
          <a:bodyPr>
            <a:normAutofit fontScale="92500" lnSpcReduction="10000"/>
          </a:bodyPr>
          <a:lstStyle/>
          <a:p>
            <a:pPr>
              <a:lnSpc>
                <a:spcPct val="90000"/>
              </a:lnSpc>
              <a:buFont typeface="Wingdings" pitchFamily="2" charset="2"/>
              <a:buNone/>
            </a:pPr>
            <a:r>
              <a:rPr lang="en-US" altLang="ko-KR" sz="2100" b="1" smtClean="0">
                <a:ea typeface="굴림" pitchFamily="50" charset="-127"/>
              </a:rPr>
              <a:t>1. Basic Problems</a:t>
            </a:r>
          </a:p>
          <a:p>
            <a:pPr>
              <a:lnSpc>
                <a:spcPct val="90000"/>
              </a:lnSpc>
              <a:buFont typeface="Wingdings" pitchFamily="2" charset="2"/>
              <a:buNone/>
            </a:pPr>
            <a:r>
              <a:rPr lang="en-US" altLang="ko-KR" sz="2100" b="1" smtClean="0">
                <a:ea typeface="굴림" pitchFamily="50" charset="-127"/>
              </a:rPr>
              <a:t>    1.4. Quality of Service</a:t>
            </a:r>
          </a:p>
          <a:p>
            <a:pPr lvl="1">
              <a:lnSpc>
                <a:spcPct val="90000"/>
              </a:lnSpc>
            </a:pPr>
            <a:r>
              <a:rPr lang="en-US" altLang="ko-KR" sz="2000" smtClean="0">
                <a:ea typeface="굴림" pitchFamily="50" charset="-127"/>
              </a:rPr>
              <a:t>Internet architecture is not enough to support quality of service from</a:t>
            </a:r>
          </a:p>
          <a:p>
            <a:pPr lvl="1">
              <a:lnSpc>
                <a:spcPct val="90000"/>
              </a:lnSpc>
              <a:buFont typeface="Wingdings 2" pitchFamily="18" charset="2"/>
              <a:buNone/>
            </a:pPr>
            <a:r>
              <a:rPr lang="en-US" altLang="ko-KR" sz="2000" smtClean="0">
                <a:ea typeface="굴림" pitchFamily="50" charset="-127"/>
              </a:rPr>
              <a:t>    user or application perspective.</a:t>
            </a:r>
          </a:p>
          <a:p>
            <a:pPr lvl="1">
              <a:lnSpc>
                <a:spcPct val="90000"/>
              </a:lnSpc>
            </a:pPr>
            <a:r>
              <a:rPr lang="en-US" altLang="ko-KR" sz="2000" smtClean="0">
                <a:ea typeface="굴림" pitchFamily="50" charset="-127"/>
              </a:rPr>
              <a:t>It is still unclear how and where to integrate different levels of quality</a:t>
            </a:r>
          </a:p>
          <a:p>
            <a:pPr lvl="1">
              <a:lnSpc>
                <a:spcPct val="90000"/>
              </a:lnSpc>
              <a:buFont typeface="Wingdings 2" pitchFamily="18" charset="2"/>
              <a:buNone/>
            </a:pPr>
            <a:r>
              <a:rPr lang="en-US" altLang="ko-KR" sz="2000" smtClean="0">
                <a:ea typeface="굴림" pitchFamily="50" charset="-127"/>
              </a:rPr>
              <a:t>    of service in the architecture.</a:t>
            </a:r>
          </a:p>
          <a:p>
            <a:pPr>
              <a:lnSpc>
                <a:spcPct val="90000"/>
              </a:lnSpc>
              <a:buFont typeface="Wingdings" pitchFamily="2" charset="2"/>
              <a:buNone/>
            </a:pPr>
            <a:r>
              <a:rPr lang="en-US" altLang="ko-KR" sz="2100" b="1" smtClean="0">
                <a:ea typeface="굴림" pitchFamily="50" charset="-127"/>
              </a:rPr>
              <a:t>1.5. Heterogeneous Physical Layers and Applications</a:t>
            </a:r>
          </a:p>
          <a:p>
            <a:pPr lvl="1">
              <a:lnSpc>
                <a:spcPct val="90000"/>
              </a:lnSpc>
            </a:pPr>
            <a:r>
              <a:rPr lang="en-US" altLang="ko-KR" sz="2000" smtClean="0">
                <a:ea typeface="굴림" pitchFamily="50" charset="-127"/>
              </a:rPr>
              <a:t>Recently, IP architecture is known as a “</a:t>
            </a:r>
            <a:r>
              <a:rPr lang="en-US" altLang="ko-KR" sz="2000" i="1" smtClean="0">
                <a:ea typeface="굴림" pitchFamily="50" charset="-127"/>
              </a:rPr>
              <a:t>narrow waist or thin waist</a:t>
            </a:r>
            <a:r>
              <a:rPr lang="en-US" altLang="ko-KR" sz="2000" smtClean="0">
                <a:ea typeface="굴림" pitchFamily="50" charset="-127"/>
              </a:rPr>
              <a:t>”.</a:t>
            </a:r>
          </a:p>
          <a:p>
            <a:pPr lvl="1">
              <a:lnSpc>
                <a:spcPct val="90000"/>
              </a:lnSpc>
            </a:pPr>
            <a:r>
              <a:rPr lang="en-US" altLang="ko-KR" sz="2000" smtClean="0">
                <a:ea typeface="굴림" pitchFamily="50" charset="-127"/>
              </a:rPr>
              <a:t>Physical Layers and Applications heterogeneity poses tremendous</a:t>
            </a:r>
          </a:p>
          <a:p>
            <a:pPr lvl="1">
              <a:lnSpc>
                <a:spcPct val="90000"/>
              </a:lnSpc>
              <a:buFont typeface="Wingdings 2" pitchFamily="18" charset="2"/>
              <a:buNone/>
            </a:pPr>
            <a:r>
              <a:rPr lang="en-US" altLang="ko-KR" sz="2000" smtClean="0">
                <a:ea typeface="굴림" pitchFamily="50" charset="-127"/>
              </a:rPr>
              <a:t>    challenges for network architecture, resource allocation, reliable</a:t>
            </a:r>
          </a:p>
          <a:p>
            <a:pPr lvl="1">
              <a:lnSpc>
                <a:spcPct val="90000"/>
              </a:lnSpc>
              <a:buFont typeface="Wingdings 2" pitchFamily="18" charset="2"/>
              <a:buNone/>
            </a:pPr>
            <a:r>
              <a:rPr lang="en-US" altLang="ko-KR" sz="2000" smtClean="0">
                <a:ea typeface="굴림" pitchFamily="50" charset="-127"/>
              </a:rPr>
              <a:t>    transport, context-awareness, re-configurability, and security.</a:t>
            </a:r>
          </a:p>
          <a:p>
            <a:pPr>
              <a:lnSpc>
                <a:spcPct val="90000"/>
              </a:lnSpc>
              <a:buFont typeface="Wingdings" pitchFamily="2" charset="2"/>
              <a:buNone/>
            </a:pPr>
            <a:r>
              <a:rPr lang="en-US" altLang="ko-KR" sz="2100" b="1" smtClean="0">
                <a:ea typeface="굴림" pitchFamily="50" charset="-127"/>
              </a:rPr>
              <a:t>1.6. Network Management</a:t>
            </a:r>
          </a:p>
          <a:p>
            <a:pPr lvl="1">
              <a:lnSpc>
                <a:spcPct val="90000"/>
              </a:lnSpc>
            </a:pPr>
            <a:r>
              <a:rPr lang="en-US" altLang="ko-KR" sz="2000" smtClean="0">
                <a:ea typeface="굴림" pitchFamily="50" charset="-127"/>
              </a:rPr>
              <a:t>The original Internet lacks in management plane.</a:t>
            </a:r>
            <a:endParaRPr lang="ko-KR" altLang="en-US" sz="2000" smtClean="0">
              <a:ea typeface="굴림" pitchFamily="50" charset="-127"/>
            </a:endParaRPr>
          </a:p>
        </p:txBody>
      </p:sp>
      <p:pic>
        <p:nvPicPr>
          <p:cNvPr id="421894" name="Picture 6"/>
          <p:cNvPicPr>
            <a:picLocks noChangeAspect="1" noChangeArrowheads="1"/>
          </p:cNvPicPr>
          <p:nvPr/>
        </p:nvPicPr>
        <p:blipFill>
          <a:blip r:embed="rId2"/>
          <a:srcRect/>
          <a:stretch>
            <a:fillRect/>
          </a:stretch>
        </p:blipFill>
        <p:spPr bwMode="auto">
          <a:xfrm>
            <a:off x="7439025" y="4038600"/>
            <a:ext cx="1704975" cy="2667000"/>
          </a:xfrm>
          <a:prstGeom prst="rect">
            <a:avLst/>
          </a:prstGeom>
          <a:noFill/>
        </p:spPr>
      </p:pic>
      <p:sp>
        <p:nvSpPr>
          <p:cNvPr id="421895" name="Rectangle 7"/>
          <p:cNvSpPr>
            <a:spLocks noChangeArrowheads="1"/>
          </p:cNvSpPr>
          <p:nvPr/>
        </p:nvSpPr>
        <p:spPr bwMode="auto">
          <a:xfrm>
            <a:off x="2819400" y="6096000"/>
            <a:ext cx="4572000" cy="457200"/>
          </a:xfrm>
          <a:prstGeom prst="rect">
            <a:avLst/>
          </a:prstGeom>
          <a:noFill/>
          <a:ln w="9525">
            <a:noFill/>
            <a:miter lim="800000"/>
            <a:headEnd/>
            <a:tailEnd/>
          </a:ln>
          <a:effectLst/>
        </p:spPr>
        <p:txBody>
          <a:bodyPr>
            <a:spAutoFit/>
          </a:bodyPr>
          <a:lstStyle/>
          <a:p>
            <a:pPr algn="r"/>
            <a:r>
              <a:rPr lang="en-US" altLang="ko-KR" sz="1200" i="1">
                <a:ea typeface="굴림" pitchFamily="50" charset="-127"/>
              </a:rPr>
              <a:t>Source : Steve Deering,</a:t>
            </a:r>
          </a:p>
          <a:p>
            <a:pPr algn="r"/>
            <a:r>
              <a:rPr lang="en-US" altLang="ko-KR" sz="1200" i="1">
                <a:ea typeface="굴림" pitchFamily="50" charset="-127"/>
              </a:rPr>
              <a:t>IPv6 :addressing the future</a:t>
            </a:r>
            <a:endParaRPr lang="ko-KR" altLang="en-US" sz="1200" i="1">
              <a:ea typeface="굴림" pitchFamily="50" charset="-127"/>
            </a:endParaRPr>
          </a:p>
        </p:txBody>
      </p:sp>
      <p:sp>
        <p:nvSpPr>
          <p:cNvPr id="421896" name="Rectangle 8"/>
          <p:cNvSpPr>
            <a:spLocks noChangeArrowheads="1"/>
          </p:cNvSpPr>
          <p:nvPr/>
        </p:nvSpPr>
        <p:spPr bwMode="auto">
          <a:xfrm>
            <a:off x="6019800" y="5029200"/>
            <a:ext cx="1905000" cy="639763"/>
          </a:xfrm>
          <a:prstGeom prst="rect">
            <a:avLst/>
          </a:prstGeom>
          <a:noFill/>
          <a:ln w="9525">
            <a:noFill/>
            <a:miter lim="800000"/>
            <a:headEnd/>
            <a:tailEnd/>
          </a:ln>
          <a:effectLst/>
        </p:spPr>
        <p:txBody>
          <a:bodyPr>
            <a:spAutoFit/>
          </a:bodyPr>
          <a:lstStyle/>
          <a:p>
            <a:pPr algn="r"/>
            <a:r>
              <a:rPr lang="en-US" altLang="ko-KR" sz="1200" b="1">
                <a:ea typeface="굴림" pitchFamily="50" charset="-127"/>
              </a:rPr>
              <a:t>Narrow Waist for</a:t>
            </a:r>
          </a:p>
          <a:p>
            <a:pPr algn="r"/>
            <a:r>
              <a:rPr lang="en-US" altLang="ko-KR" sz="1200" b="1">
                <a:ea typeface="굴림" pitchFamily="50" charset="-127"/>
              </a:rPr>
              <a:t>Internet Hourglass</a:t>
            </a:r>
          </a:p>
          <a:p>
            <a:pPr algn="r"/>
            <a:r>
              <a:rPr lang="en-US" altLang="ko-KR" sz="1200" b="1">
                <a:ea typeface="굴림" pitchFamily="50" charset="-127"/>
              </a:rPr>
              <a:t>(Common Layer = IP)</a:t>
            </a:r>
            <a:endParaRPr lang="ko-KR" altLang="en-US" sz="1200" b="1">
              <a:ea typeface="굴림" pitchFamily="50" charset="-127"/>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2"/>
          <p:cNvSpPr>
            <a:spLocks noGrp="1"/>
          </p:cNvSpPr>
          <p:nvPr>
            <p:ph type="sldNum" sz="quarter" idx="12"/>
          </p:nvPr>
        </p:nvSpPr>
        <p:spPr/>
        <p:txBody>
          <a:bodyPr/>
          <a:lstStyle/>
          <a:p>
            <a:fld id="{FE559521-3966-45E1-9AE9-5CCC3E70D65A}" type="slidenum">
              <a:rPr lang="ko-KR" altLang="en-US"/>
              <a:pPr/>
              <a:t>18</a:t>
            </a:fld>
            <a:endParaRPr lang="en-US" altLang="ko-KR"/>
          </a:p>
        </p:txBody>
      </p:sp>
      <p:sp>
        <p:nvSpPr>
          <p:cNvPr id="422914" name="Rectangle 2"/>
          <p:cNvSpPr>
            <a:spLocks noGrp="1"/>
          </p:cNvSpPr>
          <p:nvPr>
            <p:ph type="title"/>
          </p:nvPr>
        </p:nvSpPr>
        <p:spPr>
          <a:xfrm>
            <a:off x="609600" y="0"/>
            <a:ext cx="8153400" cy="609600"/>
          </a:xfrm>
        </p:spPr>
        <p:txBody>
          <a:bodyPr>
            <a:normAutofit fontScale="90000"/>
          </a:bodyPr>
          <a:lstStyle/>
          <a:p>
            <a:r>
              <a:rPr lang="en-US" altLang="ko-KR" sz="4000" b="1" smtClean="0">
                <a:ea typeface="굴림" pitchFamily="50" charset="-127"/>
              </a:rPr>
              <a:t>Problem Statement (3/4)</a:t>
            </a:r>
            <a:endParaRPr lang="ko-KR" altLang="en-US" sz="4000" b="1" smtClean="0">
              <a:ea typeface="굴림" pitchFamily="50" charset="-127"/>
            </a:endParaRPr>
          </a:p>
        </p:txBody>
      </p:sp>
      <p:sp>
        <p:nvSpPr>
          <p:cNvPr id="422915" name="Rectangle 3"/>
          <p:cNvSpPr>
            <a:spLocks noGrp="1"/>
          </p:cNvSpPr>
          <p:nvPr>
            <p:ph type="body" idx="1"/>
          </p:nvPr>
        </p:nvSpPr>
        <p:spPr>
          <a:xfrm>
            <a:off x="533400" y="990600"/>
            <a:ext cx="8153400" cy="5638800"/>
          </a:xfrm>
        </p:spPr>
        <p:txBody>
          <a:bodyPr>
            <a:normAutofit fontScale="92500" lnSpcReduction="20000"/>
          </a:bodyPr>
          <a:lstStyle/>
          <a:p>
            <a:pPr>
              <a:lnSpc>
                <a:spcPct val="80000"/>
              </a:lnSpc>
              <a:buFont typeface="Wingdings" pitchFamily="2" charset="2"/>
              <a:buNone/>
            </a:pPr>
            <a:r>
              <a:rPr lang="en-US" altLang="ko-KR" sz="2100" b="1" smtClean="0">
                <a:ea typeface="굴림" pitchFamily="50" charset="-127"/>
              </a:rPr>
              <a:t>1. Basic Problems</a:t>
            </a:r>
          </a:p>
          <a:p>
            <a:pPr>
              <a:lnSpc>
                <a:spcPct val="80000"/>
              </a:lnSpc>
              <a:buFont typeface="Wingdings" pitchFamily="2" charset="2"/>
              <a:buNone/>
            </a:pPr>
            <a:r>
              <a:rPr lang="en-US" altLang="ko-KR" sz="2100" b="1" smtClean="0">
                <a:ea typeface="굴림" pitchFamily="50" charset="-127"/>
              </a:rPr>
              <a:t>   1.7. Congestive Collapse</a:t>
            </a:r>
          </a:p>
          <a:p>
            <a:pPr lvl="1">
              <a:lnSpc>
                <a:spcPct val="80000"/>
              </a:lnSpc>
              <a:buFont typeface="Wingdings 2" pitchFamily="18" charset="2"/>
              <a:buNone/>
            </a:pPr>
            <a:r>
              <a:rPr lang="en-US" altLang="ko-KR" sz="2000" smtClean="0">
                <a:ea typeface="굴림" pitchFamily="50" charset="-127"/>
              </a:rPr>
              <a:t>Current TCP is showing its limits in insufficient dynamic range to handle</a:t>
            </a:r>
          </a:p>
          <a:p>
            <a:pPr lvl="1">
              <a:lnSpc>
                <a:spcPct val="80000"/>
              </a:lnSpc>
              <a:buFont typeface="Wingdings 2" pitchFamily="18" charset="2"/>
              <a:buNone/>
            </a:pPr>
            <a:r>
              <a:rPr lang="en-US" altLang="ko-KR" sz="2000" smtClean="0">
                <a:ea typeface="굴림" pitchFamily="50" charset="-127"/>
              </a:rPr>
              <a:t>high-speed wide-area networks, poor performance over links with</a:t>
            </a:r>
          </a:p>
          <a:p>
            <a:pPr lvl="1">
              <a:lnSpc>
                <a:spcPct val="80000"/>
              </a:lnSpc>
              <a:buFont typeface="Wingdings 2" pitchFamily="18" charset="2"/>
              <a:buNone/>
            </a:pPr>
            <a:r>
              <a:rPr lang="en-US" altLang="ko-KR" sz="2000" smtClean="0">
                <a:ea typeface="굴림" pitchFamily="50" charset="-127"/>
              </a:rPr>
              <a:t>unpredictable characteristics, such as some forms of wireless link, poor</a:t>
            </a:r>
          </a:p>
          <a:p>
            <a:pPr lvl="1">
              <a:lnSpc>
                <a:spcPct val="80000"/>
              </a:lnSpc>
              <a:buFont typeface="Wingdings 2" pitchFamily="18" charset="2"/>
              <a:buNone/>
            </a:pPr>
            <a:r>
              <a:rPr lang="en-US" altLang="ko-KR" sz="2000" smtClean="0">
                <a:ea typeface="굴림" pitchFamily="50" charset="-127"/>
              </a:rPr>
              <a:t>latency characteristics for competing real-time flows, etc.</a:t>
            </a:r>
          </a:p>
          <a:p>
            <a:pPr>
              <a:lnSpc>
                <a:spcPct val="80000"/>
              </a:lnSpc>
              <a:buFont typeface="Wingdings" pitchFamily="2" charset="2"/>
              <a:buNone/>
            </a:pPr>
            <a:r>
              <a:rPr lang="en-US" altLang="ko-KR" sz="2100" b="1" smtClean="0">
                <a:ea typeface="굴림" pitchFamily="50" charset="-127"/>
              </a:rPr>
              <a:t>   1.8 Opportunistic and Fast Long-Distance Networks</a:t>
            </a:r>
          </a:p>
          <a:p>
            <a:pPr lvl="1">
              <a:lnSpc>
                <a:spcPct val="80000"/>
              </a:lnSpc>
              <a:buFont typeface="Wingdings 2" pitchFamily="18" charset="2"/>
              <a:buNone/>
            </a:pPr>
            <a:r>
              <a:rPr lang="en-US" altLang="ko-KR" sz="2000" smtClean="0">
                <a:ea typeface="굴림" pitchFamily="50" charset="-127"/>
              </a:rPr>
              <a:t>Original Internet was designed to support always-on connectivity, short</a:t>
            </a:r>
          </a:p>
          <a:p>
            <a:pPr lvl="1">
              <a:lnSpc>
                <a:spcPct val="80000"/>
              </a:lnSpc>
              <a:buFont typeface="Wingdings 2" pitchFamily="18" charset="2"/>
              <a:buNone/>
            </a:pPr>
            <a:r>
              <a:rPr lang="en-US" altLang="ko-KR" sz="2000" smtClean="0">
                <a:ea typeface="굴림" pitchFamily="50" charset="-127"/>
              </a:rPr>
              <a:t>delay, symmetric data rate and low error rate communications, but</a:t>
            </a:r>
          </a:p>
          <a:p>
            <a:pPr lvl="1">
              <a:lnSpc>
                <a:spcPct val="80000"/>
              </a:lnSpc>
              <a:buFont typeface="Wingdings 2" pitchFamily="18" charset="2"/>
              <a:buNone/>
            </a:pPr>
            <a:r>
              <a:rPr lang="en-US" altLang="ko-KR" sz="2000" smtClean="0">
                <a:ea typeface="굴림" pitchFamily="50" charset="-127"/>
              </a:rPr>
              <a:t>many evolving and challenged networks do not confirm to this design</a:t>
            </a:r>
          </a:p>
          <a:p>
            <a:pPr lvl="1">
              <a:lnSpc>
                <a:spcPct val="80000"/>
              </a:lnSpc>
              <a:buFont typeface="Wingdings 2" pitchFamily="18" charset="2"/>
              <a:buNone/>
            </a:pPr>
            <a:r>
              <a:rPr lang="en-US" altLang="ko-KR" sz="2000" smtClean="0">
                <a:ea typeface="굴림" pitchFamily="50" charset="-127"/>
              </a:rPr>
              <a:t>philosophy.</a:t>
            </a:r>
          </a:p>
          <a:p>
            <a:pPr lvl="1">
              <a:lnSpc>
                <a:spcPct val="80000"/>
              </a:lnSpc>
            </a:pPr>
            <a:r>
              <a:rPr lang="en-US" altLang="ko-KR" sz="2000" smtClean="0">
                <a:ea typeface="굴림" pitchFamily="50" charset="-127"/>
              </a:rPr>
              <a:t> E.g., Intermittent connectivity, long or variable delay, asymmetric data</a:t>
            </a:r>
          </a:p>
          <a:p>
            <a:pPr>
              <a:lnSpc>
                <a:spcPct val="80000"/>
              </a:lnSpc>
              <a:buFont typeface="Wingdings" pitchFamily="2" charset="2"/>
              <a:buNone/>
            </a:pPr>
            <a:r>
              <a:rPr lang="en-US" altLang="ko-KR" sz="2100" smtClean="0">
                <a:ea typeface="굴림" pitchFamily="50" charset="-127"/>
              </a:rPr>
              <a:t>          rates, high error rates, fast long-distance communications, etc.</a:t>
            </a:r>
          </a:p>
          <a:p>
            <a:pPr>
              <a:lnSpc>
                <a:spcPct val="80000"/>
              </a:lnSpc>
            </a:pPr>
            <a:r>
              <a:rPr lang="en-US" altLang="ko-KR" sz="2100" b="1" smtClean="0">
                <a:ea typeface="굴림" pitchFamily="50" charset="-127"/>
              </a:rPr>
              <a:t>1.9. Economy and Policy</a:t>
            </a:r>
          </a:p>
          <a:p>
            <a:pPr lvl="1">
              <a:lnSpc>
                <a:spcPct val="80000"/>
              </a:lnSpc>
              <a:buFont typeface="Wingdings 2" pitchFamily="18" charset="2"/>
              <a:buNone/>
            </a:pPr>
            <a:r>
              <a:rPr lang="en-US" altLang="ko-KR" sz="2000" smtClean="0">
                <a:ea typeface="굴림" pitchFamily="50" charset="-127"/>
              </a:rPr>
              <a:t>The current Internet lacks explicit economic primitives.</a:t>
            </a:r>
          </a:p>
          <a:p>
            <a:pPr lvl="1">
              <a:lnSpc>
                <a:spcPct val="80000"/>
              </a:lnSpc>
              <a:buFont typeface="Wingdings 2" pitchFamily="18" charset="2"/>
              <a:buNone/>
            </a:pPr>
            <a:r>
              <a:rPr lang="en-US" altLang="ko-KR" sz="2000" smtClean="0">
                <a:ea typeface="굴림" pitchFamily="50" charset="-127"/>
              </a:rPr>
              <a:t>There is a question of how network provider and ISP continue to make</a:t>
            </a:r>
          </a:p>
          <a:p>
            <a:pPr lvl="1">
              <a:lnSpc>
                <a:spcPct val="80000"/>
              </a:lnSpc>
              <a:buFont typeface="Wingdings 2" pitchFamily="18" charset="2"/>
              <a:buNone/>
            </a:pPr>
            <a:r>
              <a:rPr lang="en-US" altLang="ko-KR" sz="2000" smtClean="0">
                <a:ea typeface="굴림" pitchFamily="50" charset="-127"/>
              </a:rPr>
              <a:t>profit.</a:t>
            </a:r>
            <a:endParaRPr lang="ko-KR" altLang="en-US" sz="2000" smtClean="0">
              <a:ea typeface="굴림" pitchFamily="50" charset="-127"/>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2"/>
          <p:cNvSpPr>
            <a:spLocks noGrp="1"/>
          </p:cNvSpPr>
          <p:nvPr>
            <p:ph type="sldNum" sz="quarter" idx="12"/>
          </p:nvPr>
        </p:nvSpPr>
        <p:spPr/>
        <p:txBody>
          <a:bodyPr/>
          <a:lstStyle/>
          <a:p>
            <a:fld id="{E05DA55B-5872-4735-8328-1AFDABF628E5}" type="slidenum">
              <a:rPr lang="ko-KR" altLang="en-US"/>
              <a:pPr/>
              <a:t>19</a:t>
            </a:fld>
            <a:endParaRPr lang="en-US" altLang="ko-KR"/>
          </a:p>
        </p:txBody>
      </p:sp>
      <p:sp>
        <p:nvSpPr>
          <p:cNvPr id="423938" name="Rectangle 2"/>
          <p:cNvSpPr>
            <a:spLocks noGrp="1"/>
          </p:cNvSpPr>
          <p:nvPr>
            <p:ph type="title"/>
          </p:nvPr>
        </p:nvSpPr>
        <p:spPr>
          <a:xfrm>
            <a:off x="609600" y="0"/>
            <a:ext cx="8153400" cy="609600"/>
          </a:xfrm>
        </p:spPr>
        <p:txBody>
          <a:bodyPr>
            <a:normAutofit fontScale="90000"/>
          </a:bodyPr>
          <a:lstStyle/>
          <a:p>
            <a:r>
              <a:rPr lang="en-US" altLang="ko-KR" sz="4000" b="1" smtClean="0">
                <a:ea typeface="굴림" pitchFamily="50" charset="-127"/>
              </a:rPr>
              <a:t>Problem Statement (4/4)</a:t>
            </a:r>
            <a:endParaRPr lang="ko-KR" altLang="en-US" sz="4000" b="1" smtClean="0">
              <a:ea typeface="굴림" pitchFamily="50" charset="-127"/>
            </a:endParaRPr>
          </a:p>
        </p:txBody>
      </p:sp>
      <p:sp>
        <p:nvSpPr>
          <p:cNvPr id="423939" name="Rectangle 3"/>
          <p:cNvSpPr>
            <a:spLocks noGrp="1"/>
          </p:cNvSpPr>
          <p:nvPr>
            <p:ph type="body" idx="1"/>
          </p:nvPr>
        </p:nvSpPr>
        <p:spPr>
          <a:xfrm>
            <a:off x="152400" y="990600"/>
            <a:ext cx="8839200" cy="5334000"/>
          </a:xfrm>
        </p:spPr>
        <p:txBody>
          <a:bodyPr>
            <a:normAutofit fontScale="92500"/>
          </a:bodyPr>
          <a:lstStyle/>
          <a:p>
            <a:pPr>
              <a:lnSpc>
                <a:spcPct val="80000"/>
              </a:lnSpc>
              <a:buFont typeface="Wingdings" pitchFamily="2" charset="2"/>
              <a:buNone/>
            </a:pPr>
            <a:r>
              <a:rPr lang="en-US" altLang="ko-KR" sz="2500" b="1" smtClean="0">
                <a:ea typeface="굴림" pitchFamily="50" charset="-127"/>
              </a:rPr>
              <a:t>2. Problems with Original Design Principles</a:t>
            </a:r>
          </a:p>
          <a:p>
            <a:pPr>
              <a:lnSpc>
                <a:spcPct val="80000"/>
              </a:lnSpc>
              <a:buFont typeface="Wingdings" pitchFamily="2" charset="2"/>
              <a:buNone/>
            </a:pPr>
            <a:r>
              <a:rPr lang="en-US" altLang="ko-KR" sz="2500" b="1" smtClean="0">
                <a:ea typeface="굴림" pitchFamily="50" charset="-127"/>
              </a:rPr>
              <a:t>   2.1. Packet Switching</a:t>
            </a:r>
          </a:p>
          <a:p>
            <a:pPr lvl="1">
              <a:lnSpc>
                <a:spcPct val="80000"/>
              </a:lnSpc>
            </a:pPr>
            <a:r>
              <a:rPr lang="en-US" altLang="ko-KR" sz="2200" smtClean="0">
                <a:ea typeface="굴림" pitchFamily="50" charset="-127"/>
              </a:rPr>
              <a:t>Packet switching is known to be inappropriate for the core of</a:t>
            </a:r>
          </a:p>
          <a:p>
            <a:pPr lvl="1">
              <a:lnSpc>
                <a:spcPct val="80000"/>
              </a:lnSpc>
              <a:buFont typeface="Wingdings 2" pitchFamily="18" charset="2"/>
              <a:buNone/>
            </a:pPr>
            <a:r>
              <a:rPr lang="en-US" altLang="ko-KR" sz="2200" smtClean="0">
                <a:ea typeface="굴림" pitchFamily="50" charset="-127"/>
              </a:rPr>
              <a:t>    networks and high capacity switching techniques (e.g., Terabit).</a:t>
            </a:r>
          </a:p>
          <a:p>
            <a:pPr>
              <a:lnSpc>
                <a:spcPct val="80000"/>
              </a:lnSpc>
              <a:buFont typeface="Wingdings" pitchFamily="2" charset="2"/>
              <a:buNone/>
            </a:pPr>
            <a:r>
              <a:rPr lang="en-US" altLang="ko-KR" sz="2500" b="1" smtClean="0">
                <a:ea typeface="굴림" pitchFamily="50" charset="-127"/>
              </a:rPr>
              <a:t>   2.2. Models of the End-to-End Principle</a:t>
            </a:r>
          </a:p>
          <a:p>
            <a:pPr lvl="1">
              <a:lnSpc>
                <a:spcPct val="80000"/>
              </a:lnSpc>
            </a:pPr>
            <a:r>
              <a:rPr lang="en-US" altLang="ko-KR" sz="2200" smtClean="0">
                <a:ea typeface="굴림" pitchFamily="50" charset="-127"/>
              </a:rPr>
              <a:t>The Models of the end-to-end principle have been progressively</a:t>
            </a:r>
          </a:p>
          <a:p>
            <a:pPr lvl="1">
              <a:lnSpc>
                <a:spcPct val="80000"/>
              </a:lnSpc>
              <a:buFont typeface="Wingdings 2" pitchFamily="18" charset="2"/>
              <a:buNone/>
            </a:pPr>
            <a:r>
              <a:rPr lang="en-US" altLang="ko-KR" sz="2200" smtClean="0">
                <a:ea typeface="굴림" pitchFamily="50" charset="-127"/>
              </a:rPr>
              <a:t>    eroded, most notably by the use of NATs, which modify addresses,</a:t>
            </a:r>
          </a:p>
          <a:p>
            <a:pPr lvl="1">
              <a:lnSpc>
                <a:spcPct val="80000"/>
              </a:lnSpc>
              <a:buFont typeface="Wingdings 2" pitchFamily="18" charset="2"/>
              <a:buNone/>
            </a:pPr>
            <a:r>
              <a:rPr lang="en-US" altLang="ko-KR" sz="2200" smtClean="0">
                <a:ea typeface="굴림" pitchFamily="50" charset="-127"/>
              </a:rPr>
              <a:t>    and firewalls and other middle boxes</a:t>
            </a:r>
          </a:p>
          <a:p>
            <a:pPr lvl="1">
              <a:lnSpc>
                <a:spcPct val="80000"/>
              </a:lnSpc>
            </a:pPr>
            <a:r>
              <a:rPr lang="en-US" altLang="ko-KR" sz="2200" smtClean="0">
                <a:ea typeface="굴림" pitchFamily="50" charset="-127"/>
              </a:rPr>
              <a:t>End hosts are often not able to connect even when security policies</a:t>
            </a:r>
          </a:p>
          <a:p>
            <a:pPr lvl="1">
              <a:lnSpc>
                <a:spcPct val="80000"/>
              </a:lnSpc>
              <a:buFont typeface="Wingdings 2" pitchFamily="18" charset="2"/>
              <a:buNone/>
            </a:pPr>
            <a:r>
              <a:rPr lang="en-US" altLang="ko-KR" sz="2200" smtClean="0">
                <a:ea typeface="굴림" pitchFamily="50" charset="-127"/>
              </a:rPr>
              <a:t>    would otherwise allow such connections.</a:t>
            </a:r>
          </a:p>
          <a:p>
            <a:pPr lvl="1">
              <a:lnSpc>
                <a:spcPct val="80000"/>
              </a:lnSpc>
              <a:buFont typeface="Wingdings 2" pitchFamily="18" charset="2"/>
              <a:buNone/>
            </a:pPr>
            <a:r>
              <a:rPr lang="en-US" altLang="ko-KR" sz="2500" b="1" smtClean="0">
                <a:ea typeface="굴림" pitchFamily="50" charset="-127"/>
              </a:rPr>
              <a:t>2.3. Layering</a:t>
            </a:r>
          </a:p>
          <a:p>
            <a:pPr lvl="1">
              <a:lnSpc>
                <a:spcPct val="80000"/>
              </a:lnSpc>
            </a:pPr>
            <a:r>
              <a:rPr lang="en-US" altLang="ko-KR" sz="2200" smtClean="0">
                <a:ea typeface="굴림" pitchFamily="50" charset="-127"/>
              </a:rPr>
              <a:t>Layering was one of important characteristics of current IP</a:t>
            </a:r>
          </a:p>
          <a:p>
            <a:pPr lvl="1">
              <a:lnSpc>
                <a:spcPct val="80000"/>
              </a:lnSpc>
              <a:buFont typeface="Wingdings 2" pitchFamily="18" charset="2"/>
              <a:buNone/>
            </a:pPr>
            <a:r>
              <a:rPr lang="en-US" altLang="ko-KR" sz="2200" smtClean="0">
                <a:ea typeface="굴림" pitchFamily="50" charset="-127"/>
              </a:rPr>
              <a:t>    technologies, but at this phase, it has inevitable inefficiencies.</a:t>
            </a:r>
          </a:p>
          <a:p>
            <a:pPr lvl="1">
              <a:lnSpc>
                <a:spcPct val="80000"/>
              </a:lnSpc>
            </a:pPr>
            <a:r>
              <a:rPr lang="en-US" altLang="ko-KR" sz="2200" smtClean="0">
                <a:ea typeface="굴림" pitchFamily="50" charset="-127"/>
              </a:rPr>
              <a:t>One of challenging issues is how to support fast mobility in</a:t>
            </a:r>
          </a:p>
          <a:p>
            <a:pPr lvl="1">
              <a:lnSpc>
                <a:spcPct val="80000"/>
              </a:lnSpc>
              <a:buFont typeface="Wingdings 2" pitchFamily="18" charset="2"/>
              <a:buNone/>
            </a:pPr>
            <a:r>
              <a:rPr lang="en-US" altLang="ko-KR" sz="2200" smtClean="0">
                <a:ea typeface="굴림" pitchFamily="50" charset="-127"/>
              </a:rPr>
              <a:t>    heterogeneous layered architecture.</a:t>
            </a:r>
            <a:endParaRPr lang="ko-KR" altLang="en-US" sz="2200" smtClean="0">
              <a:ea typeface="굴림" pitchFamily="50" charset="-127"/>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Outline</a:t>
            </a:r>
            <a:endParaRPr lang="ko-KR" altLang="en-US" dirty="0"/>
          </a:p>
        </p:txBody>
      </p:sp>
      <p:sp>
        <p:nvSpPr>
          <p:cNvPr id="3" name="내용 개체 틀 2"/>
          <p:cNvSpPr>
            <a:spLocks noGrp="1"/>
          </p:cNvSpPr>
          <p:nvPr>
            <p:ph idx="1"/>
          </p:nvPr>
        </p:nvSpPr>
        <p:spPr/>
        <p:txBody>
          <a:bodyPr/>
          <a:lstStyle/>
          <a:p>
            <a:r>
              <a:rPr lang="en-US" altLang="ko-KR" dirty="0" smtClean="0"/>
              <a:t>What is Routing?</a:t>
            </a:r>
          </a:p>
          <a:p>
            <a:r>
              <a:rPr lang="en-US" altLang="ko-KR" dirty="0" smtClean="0"/>
              <a:t>Why Future Internet?</a:t>
            </a:r>
          </a:p>
          <a:p>
            <a:r>
              <a:rPr lang="en-US" altLang="ko-KR" dirty="0" smtClean="0"/>
              <a:t>Routing Problems for FI</a:t>
            </a:r>
            <a:endParaRPr lang="en-US" altLang="ko-KR" dirty="0" smtClean="0"/>
          </a:p>
          <a:p>
            <a:r>
              <a:rPr lang="en-US" altLang="ko-KR" dirty="0" smtClean="0"/>
              <a:t>Proposed Solution</a:t>
            </a:r>
            <a:endParaRPr lang="ko-KR"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Routing Problems for FI</a:t>
            </a:r>
            <a:endParaRPr lang="ko-KR" altLang="en-US" dirty="0"/>
          </a:p>
        </p:txBody>
      </p:sp>
      <p:sp>
        <p:nvSpPr>
          <p:cNvPr id="3" name="내용 개체 틀 2"/>
          <p:cNvSpPr>
            <a:spLocks noGrp="1"/>
          </p:cNvSpPr>
          <p:nvPr>
            <p:ph idx="1"/>
          </p:nvPr>
        </p:nvSpPr>
        <p:spPr/>
        <p:txBody>
          <a:bodyPr>
            <a:normAutofit fontScale="85000" lnSpcReduction="10000"/>
          </a:bodyPr>
          <a:lstStyle/>
          <a:p>
            <a:r>
              <a:rPr lang="en-US" altLang="ko-KR" sz="2800" dirty="0" smtClean="0"/>
              <a:t>Scaling Problem</a:t>
            </a:r>
          </a:p>
          <a:p>
            <a:pPr lvl="1"/>
            <a:r>
              <a:rPr lang="en-US" altLang="ko-KR" sz="2400" dirty="0" smtClean="0"/>
              <a:t>IPv4 growth explosively</a:t>
            </a:r>
          </a:p>
          <a:p>
            <a:pPr lvl="1"/>
            <a:r>
              <a:rPr lang="en-US" altLang="ko-KR" sz="2400" dirty="0" smtClean="0"/>
              <a:t>PI desire from users</a:t>
            </a:r>
            <a:r>
              <a:rPr lang="en-US" altLang="ko-KR" sz="2400" dirty="0" smtClean="0"/>
              <a:t>:</a:t>
            </a:r>
            <a:r>
              <a:rPr lang="en-US" altLang="ko-KR" dirty="0" smtClean="0"/>
              <a:t> </a:t>
            </a:r>
            <a:r>
              <a:rPr lang="en-US" altLang="ko-KR" sz="2000" dirty="0" smtClean="0"/>
              <a:t>destroys topology based address aggregation </a:t>
            </a:r>
            <a:endParaRPr lang="en-US" altLang="ko-KR" sz="2000" dirty="0" smtClean="0"/>
          </a:p>
          <a:p>
            <a:pPr lvl="1"/>
            <a:r>
              <a:rPr lang="en-US" altLang="ko-KR" sz="2400" dirty="0" smtClean="0"/>
              <a:t>Sub-prefix announcing for TE: </a:t>
            </a:r>
            <a:r>
              <a:rPr lang="en-US" altLang="ko-KR" sz="2000" dirty="0" smtClean="0"/>
              <a:t>more than one prefix announcements for one CN.</a:t>
            </a:r>
            <a:endParaRPr lang="en-US" altLang="ko-KR" sz="2000" dirty="0"/>
          </a:p>
          <a:p>
            <a:pPr lvl="1"/>
            <a:r>
              <a:rPr lang="en-US" altLang="ko-KR" sz="2400" dirty="0" smtClean="0"/>
              <a:t>Widespread of </a:t>
            </a:r>
            <a:r>
              <a:rPr lang="en-US" altLang="ko-KR" sz="2400" dirty="0" err="1" smtClean="0"/>
              <a:t>multihoming</a:t>
            </a:r>
            <a:r>
              <a:rPr lang="en-US" altLang="ko-KR" sz="2400" dirty="0" smtClean="0"/>
              <a:t>: </a:t>
            </a:r>
            <a:r>
              <a:rPr lang="en-US" altLang="ko-KR" sz="2000" dirty="0" smtClean="0"/>
              <a:t>destroys topology based address aggregation</a:t>
            </a:r>
          </a:p>
          <a:p>
            <a:r>
              <a:rPr lang="en-US" altLang="ko-KR" sz="2800" dirty="0" smtClean="0"/>
              <a:t>Usage Pattern change: </a:t>
            </a:r>
            <a:r>
              <a:rPr lang="en-US" altLang="ko-KR" sz="2400" dirty="0" smtClean="0"/>
              <a:t>Host Oriented -&gt; Data (content) oriented</a:t>
            </a:r>
          </a:p>
          <a:p>
            <a:pPr lvl="1"/>
            <a:r>
              <a:rPr lang="ko-KR" altLang="en-US" sz="2000" dirty="0" smtClean="0"/>
              <a:t>동광</a:t>
            </a:r>
            <a:endParaRPr lang="en-US" altLang="ko-KR" sz="2000" dirty="0" smtClean="0"/>
          </a:p>
          <a:p>
            <a:r>
              <a:rPr lang="en-US" altLang="ko-KR" sz="2800" dirty="0" smtClean="0"/>
              <a:t>Other Approaches</a:t>
            </a:r>
          </a:p>
          <a:p>
            <a:pPr lvl="1"/>
            <a:r>
              <a:rPr lang="en-US" altLang="ko-KR" sz="2400" dirty="0" smtClean="0"/>
              <a:t>User Empowerments</a:t>
            </a:r>
          </a:p>
          <a:p>
            <a:pPr lvl="1"/>
            <a:r>
              <a:rPr lang="ko-KR" altLang="en-US" sz="2400" dirty="0" smtClean="0"/>
              <a:t>박사학위</a:t>
            </a:r>
            <a:endParaRPr lang="en-US" altLang="ko-KR" sz="2400"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endParaRPr lang="ko-KR" altLang="ko-KR"/>
          </a:p>
        </p:txBody>
      </p:sp>
      <p:sp>
        <p:nvSpPr>
          <p:cNvPr id="11267" name="Rectangle 3"/>
          <p:cNvSpPr>
            <a:spLocks noGrp="1" noChangeArrowheads="1"/>
          </p:cNvSpPr>
          <p:nvPr>
            <p:ph type="body" idx="1"/>
          </p:nvPr>
        </p:nvSpPr>
        <p:spPr/>
        <p:txBody>
          <a:bodyPr/>
          <a:lstStyle/>
          <a:p>
            <a:endParaRPr lang="ko-KR" altLang="ko-KR"/>
          </a:p>
        </p:txBody>
      </p:sp>
      <p:pic>
        <p:nvPicPr>
          <p:cNvPr id="11268" name="Picture 4" descr="5"/>
          <p:cNvPicPr>
            <a:picLocks noChangeAspect="1" noChangeArrowheads="1"/>
          </p:cNvPicPr>
          <p:nvPr/>
        </p:nvPicPr>
        <p:blipFill>
          <a:blip r:embed="rId3"/>
          <a:srcRect/>
          <a:stretch>
            <a:fillRect/>
          </a:stretch>
        </p:blipFill>
        <p:spPr bwMode="auto">
          <a:xfrm>
            <a:off x="0" y="0"/>
            <a:ext cx="9144000" cy="639921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Prefix Aggregation</a:t>
            </a:r>
            <a:endParaRPr lang="ko-KR" altLang="en-US" dirty="0"/>
          </a:p>
        </p:txBody>
      </p:sp>
      <p:pic>
        <p:nvPicPr>
          <p:cNvPr id="4" name="Picture 2"/>
          <p:cNvPicPr>
            <a:picLocks noGrp="1" noChangeAspect="1" noChangeArrowheads="1"/>
          </p:cNvPicPr>
          <p:nvPr>
            <p:ph idx="1"/>
          </p:nvPr>
        </p:nvPicPr>
        <p:blipFill>
          <a:blip r:embed="rId2"/>
          <a:srcRect/>
          <a:stretch>
            <a:fillRect/>
          </a:stretch>
        </p:blipFill>
        <p:spPr bwMode="auto">
          <a:xfrm>
            <a:off x="2547937" y="2377281"/>
            <a:ext cx="4048125" cy="29718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err="1" smtClean="0"/>
              <a:t>Multihoming</a:t>
            </a:r>
            <a:endParaRPr lang="ko-KR" altLang="en-US" dirty="0"/>
          </a:p>
        </p:txBody>
      </p:sp>
      <p:pic>
        <p:nvPicPr>
          <p:cNvPr id="4" name="Picture 2"/>
          <p:cNvPicPr>
            <a:picLocks noGrp="1" noChangeAspect="1" noChangeArrowheads="1"/>
          </p:cNvPicPr>
          <p:nvPr>
            <p:ph idx="1"/>
          </p:nvPr>
        </p:nvPicPr>
        <p:blipFill>
          <a:blip r:embed="rId2"/>
          <a:srcRect/>
          <a:stretch>
            <a:fillRect/>
          </a:stretch>
        </p:blipFill>
        <p:spPr bwMode="auto">
          <a:xfrm>
            <a:off x="2858124" y="1600200"/>
            <a:ext cx="3427751" cy="452596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Proposed Solutions</a:t>
            </a:r>
            <a:endParaRPr lang="ko-KR" altLang="en-US" dirty="0"/>
          </a:p>
        </p:txBody>
      </p:sp>
      <p:sp>
        <p:nvSpPr>
          <p:cNvPr id="3" name="내용 개체 틀 2"/>
          <p:cNvSpPr>
            <a:spLocks noGrp="1"/>
          </p:cNvSpPr>
          <p:nvPr>
            <p:ph idx="1"/>
          </p:nvPr>
        </p:nvSpPr>
        <p:spPr/>
        <p:txBody>
          <a:bodyPr/>
          <a:lstStyle/>
          <a:p>
            <a:r>
              <a:rPr lang="en-US" altLang="ko-KR" dirty="0" smtClean="0"/>
              <a:t>Scaling Problem</a:t>
            </a:r>
          </a:p>
          <a:p>
            <a:pPr lvl="1"/>
            <a:r>
              <a:rPr lang="en-US" altLang="ko-KR" dirty="0" smtClean="0"/>
              <a:t>Separation address space: GRA for ISP and GDA for end networks</a:t>
            </a:r>
          </a:p>
          <a:p>
            <a:r>
              <a:rPr lang="en-US" altLang="ko-KR" dirty="0" smtClean="0"/>
              <a:t>Usage Pattern Change</a:t>
            </a:r>
            <a:endParaRPr lang="ko-KR"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142875"/>
            <a:ext cx="8929688" cy="857250"/>
          </a:xfrm>
        </p:spPr>
        <p:txBody>
          <a:bodyPr/>
          <a:lstStyle/>
          <a:p>
            <a:pPr algn="l" eaLnBrk="1" hangingPunct="1">
              <a:defRPr/>
            </a:pPr>
            <a:r>
              <a:rPr lang="en-US" altLang="ko-KR" sz="3500" dirty="0" smtClean="0">
                <a:latin typeface="-머리굴림B" pitchFamily="18" charset="-127"/>
                <a:ea typeface="-머리굴림B" pitchFamily="18" charset="-127"/>
              </a:rPr>
              <a:t> The Separation of two address classes</a:t>
            </a:r>
            <a:endParaRPr lang="ko-KR" altLang="ko-KR" sz="3500" dirty="0" smtClean="0">
              <a:latin typeface="굴림체" pitchFamily="49" charset="-127"/>
              <a:ea typeface="굴림체" pitchFamily="49" charset="-127"/>
            </a:endParaRPr>
          </a:p>
        </p:txBody>
      </p:sp>
      <p:sp>
        <p:nvSpPr>
          <p:cNvPr id="9219" name="TextBox 2"/>
          <p:cNvSpPr txBox="1">
            <a:spLocks noChangeArrowheads="1"/>
          </p:cNvSpPr>
          <p:nvPr/>
        </p:nvSpPr>
        <p:spPr bwMode="auto">
          <a:xfrm>
            <a:off x="285750" y="955675"/>
            <a:ext cx="8643938" cy="3170238"/>
          </a:xfrm>
          <a:prstGeom prst="rect">
            <a:avLst/>
          </a:prstGeom>
          <a:noFill/>
          <a:ln w="9525">
            <a:noFill/>
            <a:miter lim="800000"/>
            <a:headEnd/>
            <a:tailEnd/>
          </a:ln>
        </p:spPr>
        <p:txBody>
          <a:bodyPr>
            <a:spAutoFit/>
          </a:bodyPr>
          <a:lstStyle/>
          <a:p>
            <a:r>
              <a:rPr lang="en-US" altLang="ko-KR" sz="2000"/>
              <a:t>“Addressing can follow topology or topology can follow addressing.”</a:t>
            </a:r>
          </a:p>
          <a:p>
            <a:r>
              <a:rPr lang="en-US" altLang="ko-KR" sz="2000"/>
              <a:t>- Address prefixes in the routing system should be topologically</a:t>
            </a:r>
          </a:p>
          <a:p>
            <a:r>
              <a:rPr lang="en-US" altLang="ko-KR" sz="2000"/>
              <a:t>   aggregatable, and aggregated when necessary to keep the</a:t>
            </a:r>
          </a:p>
          <a:p>
            <a:r>
              <a:rPr lang="en-US" altLang="ko-KR" sz="2000"/>
              <a:t>   table size under control.</a:t>
            </a:r>
          </a:p>
          <a:p>
            <a:r>
              <a:rPr lang="en-US" altLang="ko-KR" sz="2000"/>
              <a:t>- this desire of prefix aggregation runs into direct conflict with    </a:t>
            </a:r>
          </a:p>
          <a:p>
            <a:r>
              <a:rPr lang="en-US" altLang="ko-KR" sz="2000"/>
              <a:t>   supporting end-site multihoming in the current routing system     </a:t>
            </a:r>
          </a:p>
          <a:p>
            <a:r>
              <a:rPr lang="en-US" altLang="ko-KR" sz="2000"/>
              <a:t>   architecture.</a:t>
            </a:r>
          </a:p>
          <a:p>
            <a:r>
              <a:rPr lang="en-US" altLang="ko-KR" sz="2000"/>
              <a:t>IP address space – </a:t>
            </a:r>
            <a:r>
              <a:rPr lang="en-US" altLang="ko-KR" sz="2000">
                <a:solidFill>
                  <a:srgbClr val="92D050"/>
                </a:solidFill>
              </a:rPr>
              <a:t>globally routable addresses(GRA) and globally deliverable addresses(GDA)</a:t>
            </a:r>
          </a:p>
          <a:p>
            <a:endParaRPr lang="en-US" altLang="ko-KR" sz="2000"/>
          </a:p>
        </p:txBody>
      </p:sp>
      <p:pic>
        <p:nvPicPr>
          <p:cNvPr id="9220" name="Picture 2"/>
          <p:cNvPicPr>
            <a:picLocks noChangeAspect="1" noChangeArrowheads="1"/>
          </p:cNvPicPr>
          <p:nvPr/>
        </p:nvPicPr>
        <p:blipFill>
          <a:blip r:embed="rId3"/>
          <a:srcRect/>
          <a:stretch>
            <a:fillRect/>
          </a:stretch>
        </p:blipFill>
        <p:spPr bwMode="auto">
          <a:xfrm>
            <a:off x="1571625" y="3786188"/>
            <a:ext cx="5857875" cy="2928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142875"/>
            <a:ext cx="8382000" cy="857250"/>
          </a:xfrm>
        </p:spPr>
        <p:txBody>
          <a:bodyPr/>
          <a:lstStyle/>
          <a:p>
            <a:pPr algn="l" eaLnBrk="1" hangingPunct="1">
              <a:defRPr/>
            </a:pPr>
            <a:r>
              <a:rPr lang="en-US" altLang="ko-KR" sz="3500" dirty="0" smtClean="0">
                <a:latin typeface="-머리굴림B" pitchFamily="18" charset="-127"/>
                <a:ea typeface="-머리굴림B" pitchFamily="18" charset="-127"/>
              </a:rPr>
              <a:t> Benefits from the separation</a:t>
            </a:r>
            <a:endParaRPr lang="ko-KR" altLang="ko-KR" sz="3500" dirty="0" smtClean="0">
              <a:latin typeface="굴림체" pitchFamily="49" charset="-127"/>
              <a:ea typeface="굴림체" pitchFamily="49" charset="-127"/>
            </a:endParaRPr>
          </a:p>
        </p:txBody>
      </p:sp>
      <p:sp>
        <p:nvSpPr>
          <p:cNvPr id="10243" name="TextBox 2"/>
          <p:cNvSpPr txBox="1">
            <a:spLocks noChangeArrowheads="1"/>
          </p:cNvSpPr>
          <p:nvPr/>
        </p:nvSpPr>
        <p:spPr bwMode="auto">
          <a:xfrm>
            <a:off x="357188" y="785813"/>
            <a:ext cx="6286500" cy="461962"/>
          </a:xfrm>
          <a:prstGeom prst="rect">
            <a:avLst/>
          </a:prstGeom>
          <a:noFill/>
          <a:ln w="9525">
            <a:noFill/>
            <a:miter lim="800000"/>
            <a:headEnd/>
            <a:tailEnd/>
          </a:ln>
        </p:spPr>
        <p:txBody>
          <a:bodyPr>
            <a:spAutoFit/>
          </a:bodyPr>
          <a:lstStyle/>
          <a:p>
            <a:r>
              <a:rPr lang="en-US" altLang="ko-KR">
                <a:solidFill>
                  <a:srgbClr val="FF0000"/>
                </a:solidFill>
              </a:rPr>
              <a:t>Routing Scalability and Stability</a:t>
            </a:r>
            <a:endParaRPr lang="ko-KR" altLang="en-US">
              <a:solidFill>
                <a:srgbClr val="FF0000"/>
              </a:solidFill>
            </a:endParaRPr>
          </a:p>
        </p:txBody>
      </p:sp>
      <p:sp>
        <p:nvSpPr>
          <p:cNvPr id="10244" name="TextBox 4"/>
          <p:cNvSpPr txBox="1">
            <a:spLocks noChangeArrowheads="1"/>
          </p:cNvSpPr>
          <p:nvPr/>
        </p:nvSpPr>
        <p:spPr bwMode="auto">
          <a:xfrm>
            <a:off x="214313" y="1196975"/>
            <a:ext cx="8786812" cy="3232150"/>
          </a:xfrm>
          <a:prstGeom prst="rect">
            <a:avLst/>
          </a:prstGeom>
          <a:noFill/>
          <a:ln w="9525">
            <a:noFill/>
            <a:miter lim="800000"/>
            <a:headEnd/>
            <a:tailEnd/>
          </a:ln>
        </p:spPr>
        <p:txBody>
          <a:bodyPr>
            <a:spAutoFit/>
          </a:bodyPr>
          <a:lstStyle/>
          <a:p>
            <a:pPr>
              <a:buFont typeface="Arial" pitchFamily="34" charset="0"/>
              <a:buChar char="•"/>
            </a:pPr>
            <a:r>
              <a:rPr lang="en-US" altLang="ko-KR" sz="2000"/>
              <a:t> Because of the separation of GDA from GRA, routing dynamics</a:t>
            </a:r>
          </a:p>
          <a:p>
            <a:r>
              <a:rPr lang="en-US" altLang="ko-KR" sz="2000"/>
              <a:t>occurring inside end-sites or at the border (between end-sites and</a:t>
            </a:r>
          </a:p>
          <a:p>
            <a:r>
              <a:rPr lang="en-US" altLang="ko-KR" sz="2000"/>
              <a:t>PNs) will no longer have an impact on the routing stability inside</a:t>
            </a:r>
          </a:p>
          <a:p>
            <a:r>
              <a:rPr lang="en-US" altLang="ko-KR" sz="2000"/>
              <a:t>GTN.</a:t>
            </a:r>
          </a:p>
          <a:p>
            <a:pPr>
              <a:buFont typeface="Arial" pitchFamily="34" charset="0"/>
              <a:buChar char="•"/>
            </a:pPr>
            <a:r>
              <a:rPr lang="en-US" altLang="ko-KR" sz="2000"/>
              <a:t> since the number of prefixes in the GTN is expected to</a:t>
            </a:r>
          </a:p>
          <a:p>
            <a:r>
              <a:rPr lang="en-US" altLang="ko-KR" sz="2000"/>
              <a:t>be much smaller than the number of the prefixes in the routing system</a:t>
            </a:r>
          </a:p>
          <a:p>
            <a:r>
              <a:rPr lang="en-US" altLang="ko-KR" sz="2000"/>
              <a:t>today, routing convergence would be substantially faster than</a:t>
            </a:r>
          </a:p>
          <a:p>
            <a:r>
              <a:rPr lang="en-US" altLang="ko-KR" sz="2000"/>
              <a:t>that of today’s BGP.</a:t>
            </a:r>
          </a:p>
          <a:p>
            <a:endParaRPr lang="en-US" altLang="ko-KR" sz="2000"/>
          </a:p>
          <a:p>
            <a:endParaRPr lang="ko-KR" altLang="en-US" sz="2000"/>
          </a:p>
        </p:txBody>
      </p:sp>
      <p:pic>
        <p:nvPicPr>
          <p:cNvPr id="10245" name="Picture 2"/>
          <p:cNvPicPr>
            <a:picLocks noChangeAspect="1" noChangeArrowheads="1"/>
          </p:cNvPicPr>
          <p:nvPr/>
        </p:nvPicPr>
        <p:blipFill>
          <a:blip r:embed="rId3"/>
          <a:srcRect/>
          <a:stretch>
            <a:fillRect/>
          </a:stretch>
        </p:blipFill>
        <p:spPr bwMode="auto">
          <a:xfrm>
            <a:off x="2214563" y="3714750"/>
            <a:ext cx="4714875" cy="2928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4"/>
          <p:cNvSpPr txBox="1">
            <a:spLocks noChangeArrowheads="1"/>
          </p:cNvSpPr>
          <p:nvPr/>
        </p:nvSpPr>
        <p:spPr bwMode="auto">
          <a:xfrm>
            <a:off x="357188" y="928688"/>
            <a:ext cx="6286500" cy="461962"/>
          </a:xfrm>
          <a:prstGeom prst="rect">
            <a:avLst/>
          </a:prstGeom>
          <a:noFill/>
          <a:ln w="9525">
            <a:noFill/>
            <a:miter lim="800000"/>
            <a:headEnd/>
            <a:tailEnd/>
          </a:ln>
        </p:spPr>
        <p:txBody>
          <a:bodyPr>
            <a:spAutoFit/>
          </a:bodyPr>
          <a:lstStyle/>
          <a:p>
            <a:r>
              <a:rPr lang="en-US" altLang="ko-KR">
                <a:solidFill>
                  <a:srgbClr val="FF0000"/>
                </a:solidFill>
              </a:rPr>
              <a:t>Site Multihoming and Traffic Engineering</a:t>
            </a:r>
            <a:endParaRPr lang="ko-KR" altLang="en-US">
              <a:solidFill>
                <a:srgbClr val="FF0000"/>
              </a:solidFill>
            </a:endParaRPr>
          </a:p>
        </p:txBody>
      </p:sp>
      <p:sp>
        <p:nvSpPr>
          <p:cNvPr id="11267" name="직사각형 5"/>
          <p:cNvSpPr>
            <a:spLocks noChangeArrowheads="1"/>
          </p:cNvSpPr>
          <p:nvPr/>
        </p:nvSpPr>
        <p:spPr bwMode="auto">
          <a:xfrm>
            <a:off x="785786" y="1549401"/>
            <a:ext cx="8001056" cy="4893647"/>
          </a:xfrm>
          <a:prstGeom prst="rect">
            <a:avLst/>
          </a:prstGeom>
          <a:noFill/>
          <a:ln w="9525">
            <a:noFill/>
            <a:miter lim="800000"/>
            <a:headEnd/>
            <a:tailEnd/>
          </a:ln>
        </p:spPr>
        <p:txBody>
          <a:bodyPr wrap="square">
            <a:spAutoFit/>
          </a:bodyPr>
          <a:lstStyle/>
          <a:p>
            <a:pPr>
              <a:buFont typeface="Arial" pitchFamily="34" charset="0"/>
              <a:buChar char="•"/>
            </a:pPr>
            <a:r>
              <a:rPr lang="en-US" altLang="ko-KR" sz="2000" dirty="0"/>
              <a:t> </a:t>
            </a:r>
            <a:r>
              <a:rPr lang="en-US" altLang="ko-KR" sz="2400" dirty="0"/>
              <a:t>Once we separate end-sites to a separate address space (GDA),</a:t>
            </a:r>
          </a:p>
          <a:p>
            <a:r>
              <a:rPr lang="en-US" altLang="ko-KR" sz="2400" dirty="0"/>
              <a:t>naturally the entire GDA address space becomes provider-independent.</a:t>
            </a:r>
          </a:p>
          <a:p>
            <a:r>
              <a:rPr lang="en-US" altLang="ko-KR" sz="2400" dirty="0"/>
              <a:t>customers may also want to fully utilize the parallel </a:t>
            </a:r>
            <a:r>
              <a:rPr lang="en-US" altLang="ko-KR" sz="2400" dirty="0" err="1"/>
              <a:t>connectivities</a:t>
            </a:r>
            <a:r>
              <a:rPr lang="en-US" altLang="ko-KR" sz="2400" dirty="0"/>
              <a:t> provided by </a:t>
            </a:r>
            <a:r>
              <a:rPr lang="en-US" altLang="ko-KR" sz="2400" dirty="0" err="1"/>
              <a:t>multihoming</a:t>
            </a:r>
            <a:r>
              <a:rPr lang="en-US" altLang="ko-KR" sz="2400" dirty="0"/>
              <a:t>.</a:t>
            </a:r>
          </a:p>
          <a:p>
            <a:pPr>
              <a:buFont typeface="Arial" pitchFamily="34" charset="0"/>
              <a:buChar char="•"/>
            </a:pPr>
            <a:r>
              <a:rPr lang="en-US" altLang="ko-KR" sz="2400" dirty="0"/>
              <a:t> Since the address space separation between GDA and GRA introduces the need for a </a:t>
            </a:r>
            <a:r>
              <a:rPr lang="en-US" altLang="ko-KR" sz="2400" dirty="0">
                <a:solidFill>
                  <a:srgbClr val="92D050"/>
                </a:solidFill>
              </a:rPr>
              <a:t>mapping function</a:t>
            </a:r>
            <a:r>
              <a:rPr lang="en-US" altLang="ko-KR" sz="2400" dirty="0"/>
              <a:t>, we can utilize this mapping function for effective </a:t>
            </a:r>
            <a:r>
              <a:rPr lang="en-US" altLang="ko-KR" sz="2400" dirty="0">
                <a:solidFill>
                  <a:srgbClr val="92D050"/>
                </a:solidFill>
              </a:rPr>
              <a:t>traffic engineering support</a:t>
            </a:r>
            <a:r>
              <a:rPr lang="en-US" altLang="ko-KR" sz="2400" dirty="0"/>
              <a:t>.</a:t>
            </a:r>
          </a:p>
          <a:p>
            <a:pPr>
              <a:buFont typeface="Arial" pitchFamily="34" charset="0"/>
              <a:buChar char="•"/>
            </a:pPr>
            <a:r>
              <a:rPr lang="en-US" altLang="ko-KR" sz="2400" dirty="0"/>
              <a:t> customers can inject into the mapping record additional policy information to facilitate the selection of provider address among multiple </a:t>
            </a:r>
            <a:r>
              <a:rPr lang="en-US" altLang="ko-KR" sz="2400" dirty="0" smtClean="0"/>
              <a:t>alternatives</a:t>
            </a:r>
            <a:r>
              <a:rPr lang="en-US" altLang="ko-KR" sz="2000" dirty="0" smtClean="0"/>
              <a:t> </a:t>
            </a:r>
            <a:endParaRPr lang="en-US" altLang="ko-KR" sz="2000" dirty="0"/>
          </a:p>
        </p:txBody>
      </p:sp>
      <p:sp>
        <p:nvSpPr>
          <p:cNvPr id="8" name="Rectangle 2"/>
          <p:cNvSpPr>
            <a:spLocks noGrp="1" noChangeArrowheads="1"/>
          </p:cNvSpPr>
          <p:nvPr>
            <p:ph type="title"/>
          </p:nvPr>
        </p:nvSpPr>
        <p:spPr>
          <a:xfrm>
            <a:off x="0" y="142875"/>
            <a:ext cx="8382000" cy="857250"/>
          </a:xfrm>
        </p:spPr>
        <p:txBody>
          <a:bodyPr/>
          <a:lstStyle/>
          <a:p>
            <a:pPr algn="l" eaLnBrk="1" hangingPunct="1">
              <a:defRPr/>
            </a:pPr>
            <a:r>
              <a:rPr lang="en-US" altLang="ko-KR" sz="3500" dirty="0" smtClean="0">
                <a:latin typeface="-머리굴림B" pitchFamily="18" charset="-127"/>
                <a:ea typeface="-머리굴림B" pitchFamily="18" charset="-127"/>
              </a:rPr>
              <a:t> Benefits from the separation</a:t>
            </a:r>
            <a:endParaRPr lang="ko-KR" altLang="ko-KR" sz="3500" dirty="0" smtClean="0">
              <a:latin typeface="굴림체" pitchFamily="49" charset="-127"/>
              <a:ea typeface="굴림체" pitchFamily="49" charset="-127"/>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4"/>
          <p:cNvSpPr txBox="1">
            <a:spLocks noChangeArrowheads="1"/>
          </p:cNvSpPr>
          <p:nvPr/>
        </p:nvSpPr>
        <p:spPr bwMode="auto">
          <a:xfrm>
            <a:off x="357188" y="928688"/>
            <a:ext cx="6286500" cy="461962"/>
          </a:xfrm>
          <a:prstGeom prst="rect">
            <a:avLst/>
          </a:prstGeom>
          <a:noFill/>
          <a:ln w="9525">
            <a:noFill/>
            <a:miter lim="800000"/>
            <a:headEnd/>
            <a:tailEnd/>
          </a:ln>
        </p:spPr>
        <p:txBody>
          <a:bodyPr>
            <a:spAutoFit/>
          </a:bodyPr>
          <a:lstStyle/>
          <a:p>
            <a:r>
              <a:rPr lang="en-US" altLang="ko-KR">
                <a:solidFill>
                  <a:srgbClr val="FF0000"/>
                </a:solidFill>
              </a:rPr>
              <a:t>Security Enhancement</a:t>
            </a:r>
            <a:endParaRPr lang="ko-KR" altLang="en-US">
              <a:solidFill>
                <a:srgbClr val="FF0000"/>
              </a:solidFill>
            </a:endParaRPr>
          </a:p>
        </p:txBody>
      </p:sp>
      <p:sp>
        <p:nvSpPr>
          <p:cNvPr id="12291" name="직사각형 5"/>
          <p:cNvSpPr>
            <a:spLocks noChangeArrowheads="1"/>
          </p:cNvSpPr>
          <p:nvPr/>
        </p:nvSpPr>
        <p:spPr bwMode="auto">
          <a:xfrm>
            <a:off x="357188" y="1428750"/>
            <a:ext cx="8572500" cy="4708525"/>
          </a:xfrm>
          <a:prstGeom prst="rect">
            <a:avLst/>
          </a:prstGeom>
          <a:noFill/>
          <a:ln w="9525">
            <a:noFill/>
            <a:miter lim="800000"/>
            <a:headEnd/>
            <a:tailEnd/>
          </a:ln>
        </p:spPr>
        <p:txBody>
          <a:bodyPr>
            <a:spAutoFit/>
          </a:bodyPr>
          <a:lstStyle/>
          <a:p>
            <a:pPr>
              <a:buFont typeface="Arial" pitchFamily="34" charset="0"/>
              <a:buChar char="•"/>
            </a:pPr>
            <a:r>
              <a:rPr lang="en-US" altLang="ko-KR" sz="2000"/>
              <a:t> Because our design puts all end hosts in an address space separate</a:t>
            </a:r>
          </a:p>
          <a:p>
            <a:r>
              <a:rPr lang="en-US" altLang="ko-KR" sz="2000"/>
              <a:t>from that of backbone routers, all user data packets are encapsulated</a:t>
            </a:r>
          </a:p>
          <a:p>
            <a:r>
              <a:rPr lang="en-US" altLang="ko-KR" sz="2000"/>
              <a:t>when they cross the backbone.</a:t>
            </a:r>
          </a:p>
          <a:p>
            <a:endParaRPr lang="en-US" altLang="ko-KR" sz="2000"/>
          </a:p>
          <a:p>
            <a:pPr>
              <a:buFont typeface="Arial" pitchFamily="34" charset="0"/>
              <a:buChar char="•"/>
            </a:pPr>
            <a:r>
              <a:rPr lang="en-US" altLang="ko-KR" sz="2000"/>
              <a:t> Compromised hosts in the customer space no longer have direct access to the provider infrastructure.</a:t>
            </a:r>
          </a:p>
          <a:p>
            <a:endParaRPr lang="en-US" altLang="ko-KR" sz="2000"/>
          </a:p>
          <a:p>
            <a:pPr>
              <a:buFont typeface="Arial" pitchFamily="34" charset="0"/>
              <a:buChar char="•"/>
            </a:pPr>
            <a:r>
              <a:rPr lang="en-US" altLang="ko-KR" sz="2000"/>
              <a:t> The encapsulation of end-user packets also makes it easy to trace</a:t>
            </a:r>
          </a:p>
          <a:p>
            <a:r>
              <a:rPr lang="en-US" altLang="ko-KR" sz="2000"/>
              <a:t>attack packets back to the GTN ingress router even if they have</a:t>
            </a:r>
          </a:p>
          <a:p>
            <a:r>
              <a:rPr lang="en-US" altLang="ko-KR" sz="2000"/>
              <a:t>spoofed source addresses, since the encapsulation header records</a:t>
            </a:r>
          </a:p>
          <a:p>
            <a:r>
              <a:rPr lang="en-US" altLang="ko-KR" sz="2000"/>
              <a:t>the addresses of the GTN entry and exit routers.</a:t>
            </a:r>
          </a:p>
          <a:p>
            <a:endParaRPr lang="en-US" altLang="ko-KR" sz="2000"/>
          </a:p>
          <a:p>
            <a:endParaRPr lang="en-US" altLang="ko-KR" sz="2000"/>
          </a:p>
          <a:p>
            <a:endParaRPr lang="en-US" altLang="ko-KR" sz="2000"/>
          </a:p>
          <a:p>
            <a:endParaRPr lang="en-US" altLang="ko-KR" sz="2000"/>
          </a:p>
        </p:txBody>
      </p:sp>
      <p:sp>
        <p:nvSpPr>
          <p:cNvPr id="7" name="Rectangle 2"/>
          <p:cNvSpPr>
            <a:spLocks noGrp="1" noChangeArrowheads="1"/>
          </p:cNvSpPr>
          <p:nvPr>
            <p:ph type="title"/>
          </p:nvPr>
        </p:nvSpPr>
        <p:spPr>
          <a:xfrm>
            <a:off x="0" y="142875"/>
            <a:ext cx="8382000" cy="857250"/>
          </a:xfrm>
        </p:spPr>
        <p:txBody>
          <a:bodyPr/>
          <a:lstStyle/>
          <a:p>
            <a:pPr algn="l" eaLnBrk="1" hangingPunct="1">
              <a:defRPr/>
            </a:pPr>
            <a:r>
              <a:rPr lang="en-US" altLang="ko-KR" sz="3500" dirty="0" smtClean="0">
                <a:latin typeface="-머리굴림B" pitchFamily="18" charset="-127"/>
                <a:ea typeface="-머리굴림B" pitchFamily="18" charset="-127"/>
              </a:rPr>
              <a:t> Benefits from the separation</a:t>
            </a:r>
            <a:endParaRPr lang="ko-KR" altLang="ko-KR" sz="3500" dirty="0" smtClean="0">
              <a:latin typeface="굴림체" pitchFamily="49" charset="-127"/>
              <a:ea typeface="굴림체" pitchFamily="49" charset="-127"/>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142875"/>
            <a:ext cx="8382000" cy="857250"/>
          </a:xfrm>
        </p:spPr>
        <p:txBody>
          <a:bodyPr/>
          <a:lstStyle/>
          <a:p>
            <a:pPr algn="l" eaLnBrk="1" hangingPunct="1">
              <a:defRPr/>
            </a:pPr>
            <a:r>
              <a:rPr lang="en-US" altLang="ko-KR" sz="3500" dirty="0" smtClean="0">
                <a:latin typeface="-머리굴림B" pitchFamily="18" charset="-127"/>
                <a:ea typeface="-머리굴림B" pitchFamily="18" charset="-127"/>
              </a:rPr>
              <a:t> Challenges</a:t>
            </a:r>
            <a:endParaRPr lang="ko-KR" altLang="ko-KR" sz="3500" dirty="0" smtClean="0">
              <a:latin typeface="굴림체" pitchFamily="49" charset="-127"/>
              <a:ea typeface="굴림체" pitchFamily="49" charset="-127"/>
            </a:endParaRPr>
          </a:p>
        </p:txBody>
      </p:sp>
      <p:sp>
        <p:nvSpPr>
          <p:cNvPr id="13315" name="직사각형 5"/>
          <p:cNvSpPr>
            <a:spLocks noChangeArrowheads="1"/>
          </p:cNvSpPr>
          <p:nvPr/>
        </p:nvSpPr>
        <p:spPr bwMode="auto">
          <a:xfrm>
            <a:off x="214313" y="857250"/>
            <a:ext cx="8786812" cy="1323975"/>
          </a:xfrm>
          <a:prstGeom prst="rect">
            <a:avLst/>
          </a:prstGeom>
          <a:noFill/>
          <a:ln w="9525">
            <a:noFill/>
            <a:miter lim="800000"/>
            <a:headEnd/>
            <a:tailEnd/>
          </a:ln>
        </p:spPr>
        <p:txBody>
          <a:bodyPr>
            <a:spAutoFit/>
          </a:bodyPr>
          <a:lstStyle/>
          <a:p>
            <a:r>
              <a:rPr lang="en-US" altLang="ko-KR" sz="2000"/>
              <a:t>how to design scalable, secure and efficient mapping function, how to handle the failures between GRA and GDA, and how to conduct network measurement on the Internet backbone after the GRA and GDA separation.</a:t>
            </a:r>
          </a:p>
        </p:txBody>
      </p:sp>
      <p:sp>
        <p:nvSpPr>
          <p:cNvPr id="13316" name="TextBox 6"/>
          <p:cNvSpPr txBox="1">
            <a:spLocks noChangeArrowheads="1"/>
          </p:cNvSpPr>
          <p:nvPr/>
        </p:nvSpPr>
        <p:spPr bwMode="auto">
          <a:xfrm>
            <a:off x="214313" y="2286000"/>
            <a:ext cx="6286500" cy="461963"/>
          </a:xfrm>
          <a:prstGeom prst="rect">
            <a:avLst/>
          </a:prstGeom>
          <a:noFill/>
          <a:ln w="9525">
            <a:noFill/>
            <a:miter lim="800000"/>
            <a:headEnd/>
            <a:tailEnd/>
          </a:ln>
        </p:spPr>
        <p:txBody>
          <a:bodyPr>
            <a:spAutoFit/>
          </a:bodyPr>
          <a:lstStyle/>
          <a:p>
            <a:r>
              <a:rPr lang="en-US" altLang="ko-KR">
                <a:solidFill>
                  <a:srgbClr val="FF0000"/>
                </a:solidFill>
              </a:rPr>
              <a:t>The Mapping Function</a:t>
            </a:r>
            <a:endParaRPr lang="ko-KR" altLang="en-US">
              <a:solidFill>
                <a:srgbClr val="FF0000"/>
              </a:solidFill>
            </a:endParaRPr>
          </a:p>
        </p:txBody>
      </p:sp>
      <p:sp>
        <p:nvSpPr>
          <p:cNvPr id="13317" name="직사각형 7"/>
          <p:cNvSpPr>
            <a:spLocks noChangeArrowheads="1"/>
          </p:cNvSpPr>
          <p:nvPr/>
        </p:nvSpPr>
        <p:spPr bwMode="auto">
          <a:xfrm>
            <a:off x="285750" y="2676525"/>
            <a:ext cx="8643938" cy="1016000"/>
          </a:xfrm>
          <a:prstGeom prst="rect">
            <a:avLst/>
          </a:prstGeom>
          <a:noFill/>
          <a:ln w="9525">
            <a:noFill/>
            <a:miter lim="800000"/>
            <a:headEnd/>
            <a:tailEnd/>
          </a:ln>
        </p:spPr>
        <p:txBody>
          <a:bodyPr>
            <a:spAutoFit/>
          </a:bodyPr>
          <a:lstStyle/>
          <a:p>
            <a:r>
              <a:rPr lang="en-US" altLang="ko-KR" sz="2000"/>
              <a:t>given a destination customer address, it should return a destination provider address so that the packet can be encapsulated and forwarded across the Internet.</a:t>
            </a:r>
          </a:p>
        </p:txBody>
      </p:sp>
      <p:sp>
        <p:nvSpPr>
          <p:cNvPr id="13318" name="직사각형 8"/>
          <p:cNvSpPr>
            <a:spLocks noChangeArrowheads="1"/>
          </p:cNvSpPr>
          <p:nvPr/>
        </p:nvSpPr>
        <p:spPr bwMode="auto">
          <a:xfrm>
            <a:off x="500063" y="3929063"/>
            <a:ext cx="8429625" cy="1754187"/>
          </a:xfrm>
          <a:prstGeom prst="rect">
            <a:avLst/>
          </a:prstGeom>
          <a:noFill/>
          <a:ln w="9525">
            <a:noFill/>
            <a:miter lim="800000"/>
            <a:headEnd/>
            <a:tailEnd/>
          </a:ln>
        </p:spPr>
        <p:txBody>
          <a:bodyPr>
            <a:spAutoFit/>
          </a:bodyPr>
          <a:lstStyle/>
          <a:p>
            <a:r>
              <a:rPr lang="en-US" altLang="ko-KR" sz="1800"/>
              <a:t>• Fast lookup: packets cannot be forwarded until the mapping is completed, so a fast lookup service is essential for good performance.</a:t>
            </a:r>
          </a:p>
          <a:p>
            <a:r>
              <a:rPr lang="en-US" altLang="ko-KR" sz="1800"/>
              <a:t>• Fast failure recovery: mapping entries should adapt quickly with changes.</a:t>
            </a:r>
          </a:p>
          <a:p>
            <a:r>
              <a:rPr lang="en-US" altLang="ko-KR" sz="1800"/>
              <a:t>• Resilience to abuses and attacks: mapping service can be a potential target for attacks. Updates to the mapping service or query replies from mapping service must be authenticated.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What is Routing?</a:t>
            </a:r>
            <a:endParaRPr lang="ko-KR" altLang="en-US" dirty="0"/>
          </a:p>
        </p:txBody>
      </p:sp>
      <p:sp>
        <p:nvSpPr>
          <p:cNvPr id="3" name="내용 개체 틀 2"/>
          <p:cNvSpPr>
            <a:spLocks noGrp="1"/>
          </p:cNvSpPr>
          <p:nvPr>
            <p:ph idx="1"/>
          </p:nvPr>
        </p:nvSpPr>
        <p:spPr/>
        <p:txBody>
          <a:bodyPr>
            <a:normAutofit lnSpcReduction="10000"/>
          </a:bodyPr>
          <a:lstStyle/>
          <a:p>
            <a:r>
              <a:rPr lang="en-US" altLang="ko-KR" dirty="0" smtClean="0"/>
              <a:t>Routing : Routing refers to the process of choosing a path over which to send packets.(source to destination)</a:t>
            </a:r>
          </a:p>
          <a:p>
            <a:r>
              <a:rPr lang="en-US" altLang="ko-KR" dirty="0" smtClean="0"/>
              <a:t>desirable properties: correctness, simplicity, robustness, stability, fairness, optimality</a:t>
            </a:r>
          </a:p>
          <a:p>
            <a:r>
              <a:rPr lang="en-US" altLang="ko-KR" dirty="0" smtClean="0"/>
              <a:t>what optimize?</a:t>
            </a:r>
          </a:p>
          <a:p>
            <a:pPr lvl="1"/>
            <a:r>
              <a:rPr lang="en-US" altLang="ko-KR" dirty="0" smtClean="0"/>
              <a:t>Mean packet delay</a:t>
            </a:r>
          </a:p>
          <a:p>
            <a:pPr lvl="1"/>
            <a:r>
              <a:rPr lang="en-US" altLang="ko-KR" dirty="0" smtClean="0"/>
              <a:t>network throughput</a:t>
            </a:r>
          </a:p>
          <a:p>
            <a:endParaRPr lang="ko-KR"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142875"/>
            <a:ext cx="8382000" cy="857250"/>
          </a:xfrm>
        </p:spPr>
        <p:txBody>
          <a:bodyPr/>
          <a:lstStyle/>
          <a:p>
            <a:pPr algn="l" eaLnBrk="1" hangingPunct="1">
              <a:defRPr/>
            </a:pPr>
            <a:r>
              <a:rPr lang="en-US" altLang="ko-KR" sz="3500" dirty="0" smtClean="0">
                <a:latin typeface="-머리굴림B" pitchFamily="18" charset="-127"/>
                <a:ea typeface="-머리굴림B" pitchFamily="18" charset="-127"/>
              </a:rPr>
              <a:t> Challenges</a:t>
            </a:r>
            <a:endParaRPr lang="ko-KR" altLang="ko-KR" sz="3500" dirty="0" smtClean="0">
              <a:latin typeface="굴림체" pitchFamily="49" charset="-127"/>
              <a:ea typeface="굴림체" pitchFamily="49" charset="-127"/>
            </a:endParaRPr>
          </a:p>
        </p:txBody>
      </p:sp>
      <p:sp>
        <p:nvSpPr>
          <p:cNvPr id="14339" name="TextBox 5"/>
          <p:cNvSpPr txBox="1">
            <a:spLocks noChangeArrowheads="1"/>
          </p:cNvSpPr>
          <p:nvPr/>
        </p:nvSpPr>
        <p:spPr bwMode="auto">
          <a:xfrm>
            <a:off x="285750" y="857250"/>
            <a:ext cx="6286500" cy="461963"/>
          </a:xfrm>
          <a:prstGeom prst="rect">
            <a:avLst/>
          </a:prstGeom>
          <a:noFill/>
          <a:ln w="9525">
            <a:noFill/>
            <a:miter lim="800000"/>
            <a:headEnd/>
            <a:tailEnd/>
          </a:ln>
        </p:spPr>
        <p:txBody>
          <a:bodyPr>
            <a:spAutoFit/>
          </a:bodyPr>
          <a:lstStyle/>
          <a:p>
            <a:r>
              <a:rPr lang="en-US" altLang="ko-KR">
                <a:solidFill>
                  <a:srgbClr val="FF0000"/>
                </a:solidFill>
              </a:rPr>
              <a:t>Handling Border Link Failures</a:t>
            </a:r>
            <a:endParaRPr lang="ko-KR" altLang="en-US">
              <a:solidFill>
                <a:srgbClr val="FF0000"/>
              </a:solidFill>
            </a:endParaRPr>
          </a:p>
        </p:txBody>
      </p:sp>
      <p:sp>
        <p:nvSpPr>
          <p:cNvPr id="14340" name="직사각형 6"/>
          <p:cNvSpPr>
            <a:spLocks noChangeArrowheads="1"/>
          </p:cNvSpPr>
          <p:nvPr/>
        </p:nvSpPr>
        <p:spPr bwMode="auto">
          <a:xfrm>
            <a:off x="285750" y="1357313"/>
            <a:ext cx="8858250" cy="4400550"/>
          </a:xfrm>
          <a:prstGeom prst="rect">
            <a:avLst/>
          </a:prstGeom>
          <a:noFill/>
          <a:ln w="9525">
            <a:noFill/>
            <a:miter lim="800000"/>
            <a:headEnd/>
            <a:tailEnd/>
          </a:ln>
        </p:spPr>
        <p:txBody>
          <a:bodyPr>
            <a:spAutoFit/>
          </a:bodyPr>
          <a:lstStyle/>
          <a:p>
            <a:pPr>
              <a:buFont typeface="Arial" pitchFamily="34" charset="0"/>
              <a:buChar char="•"/>
            </a:pPr>
            <a:r>
              <a:rPr lang="en-US" altLang="ko-KR" sz="2000"/>
              <a:t> Our proposed solution separate GRA and GDA address space,</a:t>
            </a:r>
          </a:p>
          <a:p>
            <a:r>
              <a:rPr lang="en-US" altLang="ko-KR" sz="2000"/>
              <a:t>so that only topological changes in the GRA space, i.e. inside the</a:t>
            </a:r>
          </a:p>
          <a:p>
            <a:r>
              <a:rPr lang="en-US" altLang="ko-KR" sz="2000"/>
              <a:t>global backbone, are handled by the global routing protocols.</a:t>
            </a:r>
          </a:p>
          <a:p>
            <a:endParaRPr lang="en-US" altLang="ko-KR" sz="2000"/>
          </a:p>
          <a:p>
            <a:pPr>
              <a:buFont typeface="Arial" pitchFamily="34" charset="0"/>
              <a:buChar char="•"/>
            </a:pPr>
            <a:r>
              <a:rPr lang="en-US" altLang="ko-KR" sz="2000"/>
              <a:t> However, a link between an end-site D and its provider P is not part of</a:t>
            </a:r>
          </a:p>
          <a:p>
            <a:r>
              <a:rPr lang="en-US" altLang="ko-KR" sz="2000"/>
              <a:t>the GRA routing space. </a:t>
            </a:r>
          </a:p>
          <a:p>
            <a:r>
              <a:rPr lang="en-US" altLang="ko-KR" sz="2000"/>
              <a:t>Thus when this link, or D’s router at theother side of the link, fails, no routing update would be generated in the global routing system. </a:t>
            </a:r>
          </a:p>
          <a:p>
            <a:r>
              <a:rPr lang="en-US" altLang="ko-KR" sz="2000"/>
              <a:t>This can be viewed as an advantage as it provides the insulation of edge dynamics from the global routing system. </a:t>
            </a:r>
          </a:p>
          <a:p>
            <a:endParaRPr lang="en-US" altLang="ko-KR" sz="2000"/>
          </a:p>
          <a:p>
            <a:pPr>
              <a:buFont typeface="Arial" pitchFamily="34" charset="0"/>
              <a:buChar char="•"/>
            </a:pPr>
            <a:r>
              <a:rPr lang="en-US" altLang="ko-KR" sz="2000"/>
              <a:t> At the same time this also introduces a challenge in assuring packet delivery, if the mapping function only reflects which providers connects to, but not whether the connectivity is up on a real time basis.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142875"/>
            <a:ext cx="8382000" cy="857250"/>
          </a:xfrm>
        </p:spPr>
        <p:txBody>
          <a:bodyPr/>
          <a:lstStyle/>
          <a:p>
            <a:pPr algn="l" eaLnBrk="1" hangingPunct="1">
              <a:defRPr/>
            </a:pPr>
            <a:r>
              <a:rPr lang="en-US" altLang="ko-KR" sz="3500" dirty="0" smtClean="0">
                <a:latin typeface="-머리굴림B" pitchFamily="18" charset="-127"/>
                <a:ea typeface="-머리굴림B" pitchFamily="18" charset="-127"/>
              </a:rPr>
              <a:t> Challenges</a:t>
            </a:r>
            <a:endParaRPr lang="ko-KR" altLang="ko-KR" sz="3500" dirty="0" smtClean="0">
              <a:latin typeface="굴림체" pitchFamily="49" charset="-127"/>
              <a:ea typeface="굴림체" pitchFamily="49" charset="-127"/>
            </a:endParaRPr>
          </a:p>
        </p:txBody>
      </p:sp>
      <p:sp>
        <p:nvSpPr>
          <p:cNvPr id="15363" name="TextBox 8"/>
          <p:cNvSpPr txBox="1">
            <a:spLocks noChangeArrowheads="1"/>
          </p:cNvSpPr>
          <p:nvPr/>
        </p:nvSpPr>
        <p:spPr bwMode="auto">
          <a:xfrm>
            <a:off x="357188" y="928688"/>
            <a:ext cx="6286500" cy="461962"/>
          </a:xfrm>
          <a:prstGeom prst="rect">
            <a:avLst/>
          </a:prstGeom>
          <a:noFill/>
          <a:ln w="9525">
            <a:noFill/>
            <a:miter lim="800000"/>
            <a:headEnd/>
            <a:tailEnd/>
          </a:ln>
        </p:spPr>
        <p:txBody>
          <a:bodyPr>
            <a:spAutoFit/>
          </a:bodyPr>
          <a:lstStyle/>
          <a:p>
            <a:r>
              <a:rPr lang="en-US" altLang="ko-KR">
                <a:solidFill>
                  <a:srgbClr val="FF0000"/>
                </a:solidFill>
              </a:rPr>
              <a:t>Network Diagnosis</a:t>
            </a:r>
            <a:endParaRPr lang="ko-KR" altLang="en-US">
              <a:solidFill>
                <a:srgbClr val="FF0000"/>
              </a:solidFill>
            </a:endParaRPr>
          </a:p>
        </p:txBody>
      </p:sp>
      <p:sp>
        <p:nvSpPr>
          <p:cNvPr id="15364" name="직사각형 9"/>
          <p:cNvSpPr>
            <a:spLocks noChangeArrowheads="1"/>
          </p:cNvSpPr>
          <p:nvPr/>
        </p:nvSpPr>
        <p:spPr bwMode="auto">
          <a:xfrm>
            <a:off x="357188" y="1500188"/>
            <a:ext cx="8358187" cy="4124325"/>
          </a:xfrm>
          <a:prstGeom prst="rect">
            <a:avLst/>
          </a:prstGeom>
          <a:noFill/>
          <a:ln w="9525">
            <a:noFill/>
            <a:miter lim="800000"/>
            <a:headEnd/>
            <a:tailEnd/>
          </a:ln>
        </p:spPr>
        <p:txBody>
          <a:bodyPr>
            <a:spAutoFit/>
          </a:bodyPr>
          <a:lstStyle/>
          <a:p>
            <a:pPr>
              <a:buFont typeface="Arial" pitchFamily="34" charset="0"/>
              <a:buChar char="•"/>
            </a:pPr>
            <a:r>
              <a:rPr lang="en-US" altLang="ko-KR" sz="2000"/>
              <a:t> the separation of GRA and GDA address space effectively presents end users a black box, which connects up all user networks but does not offer user networks any visibility or influence over the internal paths being used inside the transit backbone.</a:t>
            </a:r>
          </a:p>
          <a:p>
            <a:pPr>
              <a:buFont typeface="Arial" pitchFamily="34" charset="0"/>
              <a:buChar char="•"/>
            </a:pPr>
            <a:r>
              <a:rPr lang="en-US" altLang="ko-KR" sz="2000"/>
              <a:t> end users can still measure the external behavior of this</a:t>
            </a:r>
          </a:p>
          <a:p>
            <a:r>
              <a:rPr lang="en-US" altLang="ko-KR" sz="2000"/>
              <a:t>black box, detect any problems that affect their data delivery, and</a:t>
            </a:r>
          </a:p>
          <a:p>
            <a:r>
              <a:rPr lang="en-US" altLang="ko-KR" sz="2000"/>
              <a:t>move traffic between different access ISPs.</a:t>
            </a:r>
          </a:p>
          <a:p>
            <a:endParaRPr lang="en-US" altLang="ko-KR" sz="2000"/>
          </a:p>
          <a:p>
            <a:r>
              <a:rPr lang="en-US" altLang="ko-KR" sz="2200"/>
              <a:t>Open research question</a:t>
            </a:r>
          </a:p>
          <a:p>
            <a:pPr>
              <a:buFont typeface="Arial" pitchFamily="34" charset="0"/>
              <a:buChar char="•"/>
            </a:pPr>
            <a:r>
              <a:rPr lang="en-US" altLang="ko-KR" sz="2000"/>
              <a:t> whether the tunneling mechanism used to cross the transit    </a:t>
            </a:r>
          </a:p>
          <a:p>
            <a:r>
              <a:rPr lang="en-US" altLang="ko-KR" sz="2000"/>
              <a:t>  backbone should hide all the information about the backbone,</a:t>
            </a:r>
          </a:p>
          <a:p>
            <a:r>
              <a:rPr lang="en-US" altLang="ko-KR" sz="2000"/>
              <a:t>  or should reveal limited information</a:t>
            </a:r>
          </a:p>
          <a:p>
            <a:endParaRPr lang="en-US" altLang="ko-KR" sz="20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Proposed Solutions</a:t>
            </a:r>
            <a:endParaRPr lang="ko-KR" altLang="en-US" dirty="0"/>
          </a:p>
        </p:txBody>
      </p:sp>
      <p:sp>
        <p:nvSpPr>
          <p:cNvPr id="3" name="내용 개체 틀 2"/>
          <p:cNvSpPr>
            <a:spLocks noGrp="1"/>
          </p:cNvSpPr>
          <p:nvPr>
            <p:ph idx="1"/>
          </p:nvPr>
        </p:nvSpPr>
        <p:spPr/>
        <p:txBody>
          <a:bodyPr/>
          <a:lstStyle/>
          <a:p>
            <a:r>
              <a:rPr lang="en-US" altLang="ko-KR" dirty="0" smtClean="0"/>
              <a:t>Scaling Problem</a:t>
            </a:r>
          </a:p>
          <a:p>
            <a:pPr lvl="1"/>
            <a:r>
              <a:rPr lang="en-US" altLang="ko-KR" dirty="0" smtClean="0"/>
              <a:t>Separation address space: GRA for ISP and GDA for end networks</a:t>
            </a:r>
          </a:p>
          <a:p>
            <a:r>
              <a:rPr lang="en-US" altLang="ko-KR" dirty="0" smtClean="0"/>
              <a:t>Usage Pattern Change</a:t>
            </a:r>
          </a:p>
          <a:p>
            <a:pPr lvl="1"/>
            <a:r>
              <a:rPr lang="en-US" altLang="ko-KR" dirty="0" smtClean="0"/>
              <a:t>Host Centric to Data (Service, Content) Oriented</a:t>
            </a:r>
            <a:endParaRPr lang="ko-KR"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endParaRPr lang="ko-KR" altLang="ko-KR"/>
          </a:p>
        </p:txBody>
      </p:sp>
      <p:sp>
        <p:nvSpPr>
          <p:cNvPr id="23555" name="Rectangle 3"/>
          <p:cNvSpPr>
            <a:spLocks noGrp="1" noChangeArrowheads="1"/>
          </p:cNvSpPr>
          <p:nvPr>
            <p:ph type="body" idx="1"/>
          </p:nvPr>
        </p:nvSpPr>
        <p:spPr/>
        <p:txBody>
          <a:bodyPr/>
          <a:lstStyle/>
          <a:p>
            <a:endParaRPr lang="ko-KR" altLang="ko-KR"/>
          </a:p>
        </p:txBody>
      </p:sp>
      <p:pic>
        <p:nvPicPr>
          <p:cNvPr id="23556" name="Picture 4" descr="11"/>
          <p:cNvPicPr>
            <a:picLocks noChangeAspect="1" noChangeArrowheads="1"/>
          </p:cNvPicPr>
          <p:nvPr/>
        </p:nvPicPr>
        <p:blipFill>
          <a:blip r:embed="rId3"/>
          <a:srcRect/>
          <a:stretch>
            <a:fillRect/>
          </a:stretch>
        </p:blipFill>
        <p:spPr bwMode="auto">
          <a:xfrm>
            <a:off x="0" y="0"/>
            <a:ext cx="9144000" cy="6399213"/>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endParaRPr lang="ko-KR" altLang="ko-KR"/>
          </a:p>
        </p:txBody>
      </p:sp>
      <p:sp>
        <p:nvSpPr>
          <p:cNvPr id="25603" name="Rectangle 3"/>
          <p:cNvSpPr>
            <a:spLocks noGrp="1" noChangeArrowheads="1"/>
          </p:cNvSpPr>
          <p:nvPr>
            <p:ph type="body" idx="1"/>
          </p:nvPr>
        </p:nvSpPr>
        <p:spPr/>
        <p:txBody>
          <a:bodyPr/>
          <a:lstStyle/>
          <a:p>
            <a:endParaRPr lang="ko-KR" altLang="ko-KR"/>
          </a:p>
        </p:txBody>
      </p:sp>
      <p:pic>
        <p:nvPicPr>
          <p:cNvPr id="25604" name="Picture 4" descr="12"/>
          <p:cNvPicPr>
            <a:picLocks noChangeAspect="1" noChangeArrowheads="1"/>
          </p:cNvPicPr>
          <p:nvPr/>
        </p:nvPicPr>
        <p:blipFill>
          <a:blip r:embed="rId3"/>
          <a:srcRect/>
          <a:stretch>
            <a:fillRect/>
          </a:stretch>
        </p:blipFill>
        <p:spPr bwMode="auto">
          <a:xfrm>
            <a:off x="0" y="0"/>
            <a:ext cx="9144000" cy="6399213"/>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endParaRPr lang="ko-KR" altLang="ko-KR"/>
          </a:p>
        </p:txBody>
      </p:sp>
      <p:sp>
        <p:nvSpPr>
          <p:cNvPr id="19459" name="Rectangle 3"/>
          <p:cNvSpPr>
            <a:spLocks noGrp="1" noChangeArrowheads="1"/>
          </p:cNvSpPr>
          <p:nvPr>
            <p:ph type="body" idx="1"/>
          </p:nvPr>
        </p:nvSpPr>
        <p:spPr/>
        <p:txBody>
          <a:bodyPr/>
          <a:lstStyle/>
          <a:p>
            <a:endParaRPr lang="ko-KR" altLang="ko-KR"/>
          </a:p>
        </p:txBody>
      </p:sp>
      <p:pic>
        <p:nvPicPr>
          <p:cNvPr id="19460" name="Picture 4" descr="9"/>
          <p:cNvPicPr>
            <a:picLocks noChangeAspect="1" noChangeArrowheads="1"/>
          </p:cNvPicPr>
          <p:nvPr/>
        </p:nvPicPr>
        <p:blipFill>
          <a:blip r:embed="rId3"/>
          <a:srcRect/>
          <a:stretch>
            <a:fillRect/>
          </a:stretch>
        </p:blipFill>
        <p:spPr bwMode="auto">
          <a:xfrm>
            <a:off x="0" y="0"/>
            <a:ext cx="9144000" cy="6399213"/>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0" y="4763"/>
            <a:ext cx="9144000" cy="6848475"/>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0" y="1"/>
            <a:ext cx="9143999" cy="6858000"/>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endParaRPr lang="ko-KR" altLang="en-US"/>
          </a:p>
        </p:txBody>
      </p:sp>
      <p:sp>
        <p:nvSpPr>
          <p:cNvPr id="3" name="부제목 2"/>
          <p:cNvSpPr>
            <a:spLocks noGrp="1"/>
          </p:cNvSpPr>
          <p:nvPr>
            <p:ph type="subTitle" idx="1"/>
          </p:nvPr>
        </p:nvSpPr>
        <p:spPr/>
        <p:txBody>
          <a:bodyPr/>
          <a:lstStyle/>
          <a:p>
            <a:endParaRPr lang="ko-KR" altLang="en-US"/>
          </a:p>
        </p:txBody>
      </p:sp>
      <p:pic>
        <p:nvPicPr>
          <p:cNvPr id="13314" name="Picture 2"/>
          <p:cNvPicPr>
            <a:picLocks noChangeAspect="1" noChangeArrowheads="1"/>
          </p:cNvPicPr>
          <p:nvPr/>
        </p:nvPicPr>
        <p:blipFill>
          <a:blip r:embed="rId2"/>
          <a:srcRect/>
          <a:stretch>
            <a:fillRect/>
          </a:stretch>
        </p:blipFill>
        <p:spPr bwMode="auto">
          <a:xfrm>
            <a:off x="0" y="0"/>
            <a:ext cx="9163050" cy="7019925"/>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Proposed Solutions</a:t>
            </a:r>
            <a:endParaRPr lang="ko-KR" altLang="en-US" dirty="0"/>
          </a:p>
        </p:txBody>
      </p:sp>
      <p:sp>
        <p:nvSpPr>
          <p:cNvPr id="3" name="내용 개체 틀 2"/>
          <p:cNvSpPr>
            <a:spLocks noGrp="1"/>
          </p:cNvSpPr>
          <p:nvPr>
            <p:ph idx="1"/>
          </p:nvPr>
        </p:nvSpPr>
        <p:spPr/>
        <p:txBody>
          <a:bodyPr>
            <a:normAutofit lnSpcReduction="10000"/>
          </a:bodyPr>
          <a:lstStyle/>
          <a:p>
            <a:r>
              <a:rPr lang="en-US" altLang="ko-KR" dirty="0" smtClean="0"/>
              <a:t>Scaling Problem</a:t>
            </a:r>
          </a:p>
          <a:p>
            <a:pPr lvl="1"/>
            <a:r>
              <a:rPr lang="en-US" altLang="ko-KR" dirty="0" smtClean="0"/>
              <a:t>Separation address space: GRA for ISP and GDA for end networks</a:t>
            </a:r>
          </a:p>
          <a:p>
            <a:r>
              <a:rPr lang="en-US" altLang="ko-KR" dirty="0" smtClean="0"/>
              <a:t>Usage Pattern Change</a:t>
            </a:r>
          </a:p>
          <a:p>
            <a:pPr lvl="1"/>
            <a:r>
              <a:rPr lang="en-US" altLang="ko-KR" dirty="0" smtClean="0"/>
              <a:t>Host Centric to Data (Service, Content) Oriented</a:t>
            </a:r>
          </a:p>
          <a:p>
            <a:r>
              <a:rPr lang="en-US" altLang="ko-KR" dirty="0" smtClean="0"/>
              <a:t>Other Approaches</a:t>
            </a:r>
          </a:p>
          <a:p>
            <a:pPr lvl="1"/>
            <a:r>
              <a:rPr lang="en-US" altLang="ko-KR" dirty="0" smtClean="0"/>
              <a:t>User Empowerment</a:t>
            </a:r>
          </a:p>
          <a:p>
            <a:pPr lvl="1"/>
            <a:r>
              <a:rPr lang="en-US" altLang="ko-KR" dirty="0" smtClean="0"/>
              <a:t>Routing Management System</a:t>
            </a:r>
            <a:endParaRPr lang="ko-KR"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ko-KR"/>
              <a:t>Routing</a:t>
            </a:r>
          </a:p>
        </p:txBody>
      </p:sp>
      <p:sp>
        <p:nvSpPr>
          <p:cNvPr id="9219" name="Rectangle 3"/>
          <p:cNvSpPr>
            <a:spLocks noGrp="1" noChangeArrowheads="1"/>
          </p:cNvSpPr>
          <p:nvPr>
            <p:ph type="body" idx="1"/>
          </p:nvPr>
        </p:nvSpPr>
        <p:spPr/>
        <p:txBody>
          <a:bodyPr/>
          <a:lstStyle/>
          <a:p>
            <a:r>
              <a:rPr lang="en-US" altLang="ko-KR"/>
              <a:t>How to construct routing tables</a:t>
            </a:r>
          </a:p>
          <a:p>
            <a:r>
              <a:rPr lang="en-US" altLang="ko-KR"/>
              <a:t>Routing - Determine end-to-end paths</a:t>
            </a:r>
          </a:p>
          <a:p>
            <a:r>
              <a:rPr lang="en-US" altLang="ko-KR"/>
              <a:t>Forwarding - Transmit packets according to routing table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날짜 개체 틀 3"/>
          <p:cNvSpPr>
            <a:spLocks noGrp="1"/>
          </p:cNvSpPr>
          <p:nvPr>
            <p:ph type="dt" sz="half" idx="10"/>
          </p:nvPr>
        </p:nvSpPr>
        <p:spPr/>
        <p:txBody>
          <a:bodyPr/>
          <a:lstStyle/>
          <a:p>
            <a:fld id="{4A366C8A-1A11-4C69-936A-A8052B22E315}" type="datetime1">
              <a:rPr lang="en-US" altLang="ko-KR"/>
              <a:pPr/>
              <a:t>10/13/2008</a:t>
            </a:fld>
            <a:endParaRPr lang="en-US" altLang="ko-KR"/>
          </a:p>
        </p:txBody>
      </p:sp>
      <p:sp>
        <p:nvSpPr>
          <p:cNvPr id="19" name="바닥글 개체 틀 4"/>
          <p:cNvSpPr>
            <a:spLocks noGrp="1"/>
          </p:cNvSpPr>
          <p:nvPr>
            <p:ph type="ftr" sz="quarter" idx="11"/>
          </p:nvPr>
        </p:nvSpPr>
        <p:spPr/>
        <p:txBody>
          <a:bodyPr/>
          <a:lstStyle/>
          <a:p>
            <a:r>
              <a:rPr lang="en-US" altLang="ko-KR"/>
              <a:t>Braden: RRG @ ietf64 Nov 05</a:t>
            </a:r>
            <a:endParaRPr lang="en-US" altLang="ko-KR" b="0"/>
          </a:p>
        </p:txBody>
      </p:sp>
      <p:sp>
        <p:nvSpPr>
          <p:cNvPr id="20" name="슬라이드 번호 개체 틀 5"/>
          <p:cNvSpPr>
            <a:spLocks noGrp="1"/>
          </p:cNvSpPr>
          <p:nvPr>
            <p:ph type="sldNum" sz="quarter" idx="12"/>
          </p:nvPr>
        </p:nvSpPr>
        <p:spPr/>
        <p:txBody>
          <a:bodyPr/>
          <a:lstStyle/>
          <a:p>
            <a:fld id="{A8C8BBFA-B3B9-4429-BC57-02A2619BE159}" type="slidenum">
              <a:rPr lang="en-US" altLang="ko-KR"/>
              <a:pPr/>
              <a:t>40</a:t>
            </a:fld>
            <a:endParaRPr lang="en-US" altLang="ko-KR"/>
          </a:p>
        </p:txBody>
      </p:sp>
      <p:sp>
        <p:nvSpPr>
          <p:cNvPr id="215042" name="Rectangle 2"/>
          <p:cNvSpPr>
            <a:spLocks noGrp="1" noChangeArrowheads="1"/>
          </p:cNvSpPr>
          <p:nvPr>
            <p:ph type="title"/>
          </p:nvPr>
        </p:nvSpPr>
        <p:spPr>
          <a:xfrm>
            <a:off x="457200" y="198438"/>
            <a:ext cx="8229600" cy="868362"/>
          </a:xfrm>
        </p:spPr>
        <p:txBody>
          <a:bodyPr/>
          <a:lstStyle/>
          <a:p>
            <a:r>
              <a:rPr lang="en-US" altLang="ko-KR" sz="2000">
                <a:ea typeface="굴림" pitchFamily="50" charset="-127"/>
              </a:rPr>
              <a:t>We Want to Let Users Choose Domain-Level Routes</a:t>
            </a:r>
          </a:p>
        </p:txBody>
      </p:sp>
      <p:sp>
        <p:nvSpPr>
          <p:cNvPr id="215043" name="Rectangle 3"/>
          <p:cNvSpPr>
            <a:spLocks noGrp="1" noChangeArrowheads="1"/>
          </p:cNvSpPr>
          <p:nvPr>
            <p:ph type="body" idx="1"/>
          </p:nvPr>
        </p:nvSpPr>
        <p:spPr>
          <a:xfrm>
            <a:off x="533400" y="2027238"/>
            <a:ext cx="8229600" cy="4525962"/>
          </a:xfrm>
        </p:spPr>
        <p:txBody>
          <a:bodyPr>
            <a:normAutofit fontScale="92500" lnSpcReduction="10000"/>
          </a:bodyPr>
          <a:lstStyle/>
          <a:p>
            <a:pPr>
              <a:buFontTx/>
              <a:buNone/>
            </a:pPr>
            <a:endParaRPr lang="en-US" altLang="ko-KR" dirty="0">
              <a:ea typeface="굴림" pitchFamily="50" charset="-127"/>
            </a:endParaRPr>
          </a:p>
          <a:p>
            <a:pPr>
              <a:buFontTx/>
              <a:buNone/>
            </a:pPr>
            <a:endParaRPr lang="en-US" altLang="ko-KR" dirty="0">
              <a:ea typeface="굴림" pitchFamily="50" charset="-127"/>
            </a:endParaRPr>
          </a:p>
          <a:p>
            <a:pPr>
              <a:buFontTx/>
              <a:buNone/>
            </a:pPr>
            <a:endParaRPr lang="en-US" altLang="ko-KR" dirty="0">
              <a:ea typeface="굴림" pitchFamily="50" charset="-127"/>
            </a:endParaRPr>
          </a:p>
          <a:p>
            <a:pPr>
              <a:buFontTx/>
              <a:buNone/>
            </a:pPr>
            <a:endParaRPr lang="en-US" altLang="ko-KR" dirty="0">
              <a:ea typeface="굴림" pitchFamily="50" charset="-127"/>
            </a:endParaRPr>
          </a:p>
          <a:p>
            <a:r>
              <a:rPr lang="en-US" altLang="ko-KR" dirty="0">
                <a:ea typeface="굴림" pitchFamily="50" charset="-127"/>
              </a:rPr>
              <a:t>Our hypothesis:</a:t>
            </a:r>
          </a:p>
          <a:p>
            <a:pPr lvl="1"/>
            <a:r>
              <a:rPr lang="en-US" altLang="ko-KR" dirty="0">
                <a:ea typeface="굴림" pitchFamily="50" charset="-127"/>
              </a:rPr>
              <a:t>User choice  stimulates competition.</a:t>
            </a:r>
          </a:p>
          <a:p>
            <a:pPr lvl="1"/>
            <a:r>
              <a:rPr lang="en-US" altLang="ko-KR" dirty="0">
                <a:ea typeface="굴림" pitchFamily="50" charset="-127"/>
              </a:rPr>
              <a:t>Competition fosters innovation.</a:t>
            </a:r>
          </a:p>
          <a:p>
            <a:r>
              <a:rPr lang="en-US" altLang="ko-KR" dirty="0">
                <a:ea typeface="굴림" pitchFamily="50" charset="-127"/>
              </a:rPr>
              <a:t>Validation requires market deployment.</a:t>
            </a:r>
          </a:p>
          <a:p>
            <a:r>
              <a:rPr lang="en-US" altLang="ko-KR" dirty="0">
                <a:ea typeface="굴림" pitchFamily="50" charset="-127"/>
              </a:rPr>
              <a:t>NIRA: the technical foundation.</a:t>
            </a:r>
          </a:p>
        </p:txBody>
      </p:sp>
      <p:sp>
        <p:nvSpPr>
          <p:cNvPr id="215044" name="Cloud"/>
          <p:cNvSpPr>
            <a:spLocks noChangeAspect="1" noEditPoints="1" noChangeArrowheads="1"/>
          </p:cNvSpPr>
          <p:nvPr/>
        </p:nvSpPr>
        <p:spPr bwMode="auto">
          <a:xfrm>
            <a:off x="1981200" y="1143000"/>
            <a:ext cx="5105400" cy="17907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ko-KR" altLang="en-US"/>
          </a:p>
        </p:txBody>
      </p:sp>
      <p:sp>
        <p:nvSpPr>
          <p:cNvPr id="215045" name="Rectangle 5"/>
          <p:cNvSpPr>
            <a:spLocks noChangeArrowheads="1"/>
          </p:cNvSpPr>
          <p:nvPr/>
        </p:nvSpPr>
        <p:spPr bwMode="auto">
          <a:xfrm>
            <a:off x="2133600" y="1798638"/>
            <a:ext cx="4038600" cy="4525962"/>
          </a:xfrm>
          <a:prstGeom prst="rect">
            <a:avLst/>
          </a:prstGeom>
          <a:noFill/>
          <a:ln w="9525">
            <a:noFill/>
            <a:miter lim="800000"/>
            <a:headEnd/>
            <a:tailEnd/>
          </a:ln>
          <a:effectLst/>
        </p:spPr>
        <p:txBody>
          <a:bodyPr/>
          <a:lstStyle/>
          <a:p>
            <a:pPr marL="342900" indent="-342900">
              <a:spcBef>
                <a:spcPct val="20000"/>
              </a:spcBef>
            </a:pPr>
            <a:r>
              <a:rPr lang="zh-CN" altLang="en-US" sz="2000">
                <a:solidFill>
                  <a:schemeClr val="accent2"/>
                </a:solidFill>
                <a:ea typeface="SimSun" pitchFamily="2" charset="-122"/>
              </a:rPr>
              <a:t> </a:t>
            </a:r>
          </a:p>
        </p:txBody>
      </p:sp>
      <p:sp>
        <p:nvSpPr>
          <p:cNvPr id="215046" name="Oval 6"/>
          <p:cNvSpPr>
            <a:spLocks noChangeArrowheads="1"/>
          </p:cNvSpPr>
          <p:nvPr/>
        </p:nvSpPr>
        <p:spPr bwMode="auto">
          <a:xfrm>
            <a:off x="2514600" y="1676400"/>
            <a:ext cx="1905000" cy="685800"/>
          </a:xfrm>
          <a:prstGeom prst="ellipse">
            <a:avLst/>
          </a:prstGeom>
          <a:solidFill>
            <a:srgbClr val="33CCCC"/>
          </a:solidFill>
          <a:ln w="9525">
            <a:solidFill>
              <a:schemeClr val="tx1"/>
            </a:solidFill>
            <a:round/>
            <a:headEnd/>
            <a:tailEnd/>
          </a:ln>
          <a:effectLst/>
        </p:spPr>
        <p:txBody>
          <a:bodyPr wrap="none" anchor="ctr"/>
          <a:lstStyle/>
          <a:p>
            <a:pPr algn="ctr"/>
            <a:r>
              <a:rPr lang="en-US" altLang="zh-CN" sz="2800">
                <a:ea typeface="SimSun" pitchFamily="2" charset="-122"/>
              </a:rPr>
              <a:t>AT&amp;T</a:t>
            </a:r>
          </a:p>
        </p:txBody>
      </p:sp>
      <p:pic>
        <p:nvPicPr>
          <p:cNvPr id="215047" name="Picture 7" descr="j0292020"/>
          <p:cNvPicPr>
            <a:picLocks noChangeAspect="1" noChangeArrowheads="1"/>
          </p:cNvPicPr>
          <p:nvPr/>
        </p:nvPicPr>
        <p:blipFill>
          <a:blip r:embed="rId2"/>
          <a:srcRect/>
          <a:stretch>
            <a:fillRect/>
          </a:stretch>
        </p:blipFill>
        <p:spPr bwMode="auto">
          <a:xfrm>
            <a:off x="838200" y="2773363"/>
            <a:ext cx="1390650" cy="1319212"/>
          </a:xfrm>
          <a:prstGeom prst="rect">
            <a:avLst/>
          </a:prstGeom>
          <a:noFill/>
        </p:spPr>
      </p:pic>
      <p:sp>
        <p:nvSpPr>
          <p:cNvPr id="215048" name="Oval 8"/>
          <p:cNvSpPr>
            <a:spLocks noChangeArrowheads="1"/>
          </p:cNvSpPr>
          <p:nvPr/>
        </p:nvSpPr>
        <p:spPr bwMode="auto">
          <a:xfrm>
            <a:off x="3581400" y="3078163"/>
            <a:ext cx="1905000" cy="685800"/>
          </a:xfrm>
          <a:prstGeom prst="ellipse">
            <a:avLst/>
          </a:prstGeom>
          <a:solidFill>
            <a:srgbClr val="33CCCC"/>
          </a:solidFill>
          <a:ln w="9525">
            <a:solidFill>
              <a:schemeClr val="tx1"/>
            </a:solidFill>
            <a:round/>
            <a:headEnd/>
            <a:tailEnd/>
          </a:ln>
          <a:effectLst/>
        </p:spPr>
        <p:txBody>
          <a:bodyPr wrap="none" anchor="ctr"/>
          <a:lstStyle/>
          <a:p>
            <a:pPr algn="ctr"/>
            <a:r>
              <a:rPr lang="en-US" altLang="zh-CN" sz="2800">
                <a:ea typeface="SimSun" pitchFamily="2" charset="-122"/>
              </a:rPr>
              <a:t>Local ISP</a:t>
            </a:r>
          </a:p>
        </p:txBody>
      </p:sp>
      <p:sp>
        <p:nvSpPr>
          <p:cNvPr id="215049" name="Oval 9"/>
          <p:cNvSpPr>
            <a:spLocks noChangeArrowheads="1"/>
          </p:cNvSpPr>
          <p:nvPr/>
        </p:nvSpPr>
        <p:spPr bwMode="auto">
          <a:xfrm>
            <a:off x="4572000" y="1676400"/>
            <a:ext cx="1905000" cy="685800"/>
          </a:xfrm>
          <a:prstGeom prst="ellipse">
            <a:avLst/>
          </a:prstGeom>
          <a:solidFill>
            <a:srgbClr val="33CCCC"/>
          </a:solidFill>
          <a:ln w="9525">
            <a:solidFill>
              <a:schemeClr val="tx1"/>
            </a:solidFill>
            <a:round/>
            <a:headEnd/>
            <a:tailEnd/>
          </a:ln>
          <a:effectLst/>
        </p:spPr>
        <p:txBody>
          <a:bodyPr wrap="none" anchor="ctr"/>
          <a:lstStyle/>
          <a:p>
            <a:pPr algn="ctr"/>
            <a:r>
              <a:rPr lang="en-US" altLang="zh-CN" sz="2800">
                <a:ea typeface="SimSun" pitchFamily="2" charset="-122"/>
              </a:rPr>
              <a:t>UUNET </a:t>
            </a:r>
          </a:p>
        </p:txBody>
      </p:sp>
      <p:cxnSp>
        <p:nvCxnSpPr>
          <p:cNvPr id="215050" name="AutoShape 10"/>
          <p:cNvCxnSpPr>
            <a:cxnSpLocks noChangeShapeType="1"/>
            <a:stCxn id="215048" idx="0"/>
            <a:endCxn id="215046" idx="4"/>
          </p:cNvCxnSpPr>
          <p:nvPr/>
        </p:nvCxnSpPr>
        <p:spPr bwMode="auto">
          <a:xfrm flipH="1" flipV="1">
            <a:off x="3467100" y="2362200"/>
            <a:ext cx="1066800" cy="715963"/>
          </a:xfrm>
          <a:prstGeom prst="straightConnector1">
            <a:avLst/>
          </a:prstGeom>
          <a:noFill/>
          <a:ln w="38100">
            <a:solidFill>
              <a:schemeClr val="tx1"/>
            </a:solidFill>
            <a:round/>
            <a:headEnd/>
            <a:tailEnd type="stealth" w="lg" len="lg"/>
          </a:ln>
          <a:effectLst/>
        </p:spPr>
      </p:cxnSp>
      <p:cxnSp>
        <p:nvCxnSpPr>
          <p:cNvPr id="215051" name="AutoShape 11"/>
          <p:cNvCxnSpPr>
            <a:cxnSpLocks noChangeShapeType="1"/>
            <a:stCxn id="215048" idx="0"/>
          </p:cNvCxnSpPr>
          <p:nvPr/>
        </p:nvCxnSpPr>
        <p:spPr bwMode="auto">
          <a:xfrm flipV="1">
            <a:off x="4533900" y="2297113"/>
            <a:ext cx="1181100" cy="781050"/>
          </a:xfrm>
          <a:prstGeom prst="straightConnector1">
            <a:avLst/>
          </a:prstGeom>
          <a:noFill/>
          <a:ln w="38100">
            <a:solidFill>
              <a:schemeClr val="tx1"/>
            </a:solidFill>
            <a:round/>
            <a:headEnd/>
            <a:tailEnd type="stealth" w="lg" len="lg"/>
          </a:ln>
          <a:effectLst/>
        </p:spPr>
      </p:cxnSp>
      <p:cxnSp>
        <p:nvCxnSpPr>
          <p:cNvPr id="215052" name="AutoShape 12"/>
          <p:cNvCxnSpPr>
            <a:cxnSpLocks noChangeShapeType="1"/>
            <a:stCxn id="215046" idx="6"/>
            <a:endCxn id="215049" idx="2"/>
          </p:cNvCxnSpPr>
          <p:nvPr/>
        </p:nvCxnSpPr>
        <p:spPr bwMode="auto">
          <a:xfrm>
            <a:off x="4419600" y="2019300"/>
            <a:ext cx="152400" cy="0"/>
          </a:xfrm>
          <a:prstGeom prst="straightConnector1">
            <a:avLst/>
          </a:prstGeom>
          <a:noFill/>
          <a:ln w="38100">
            <a:solidFill>
              <a:schemeClr val="tx1"/>
            </a:solidFill>
            <a:round/>
            <a:headEnd/>
            <a:tailEnd/>
          </a:ln>
          <a:effectLst/>
        </p:spPr>
      </p:cxnSp>
      <p:pic>
        <p:nvPicPr>
          <p:cNvPr id="215053" name="Picture 13" descr="xmj30wau[1]"/>
          <p:cNvPicPr>
            <a:picLocks noChangeAspect="1" noChangeArrowheads="1"/>
          </p:cNvPicPr>
          <p:nvPr/>
        </p:nvPicPr>
        <p:blipFill>
          <a:blip r:embed="rId3"/>
          <a:srcRect/>
          <a:stretch>
            <a:fillRect/>
          </a:stretch>
        </p:blipFill>
        <p:spPr bwMode="auto">
          <a:xfrm>
            <a:off x="6934200" y="2849563"/>
            <a:ext cx="1066800" cy="1143000"/>
          </a:xfrm>
          <a:prstGeom prst="rect">
            <a:avLst/>
          </a:prstGeom>
          <a:noFill/>
        </p:spPr>
      </p:pic>
      <p:cxnSp>
        <p:nvCxnSpPr>
          <p:cNvPr id="215054" name="AutoShape 14"/>
          <p:cNvCxnSpPr>
            <a:cxnSpLocks noChangeShapeType="1"/>
            <a:stCxn id="0" idx="3"/>
            <a:endCxn id="215048" idx="2"/>
          </p:cNvCxnSpPr>
          <p:nvPr/>
        </p:nvCxnSpPr>
        <p:spPr bwMode="auto">
          <a:xfrm flipV="1">
            <a:off x="2228850" y="3421063"/>
            <a:ext cx="1352550" cy="12700"/>
          </a:xfrm>
          <a:prstGeom prst="straightConnector1">
            <a:avLst/>
          </a:prstGeom>
          <a:noFill/>
          <a:ln w="9525">
            <a:solidFill>
              <a:schemeClr val="tx1"/>
            </a:solidFill>
            <a:round/>
            <a:headEnd/>
            <a:tailEnd type="triangle" w="med" len="med"/>
          </a:ln>
          <a:effectLst/>
        </p:spPr>
      </p:cxnSp>
      <p:cxnSp>
        <p:nvCxnSpPr>
          <p:cNvPr id="215055" name="AutoShape 15"/>
          <p:cNvCxnSpPr>
            <a:cxnSpLocks noChangeShapeType="1"/>
            <a:stCxn id="0" idx="1"/>
            <a:endCxn id="215048" idx="6"/>
          </p:cNvCxnSpPr>
          <p:nvPr/>
        </p:nvCxnSpPr>
        <p:spPr bwMode="auto">
          <a:xfrm flipH="1">
            <a:off x="5486400" y="3421063"/>
            <a:ext cx="1447800" cy="0"/>
          </a:xfrm>
          <a:prstGeom prst="straightConnector1">
            <a:avLst/>
          </a:prstGeom>
          <a:noFill/>
          <a:ln w="9525">
            <a:solidFill>
              <a:schemeClr val="tx1"/>
            </a:solidFill>
            <a:round/>
            <a:headEnd/>
            <a:tailEnd type="triangle" w="med" len="med"/>
          </a:ln>
          <a:effectLst/>
        </p:spPr>
      </p:cxnSp>
      <p:sp>
        <p:nvSpPr>
          <p:cNvPr id="215056" name="Rectangle 16"/>
          <p:cNvSpPr>
            <a:spLocks noChangeArrowheads="1"/>
          </p:cNvSpPr>
          <p:nvPr/>
        </p:nvSpPr>
        <p:spPr bwMode="auto">
          <a:xfrm>
            <a:off x="2362200" y="3154363"/>
            <a:ext cx="228600" cy="152400"/>
          </a:xfrm>
          <a:prstGeom prst="rect">
            <a:avLst/>
          </a:prstGeom>
          <a:solidFill>
            <a:srgbClr val="33CC33"/>
          </a:solidFill>
          <a:ln w="9525" algn="ctr">
            <a:solidFill>
              <a:schemeClr val="tx1"/>
            </a:solidFill>
            <a:miter lim="800000"/>
            <a:headEnd/>
            <a:tailEnd/>
          </a:ln>
          <a:effectLst/>
        </p:spPr>
        <p:txBody>
          <a:bodyPr wrap="none" anchor="ctr"/>
          <a:lstStyle/>
          <a:p>
            <a:endParaRPr lang="ko-KR" altLang="en-US"/>
          </a:p>
        </p:txBody>
      </p:sp>
      <p:sp>
        <p:nvSpPr>
          <p:cNvPr id="215057" name="Rectangle 17"/>
          <p:cNvSpPr>
            <a:spLocks noChangeArrowheads="1"/>
          </p:cNvSpPr>
          <p:nvPr/>
        </p:nvSpPr>
        <p:spPr bwMode="auto">
          <a:xfrm>
            <a:off x="6553200" y="3154363"/>
            <a:ext cx="228600" cy="152400"/>
          </a:xfrm>
          <a:prstGeom prst="rect">
            <a:avLst/>
          </a:prstGeom>
          <a:solidFill>
            <a:srgbClr val="0000FF"/>
          </a:solidFill>
          <a:ln w="9525" algn="ctr">
            <a:solidFill>
              <a:schemeClr val="tx1"/>
            </a:solidFill>
            <a:miter lim="800000"/>
            <a:headEnd/>
            <a:tailEnd/>
          </a:ln>
          <a:effectLst/>
        </p:spPr>
        <p:txBody>
          <a:bodyPr wrap="none" anchor="ctr"/>
          <a:lstStyle/>
          <a:p>
            <a:endParaRPr lang="ko-KR"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0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6" grpId="0" animBg="1"/>
      <p:bldP spid="21505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3"/>
          <p:cNvSpPr>
            <a:spLocks noGrp="1"/>
          </p:cNvSpPr>
          <p:nvPr>
            <p:ph type="dt" sz="half" idx="10"/>
          </p:nvPr>
        </p:nvSpPr>
        <p:spPr/>
        <p:txBody>
          <a:bodyPr/>
          <a:lstStyle/>
          <a:p>
            <a:fld id="{04509533-1298-4666-B455-325A39E02AD8}" type="datetime1">
              <a:rPr lang="en-US" altLang="ko-KR"/>
              <a:pPr/>
              <a:t>10/13/2008</a:t>
            </a:fld>
            <a:endParaRPr lang="en-US" altLang="ko-KR"/>
          </a:p>
        </p:txBody>
      </p:sp>
      <p:sp>
        <p:nvSpPr>
          <p:cNvPr id="5" name="바닥글 개체 틀 4"/>
          <p:cNvSpPr>
            <a:spLocks noGrp="1"/>
          </p:cNvSpPr>
          <p:nvPr>
            <p:ph type="ftr" sz="quarter" idx="11"/>
          </p:nvPr>
        </p:nvSpPr>
        <p:spPr/>
        <p:txBody>
          <a:bodyPr/>
          <a:lstStyle/>
          <a:p>
            <a:r>
              <a:rPr lang="en-US" altLang="ko-KR"/>
              <a:t>Braden: RRG @ ietf64 Nov 05</a:t>
            </a:r>
            <a:endParaRPr lang="en-US" altLang="ko-KR" b="0"/>
          </a:p>
        </p:txBody>
      </p:sp>
      <p:sp>
        <p:nvSpPr>
          <p:cNvPr id="6" name="슬라이드 번호 개체 틀 5"/>
          <p:cNvSpPr>
            <a:spLocks noGrp="1"/>
          </p:cNvSpPr>
          <p:nvPr>
            <p:ph type="sldNum" sz="quarter" idx="12"/>
          </p:nvPr>
        </p:nvSpPr>
        <p:spPr/>
        <p:txBody>
          <a:bodyPr/>
          <a:lstStyle/>
          <a:p>
            <a:fld id="{389922F6-4851-4118-A23C-5256EF6BE5B1}" type="slidenum">
              <a:rPr lang="en-US" altLang="ko-KR"/>
              <a:pPr/>
              <a:t>41</a:t>
            </a:fld>
            <a:endParaRPr lang="en-US" altLang="ko-KR"/>
          </a:p>
        </p:txBody>
      </p:sp>
      <p:sp>
        <p:nvSpPr>
          <p:cNvPr id="232450" name="Rectangle 2"/>
          <p:cNvSpPr>
            <a:spLocks noGrp="1" noChangeArrowheads="1"/>
          </p:cNvSpPr>
          <p:nvPr>
            <p:ph type="title"/>
          </p:nvPr>
        </p:nvSpPr>
        <p:spPr/>
        <p:txBody>
          <a:bodyPr/>
          <a:lstStyle/>
          <a:p>
            <a:r>
              <a:rPr lang="en-US" altLang="ko-KR">
                <a:ea typeface="굴림" pitchFamily="50" charset="-127"/>
              </a:rPr>
              <a:t>Central Ideas of NIRA</a:t>
            </a:r>
          </a:p>
        </p:txBody>
      </p:sp>
      <p:sp>
        <p:nvSpPr>
          <p:cNvPr id="232451" name="Rectangle 3"/>
          <p:cNvSpPr>
            <a:spLocks noGrp="1" noChangeArrowheads="1"/>
          </p:cNvSpPr>
          <p:nvPr>
            <p:ph type="body" idx="1"/>
          </p:nvPr>
        </p:nvSpPr>
        <p:spPr/>
        <p:txBody>
          <a:bodyPr>
            <a:normAutofit fontScale="92500"/>
          </a:bodyPr>
          <a:lstStyle/>
          <a:p>
            <a:r>
              <a:rPr lang="en-US" altLang="ko-KR">
                <a:solidFill>
                  <a:schemeClr val="tx1"/>
                </a:solidFill>
                <a:ea typeface="굴림" pitchFamily="50" charset="-127"/>
              </a:rPr>
              <a:t>Built on earlier ideas of explicit routing, up/down routing.</a:t>
            </a:r>
          </a:p>
          <a:p>
            <a:r>
              <a:rPr lang="en-US" altLang="ko-KR">
                <a:solidFill>
                  <a:schemeClr val="tx1"/>
                </a:solidFill>
                <a:ea typeface="굴림" pitchFamily="50" charset="-127"/>
              </a:rPr>
              <a:t>Defines efficient representation of explicit route for common case.</a:t>
            </a:r>
          </a:p>
          <a:p>
            <a:pPr lvl="1"/>
            <a:r>
              <a:rPr lang="en-US" altLang="ko-KR">
                <a:solidFill>
                  <a:schemeClr val="tx1"/>
                </a:solidFill>
                <a:ea typeface="굴림" pitchFamily="50" charset="-127"/>
              </a:rPr>
              <a:t>Assuming today's generally tree-shaped inter-domain topology, with providers and customers</a:t>
            </a:r>
          </a:p>
          <a:p>
            <a:pPr lvl="1"/>
            <a:r>
              <a:rPr lang="en-US" altLang="ko-KR">
                <a:solidFill>
                  <a:schemeClr val="tx1"/>
                </a:solidFill>
                <a:ea typeface="굴림" pitchFamily="50" charset="-127"/>
              </a:rPr>
              <a:t>"Core" in the center.</a:t>
            </a:r>
          </a:p>
          <a:p>
            <a:r>
              <a:rPr lang="en-US" altLang="ko-KR">
                <a:solidFill>
                  <a:schemeClr val="tx1"/>
                </a:solidFill>
                <a:ea typeface="굴림" pitchFamily="50" charset="-127"/>
              </a:rPr>
              <a:t>Strict provider-rooted hierarchical addressing</a:t>
            </a:r>
          </a:p>
          <a:p>
            <a:endParaRPr lang="en-US" altLang="ko-KR">
              <a:solidFill>
                <a:schemeClr val="tx1"/>
              </a:solidFill>
              <a:ea typeface="굴림" pitchFamily="50" charset="-127"/>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날짜 개체 틀 3"/>
          <p:cNvSpPr>
            <a:spLocks noGrp="1"/>
          </p:cNvSpPr>
          <p:nvPr>
            <p:ph type="dt" sz="half" idx="10"/>
          </p:nvPr>
        </p:nvSpPr>
        <p:spPr/>
        <p:txBody>
          <a:bodyPr/>
          <a:lstStyle/>
          <a:p>
            <a:fld id="{39AA5324-C667-42B5-AADA-98CEED275E9D}" type="datetime1">
              <a:rPr lang="en-US" altLang="ko-KR"/>
              <a:pPr/>
              <a:t>10/13/2008</a:t>
            </a:fld>
            <a:endParaRPr lang="en-US" altLang="ko-KR"/>
          </a:p>
        </p:txBody>
      </p:sp>
      <p:sp>
        <p:nvSpPr>
          <p:cNvPr id="6" name="바닥글 개체 틀 4"/>
          <p:cNvSpPr>
            <a:spLocks noGrp="1"/>
          </p:cNvSpPr>
          <p:nvPr>
            <p:ph type="ftr" sz="quarter" idx="11"/>
          </p:nvPr>
        </p:nvSpPr>
        <p:spPr/>
        <p:txBody>
          <a:bodyPr/>
          <a:lstStyle/>
          <a:p>
            <a:r>
              <a:rPr lang="en-US" altLang="ko-KR"/>
              <a:t>Braden: RRG @ ietf64 Nov 05</a:t>
            </a:r>
            <a:endParaRPr lang="en-US" altLang="ko-KR" b="0"/>
          </a:p>
        </p:txBody>
      </p:sp>
      <p:sp>
        <p:nvSpPr>
          <p:cNvPr id="7" name="슬라이드 번호 개체 틀 5"/>
          <p:cNvSpPr>
            <a:spLocks noGrp="1"/>
          </p:cNvSpPr>
          <p:nvPr>
            <p:ph type="sldNum" sz="quarter" idx="12"/>
          </p:nvPr>
        </p:nvSpPr>
        <p:spPr/>
        <p:txBody>
          <a:bodyPr/>
          <a:lstStyle/>
          <a:p>
            <a:fld id="{08030073-021C-4127-9138-3B14D9E0426C}" type="slidenum">
              <a:rPr lang="en-US" altLang="ko-KR"/>
              <a:pPr/>
              <a:t>42</a:t>
            </a:fld>
            <a:endParaRPr lang="en-US" altLang="ko-KR"/>
          </a:p>
        </p:txBody>
      </p:sp>
      <p:sp>
        <p:nvSpPr>
          <p:cNvPr id="182274" name="Rectangle 2"/>
          <p:cNvSpPr>
            <a:spLocks noGrp="1" noChangeArrowheads="1"/>
          </p:cNvSpPr>
          <p:nvPr>
            <p:ph type="title"/>
          </p:nvPr>
        </p:nvSpPr>
        <p:spPr>
          <a:xfrm>
            <a:off x="457200" y="76200"/>
            <a:ext cx="8229600" cy="838200"/>
          </a:xfrm>
        </p:spPr>
        <p:txBody>
          <a:bodyPr/>
          <a:lstStyle/>
          <a:p>
            <a:r>
              <a:rPr lang="en-US" altLang="ko-KR" sz="2000">
                <a:ea typeface="굴림" pitchFamily="50" charset="-127"/>
              </a:rPr>
              <a:t> </a:t>
            </a:r>
          </a:p>
        </p:txBody>
      </p:sp>
      <p:sp>
        <p:nvSpPr>
          <p:cNvPr id="182275" name="Rectangle 3"/>
          <p:cNvSpPr>
            <a:spLocks noGrp="1" noChangeArrowheads="1"/>
          </p:cNvSpPr>
          <p:nvPr>
            <p:ph type="body" idx="1"/>
          </p:nvPr>
        </p:nvSpPr>
        <p:spPr>
          <a:xfrm>
            <a:off x="533400" y="1371600"/>
            <a:ext cx="8229600" cy="5135563"/>
          </a:xfrm>
        </p:spPr>
        <p:txBody>
          <a:bodyPr>
            <a:normAutofit fontScale="85000" lnSpcReduction="10000"/>
          </a:bodyPr>
          <a:lstStyle/>
          <a:p>
            <a:pPr marL="457200" indent="-457200"/>
            <a:r>
              <a:rPr lang="en-US" altLang="ko-KR">
                <a:ea typeface="굴림" pitchFamily="50" charset="-127"/>
              </a:rPr>
              <a:t>Addressing </a:t>
            </a:r>
          </a:p>
          <a:p>
            <a:pPr marL="457200" indent="-457200"/>
            <a:r>
              <a:rPr lang="en-US" altLang="ko-KR">
                <a:solidFill>
                  <a:srgbClr val="0000FF"/>
                </a:solidFill>
                <a:ea typeface="굴림" pitchFamily="50" charset="-127"/>
              </a:rPr>
              <a:t>Route discovery</a:t>
            </a:r>
          </a:p>
          <a:p>
            <a:pPr marL="838200" lvl="1" indent="-381000"/>
            <a:r>
              <a:rPr lang="en-US" altLang="ko-KR">
                <a:ea typeface="굴림" pitchFamily="50" charset="-127"/>
              </a:rPr>
              <a:t>Topology Information Propagation Protocol (TIPP)</a:t>
            </a:r>
          </a:p>
          <a:p>
            <a:pPr marL="838200" lvl="1" indent="-381000"/>
            <a:r>
              <a:rPr lang="en-US" altLang="ko-KR">
                <a:ea typeface="굴림" pitchFamily="50" charset="-127"/>
              </a:rPr>
              <a:t>A user learns his addresses and topology information (static) and perhaps route availability (dynamic)</a:t>
            </a:r>
          </a:p>
          <a:p>
            <a:pPr marL="457200" indent="-457200"/>
            <a:r>
              <a:rPr lang="en-US" altLang="ko-KR">
                <a:ea typeface="굴림" pitchFamily="50" charset="-127"/>
              </a:rPr>
              <a:t>Name-to-Route mapping</a:t>
            </a:r>
          </a:p>
          <a:p>
            <a:pPr marL="838200" lvl="1" indent="-381000"/>
            <a:r>
              <a:rPr lang="en-US" altLang="ko-KR">
                <a:ea typeface="굴림" pitchFamily="50" charset="-127"/>
              </a:rPr>
              <a:t>Name-to-Route Lookup Service (NRLS) – an enhanced DNS service</a:t>
            </a:r>
          </a:p>
          <a:p>
            <a:pPr marL="838200" lvl="1" indent="-381000"/>
            <a:r>
              <a:rPr lang="en-US" altLang="ko-KR">
                <a:ea typeface="굴림" pitchFamily="50" charset="-127"/>
              </a:rPr>
              <a:t>A user learns destination’s addresses and optional topology information.</a:t>
            </a:r>
          </a:p>
          <a:p>
            <a:pPr marL="838200" lvl="1" indent="-381000"/>
            <a:r>
              <a:rPr lang="en-US" altLang="ko-KR">
                <a:ea typeface="굴림" pitchFamily="50" charset="-127"/>
              </a:rPr>
              <a:t>Combining information from TIPP and NRLS, a user is able to select an initial route.</a:t>
            </a:r>
          </a:p>
          <a:p>
            <a:pPr marL="457200" indent="-457200"/>
            <a:endParaRPr lang="en-US" altLang="ko-KR">
              <a:ea typeface="굴림" pitchFamily="50" charset="-127"/>
            </a:endParaRPr>
          </a:p>
        </p:txBody>
      </p:sp>
      <p:sp>
        <p:nvSpPr>
          <p:cNvPr id="182276" name="Rectangle 4"/>
          <p:cNvSpPr>
            <a:spLocks noChangeArrowheads="1"/>
          </p:cNvSpPr>
          <p:nvPr/>
        </p:nvSpPr>
        <p:spPr bwMode="auto">
          <a:xfrm>
            <a:off x="457200" y="152400"/>
            <a:ext cx="8229600" cy="639763"/>
          </a:xfrm>
          <a:prstGeom prst="rect">
            <a:avLst/>
          </a:prstGeom>
          <a:noFill/>
          <a:ln w="9525">
            <a:noFill/>
            <a:miter lim="800000"/>
            <a:headEnd/>
            <a:tailEnd/>
          </a:ln>
          <a:effectLst/>
        </p:spPr>
        <p:txBody>
          <a:bodyPr anchor="ctr"/>
          <a:lstStyle/>
          <a:p>
            <a:pPr algn="ctr"/>
            <a:r>
              <a:rPr lang="en-US" altLang="ko-KR" sz="2000">
                <a:ea typeface="굴림" pitchFamily="50" charset="-127"/>
              </a:rPr>
              <a:t>System Components of NIRA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2274"/>
                                        </p:tgtEl>
                                        <p:attrNameLst>
                                          <p:attrName>style.visibility</p:attrName>
                                        </p:attrNameLst>
                                      </p:cBhvr>
                                      <p:to>
                                        <p:strVal val="visible"/>
                                      </p:to>
                                    </p:set>
                                    <p:anim calcmode="lin" valueType="num">
                                      <p:cBhvr additive="base">
                                        <p:cTn id="7" dur="500" fill="hold"/>
                                        <p:tgtEl>
                                          <p:spTgt spid="182274"/>
                                        </p:tgtEl>
                                        <p:attrNameLst>
                                          <p:attrName>ppt_x</p:attrName>
                                        </p:attrNameLst>
                                      </p:cBhvr>
                                      <p:tavLst>
                                        <p:tav tm="0">
                                          <p:val>
                                            <p:strVal val="0-#ppt_w/2"/>
                                          </p:val>
                                        </p:tav>
                                        <p:tav tm="100000">
                                          <p:val>
                                            <p:strVal val="#ppt_x"/>
                                          </p:val>
                                        </p:tav>
                                      </p:tavLst>
                                    </p:anim>
                                    <p:anim calcmode="lin" valueType="num">
                                      <p:cBhvr additive="base">
                                        <p:cTn id="8" dur="500" fill="hold"/>
                                        <p:tgtEl>
                                          <p:spTgt spid="1822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2275">
                                            <p:txEl>
                                              <p:pRg st="0" end="0"/>
                                            </p:txEl>
                                          </p:spTgt>
                                        </p:tgtEl>
                                        <p:attrNameLst>
                                          <p:attrName>style.visibility</p:attrName>
                                        </p:attrNameLst>
                                      </p:cBhvr>
                                      <p:to>
                                        <p:strVal val="visible"/>
                                      </p:to>
                                    </p:set>
                                    <p:anim calcmode="lin" valueType="num">
                                      <p:cBhvr additive="base">
                                        <p:cTn id="13" dur="500" fill="hold"/>
                                        <p:tgtEl>
                                          <p:spTgt spid="18227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22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2275">
                                            <p:txEl>
                                              <p:pRg st="1" end="1"/>
                                            </p:txEl>
                                          </p:spTgt>
                                        </p:tgtEl>
                                        <p:attrNameLst>
                                          <p:attrName>style.visibility</p:attrName>
                                        </p:attrNameLst>
                                      </p:cBhvr>
                                      <p:to>
                                        <p:strVal val="visible"/>
                                      </p:to>
                                    </p:set>
                                    <p:anim calcmode="lin" valueType="num">
                                      <p:cBhvr additive="base">
                                        <p:cTn id="19" dur="500" fill="hold"/>
                                        <p:tgtEl>
                                          <p:spTgt spid="18227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2275">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82275">
                                            <p:txEl>
                                              <p:pRg st="2" end="2"/>
                                            </p:txEl>
                                          </p:spTgt>
                                        </p:tgtEl>
                                        <p:attrNameLst>
                                          <p:attrName>style.visibility</p:attrName>
                                        </p:attrNameLst>
                                      </p:cBhvr>
                                      <p:to>
                                        <p:strVal val="visible"/>
                                      </p:to>
                                    </p:set>
                                    <p:anim calcmode="lin" valueType="num">
                                      <p:cBhvr additive="base">
                                        <p:cTn id="23" dur="500" fill="hold"/>
                                        <p:tgtEl>
                                          <p:spTgt spid="182275">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82275">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82275">
                                            <p:txEl>
                                              <p:pRg st="3" end="3"/>
                                            </p:txEl>
                                          </p:spTgt>
                                        </p:tgtEl>
                                        <p:attrNameLst>
                                          <p:attrName>style.visibility</p:attrName>
                                        </p:attrNameLst>
                                      </p:cBhvr>
                                      <p:to>
                                        <p:strVal val="visible"/>
                                      </p:to>
                                    </p:set>
                                    <p:anim calcmode="lin" valueType="num">
                                      <p:cBhvr additive="base">
                                        <p:cTn id="27" dur="500" fill="hold"/>
                                        <p:tgtEl>
                                          <p:spTgt spid="182275">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822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82275">
                                            <p:txEl>
                                              <p:pRg st="4" end="4"/>
                                            </p:txEl>
                                          </p:spTgt>
                                        </p:tgtEl>
                                        <p:attrNameLst>
                                          <p:attrName>style.visibility</p:attrName>
                                        </p:attrNameLst>
                                      </p:cBhvr>
                                      <p:to>
                                        <p:strVal val="visible"/>
                                      </p:to>
                                    </p:set>
                                    <p:anim calcmode="lin" valueType="num">
                                      <p:cBhvr additive="base">
                                        <p:cTn id="33" dur="500" fill="hold"/>
                                        <p:tgtEl>
                                          <p:spTgt spid="182275">
                                            <p:txEl>
                                              <p:pRg st="4" end="4"/>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82275">
                                            <p:txEl>
                                              <p:pRg st="4" end="4"/>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82275">
                                            <p:txEl>
                                              <p:pRg st="5" end="5"/>
                                            </p:txEl>
                                          </p:spTgt>
                                        </p:tgtEl>
                                        <p:attrNameLst>
                                          <p:attrName>style.visibility</p:attrName>
                                        </p:attrNameLst>
                                      </p:cBhvr>
                                      <p:to>
                                        <p:strVal val="visible"/>
                                      </p:to>
                                    </p:set>
                                    <p:anim calcmode="lin" valueType="num">
                                      <p:cBhvr additive="base">
                                        <p:cTn id="37" dur="500" fill="hold"/>
                                        <p:tgtEl>
                                          <p:spTgt spid="18227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82275">
                                            <p:txEl>
                                              <p:pRg st="5" end="5"/>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82275">
                                            <p:txEl>
                                              <p:pRg st="6" end="6"/>
                                            </p:txEl>
                                          </p:spTgt>
                                        </p:tgtEl>
                                        <p:attrNameLst>
                                          <p:attrName>style.visibility</p:attrName>
                                        </p:attrNameLst>
                                      </p:cBhvr>
                                      <p:to>
                                        <p:strVal val="visible"/>
                                      </p:to>
                                    </p:set>
                                    <p:anim calcmode="lin" valueType="num">
                                      <p:cBhvr additive="base">
                                        <p:cTn id="41" dur="500" fill="hold"/>
                                        <p:tgtEl>
                                          <p:spTgt spid="182275">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82275">
                                            <p:txEl>
                                              <p:pRg st="6" end="6"/>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82275">
                                            <p:txEl>
                                              <p:pRg st="7" end="7"/>
                                            </p:txEl>
                                          </p:spTgt>
                                        </p:tgtEl>
                                        <p:attrNameLst>
                                          <p:attrName>style.visibility</p:attrName>
                                        </p:attrNameLst>
                                      </p:cBhvr>
                                      <p:to>
                                        <p:strVal val="visible"/>
                                      </p:to>
                                    </p:set>
                                    <p:anim calcmode="lin" valueType="num">
                                      <p:cBhvr additive="base">
                                        <p:cTn id="45" dur="500" fill="hold"/>
                                        <p:tgtEl>
                                          <p:spTgt spid="182275">
                                            <p:txEl>
                                              <p:pRg st="7" end="7"/>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8227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4" grpId="0" autoUpdateAnimBg="0"/>
      <p:bldP spid="182275"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A0416CE-8C0A-4AA5-ACF9-CC48B68734B0}" type="datetime1">
              <a:rPr lang="en-US" altLang="ko-KR"/>
              <a:pPr/>
              <a:t>10/13/2008</a:t>
            </a:fld>
            <a:endParaRPr lang="en-GB"/>
          </a:p>
        </p:txBody>
      </p:sp>
      <p:sp>
        <p:nvSpPr>
          <p:cNvPr id="5" name="Slide Number Placeholder 5"/>
          <p:cNvSpPr>
            <a:spLocks noGrp="1"/>
          </p:cNvSpPr>
          <p:nvPr>
            <p:ph type="sldNum" sz="quarter" idx="12"/>
          </p:nvPr>
        </p:nvSpPr>
        <p:spPr/>
        <p:txBody>
          <a:bodyPr/>
          <a:lstStyle/>
          <a:p>
            <a:fld id="{576B2784-4157-4239-AAC5-401A8E2550B9}" type="slidenum">
              <a:rPr lang="en-GB"/>
              <a:pPr/>
              <a:t>43</a:t>
            </a:fld>
            <a:endParaRPr lang="en-GB"/>
          </a:p>
        </p:txBody>
      </p:sp>
      <p:sp>
        <p:nvSpPr>
          <p:cNvPr id="318466" name="Rectangle 2"/>
          <p:cNvSpPr>
            <a:spLocks noGrp="1"/>
          </p:cNvSpPr>
          <p:nvPr>
            <p:ph type="title"/>
          </p:nvPr>
        </p:nvSpPr>
        <p:spPr/>
        <p:txBody>
          <a:bodyPr/>
          <a:lstStyle/>
          <a:p>
            <a:r>
              <a:rPr lang="en-US" altLang="ko-KR" dirty="0" smtClean="0">
                <a:latin typeface="Segoe"/>
                <a:ea typeface="굴림" pitchFamily="50" charset="-127"/>
              </a:rPr>
              <a:t>Routing Mgmt System</a:t>
            </a:r>
            <a:endParaRPr lang="en-US" altLang="ko-KR" dirty="0" smtClean="0">
              <a:latin typeface="Segoe"/>
              <a:ea typeface="굴림" pitchFamily="50" charset="-127"/>
            </a:endParaRPr>
          </a:p>
        </p:txBody>
      </p:sp>
      <p:sp>
        <p:nvSpPr>
          <p:cNvPr id="318467" name="Rectangle 3"/>
          <p:cNvSpPr>
            <a:spLocks noGrp="1"/>
          </p:cNvSpPr>
          <p:nvPr>
            <p:ph type="body" idx="1"/>
          </p:nvPr>
        </p:nvSpPr>
        <p:spPr>
          <a:xfrm>
            <a:off x="457200" y="1773238"/>
            <a:ext cx="8229600" cy="4392612"/>
          </a:xfrm>
        </p:spPr>
        <p:txBody>
          <a:bodyPr>
            <a:normAutofit/>
          </a:bodyPr>
          <a:lstStyle/>
          <a:p>
            <a:pPr>
              <a:lnSpc>
                <a:spcPct val="90000"/>
              </a:lnSpc>
            </a:pPr>
            <a:r>
              <a:rPr lang="en-US" altLang="ko-KR" sz="2400" dirty="0" smtClean="0">
                <a:latin typeface="Segoe"/>
                <a:ea typeface="굴림" pitchFamily="50" charset="-127"/>
              </a:rPr>
              <a:t>Introduction</a:t>
            </a:r>
          </a:p>
          <a:p>
            <a:pPr>
              <a:lnSpc>
                <a:spcPct val="90000"/>
              </a:lnSpc>
            </a:pPr>
            <a:endParaRPr lang="en-US" altLang="ko-KR" sz="500" dirty="0" smtClean="0">
              <a:latin typeface="Segoe"/>
              <a:ea typeface="굴림" pitchFamily="50" charset="-127"/>
            </a:endParaRPr>
          </a:p>
          <a:p>
            <a:pPr>
              <a:lnSpc>
                <a:spcPct val="90000"/>
              </a:lnSpc>
            </a:pPr>
            <a:r>
              <a:rPr lang="en-US" altLang="ko-KR" sz="2400" dirty="0" smtClean="0">
                <a:latin typeface="Segoe"/>
                <a:ea typeface="굴림" pitchFamily="50" charset="-127"/>
              </a:rPr>
              <a:t>Why we need Manageability in RS?</a:t>
            </a:r>
          </a:p>
          <a:p>
            <a:pPr lvl="1">
              <a:lnSpc>
                <a:spcPct val="90000"/>
              </a:lnSpc>
            </a:pPr>
            <a:r>
              <a:rPr lang="en-US" altLang="ko-KR" sz="2000" dirty="0" smtClean="0">
                <a:latin typeface="Segoe"/>
                <a:ea typeface="굴림" pitchFamily="50" charset="-127"/>
              </a:rPr>
              <a:t>Manageability Challenges</a:t>
            </a:r>
          </a:p>
          <a:p>
            <a:pPr lvl="1">
              <a:lnSpc>
                <a:spcPct val="90000"/>
              </a:lnSpc>
            </a:pPr>
            <a:r>
              <a:rPr lang="en-US" altLang="ko-KR" sz="2000" dirty="0" smtClean="0">
                <a:latin typeface="Segoe"/>
                <a:ea typeface="굴림" pitchFamily="50" charset="-127"/>
              </a:rPr>
              <a:t>Key Tenets of Manageability</a:t>
            </a:r>
          </a:p>
          <a:p>
            <a:pPr lvl="1">
              <a:lnSpc>
                <a:spcPct val="90000"/>
              </a:lnSpc>
            </a:pPr>
            <a:endParaRPr lang="en-US" altLang="ko-KR" sz="600" dirty="0" smtClean="0">
              <a:latin typeface="Segoe"/>
              <a:ea typeface="굴림" pitchFamily="50" charset="-127"/>
            </a:endParaRPr>
          </a:p>
          <a:p>
            <a:pPr>
              <a:lnSpc>
                <a:spcPct val="90000"/>
              </a:lnSpc>
            </a:pPr>
            <a:r>
              <a:rPr lang="en-US" altLang="ko-KR" sz="2400" dirty="0" smtClean="0">
                <a:latin typeface="Segoe"/>
                <a:ea typeface="굴림" pitchFamily="50" charset="-127"/>
              </a:rPr>
              <a:t>A </a:t>
            </a:r>
            <a:r>
              <a:rPr lang="en-US" altLang="ko-KR" sz="2400" dirty="0" err="1" smtClean="0">
                <a:latin typeface="Segoe"/>
                <a:ea typeface="굴림" pitchFamily="50" charset="-127"/>
              </a:rPr>
              <a:t>Strawman</a:t>
            </a:r>
            <a:r>
              <a:rPr lang="en-US" altLang="ko-KR" sz="2400" dirty="0" smtClean="0">
                <a:latin typeface="Segoe"/>
                <a:ea typeface="굴림" pitchFamily="50" charset="-127"/>
              </a:rPr>
              <a:t> Proposal for an Architectural </a:t>
            </a:r>
            <a:r>
              <a:rPr lang="en-US" altLang="ko-KR" sz="2400" dirty="0" smtClean="0">
                <a:latin typeface="Segoe"/>
                <a:ea typeface="굴림" pitchFamily="50" charset="-127"/>
              </a:rPr>
              <a:t>Framework</a:t>
            </a:r>
            <a:endParaRPr lang="en-US" altLang="ko-KR" sz="2400" dirty="0" smtClean="0">
              <a:latin typeface="Segoe"/>
              <a:ea typeface="굴림" pitchFamily="50"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18467">
                                            <p:txEl>
                                              <p:pRg st="0" end="0"/>
                                            </p:txEl>
                                          </p:spTgt>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18467">
                                            <p:txEl>
                                              <p:pRg st="2" end="2"/>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18467">
                                            <p:txEl>
                                              <p:pRg st="3" end="3"/>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18467">
                                            <p:txEl>
                                              <p:pRg st="4" end="4"/>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18467">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날짜 개체 틀 4"/>
          <p:cNvSpPr>
            <a:spLocks noGrp="1"/>
          </p:cNvSpPr>
          <p:nvPr>
            <p:ph type="dt" sz="half" idx="10"/>
          </p:nvPr>
        </p:nvSpPr>
        <p:spPr/>
        <p:txBody>
          <a:bodyPr/>
          <a:lstStyle/>
          <a:p>
            <a:fld id="{C83B7659-E9E7-4BEC-8460-4E63EB03F735}" type="datetime1">
              <a:rPr lang="en-US" altLang="ko-KR"/>
              <a:pPr/>
              <a:t>10/13/2008</a:t>
            </a:fld>
            <a:endParaRPr lang="en-GB"/>
          </a:p>
        </p:txBody>
      </p:sp>
      <p:sp>
        <p:nvSpPr>
          <p:cNvPr id="6" name="슬라이드 번호 개체 틀 6"/>
          <p:cNvSpPr>
            <a:spLocks noGrp="1"/>
          </p:cNvSpPr>
          <p:nvPr>
            <p:ph type="sldNum" sz="quarter" idx="12"/>
          </p:nvPr>
        </p:nvSpPr>
        <p:spPr/>
        <p:txBody>
          <a:bodyPr/>
          <a:lstStyle/>
          <a:p>
            <a:fld id="{CBFCA1E1-E9E8-46FA-8B05-0294AC23F05E}" type="slidenum">
              <a:rPr lang="en-GB"/>
              <a:pPr/>
              <a:t>44</a:t>
            </a:fld>
            <a:endParaRPr lang="en-GB"/>
          </a:p>
        </p:txBody>
      </p:sp>
      <p:sp>
        <p:nvSpPr>
          <p:cNvPr id="328706" name="Rectangle 2"/>
          <p:cNvSpPr>
            <a:spLocks noGrp="1"/>
          </p:cNvSpPr>
          <p:nvPr>
            <p:ph type="title"/>
          </p:nvPr>
        </p:nvSpPr>
        <p:spPr/>
        <p:txBody>
          <a:bodyPr/>
          <a:lstStyle/>
          <a:p>
            <a:r>
              <a:rPr lang="en-US" altLang="ko-KR" smtClean="0">
                <a:latin typeface="Segoe"/>
                <a:ea typeface="굴림" pitchFamily="50" charset="-127"/>
              </a:rPr>
              <a:t>Introduction</a:t>
            </a:r>
          </a:p>
        </p:txBody>
      </p:sp>
      <p:sp>
        <p:nvSpPr>
          <p:cNvPr id="328707" name="Rectangle 3"/>
          <p:cNvSpPr>
            <a:spLocks noGrp="1"/>
          </p:cNvSpPr>
          <p:nvPr>
            <p:ph type="body" sz="half" idx="1"/>
          </p:nvPr>
        </p:nvSpPr>
        <p:spPr>
          <a:xfrm>
            <a:off x="457200" y="2039938"/>
            <a:ext cx="8291513" cy="4125912"/>
          </a:xfrm>
        </p:spPr>
        <p:txBody>
          <a:bodyPr/>
          <a:lstStyle/>
          <a:p>
            <a:r>
              <a:rPr lang="en-US" altLang="ko-KR" sz="2400" smtClean="0">
                <a:latin typeface="Segoe"/>
                <a:ea typeface="굴림" pitchFamily="50" charset="-127"/>
              </a:rPr>
              <a:t>Current Internet successful “hourglass” design choice</a:t>
            </a:r>
          </a:p>
          <a:p>
            <a:endParaRPr lang="en-US" altLang="ko-KR" sz="2400" smtClean="0">
              <a:latin typeface="Segoe"/>
              <a:ea typeface="굴림" pitchFamily="50" charset="-127"/>
            </a:endParaRPr>
          </a:p>
          <a:p>
            <a:endParaRPr lang="en-US" altLang="ko-KR" sz="2400" smtClean="0">
              <a:latin typeface="Segoe"/>
              <a:ea typeface="굴림" pitchFamily="50" charset="-127"/>
            </a:endParaRPr>
          </a:p>
          <a:p>
            <a:endParaRPr lang="en-US" altLang="ko-KR" sz="2400" smtClean="0">
              <a:latin typeface="Segoe"/>
              <a:ea typeface="굴림" pitchFamily="50" charset="-127"/>
            </a:endParaRPr>
          </a:p>
          <a:p>
            <a:endParaRPr lang="en-US" altLang="ko-KR" sz="2400" smtClean="0">
              <a:latin typeface="Segoe"/>
              <a:ea typeface="굴림" pitchFamily="50" charset="-127"/>
            </a:endParaRPr>
          </a:p>
          <a:p>
            <a:endParaRPr lang="en-US" altLang="ko-KR" sz="2400" smtClean="0">
              <a:latin typeface="Segoe"/>
              <a:ea typeface="굴림" pitchFamily="50" charset="-127"/>
            </a:endParaRPr>
          </a:p>
          <a:p>
            <a:endParaRPr lang="en-US" altLang="ko-KR" sz="2400" smtClean="0">
              <a:latin typeface="Segoe"/>
              <a:ea typeface="굴림" pitchFamily="50" charset="-127"/>
            </a:endParaRPr>
          </a:p>
          <a:p>
            <a:endParaRPr lang="en-US" altLang="ko-KR" sz="2400" smtClean="0">
              <a:latin typeface="Segoe"/>
              <a:ea typeface="굴림" pitchFamily="50" charset="-127"/>
            </a:endParaRPr>
          </a:p>
          <a:p>
            <a:r>
              <a:rPr lang="en-US" altLang="ko-KR" sz="2400" smtClean="0">
                <a:latin typeface="Segoe"/>
                <a:ea typeface="굴림" pitchFamily="50" charset="-127"/>
              </a:rPr>
              <a:t>Distributed routing decision making process</a:t>
            </a:r>
          </a:p>
        </p:txBody>
      </p:sp>
      <p:graphicFrame>
        <p:nvGraphicFramePr>
          <p:cNvPr id="328710" name="Object 6"/>
          <p:cNvGraphicFramePr>
            <a:graphicFrameLocks noChangeAspect="1"/>
          </p:cNvGraphicFramePr>
          <p:nvPr>
            <p:ph sz="half" idx="2"/>
          </p:nvPr>
        </p:nvGraphicFramePr>
        <p:xfrm>
          <a:off x="2338388" y="2708275"/>
          <a:ext cx="4465637" cy="2551113"/>
        </p:xfrm>
        <a:graphic>
          <a:graphicData uri="http://schemas.openxmlformats.org/presentationml/2006/ole">
            <p:oleObj spid="_x0000_s23554" name="Visio" r:id="rId3" imgW="4665066" imgH="2665984" progId="Visio.Drawing.11">
              <p:embed/>
            </p:oleObj>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82595D1-87CD-4D5A-87E5-60440F781C72}" type="datetime1">
              <a:rPr lang="en-US" altLang="ko-KR"/>
              <a:pPr/>
              <a:t>10/13/2008</a:t>
            </a:fld>
            <a:endParaRPr lang="en-GB"/>
          </a:p>
        </p:txBody>
      </p:sp>
      <p:sp>
        <p:nvSpPr>
          <p:cNvPr id="5" name="Slide Number Placeholder 5"/>
          <p:cNvSpPr>
            <a:spLocks noGrp="1"/>
          </p:cNvSpPr>
          <p:nvPr>
            <p:ph type="sldNum" sz="quarter" idx="12"/>
          </p:nvPr>
        </p:nvSpPr>
        <p:spPr/>
        <p:txBody>
          <a:bodyPr/>
          <a:lstStyle/>
          <a:p>
            <a:fld id="{6D007063-C46D-448B-A3E2-CE5B2362B752}" type="slidenum">
              <a:rPr lang="en-GB"/>
              <a:pPr/>
              <a:t>45</a:t>
            </a:fld>
            <a:endParaRPr lang="en-GB"/>
          </a:p>
        </p:txBody>
      </p:sp>
      <p:sp>
        <p:nvSpPr>
          <p:cNvPr id="331778" name="Rectangle 2"/>
          <p:cNvSpPr>
            <a:spLocks noGrp="1"/>
          </p:cNvSpPr>
          <p:nvPr>
            <p:ph type="title"/>
          </p:nvPr>
        </p:nvSpPr>
        <p:spPr/>
        <p:txBody>
          <a:bodyPr/>
          <a:lstStyle/>
          <a:p>
            <a:r>
              <a:rPr lang="en-US" altLang="ko-KR" smtClean="0">
                <a:latin typeface="Segoe"/>
                <a:ea typeface="굴림" pitchFamily="50" charset="-127"/>
              </a:rPr>
              <a:t>Introduction</a:t>
            </a:r>
          </a:p>
        </p:txBody>
      </p:sp>
      <p:sp>
        <p:nvSpPr>
          <p:cNvPr id="331779" name="Rectangle 3"/>
          <p:cNvSpPr>
            <a:spLocks noGrp="1"/>
          </p:cNvSpPr>
          <p:nvPr>
            <p:ph type="body" idx="1"/>
          </p:nvPr>
        </p:nvSpPr>
        <p:spPr>
          <a:xfrm>
            <a:off x="457200" y="2039938"/>
            <a:ext cx="8229600" cy="4125912"/>
          </a:xfrm>
        </p:spPr>
        <p:txBody>
          <a:bodyPr>
            <a:normAutofit fontScale="85000" lnSpcReduction="10000"/>
          </a:bodyPr>
          <a:lstStyle/>
          <a:p>
            <a:r>
              <a:rPr lang="en-US" altLang="ko-KR" smtClean="0">
                <a:latin typeface="Segoe"/>
                <a:ea typeface="굴림" pitchFamily="50" charset="-127"/>
              </a:rPr>
              <a:t>Recently, the old structure has some problems:</a:t>
            </a:r>
          </a:p>
          <a:p>
            <a:pPr lvl="1"/>
            <a:r>
              <a:rPr lang="en-US" altLang="ko-KR" smtClean="0">
                <a:latin typeface="Segoe"/>
                <a:ea typeface="굴림" pitchFamily="50" charset="-127"/>
              </a:rPr>
              <a:t>More advanced services are being deployed</a:t>
            </a:r>
          </a:p>
          <a:p>
            <a:pPr lvl="1"/>
            <a:r>
              <a:rPr lang="en-US" altLang="ko-KR" smtClean="0">
                <a:latin typeface="Segoe"/>
                <a:ea typeface="굴림" pitchFamily="50" charset="-127"/>
              </a:rPr>
              <a:t>Best-effort service may not sufficient for real-time apps.</a:t>
            </a:r>
          </a:p>
          <a:p>
            <a:pPr lvl="1"/>
            <a:r>
              <a:rPr lang="en-US" altLang="ko-KR" smtClean="0">
                <a:latin typeface="Segoe"/>
                <a:ea typeface="굴림" pitchFamily="50" charset="-127"/>
              </a:rPr>
              <a:t>Distributed decision making process </a:t>
            </a:r>
            <a:r>
              <a:rPr lang="en-US" altLang="ko-KR" smtClean="0">
                <a:latin typeface="Segoe"/>
                <a:ea typeface="굴림" pitchFamily="50" charset="-127"/>
                <a:sym typeface="Wingdings" pitchFamily="2" charset="2"/>
              </a:rPr>
              <a:t> difficult to detect, pinpoint and fixing routing problems.</a:t>
            </a:r>
          </a:p>
          <a:p>
            <a:pPr lvl="1"/>
            <a:r>
              <a:rPr lang="en-US" altLang="ko-KR" smtClean="0">
                <a:latin typeface="Segoe"/>
                <a:ea typeface="굴림" pitchFamily="50" charset="-127"/>
                <a:sym typeface="Wingdings" pitchFamily="2" charset="2"/>
              </a:rPr>
              <a:t>…</a:t>
            </a:r>
          </a:p>
          <a:p>
            <a:pPr lvl="1"/>
            <a:endParaRPr lang="en-US" altLang="ko-KR" sz="1000" smtClean="0">
              <a:latin typeface="Segoe"/>
              <a:ea typeface="굴림" pitchFamily="50" charset="-127"/>
              <a:sym typeface="Wingdings" pitchFamily="2" charset="2"/>
            </a:endParaRPr>
          </a:p>
          <a:p>
            <a:r>
              <a:rPr lang="en-US" altLang="ko-KR" smtClean="0">
                <a:latin typeface="Segoe"/>
                <a:ea typeface="굴림" pitchFamily="50" charset="-127"/>
              </a:rPr>
              <a:t>More centralized solution are being advocated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64AA520-6093-4F7E-9527-44CBF07B89D5}" type="datetime1">
              <a:rPr lang="en-US" altLang="ko-KR"/>
              <a:pPr/>
              <a:t>10/13/2008</a:t>
            </a:fld>
            <a:endParaRPr lang="en-GB"/>
          </a:p>
        </p:txBody>
      </p:sp>
      <p:sp>
        <p:nvSpPr>
          <p:cNvPr id="5" name="Slide Number Placeholder 5"/>
          <p:cNvSpPr>
            <a:spLocks noGrp="1"/>
          </p:cNvSpPr>
          <p:nvPr>
            <p:ph type="sldNum" sz="quarter" idx="12"/>
          </p:nvPr>
        </p:nvSpPr>
        <p:spPr/>
        <p:txBody>
          <a:bodyPr/>
          <a:lstStyle/>
          <a:p>
            <a:fld id="{D0F87C56-C2FD-4E6D-89B4-6F66C382B43D}" type="slidenum">
              <a:rPr lang="en-GB"/>
              <a:pPr/>
              <a:t>46</a:t>
            </a:fld>
            <a:endParaRPr lang="en-GB"/>
          </a:p>
        </p:txBody>
      </p:sp>
      <p:sp>
        <p:nvSpPr>
          <p:cNvPr id="332802" name="Rectangle 2"/>
          <p:cNvSpPr>
            <a:spLocks noGrp="1"/>
          </p:cNvSpPr>
          <p:nvPr>
            <p:ph type="title"/>
          </p:nvPr>
        </p:nvSpPr>
        <p:spPr/>
        <p:txBody>
          <a:bodyPr/>
          <a:lstStyle/>
          <a:p>
            <a:r>
              <a:rPr lang="en-US" altLang="ko-KR" smtClean="0">
                <a:latin typeface="Segoe"/>
                <a:ea typeface="굴림" pitchFamily="50" charset="-127"/>
              </a:rPr>
              <a:t>Introduction</a:t>
            </a:r>
          </a:p>
        </p:txBody>
      </p:sp>
      <p:sp>
        <p:nvSpPr>
          <p:cNvPr id="332803" name="Rectangle 3"/>
          <p:cNvSpPr>
            <a:spLocks noGrp="1"/>
          </p:cNvSpPr>
          <p:nvPr>
            <p:ph type="body" idx="1"/>
          </p:nvPr>
        </p:nvSpPr>
        <p:spPr>
          <a:xfrm>
            <a:off x="457200" y="2039938"/>
            <a:ext cx="8229600" cy="4125912"/>
          </a:xfrm>
        </p:spPr>
        <p:txBody>
          <a:bodyPr>
            <a:normAutofit fontScale="92500"/>
          </a:bodyPr>
          <a:lstStyle/>
          <a:p>
            <a:r>
              <a:rPr lang="en-US" altLang="ko-KR" smtClean="0">
                <a:latin typeface="Segoe"/>
                <a:ea typeface="굴림" pitchFamily="50" charset="-127"/>
              </a:rPr>
              <a:t>In this work, we will:</a:t>
            </a:r>
          </a:p>
          <a:p>
            <a:pPr lvl="1"/>
            <a:r>
              <a:rPr lang="en-US" altLang="ko-KR" smtClean="0">
                <a:latin typeface="Segoe"/>
                <a:ea typeface="굴림" pitchFamily="50" charset="-127"/>
              </a:rPr>
              <a:t>Develop a generic framework for specifying details that should be present in design of any </a:t>
            </a:r>
            <a:r>
              <a:rPr lang="en-US" altLang="ko-KR" smtClean="0">
                <a:solidFill>
                  <a:srgbClr val="777777"/>
                </a:solidFill>
                <a:latin typeface="Segoe"/>
                <a:ea typeface="굴림" pitchFamily="50" charset="-127"/>
              </a:rPr>
              <a:t>management solution for routing systems (</a:t>
            </a:r>
            <a:r>
              <a:rPr lang="en-US" altLang="ko-KR" b="1" smtClean="0">
                <a:solidFill>
                  <a:srgbClr val="777777"/>
                </a:solidFill>
                <a:latin typeface="Segoe"/>
                <a:ea typeface="굴림" pitchFamily="50" charset="-127"/>
              </a:rPr>
              <a:t>RS</a:t>
            </a:r>
            <a:r>
              <a:rPr lang="en-US" altLang="ko-KR" smtClean="0">
                <a:solidFill>
                  <a:srgbClr val="777777"/>
                </a:solidFill>
                <a:latin typeface="Segoe"/>
                <a:ea typeface="굴림" pitchFamily="50" charset="-127"/>
              </a:rPr>
              <a:t>)</a:t>
            </a:r>
            <a:r>
              <a:rPr lang="en-US" altLang="ko-KR" smtClean="0">
                <a:latin typeface="Segoe"/>
                <a:ea typeface="굴림" pitchFamily="50" charset="-127"/>
              </a:rPr>
              <a:t>.</a:t>
            </a:r>
          </a:p>
          <a:p>
            <a:pPr lvl="1"/>
            <a:r>
              <a:rPr lang="en-US" altLang="ko-KR" smtClean="0">
                <a:latin typeface="Segoe"/>
                <a:ea typeface="굴림" pitchFamily="50" charset="-127"/>
              </a:rPr>
              <a:t>Center around a number of specific problems associated with both existing and new routing systems.</a:t>
            </a:r>
          </a:p>
          <a:p>
            <a:pPr lvl="1"/>
            <a:r>
              <a:rPr lang="en-US" altLang="ko-KR" smtClean="0">
                <a:latin typeface="Segoe"/>
                <a:ea typeface="굴림" pitchFamily="50" charset="-127"/>
              </a:rPr>
              <a:t>Our proposed framework will be refined and validated using the GENI facilities.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fld id="{54AEAAB2-48DF-4B39-87C7-FAD635180BAD}" type="datetime1">
              <a:rPr lang="en-US" altLang="ko-KR"/>
              <a:pPr/>
              <a:t>10/13/2008</a:t>
            </a:fld>
            <a:endParaRPr lang="en-GB"/>
          </a:p>
        </p:txBody>
      </p:sp>
      <p:sp>
        <p:nvSpPr>
          <p:cNvPr id="7" name="Slide Number Placeholder 5"/>
          <p:cNvSpPr>
            <a:spLocks noGrp="1"/>
          </p:cNvSpPr>
          <p:nvPr>
            <p:ph type="sldNum" sz="quarter" idx="12"/>
          </p:nvPr>
        </p:nvSpPr>
        <p:spPr/>
        <p:txBody>
          <a:bodyPr/>
          <a:lstStyle/>
          <a:p>
            <a:fld id="{F1A18A84-74D1-4CC9-83AA-43CF202EEC35}" type="slidenum">
              <a:rPr lang="en-GB"/>
              <a:pPr/>
              <a:t>47</a:t>
            </a:fld>
            <a:endParaRPr lang="en-GB"/>
          </a:p>
        </p:txBody>
      </p:sp>
      <p:sp>
        <p:nvSpPr>
          <p:cNvPr id="333826" name="Rectangle 2"/>
          <p:cNvSpPr>
            <a:spLocks noChangeArrowheads="1"/>
          </p:cNvSpPr>
          <p:nvPr>
            <p:ph type="title"/>
          </p:nvPr>
        </p:nvSpPr>
        <p:spPr/>
        <p:txBody>
          <a:bodyPr>
            <a:normAutofit fontScale="90000"/>
          </a:bodyPr>
          <a:lstStyle/>
          <a:p>
            <a:r>
              <a:rPr lang="en-US" altLang="ko-KR" smtClean="0">
                <a:latin typeface="Segoe"/>
                <a:ea typeface="굴림" pitchFamily="50" charset="-127"/>
              </a:rPr>
              <a:t>Why we need Manageability in RS?</a:t>
            </a:r>
          </a:p>
        </p:txBody>
      </p:sp>
      <p:sp>
        <p:nvSpPr>
          <p:cNvPr id="333827" name="Rectangle 3"/>
          <p:cNvSpPr>
            <a:spLocks noChangeArrowheads="1"/>
          </p:cNvSpPr>
          <p:nvPr>
            <p:ph type="body" idx="1"/>
          </p:nvPr>
        </p:nvSpPr>
        <p:spPr>
          <a:xfrm>
            <a:off x="457200" y="2039938"/>
            <a:ext cx="8229600" cy="4125912"/>
          </a:xfrm>
        </p:spPr>
        <p:txBody>
          <a:bodyPr/>
          <a:lstStyle/>
          <a:p>
            <a:r>
              <a:rPr lang="en-US" altLang="ko-KR" smtClean="0">
                <a:latin typeface="Segoe"/>
                <a:ea typeface="굴림" pitchFamily="50" charset="-127"/>
              </a:rPr>
              <a:t>Manageability features:</a:t>
            </a:r>
          </a:p>
          <a:p>
            <a:pPr lvl="1"/>
            <a:r>
              <a:rPr lang="en-US" altLang="ko-KR" smtClean="0">
                <a:latin typeface="Segoe"/>
                <a:ea typeface="굴림" pitchFamily="50" charset="-127"/>
              </a:rPr>
              <a:t>Configuration</a:t>
            </a:r>
          </a:p>
          <a:p>
            <a:pPr lvl="1"/>
            <a:r>
              <a:rPr lang="en-US" altLang="ko-KR" smtClean="0">
                <a:latin typeface="Segoe"/>
                <a:ea typeface="굴림" pitchFamily="50" charset="-127"/>
              </a:rPr>
              <a:t>Benchmark and Trending</a:t>
            </a:r>
          </a:p>
          <a:p>
            <a:pPr lvl="1"/>
            <a:r>
              <a:rPr lang="en-US" altLang="ko-KR" smtClean="0">
                <a:solidFill>
                  <a:srgbClr val="777777"/>
                </a:solidFill>
                <a:latin typeface="Segoe"/>
                <a:ea typeface="굴림" pitchFamily="50" charset="-127"/>
              </a:rPr>
              <a:t>Problem Detection</a:t>
            </a:r>
          </a:p>
          <a:p>
            <a:pPr lvl="1"/>
            <a:r>
              <a:rPr lang="en-US" altLang="ko-KR" smtClean="0">
                <a:solidFill>
                  <a:srgbClr val="777777"/>
                </a:solidFill>
                <a:latin typeface="Segoe"/>
                <a:ea typeface="굴림" pitchFamily="50" charset="-127"/>
              </a:rPr>
              <a:t>Analysis and Diagnosis</a:t>
            </a:r>
          </a:p>
          <a:p>
            <a:endParaRPr lang="en-US" altLang="ko-KR" sz="1000" smtClean="0">
              <a:latin typeface="Segoe"/>
              <a:ea typeface="굴림" pitchFamily="50" charset="-127"/>
            </a:endParaRPr>
          </a:p>
          <a:p>
            <a:r>
              <a:rPr lang="en-US" altLang="ko-KR" smtClean="0">
                <a:latin typeface="Segoe"/>
                <a:ea typeface="굴림" pitchFamily="50" charset="-127"/>
              </a:rPr>
              <a:t>Our goal: how manageability can be successfully incorporated into RSs</a:t>
            </a:r>
          </a:p>
        </p:txBody>
      </p:sp>
      <p:sp>
        <p:nvSpPr>
          <p:cNvPr id="333828" name="AutoShape 4"/>
          <p:cNvSpPr>
            <a:spLocks/>
          </p:cNvSpPr>
          <p:nvPr/>
        </p:nvSpPr>
        <p:spPr bwMode="auto">
          <a:xfrm>
            <a:off x="4572000" y="3571875"/>
            <a:ext cx="215900" cy="649288"/>
          </a:xfrm>
          <a:prstGeom prst="rightBrace">
            <a:avLst>
              <a:gd name="adj1" fmla="val 25061"/>
              <a:gd name="adj2" fmla="val 50000"/>
            </a:avLst>
          </a:prstGeom>
          <a:noFill/>
          <a:ln w="9525">
            <a:solidFill>
              <a:srgbClr val="000000"/>
            </a:solidFill>
            <a:round/>
            <a:headEnd/>
            <a:tailEnd/>
          </a:ln>
        </p:spPr>
        <p:txBody>
          <a:bodyPr/>
          <a:lstStyle/>
          <a:p>
            <a:endParaRPr lang="ko-KR" altLang="en-US"/>
          </a:p>
        </p:txBody>
      </p:sp>
      <p:sp>
        <p:nvSpPr>
          <p:cNvPr id="333829" name="Text Box 5"/>
          <p:cNvSpPr txBox="1">
            <a:spLocks noChangeArrowheads="1"/>
          </p:cNvSpPr>
          <p:nvPr/>
        </p:nvSpPr>
        <p:spPr bwMode="auto">
          <a:xfrm>
            <a:off x="5003800" y="3643313"/>
            <a:ext cx="3386138" cy="457200"/>
          </a:xfrm>
          <a:prstGeom prst="rect">
            <a:avLst/>
          </a:prstGeom>
          <a:noFill/>
          <a:ln w="9525">
            <a:noFill/>
            <a:miter lim="800000"/>
            <a:headEnd/>
            <a:tailEnd/>
          </a:ln>
          <a:effectLst/>
        </p:spPr>
        <p:txBody>
          <a:bodyPr wrap="none">
            <a:spAutoFit/>
          </a:bodyPr>
          <a:lstStyle/>
          <a:p>
            <a:r>
              <a:rPr lang="en-US" altLang="ko-KR" sz="2400">
                <a:ea typeface="굴림" pitchFamily="50" charset="-127"/>
              </a:rPr>
              <a:t>Most important features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D8EFFD-884C-4141-ACA8-52D601CBAB16}" type="datetime1">
              <a:rPr lang="en-US" altLang="ko-KR"/>
              <a:pPr/>
              <a:t>10/13/2008</a:t>
            </a:fld>
            <a:endParaRPr lang="en-GB"/>
          </a:p>
        </p:txBody>
      </p:sp>
      <p:sp>
        <p:nvSpPr>
          <p:cNvPr id="5" name="Slide Number Placeholder 5"/>
          <p:cNvSpPr>
            <a:spLocks noGrp="1"/>
          </p:cNvSpPr>
          <p:nvPr>
            <p:ph type="sldNum" sz="quarter" idx="12"/>
          </p:nvPr>
        </p:nvSpPr>
        <p:spPr/>
        <p:txBody>
          <a:bodyPr/>
          <a:lstStyle/>
          <a:p>
            <a:fld id="{5EEF48D6-B931-4613-9E70-DBADE543E366}" type="slidenum">
              <a:rPr lang="en-GB"/>
              <a:pPr/>
              <a:t>48</a:t>
            </a:fld>
            <a:endParaRPr lang="en-GB"/>
          </a:p>
        </p:txBody>
      </p:sp>
      <p:sp>
        <p:nvSpPr>
          <p:cNvPr id="335874" name="Rectangle 2"/>
          <p:cNvSpPr>
            <a:spLocks noGrp="1"/>
          </p:cNvSpPr>
          <p:nvPr>
            <p:ph type="title"/>
          </p:nvPr>
        </p:nvSpPr>
        <p:spPr/>
        <p:txBody>
          <a:bodyPr>
            <a:normAutofit fontScale="90000"/>
          </a:bodyPr>
          <a:lstStyle/>
          <a:p>
            <a:r>
              <a:rPr lang="en-US" altLang="ko-KR" smtClean="0">
                <a:latin typeface="Segoe"/>
                <a:ea typeface="굴림" pitchFamily="50" charset="-127"/>
              </a:rPr>
              <a:t>Why we need Manageability in RS?</a:t>
            </a:r>
          </a:p>
        </p:txBody>
      </p:sp>
      <p:sp>
        <p:nvSpPr>
          <p:cNvPr id="335875" name="Rectangle 3"/>
          <p:cNvSpPr>
            <a:spLocks noGrp="1"/>
          </p:cNvSpPr>
          <p:nvPr>
            <p:ph type="body" idx="1"/>
          </p:nvPr>
        </p:nvSpPr>
        <p:spPr>
          <a:xfrm>
            <a:off x="457200" y="2039938"/>
            <a:ext cx="8229600" cy="4125912"/>
          </a:xfrm>
        </p:spPr>
        <p:txBody>
          <a:bodyPr/>
          <a:lstStyle/>
          <a:p>
            <a:r>
              <a:rPr lang="en-US" altLang="ko-KR" smtClean="0">
                <a:latin typeface="Segoe"/>
                <a:ea typeface="굴림" pitchFamily="50" charset="-127"/>
              </a:rPr>
              <a:t>We focus on two critical dimensions:</a:t>
            </a:r>
          </a:p>
          <a:p>
            <a:endParaRPr lang="en-US" altLang="ko-KR" sz="1000" smtClean="0">
              <a:latin typeface="Segoe"/>
              <a:ea typeface="굴림" pitchFamily="50" charset="-127"/>
            </a:endParaRPr>
          </a:p>
          <a:p>
            <a:pPr lvl="1"/>
            <a:r>
              <a:rPr lang="en-US" altLang="ko-KR" i="1" smtClean="0">
                <a:latin typeface="Segoe"/>
                <a:ea typeface="굴림" pitchFamily="50" charset="-127"/>
              </a:rPr>
              <a:t>Horizontal</a:t>
            </a:r>
            <a:r>
              <a:rPr lang="en-US" altLang="ko-KR" smtClean="0">
                <a:latin typeface="Segoe"/>
                <a:ea typeface="굴림" pitchFamily="50" charset="-127"/>
              </a:rPr>
              <a:t>: understanding how distributing the decision process that controls routing decisions affects its manageability.</a:t>
            </a:r>
          </a:p>
          <a:p>
            <a:pPr lvl="1"/>
            <a:endParaRPr lang="en-US" altLang="ko-KR" sz="1000" smtClean="0">
              <a:latin typeface="Segoe"/>
              <a:ea typeface="굴림" pitchFamily="50" charset="-127"/>
            </a:endParaRPr>
          </a:p>
          <a:p>
            <a:pPr lvl="1"/>
            <a:r>
              <a:rPr lang="en-US" altLang="ko-KR" i="1" smtClean="0">
                <a:latin typeface="Segoe"/>
                <a:ea typeface="굴림" pitchFamily="50" charset="-127"/>
              </a:rPr>
              <a:t>Vertical</a:t>
            </a:r>
            <a:r>
              <a:rPr lang="en-US" altLang="ko-KR" smtClean="0">
                <a:latin typeface="Segoe"/>
                <a:ea typeface="굴림" pitchFamily="50" charset="-127"/>
              </a:rPr>
              <a:t>: keep in mind that RSs do not operate in isolation (but depends on multiple components or layers)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4156CCA-2785-49DC-BDD0-01B721703979}" type="datetime1">
              <a:rPr lang="en-US" altLang="ko-KR"/>
              <a:pPr/>
              <a:t>10/13/2008</a:t>
            </a:fld>
            <a:endParaRPr lang="en-GB"/>
          </a:p>
        </p:txBody>
      </p:sp>
      <p:sp>
        <p:nvSpPr>
          <p:cNvPr id="5" name="Slide Number Placeholder 5"/>
          <p:cNvSpPr>
            <a:spLocks noGrp="1"/>
          </p:cNvSpPr>
          <p:nvPr>
            <p:ph type="sldNum" sz="quarter" idx="12"/>
          </p:nvPr>
        </p:nvSpPr>
        <p:spPr/>
        <p:txBody>
          <a:bodyPr/>
          <a:lstStyle/>
          <a:p>
            <a:fld id="{FB7A3B44-EAD8-458F-9C68-87304C704440}" type="slidenum">
              <a:rPr lang="en-GB"/>
              <a:pPr/>
              <a:t>49</a:t>
            </a:fld>
            <a:endParaRPr lang="en-GB"/>
          </a:p>
        </p:txBody>
      </p:sp>
      <p:sp>
        <p:nvSpPr>
          <p:cNvPr id="337922" name="Rectangle 2"/>
          <p:cNvSpPr>
            <a:spLocks noGrp="1"/>
          </p:cNvSpPr>
          <p:nvPr>
            <p:ph type="title"/>
          </p:nvPr>
        </p:nvSpPr>
        <p:spPr/>
        <p:txBody>
          <a:bodyPr/>
          <a:lstStyle/>
          <a:p>
            <a:r>
              <a:rPr lang="en-US" altLang="ko-KR" smtClean="0">
                <a:latin typeface="Segoe"/>
                <a:ea typeface="굴림" pitchFamily="50" charset="-127"/>
              </a:rPr>
              <a:t>Key Tenets of Manageability</a:t>
            </a:r>
          </a:p>
        </p:txBody>
      </p:sp>
      <p:sp>
        <p:nvSpPr>
          <p:cNvPr id="337923" name="Rectangle 3"/>
          <p:cNvSpPr>
            <a:spLocks noGrp="1"/>
          </p:cNvSpPr>
          <p:nvPr>
            <p:ph type="body" idx="1"/>
          </p:nvPr>
        </p:nvSpPr>
        <p:spPr>
          <a:xfrm>
            <a:off x="457200" y="2039938"/>
            <a:ext cx="8229600" cy="4125912"/>
          </a:xfrm>
        </p:spPr>
        <p:txBody>
          <a:bodyPr>
            <a:normAutofit fontScale="85000" lnSpcReduction="20000"/>
          </a:bodyPr>
          <a:lstStyle/>
          <a:p>
            <a:r>
              <a:rPr lang="en-US" altLang="ko-KR" b="1" smtClean="0">
                <a:solidFill>
                  <a:srgbClr val="777777"/>
                </a:solidFill>
                <a:latin typeface="Segoe"/>
                <a:ea typeface="굴림" pitchFamily="50" charset="-127"/>
              </a:rPr>
              <a:t>Visibility</a:t>
            </a:r>
          </a:p>
          <a:p>
            <a:pPr lvl="1"/>
            <a:r>
              <a:rPr lang="en-US" altLang="ko-KR" smtClean="0">
                <a:latin typeface="Segoe"/>
                <a:ea typeface="굴림" pitchFamily="50" charset="-127"/>
              </a:rPr>
              <a:t>Ability to obtain information about routing state and knowledge of the routing decision making processes.</a:t>
            </a:r>
          </a:p>
          <a:p>
            <a:r>
              <a:rPr lang="en-US" altLang="ko-KR" b="1" smtClean="0">
                <a:solidFill>
                  <a:srgbClr val="777777"/>
                </a:solidFill>
                <a:latin typeface="Segoe"/>
                <a:ea typeface="굴림" pitchFamily="50" charset="-127"/>
              </a:rPr>
              <a:t>Reasonability</a:t>
            </a:r>
          </a:p>
          <a:p>
            <a:pPr lvl="1"/>
            <a:r>
              <a:rPr lang="en-US" altLang="ko-KR" smtClean="0">
                <a:latin typeface="Segoe"/>
                <a:ea typeface="굴림" pitchFamily="50" charset="-127"/>
              </a:rPr>
              <a:t>Ability to analyze and reason about routing behaviors based on collected routing state information.</a:t>
            </a:r>
          </a:p>
          <a:p>
            <a:r>
              <a:rPr lang="en-US" altLang="ko-KR" b="1" smtClean="0">
                <a:solidFill>
                  <a:srgbClr val="777777"/>
                </a:solidFill>
                <a:latin typeface="Segoe"/>
                <a:ea typeface="굴림" pitchFamily="50" charset="-127"/>
              </a:rPr>
              <a:t>Actionability</a:t>
            </a:r>
          </a:p>
          <a:p>
            <a:pPr lvl="1"/>
            <a:r>
              <a:rPr lang="en-US" altLang="ko-KR" smtClean="0">
                <a:latin typeface="Segoe"/>
                <a:ea typeface="굴림" pitchFamily="50" charset="-127"/>
              </a:rPr>
              <a:t>Ability to identify necessary changes in routing configuration, resources and operations.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3"/>
          <p:cNvSpPr>
            <a:spLocks noGrp="1"/>
          </p:cNvSpPr>
          <p:nvPr>
            <p:ph type="dt" sz="half" idx="10"/>
          </p:nvPr>
        </p:nvSpPr>
        <p:spPr/>
        <p:txBody>
          <a:bodyPr/>
          <a:lstStyle/>
          <a:p>
            <a:fld id="{28EBBAE4-E401-4F28-A6C1-43A3864877AB}" type="datetime1">
              <a:rPr lang="ko-KR" altLang="en-US"/>
              <a:pPr/>
              <a:t>2008-10-13</a:t>
            </a:fld>
            <a:endParaRPr lang="en-US" altLang="ko-KR"/>
          </a:p>
        </p:txBody>
      </p:sp>
      <p:sp>
        <p:nvSpPr>
          <p:cNvPr id="82948" name="Rectangle 4"/>
          <p:cNvSpPr>
            <a:spLocks noGrp="1" noChangeArrowheads="1"/>
          </p:cNvSpPr>
          <p:nvPr>
            <p:ph type="title"/>
          </p:nvPr>
        </p:nvSpPr>
        <p:spPr/>
        <p:txBody>
          <a:bodyPr/>
          <a:lstStyle/>
          <a:p>
            <a:r>
              <a:rPr lang="en-US" altLang="ko-KR"/>
              <a:t>Routing</a:t>
            </a:r>
          </a:p>
        </p:txBody>
      </p:sp>
      <p:sp>
        <p:nvSpPr>
          <p:cNvPr id="82949" name="Rectangle 5"/>
          <p:cNvSpPr>
            <a:spLocks noGrp="1" noChangeArrowheads="1"/>
          </p:cNvSpPr>
          <p:nvPr>
            <p:ph type="body" idx="1"/>
          </p:nvPr>
        </p:nvSpPr>
        <p:spPr/>
        <p:txBody>
          <a:bodyPr>
            <a:normAutofit/>
          </a:bodyPr>
          <a:lstStyle/>
          <a:p>
            <a:r>
              <a:rPr lang="en-US" altLang="ko-KR" dirty="0" smtClean="0"/>
              <a:t>Network </a:t>
            </a:r>
            <a:r>
              <a:rPr lang="en-US" altLang="ko-KR" dirty="0"/>
              <a:t>layer supports routing over internet consists of multiple physical networks</a:t>
            </a:r>
          </a:p>
          <a:p>
            <a:pPr lvl="1"/>
            <a:r>
              <a:rPr lang="en-US" altLang="ko-KR" dirty="0"/>
              <a:t>Form a logical network</a:t>
            </a:r>
          </a:p>
          <a:p>
            <a:pPr lvl="1"/>
            <a:r>
              <a:rPr lang="en-US" altLang="ko-KR" dirty="0"/>
              <a:t>Router (IS)</a:t>
            </a:r>
          </a:p>
          <a:p>
            <a:pPr lvl="1"/>
            <a:r>
              <a:rPr lang="en-US" altLang="ko-KR" dirty="0"/>
              <a:t>If possible, a packet should be routed over the shortest path between source &amp; </a:t>
            </a:r>
            <a:r>
              <a:rPr lang="en-US" altLang="ko-KR" dirty="0" smtClean="0"/>
              <a:t>destination</a:t>
            </a:r>
            <a:endParaRPr lang="en-US" altLang="ko-K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날짜 개체 틀 5"/>
          <p:cNvSpPr>
            <a:spLocks noGrp="1"/>
          </p:cNvSpPr>
          <p:nvPr>
            <p:ph type="dt" sz="half" idx="10"/>
          </p:nvPr>
        </p:nvSpPr>
        <p:spPr/>
        <p:txBody>
          <a:bodyPr/>
          <a:lstStyle/>
          <a:p>
            <a:fld id="{19C9EF2B-180A-434E-9DB1-C63F3AAE8939}" type="datetime1">
              <a:rPr lang="en-US" altLang="ko-KR"/>
              <a:pPr/>
              <a:t>10/13/2008</a:t>
            </a:fld>
            <a:endParaRPr lang="en-GB"/>
          </a:p>
        </p:txBody>
      </p:sp>
      <p:sp>
        <p:nvSpPr>
          <p:cNvPr id="6" name="슬라이드 번호 개체 틀 7"/>
          <p:cNvSpPr>
            <a:spLocks noGrp="1"/>
          </p:cNvSpPr>
          <p:nvPr>
            <p:ph type="sldNum" sz="quarter" idx="12"/>
          </p:nvPr>
        </p:nvSpPr>
        <p:spPr/>
        <p:txBody>
          <a:bodyPr/>
          <a:lstStyle/>
          <a:p>
            <a:fld id="{A698B46F-6565-4CE5-9DBD-B4ADFE39299B}" type="slidenum">
              <a:rPr lang="en-GB"/>
              <a:pPr/>
              <a:t>50</a:t>
            </a:fld>
            <a:endParaRPr lang="en-GB"/>
          </a:p>
        </p:txBody>
      </p:sp>
      <p:sp>
        <p:nvSpPr>
          <p:cNvPr id="340994" name="Rectangle 2"/>
          <p:cNvSpPr>
            <a:spLocks noGrp="1"/>
          </p:cNvSpPr>
          <p:nvPr>
            <p:ph type="title"/>
          </p:nvPr>
        </p:nvSpPr>
        <p:spPr/>
        <p:txBody>
          <a:bodyPr/>
          <a:lstStyle/>
          <a:p>
            <a:r>
              <a:rPr lang="en-US" altLang="ko-KR" sz="3200" smtClean="0">
                <a:latin typeface="Segoe"/>
                <a:ea typeface="굴림" pitchFamily="50" charset="-127"/>
              </a:rPr>
              <a:t>Proposal for an Architectural Framework</a:t>
            </a:r>
          </a:p>
        </p:txBody>
      </p:sp>
      <p:sp>
        <p:nvSpPr>
          <p:cNvPr id="340995" name="Rectangle 3"/>
          <p:cNvSpPr>
            <a:spLocks noGrp="1"/>
          </p:cNvSpPr>
          <p:nvPr>
            <p:ph type="body" sz="half" idx="1"/>
          </p:nvPr>
        </p:nvSpPr>
        <p:spPr>
          <a:xfrm>
            <a:off x="4494213" y="2039938"/>
            <a:ext cx="4038600" cy="4125912"/>
          </a:xfrm>
        </p:spPr>
        <p:txBody>
          <a:bodyPr/>
          <a:lstStyle/>
          <a:p>
            <a:pPr>
              <a:lnSpc>
                <a:spcPct val="90000"/>
              </a:lnSpc>
            </a:pPr>
            <a:r>
              <a:rPr lang="en-US" altLang="ko-KR" sz="1800" dirty="0" smtClean="0">
                <a:solidFill>
                  <a:srgbClr val="777777"/>
                </a:solidFill>
                <a:latin typeface="Segoe"/>
                <a:ea typeface="굴림" pitchFamily="50" charset="-127"/>
              </a:rPr>
              <a:t>Sensing</a:t>
            </a:r>
            <a:r>
              <a:rPr lang="en-US" altLang="ko-KR" sz="1800" dirty="0" smtClean="0">
                <a:latin typeface="Segoe"/>
                <a:ea typeface="굴림" pitchFamily="50" charset="-127"/>
              </a:rPr>
              <a:t>: Monitor &amp; detect changes in the network state</a:t>
            </a:r>
          </a:p>
          <a:p>
            <a:pPr>
              <a:lnSpc>
                <a:spcPct val="90000"/>
              </a:lnSpc>
            </a:pPr>
            <a:endParaRPr lang="en-US" altLang="ko-KR" sz="500" dirty="0" smtClean="0">
              <a:latin typeface="Segoe"/>
              <a:ea typeface="굴림" pitchFamily="50" charset="-127"/>
            </a:endParaRPr>
          </a:p>
          <a:p>
            <a:pPr>
              <a:lnSpc>
                <a:spcPct val="90000"/>
              </a:lnSpc>
            </a:pPr>
            <a:r>
              <a:rPr lang="en-US" altLang="ko-KR" sz="1800" dirty="0" smtClean="0">
                <a:solidFill>
                  <a:srgbClr val="777777"/>
                </a:solidFill>
                <a:latin typeface="Segoe"/>
                <a:ea typeface="굴림" pitchFamily="50" charset="-127"/>
              </a:rPr>
              <a:t>Logging and Reporting</a:t>
            </a:r>
            <a:r>
              <a:rPr lang="en-US" altLang="ko-KR" sz="1800" dirty="0" smtClean="0">
                <a:latin typeface="Segoe"/>
                <a:ea typeface="굴림" pitchFamily="50" charset="-127"/>
              </a:rPr>
              <a:t>: locally collect and record visibility information</a:t>
            </a:r>
          </a:p>
          <a:p>
            <a:pPr>
              <a:lnSpc>
                <a:spcPct val="90000"/>
              </a:lnSpc>
            </a:pPr>
            <a:endParaRPr lang="en-US" altLang="ko-KR" sz="500" dirty="0" smtClean="0">
              <a:latin typeface="Segoe"/>
              <a:ea typeface="굴림" pitchFamily="50" charset="-127"/>
            </a:endParaRPr>
          </a:p>
          <a:p>
            <a:pPr>
              <a:lnSpc>
                <a:spcPct val="90000"/>
              </a:lnSpc>
            </a:pPr>
            <a:r>
              <a:rPr lang="en-US" altLang="ko-KR" sz="1800" dirty="0" smtClean="0">
                <a:solidFill>
                  <a:srgbClr val="777777"/>
                </a:solidFill>
                <a:latin typeface="Segoe"/>
                <a:ea typeface="굴림" pitchFamily="50" charset="-127"/>
              </a:rPr>
              <a:t>Event </a:t>
            </a:r>
            <a:r>
              <a:rPr lang="en-US" altLang="ko-KR" sz="1800" dirty="0" smtClean="0">
                <a:solidFill>
                  <a:srgbClr val="777777"/>
                </a:solidFill>
                <a:latin typeface="Segoe"/>
                <a:ea typeface="굴림" pitchFamily="50" charset="-127"/>
              </a:rPr>
              <a:t>Notification</a:t>
            </a:r>
            <a:r>
              <a:rPr lang="en-US" altLang="ko-KR" sz="1800" dirty="0" smtClean="0">
                <a:latin typeface="Segoe"/>
                <a:ea typeface="굴림" pitchFamily="50" charset="-127"/>
              </a:rPr>
              <a:t>: receiving report/notification regarding certain changes in network state</a:t>
            </a:r>
          </a:p>
          <a:p>
            <a:pPr>
              <a:lnSpc>
                <a:spcPct val="90000"/>
              </a:lnSpc>
            </a:pPr>
            <a:endParaRPr lang="en-US" altLang="ko-KR" sz="500" dirty="0" smtClean="0">
              <a:latin typeface="Segoe"/>
              <a:ea typeface="굴림" pitchFamily="50" charset="-127"/>
            </a:endParaRPr>
          </a:p>
          <a:p>
            <a:pPr>
              <a:lnSpc>
                <a:spcPct val="90000"/>
              </a:lnSpc>
            </a:pPr>
            <a:r>
              <a:rPr lang="en-US" altLang="ko-KR" sz="1800" dirty="0" smtClean="0">
                <a:solidFill>
                  <a:srgbClr val="777777"/>
                </a:solidFill>
                <a:latin typeface="Segoe"/>
                <a:ea typeface="굴림" pitchFamily="50" charset="-127"/>
              </a:rPr>
              <a:t>Querying</a:t>
            </a:r>
            <a:r>
              <a:rPr lang="en-US" altLang="ko-KR" sz="1800" dirty="0" smtClean="0">
                <a:latin typeface="Segoe"/>
                <a:ea typeface="굴림" pitchFamily="50" charset="-127"/>
              </a:rPr>
              <a:t>: Query a routing element for its information</a:t>
            </a:r>
          </a:p>
          <a:p>
            <a:pPr>
              <a:lnSpc>
                <a:spcPct val="90000"/>
              </a:lnSpc>
            </a:pPr>
            <a:endParaRPr lang="en-US" altLang="ko-KR" sz="600" dirty="0" smtClean="0">
              <a:latin typeface="Segoe"/>
              <a:ea typeface="굴림" pitchFamily="50" charset="-127"/>
            </a:endParaRPr>
          </a:p>
          <a:p>
            <a:pPr>
              <a:lnSpc>
                <a:spcPct val="90000"/>
              </a:lnSpc>
            </a:pPr>
            <a:r>
              <a:rPr lang="en-US" altLang="ko-KR" sz="1800" dirty="0" smtClean="0">
                <a:solidFill>
                  <a:srgbClr val="777777"/>
                </a:solidFill>
                <a:latin typeface="Segoe"/>
                <a:ea typeface="굴림" pitchFamily="50" charset="-127"/>
              </a:rPr>
              <a:t>Real-time Actuation</a:t>
            </a:r>
            <a:r>
              <a:rPr lang="en-US" altLang="ko-KR" sz="1800" dirty="0" smtClean="0">
                <a:latin typeface="Segoe"/>
                <a:ea typeface="굴림" pitchFamily="50" charset="-127"/>
              </a:rPr>
              <a:t>: Allow other entities to ask a routing element to execute certain actions</a:t>
            </a:r>
          </a:p>
        </p:txBody>
      </p:sp>
      <p:pic>
        <p:nvPicPr>
          <p:cNvPr id="341002" name="Picture 10" descr="pix1"/>
          <p:cNvPicPr>
            <a:picLocks noChangeAspect="1" noChangeArrowheads="1"/>
          </p:cNvPicPr>
          <p:nvPr/>
        </p:nvPicPr>
        <p:blipFill>
          <a:blip r:embed="rId2"/>
          <a:srcRect/>
          <a:stretch>
            <a:fillRect/>
          </a:stretch>
        </p:blipFill>
        <p:spPr bwMode="auto">
          <a:xfrm>
            <a:off x="611188" y="1700213"/>
            <a:ext cx="3573462" cy="447675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날짜 개체 틀 5"/>
          <p:cNvSpPr>
            <a:spLocks noGrp="1"/>
          </p:cNvSpPr>
          <p:nvPr>
            <p:ph type="dt" sz="half" idx="10"/>
          </p:nvPr>
        </p:nvSpPr>
        <p:spPr/>
        <p:txBody>
          <a:bodyPr/>
          <a:lstStyle/>
          <a:p>
            <a:fld id="{22B90FFB-DA49-491E-8C5C-962B4859F2A4}" type="datetime1">
              <a:rPr lang="en-US" altLang="ko-KR"/>
              <a:pPr/>
              <a:t>10/13/2008</a:t>
            </a:fld>
            <a:endParaRPr lang="en-GB"/>
          </a:p>
        </p:txBody>
      </p:sp>
      <p:sp>
        <p:nvSpPr>
          <p:cNvPr id="6" name="슬라이드 번호 개체 틀 7"/>
          <p:cNvSpPr>
            <a:spLocks noGrp="1"/>
          </p:cNvSpPr>
          <p:nvPr>
            <p:ph type="sldNum" sz="quarter" idx="12"/>
          </p:nvPr>
        </p:nvSpPr>
        <p:spPr/>
        <p:txBody>
          <a:bodyPr/>
          <a:lstStyle/>
          <a:p>
            <a:fld id="{2AA9264A-7581-42AC-8B95-AF2C8AC77713}" type="slidenum">
              <a:rPr lang="en-GB"/>
              <a:pPr/>
              <a:t>51</a:t>
            </a:fld>
            <a:endParaRPr lang="en-GB"/>
          </a:p>
        </p:txBody>
      </p:sp>
      <p:sp>
        <p:nvSpPr>
          <p:cNvPr id="344066" name="Rectangle 2"/>
          <p:cNvSpPr>
            <a:spLocks noGrp="1"/>
          </p:cNvSpPr>
          <p:nvPr>
            <p:ph type="title"/>
          </p:nvPr>
        </p:nvSpPr>
        <p:spPr/>
        <p:txBody>
          <a:bodyPr/>
          <a:lstStyle/>
          <a:p>
            <a:r>
              <a:rPr lang="en-US" altLang="ko-KR" sz="3200" smtClean="0">
                <a:latin typeface="Segoe"/>
                <a:ea typeface="굴림" pitchFamily="50" charset="-127"/>
              </a:rPr>
              <a:t>Proposal for an Architectural Framework</a:t>
            </a:r>
          </a:p>
        </p:txBody>
      </p:sp>
      <p:sp>
        <p:nvSpPr>
          <p:cNvPr id="344067" name="Rectangle 3"/>
          <p:cNvSpPr>
            <a:spLocks noGrp="1"/>
          </p:cNvSpPr>
          <p:nvPr>
            <p:ph type="body" sz="half" idx="1"/>
          </p:nvPr>
        </p:nvSpPr>
        <p:spPr>
          <a:xfrm>
            <a:off x="4494213" y="2039938"/>
            <a:ext cx="4038600" cy="4125912"/>
          </a:xfrm>
        </p:spPr>
        <p:txBody>
          <a:bodyPr/>
          <a:lstStyle/>
          <a:p>
            <a:pPr>
              <a:lnSpc>
                <a:spcPct val="80000"/>
              </a:lnSpc>
            </a:pPr>
            <a:r>
              <a:rPr lang="en-US" altLang="ko-KR" sz="2000" smtClean="0">
                <a:solidFill>
                  <a:srgbClr val="777777"/>
                </a:solidFill>
                <a:latin typeface="Segoe"/>
                <a:ea typeface="굴림" pitchFamily="50" charset="-127"/>
              </a:rPr>
              <a:t>Visibility Database</a:t>
            </a:r>
            <a:r>
              <a:rPr lang="en-US" altLang="ko-KR" sz="2000" smtClean="0">
                <a:latin typeface="Segoe"/>
                <a:ea typeface="굴림" pitchFamily="50" charset="-127"/>
              </a:rPr>
              <a:t>:</a:t>
            </a:r>
          </a:p>
          <a:p>
            <a:pPr lvl="1">
              <a:lnSpc>
                <a:spcPct val="80000"/>
              </a:lnSpc>
            </a:pPr>
            <a:r>
              <a:rPr lang="en-US" altLang="ko-KR" sz="1800" smtClean="0">
                <a:latin typeface="Segoe"/>
                <a:ea typeface="굴림" pitchFamily="50" charset="-127"/>
              </a:rPr>
              <a:t>Centralized repository for storing data collected from routing elements</a:t>
            </a:r>
          </a:p>
          <a:p>
            <a:pPr>
              <a:lnSpc>
                <a:spcPct val="80000"/>
              </a:lnSpc>
            </a:pPr>
            <a:endParaRPr lang="en-US" altLang="ko-KR" sz="600" smtClean="0">
              <a:latin typeface="Segoe"/>
              <a:ea typeface="굴림" pitchFamily="50" charset="-127"/>
            </a:endParaRPr>
          </a:p>
          <a:p>
            <a:pPr>
              <a:lnSpc>
                <a:spcPct val="80000"/>
              </a:lnSpc>
            </a:pPr>
            <a:r>
              <a:rPr lang="en-US" altLang="ko-KR" sz="2000" smtClean="0">
                <a:solidFill>
                  <a:srgbClr val="777777"/>
                </a:solidFill>
                <a:latin typeface="Segoe"/>
                <a:ea typeface="굴림" pitchFamily="50" charset="-127"/>
              </a:rPr>
              <a:t>Reasoning Engine</a:t>
            </a:r>
            <a:r>
              <a:rPr lang="en-US" altLang="ko-KR" sz="2000" smtClean="0">
                <a:latin typeface="Segoe"/>
                <a:ea typeface="굴림" pitchFamily="50" charset="-127"/>
              </a:rPr>
              <a:t>:</a:t>
            </a:r>
          </a:p>
          <a:p>
            <a:pPr lvl="1">
              <a:lnSpc>
                <a:spcPct val="80000"/>
              </a:lnSpc>
            </a:pPr>
            <a:r>
              <a:rPr lang="en-US" altLang="ko-KR" sz="1800" smtClean="0">
                <a:latin typeface="Segoe"/>
                <a:ea typeface="굴림" pitchFamily="50" charset="-127"/>
              </a:rPr>
              <a:t>Consist of a set of tools and algorithms for analyzing network data and performing management functions</a:t>
            </a:r>
          </a:p>
          <a:p>
            <a:pPr>
              <a:lnSpc>
                <a:spcPct val="80000"/>
              </a:lnSpc>
            </a:pPr>
            <a:endParaRPr lang="en-US" altLang="ko-KR" sz="600" smtClean="0">
              <a:latin typeface="Segoe"/>
              <a:ea typeface="굴림" pitchFamily="50" charset="-127"/>
            </a:endParaRPr>
          </a:p>
          <a:p>
            <a:pPr>
              <a:lnSpc>
                <a:spcPct val="80000"/>
              </a:lnSpc>
            </a:pPr>
            <a:r>
              <a:rPr lang="en-US" altLang="ko-KR" sz="2000" smtClean="0">
                <a:solidFill>
                  <a:srgbClr val="777777"/>
                </a:solidFill>
                <a:latin typeface="Segoe"/>
                <a:ea typeface="굴림" pitchFamily="50" charset="-127"/>
              </a:rPr>
              <a:t>Event Registration and Notification</a:t>
            </a:r>
            <a:r>
              <a:rPr lang="en-US" altLang="ko-KR" sz="2000" smtClean="0">
                <a:latin typeface="Segoe"/>
                <a:ea typeface="굴림" pitchFamily="50" charset="-127"/>
              </a:rPr>
              <a:t>:</a:t>
            </a:r>
          </a:p>
          <a:p>
            <a:pPr lvl="1">
              <a:lnSpc>
                <a:spcPct val="80000"/>
              </a:lnSpc>
            </a:pPr>
            <a:r>
              <a:rPr lang="en-US" altLang="ko-KR" sz="1800" smtClean="0">
                <a:latin typeface="Segoe"/>
                <a:ea typeface="굴림" pitchFamily="50" charset="-127"/>
              </a:rPr>
              <a:t>Provides network-wide service for entities and users to register and be notified of events of interest.</a:t>
            </a:r>
            <a:endParaRPr lang="en-US" altLang="ko-KR" sz="500" smtClean="0">
              <a:latin typeface="Segoe"/>
              <a:ea typeface="굴림" pitchFamily="50" charset="-127"/>
            </a:endParaRPr>
          </a:p>
        </p:txBody>
      </p:sp>
      <p:pic>
        <p:nvPicPr>
          <p:cNvPr id="344069" name="Picture 5" descr="pix2"/>
          <p:cNvPicPr>
            <a:picLocks noChangeAspect="1" noChangeArrowheads="1"/>
          </p:cNvPicPr>
          <p:nvPr/>
        </p:nvPicPr>
        <p:blipFill>
          <a:blip r:embed="rId2"/>
          <a:srcRect/>
          <a:stretch>
            <a:fillRect/>
          </a:stretch>
        </p:blipFill>
        <p:spPr bwMode="auto">
          <a:xfrm>
            <a:off x="611188" y="1773238"/>
            <a:ext cx="3562350" cy="4462462"/>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날짜 개체 틀 5"/>
          <p:cNvSpPr>
            <a:spLocks noGrp="1"/>
          </p:cNvSpPr>
          <p:nvPr>
            <p:ph type="dt" sz="half" idx="10"/>
          </p:nvPr>
        </p:nvSpPr>
        <p:spPr/>
        <p:txBody>
          <a:bodyPr/>
          <a:lstStyle/>
          <a:p>
            <a:fld id="{A9019DF4-574E-4F9F-B65A-1BE15B0D55E0}" type="datetime1">
              <a:rPr lang="en-US" altLang="ko-KR"/>
              <a:pPr/>
              <a:t>10/13/2008</a:t>
            </a:fld>
            <a:endParaRPr lang="en-GB"/>
          </a:p>
        </p:txBody>
      </p:sp>
      <p:sp>
        <p:nvSpPr>
          <p:cNvPr id="6" name="슬라이드 번호 개체 틀 7"/>
          <p:cNvSpPr>
            <a:spLocks noGrp="1"/>
          </p:cNvSpPr>
          <p:nvPr>
            <p:ph type="sldNum" sz="quarter" idx="12"/>
          </p:nvPr>
        </p:nvSpPr>
        <p:spPr/>
        <p:txBody>
          <a:bodyPr/>
          <a:lstStyle/>
          <a:p>
            <a:fld id="{6B9E8CCA-2E25-4F1C-B8B0-02B58FEB0789}" type="slidenum">
              <a:rPr lang="en-GB"/>
              <a:pPr/>
              <a:t>52</a:t>
            </a:fld>
            <a:endParaRPr lang="en-GB"/>
          </a:p>
        </p:txBody>
      </p:sp>
      <p:sp>
        <p:nvSpPr>
          <p:cNvPr id="345090" name="Rectangle 2"/>
          <p:cNvSpPr>
            <a:spLocks noGrp="1"/>
          </p:cNvSpPr>
          <p:nvPr>
            <p:ph type="title"/>
          </p:nvPr>
        </p:nvSpPr>
        <p:spPr/>
        <p:txBody>
          <a:bodyPr/>
          <a:lstStyle/>
          <a:p>
            <a:r>
              <a:rPr lang="en-US" altLang="ko-KR" sz="3200" smtClean="0">
                <a:latin typeface="Segoe"/>
                <a:ea typeface="굴림" pitchFamily="50" charset="-127"/>
              </a:rPr>
              <a:t>Proposal for an Architectural Framework</a:t>
            </a:r>
          </a:p>
        </p:txBody>
      </p:sp>
      <p:sp>
        <p:nvSpPr>
          <p:cNvPr id="345091" name="Rectangle 3"/>
          <p:cNvSpPr>
            <a:spLocks noGrp="1"/>
          </p:cNvSpPr>
          <p:nvPr>
            <p:ph type="body" sz="half" idx="1"/>
          </p:nvPr>
        </p:nvSpPr>
        <p:spPr>
          <a:xfrm>
            <a:off x="4494213" y="2039938"/>
            <a:ext cx="4038600" cy="4125912"/>
          </a:xfrm>
        </p:spPr>
        <p:txBody>
          <a:bodyPr/>
          <a:lstStyle/>
          <a:p>
            <a:r>
              <a:rPr lang="en-US" altLang="ko-KR" sz="2400" dirty="0" smtClean="0">
                <a:latin typeface="Segoe"/>
                <a:ea typeface="굴림" pitchFamily="50" charset="-127"/>
              </a:rPr>
              <a:t>“Task oriented” network-wide manageability support functions (within single network domain or </a:t>
            </a:r>
            <a:r>
              <a:rPr lang="en-US" altLang="ko-KR" sz="2400" dirty="0" smtClean="0">
                <a:latin typeface="Segoe"/>
                <a:ea typeface="굴림" pitchFamily="50" charset="-127"/>
              </a:rPr>
              <a:t>across </a:t>
            </a:r>
            <a:r>
              <a:rPr lang="en-US" altLang="ko-KR" sz="2400" dirty="0" smtClean="0">
                <a:latin typeface="Segoe"/>
                <a:ea typeface="굴림" pitchFamily="50" charset="-127"/>
              </a:rPr>
              <a:t>network domains)</a:t>
            </a:r>
            <a:endParaRPr lang="en-US" altLang="ko-KR" sz="700" dirty="0" smtClean="0">
              <a:latin typeface="Segoe"/>
              <a:ea typeface="굴림" pitchFamily="50" charset="-127"/>
            </a:endParaRPr>
          </a:p>
        </p:txBody>
      </p:sp>
      <p:pic>
        <p:nvPicPr>
          <p:cNvPr id="345093" name="Picture 5" descr="pix3"/>
          <p:cNvPicPr>
            <a:picLocks noChangeAspect="1" noChangeArrowheads="1"/>
          </p:cNvPicPr>
          <p:nvPr/>
        </p:nvPicPr>
        <p:blipFill>
          <a:blip r:embed="rId2"/>
          <a:srcRect/>
          <a:stretch>
            <a:fillRect/>
          </a:stretch>
        </p:blipFill>
        <p:spPr bwMode="auto">
          <a:xfrm>
            <a:off x="684213" y="1700213"/>
            <a:ext cx="3565525" cy="4465637"/>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8A96F24-7E68-46C7-9F21-E767B80A5C93}" type="datetime1">
              <a:rPr lang="en-US" altLang="ko-KR"/>
              <a:pPr/>
              <a:t>10/13/2008</a:t>
            </a:fld>
            <a:endParaRPr lang="en-GB"/>
          </a:p>
        </p:txBody>
      </p:sp>
      <p:sp>
        <p:nvSpPr>
          <p:cNvPr id="5" name="Slide Number Placeholder 5"/>
          <p:cNvSpPr>
            <a:spLocks noGrp="1"/>
          </p:cNvSpPr>
          <p:nvPr>
            <p:ph type="sldNum" sz="quarter" idx="12"/>
          </p:nvPr>
        </p:nvSpPr>
        <p:spPr/>
        <p:txBody>
          <a:bodyPr/>
          <a:lstStyle/>
          <a:p>
            <a:fld id="{BBF72908-FCD7-43BC-9877-0AB609033196}" type="slidenum">
              <a:rPr lang="en-GB"/>
              <a:pPr/>
              <a:t>53</a:t>
            </a:fld>
            <a:endParaRPr lang="en-GB"/>
          </a:p>
        </p:txBody>
      </p:sp>
      <p:sp>
        <p:nvSpPr>
          <p:cNvPr id="346114" name="Rectangle 2"/>
          <p:cNvSpPr>
            <a:spLocks noGrp="1"/>
          </p:cNvSpPr>
          <p:nvPr>
            <p:ph type="title"/>
          </p:nvPr>
        </p:nvSpPr>
        <p:spPr/>
        <p:txBody>
          <a:bodyPr>
            <a:normAutofit fontScale="90000"/>
          </a:bodyPr>
          <a:lstStyle/>
          <a:p>
            <a:r>
              <a:rPr lang="en-US" altLang="ko-KR" smtClean="0">
                <a:latin typeface="Segoe"/>
                <a:ea typeface="굴림" pitchFamily="50" charset="-127"/>
              </a:rPr>
              <a:t>Research Problems and Approaches</a:t>
            </a:r>
          </a:p>
        </p:txBody>
      </p:sp>
      <p:sp>
        <p:nvSpPr>
          <p:cNvPr id="346115" name="Rectangle 3"/>
          <p:cNvSpPr>
            <a:spLocks noGrp="1"/>
          </p:cNvSpPr>
          <p:nvPr>
            <p:ph type="body" idx="1"/>
          </p:nvPr>
        </p:nvSpPr>
        <p:spPr>
          <a:xfrm>
            <a:off x="457200" y="2039938"/>
            <a:ext cx="8229600" cy="4125912"/>
          </a:xfrm>
        </p:spPr>
        <p:txBody>
          <a:bodyPr>
            <a:normAutofit fontScale="92500" lnSpcReduction="10000"/>
          </a:bodyPr>
          <a:lstStyle/>
          <a:p>
            <a:pPr marL="533400" indent="-533400">
              <a:buFont typeface="Arial" pitchFamily="34" charset="0"/>
              <a:buAutoNum type="arabicPeriod"/>
            </a:pPr>
            <a:r>
              <a:rPr lang="en-US" altLang="ko-KR" smtClean="0">
                <a:latin typeface="Segoe"/>
                <a:ea typeface="굴림" pitchFamily="50" charset="-127"/>
              </a:rPr>
              <a:t>Modeling Routing Systems as Rule Systems</a:t>
            </a:r>
          </a:p>
          <a:p>
            <a:pPr marL="533400" indent="-533400">
              <a:buFont typeface="Arial" pitchFamily="34" charset="0"/>
              <a:buAutoNum type="arabicPeriod"/>
            </a:pPr>
            <a:endParaRPr lang="en-US" altLang="ko-KR" sz="700" smtClean="0">
              <a:latin typeface="Segoe"/>
              <a:ea typeface="굴림" pitchFamily="50" charset="-127"/>
            </a:endParaRPr>
          </a:p>
          <a:p>
            <a:pPr marL="533400" indent="-533400">
              <a:buFont typeface="Arial" pitchFamily="34" charset="0"/>
              <a:buAutoNum type="arabicPeriod"/>
            </a:pPr>
            <a:r>
              <a:rPr lang="en-US" altLang="ko-KR" smtClean="0">
                <a:latin typeface="Segoe"/>
                <a:ea typeface="굴림" pitchFamily="50" charset="-127"/>
              </a:rPr>
              <a:t>Manageable Distributed Computation Based Routing Protocol</a:t>
            </a:r>
          </a:p>
          <a:p>
            <a:pPr marL="533400" indent="-533400">
              <a:buFont typeface="Arial" pitchFamily="34" charset="0"/>
              <a:buAutoNum type="arabicPeriod"/>
            </a:pPr>
            <a:endParaRPr lang="en-US" altLang="ko-KR" sz="700" smtClean="0">
              <a:latin typeface="Segoe"/>
              <a:ea typeface="굴림" pitchFamily="50" charset="-127"/>
            </a:endParaRPr>
          </a:p>
          <a:p>
            <a:pPr marL="533400" indent="-533400">
              <a:buFont typeface="Arial" pitchFamily="34" charset="0"/>
              <a:buAutoNum type="arabicPeriod"/>
            </a:pPr>
            <a:r>
              <a:rPr lang="en-US" altLang="ko-KR" smtClean="0">
                <a:latin typeface="Segoe"/>
                <a:ea typeface="굴림" pitchFamily="50" charset="-127"/>
              </a:rPr>
              <a:t>Building Domain-Wide Integrated Management Systems</a:t>
            </a:r>
          </a:p>
          <a:p>
            <a:pPr marL="533400" indent="-533400">
              <a:buFont typeface="Arial" pitchFamily="34" charset="0"/>
              <a:buAutoNum type="arabicPeriod"/>
            </a:pPr>
            <a:endParaRPr lang="en-US" altLang="ko-KR" sz="700" smtClean="0">
              <a:latin typeface="Segoe"/>
              <a:ea typeface="굴림" pitchFamily="50" charset="-127"/>
            </a:endParaRPr>
          </a:p>
          <a:p>
            <a:pPr marL="533400" indent="-533400">
              <a:buFont typeface="Arial" pitchFamily="34" charset="0"/>
              <a:buAutoNum type="arabicPeriod"/>
            </a:pPr>
            <a:r>
              <a:rPr lang="en-US" altLang="ko-KR" smtClean="0">
                <a:latin typeface="Segoe"/>
                <a:ea typeface="굴림" pitchFamily="50" charset="-127"/>
              </a:rPr>
              <a:t>Building Network-Wide Management Services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References</a:t>
            </a:r>
            <a:endParaRPr lang="ko-KR" altLang="en-US" dirty="0"/>
          </a:p>
        </p:txBody>
      </p:sp>
      <p:sp>
        <p:nvSpPr>
          <p:cNvPr id="3" name="내용 개체 틀 2"/>
          <p:cNvSpPr>
            <a:spLocks noGrp="1"/>
          </p:cNvSpPr>
          <p:nvPr>
            <p:ph idx="1"/>
          </p:nvPr>
        </p:nvSpPr>
        <p:spPr/>
        <p:txBody>
          <a:bodyPr>
            <a:normAutofit fontScale="77500" lnSpcReduction="20000"/>
          </a:bodyPr>
          <a:lstStyle/>
          <a:p>
            <a:r>
              <a:rPr lang="en-US" altLang="ko-KR" dirty="0" smtClean="0"/>
              <a:t>A Framework for manageability in Future Routing System.pdf by </a:t>
            </a:r>
            <a:r>
              <a:rPr lang="en-US" altLang="ko-KR" dirty="0" err="1" smtClean="0"/>
              <a:t>Lixin</a:t>
            </a:r>
            <a:r>
              <a:rPr lang="en-US" altLang="ko-KR" dirty="0" smtClean="0"/>
              <a:t> </a:t>
            </a:r>
            <a:r>
              <a:rPr lang="en-US" altLang="ko-KR" dirty="0" err="1" smtClean="0"/>
              <a:t>Gao</a:t>
            </a:r>
            <a:r>
              <a:rPr lang="en-US" altLang="ko-KR" dirty="0" smtClean="0"/>
              <a:t> of Univ. of Mass</a:t>
            </a:r>
          </a:p>
          <a:p>
            <a:r>
              <a:rPr lang="en-US" altLang="ko-KR" dirty="0" smtClean="0"/>
              <a:t>Daniel </a:t>
            </a:r>
            <a:r>
              <a:rPr lang="en-US" altLang="ko-KR" dirty="0" smtClean="0"/>
              <a:t>Massey, A scalable routing system design for FI, </a:t>
            </a:r>
            <a:r>
              <a:rPr lang="en-US" altLang="ko-KR" dirty="0" smtClean="0"/>
              <a:t>IPv6’07, August 31, 2007, Kyoto, Japan.</a:t>
            </a:r>
            <a:endParaRPr lang="en-US" altLang="ko-KR" dirty="0" smtClean="0"/>
          </a:p>
          <a:p>
            <a:r>
              <a:rPr lang="en-US" altLang="ko-KR" dirty="0" err="1" smtClean="0"/>
              <a:t>Jaeyoung</a:t>
            </a:r>
            <a:r>
              <a:rPr lang="en-US" altLang="ko-KR" dirty="0" smtClean="0"/>
              <a:t> </a:t>
            </a:r>
            <a:r>
              <a:rPr lang="en-US" altLang="ko-KR" dirty="0" smtClean="0"/>
              <a:t>Choi, Addressing </a:t>
            </a:r>
            <a:r>
              <a:rPr lang="en-US" altLang="ko-KR" dirty="0" smtClean="0"/>
              <a:t>in Future Internet: Problems, Issues, and </a:t>
            </a:r>
            <a:r>
              <a:rPr lang="en-US" altLang="ko-KR" dirty="0" smtClean="0"/>
              <a:t>Approaches</a:t>
            </a:r>
          </a:p>
          <a:p>
            <a:r>
              <a:rPr lang="en-US" altLang="ko-KR" dirty="0" err="1" smtClean="0"/>
              <a:t>Theus</a:t>
            </a:r>
            <a:r>
              <a:rPr lang="en-US" altLang="ko-KR" dirty="0" smtClean="0"/>
              <a:t> </a:t>
            </a:r>
            <a:r>
              <a:rPr lang="en-US" altLang="ko-KR" dirty="0" err="1" smtClean="0"/>
              <a:t>Hossmann</a:t>
            </a:r>
            <a:r>
              <a:rPr lang="en-US" altLang="ko-KR" dirty="0" smtClean="0"/>
              <a:t>, Implementing </a:t>
            </a:r>
            <a:r>
              <a:rPr lang="en-US" altLang="ko-KR" dirty="0" smtClean="0"/>
              <a:t>the Future </a:t>
            </a:r>
            <a:r>
              <a:rPr lang="en-US" altLang="ko-KR" dirty="0" smtClean="0"/>
              <a:t>Internet: A </a:t>
            </a:r>
            <a:r>
              <a:rPr lang="en-US" altLang="ko-KR" dirty="0" smtClean="0"/>
              <a:t>Case Study of Service Discovery using Pub/Sub in the ANA </a:t>
            </a:r>
            <a:r>
              <a:rPr lang="en-US" altLang="ko-KR" dirty="0" smtClean="0"/>
              <a:t>Framework</a:t>
            </a:r>
          </a:p>
          <a:p>
            <a:r>
              <a:rPr lang="en-US" altLang="ko-KR" dirty="0" smtClean="0"/>
              <a:t>Routing in a FI Architecture by </a:t>
            </a:r>
            <a:r>
              <a:rPr lang="en-US" altLang="ko-KR" dirty="0" smtClean="0">
                <a:ea typeface="굴림" pitchFamily="50" charset="-127"/>
              </a:rPr>
              <a:t>Bob Braden, </a:t>
            </a:r>
            <a:r>
              <a:rPr lang="en-US" altLang="ko-KR" dirty="0" smtClean="0">
                <a:ea typeface="굴림" pitchFamily="50" charset="-127"/>
              </a:rPr>
              <a:t>USC/ISI</a:t>
            </a:r>
          </a:p>
          <a:p>
            <a:r>
              <a:rPr lang="en-US" altLang="ko-KR" dirty="0" smtClean="0"/>
              <a:t>The Role of IP </a:t>
            </a:r>
            <a:r>
              <a:rPr lang="en-US" altLang="ko-KR" dirty="0" smtClean="0"/>
              <a:t>Address in </a:t>
            </a:r>
            <a:r>
              <a:rPr lang="en-US" altLang="ko-KR" dirty="0" smtClean="0"/>
              <a:t>the Internet </a:t>
            </a:r>
            <a:r>
              <a:rPr lang="en-US" altLang="ko-KR" dirty="0" smtClean="0"/>
              <a:t>Architecture by </a:t>
            </a:r>
            <a:r>
              <a:rPr lang="en-US" altLang="ko-KR" dirty="0" err="1" smtClean="0"/>
              <a:t>Lixia</a:t>
            </a:r>
            <a:r>
              <a:rPr lang="en-US" altLang="ko-KR" dirty="0" smtClean="0"/>
              <a:t> </a:t>
            </a:r>
            <a:r>
              <a:rPr lang="en-US" altLang="ko-KR" dirty="0" smtClean="0"/>
              <a:t>Zhang, UCLA at </a:t>
            </a:r>
            <a:r>
              <a:rPr lang="en-US" altLang="ko-KR" dirty="0" smtClean="0"/>
              <a:t>Asia Future Internet </a:t>
            </a:r>
            <a:r>
              <a:rPr lang="en-US" altLang="ko-KR" smtClean="0"/>
              <a:t>Summer </a:t>
            </a:r>
            <a:r>
              <a:rPr lang="en-US" altLang="ko-KR" smtClean="0"/>
              <a:t>School August </a:t>
            </a:r>
            <a:r>
              <a:rPr lang="en-US" altLang="ko-KR" dirty="0" smtClean="0"/>
              <a:t>2008</a:t>
            </a:r>
            <a:endParaRPr lang="ko-KR"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날짜 개체 틀 3"/>
          <p:cNvSpPr>
            <a:spLocks noGrp="1"/>
          </p:cNvSpPr>
          <p:nvPr>
            <p:ph type="dt" sz="half" idx="10"/>
          </p:nvPr>
        </p:nvSpPr>
        <p:spPr/>
        <p:txBody>
          <a:bodyPr/>
          <a:lstStyle/>
          <a:p>
            <a:fld id="{28EBBAE4-E401-4F28-A6C1-43A3864877AB}" type="datetime1">
              <a:rPr lang="ko-KR" altLang="en-US"/>
              <a:pPr/>
              <a:t>2008-10-13</a:t>
            </a:fld>
            <a:endParaRPr lang="en-US" altLang="ko-KR"/>
          </a:p>
        </p:txBody>
      </p:sp>
      <p:sp>
        <p:nvSpPr>
          <p:cNvPr id="87044" name="Rectangle 4"/>
          <p:cNvSpPr>
            <a:spLocks noChangeArrowheads="1"/>
          </p:cNvSpPr>
          <p:nvPr/>
        </p:nvSpPr>
        <p:spPr bwMode="auto">
          <a:xfrm>
            <a:off x="746125" y="3938588"/>
            <a:ext cx="7423150" cy="2289175"/>
          </a:xfrm>
          <a:prstGeom prst="rect">
            <a:avLst/>
          </a:prstGeom>
          <a:noFill/>
          <a:ln w="9525">
            <a:noFill/>
            <a:miter lim="800000"/>
            <a:headEnd/>
            <a:tailEnd/>
          </a:ln>
          <a:effectLst/>
        </p:spPr>
        <p:txBody>
          <a:bodyPr wrap="none" lIns="92075" tIns="46038" rIns="92075" bIns="46038">
            <a:spAutoFit/>
          </a:bodyPr>
          <a:lstStyle/>
          <a:p>
            <a:pPr defTabSz="762000"/>
            <a:r>
              <a:rPr lang="en-US" altLang="ko-KR">
                <a:latin typeface="Arial" pitchFamily="34" charset="0"/>
              </a:rPr>
              <a:t>Each host has a simple forwarding table</a:t>
            </a:r>
          </a:p>
          <a:p>
            <a:pPr defTabSz="762000"/>
            <a:r>
              <a:rPr lang="en-US" altLang="ko-KR">
                <a:latin typeface="Arial" pitchFamily="34" charset="0"/>
              </a:rPr>
              <a:t>Router has a larger forwarding table</a:t>
            </a:r>
          </a:p>
          <a:p>
            <a:pPr defTabSz="762000"/>
            <a:r>
              <a:rPr lang="en-US" altLang="ko-KR">
                <a:latin typeface="Arial" pitchFamily="34" charset="0"/>
              </a:rPr>
              <a:t>Case 1: Host </a:t>
            </a:r>
            <a:r>
              <a:rPr lang="en-US" altLang="ko-KR" i="1">
                <a:latin typeface="Arial" pitchFamily="34" charset="0"/>
              </a:rPr>
              <a:t>a</a:t>
            </a:r>
            <a:r>
              <a:rPr lang="en-US" altLang="ko-KR">
                <a:latin typeface="Arial" pitchFamily="34" charset="0"/>
              </a:rPr>
              <a:t>  --&gt;  Host </a:t>
            </a:r>
            <a:r>
              <a:rPr lang="en-US" altLang="ko-KR" i="1">
                <a:latin typeface="Arial" pitchFamily="34" charset="0"/>
              </a:rPr>
              <a:t>b</a:t>
            </a:r>
          </a:p>
          <a:p>
            <a:pPr defTabSz="762000"/>
            <a:r>
              <a:rPr lang="en-US" altLang="ko-KR">
                <a:latin typeface="Arial" pitchFamily="34" charset="0"/>
              </a:rPr>
              <a:t>              Host </a:t>
            </a:r>
            <a:r>
              <a:rPr lang="en-US" altLang="ko-KR" i="1">
                <a:latin typeface="Arial" pitchFamily="34" charset="0"/>
              </a:rPr>
              <a:t>a</a:t>
            </a:r>
            <a:r>
              <a:rPr lang="en-US" altLang="ko-KR">
                <a:latin typeface="Arial" pitchFamily="34" charset="0"/>
              </a:rPr>
              <a:t> should know that host </a:t>
            </a:r>
            <a:r>
              <a:rPr lang="en-US" altLang="ko-KR" i="1">
                <a:latin typeface="Arial" pitchFamily="34" charset="0"/>
              </a:rPr>
              <a:t>b</a:t>
            </a:r>
            <a:r>
              <a:rPr lang="en-US" altLang="ko-KR">
                <a:latin typeface="Arial" pitchFamily="34" charset="0"/>
              </a:rPr>
              <a:t> is in the same physical network</a:t>
            </a:r>
          </a:p>
          <a:p>
            <a:pPr defTabSz="762000"/>
            <a:r>
              <a:rPr lang="en-US" altLang="ko-KR">
                <a:latin typeface="Arial" pitchFamily="34" charset="0"/>
              </a:rPr>
              <a:t>              How? </a:t>
            </a:r>
          </a:p>
          <a:p>
            <a:pPr defTabSz="762000"/>
            <a:r>
              <a:rPr lang="en-US" altLang="ko-KR">
                <a:latin typeface="Arial" pitchFamily="34" charset="0"/>
              </a:rPr>
              <a:t>Case 2: Host </a:t>
            </a:r>
            <a:r>
              <a:rPr lang="en-US" altLang="ko-KR" i="1">
                <a:latin typeface="Arial" pitchFamily="34" charset="0"/>
              </a:rPr>
              <a:t>a</a:t>
            </a:r>
            <a:r>
              <a:rPr lang="en-US" altLang="ko-KR">
                <a:latin typeface="Arial" pitchFamily="34" charset="0"/>
              </a:rPr>
              <a:t>  --&gt; Host </a:t>
            </a:r>
            <a:r>
              <a:rPr lang="en-US" altLang="ko-KR" i="1">
                <a:latin typeface="Arial" pitchFamily="34" charset="0"/>
              </a:rPr>
              <a:t>c</a:t>
            </a:r>
            <a:endParaRPr lang="en-US" altLang="ko-KR">
              <a:latin typeface="Arial" pitchFamily="34" charset="0"/>
            </a:endParaRPr>
          </a:p>
          <a:p>
            <a:pPr defTabSz="762000"/>
            <a:r>
              <a:rPr lang="en-US" altLang="ko-KR">
                <a:latin typeface="Arial" pitchFamily="34" charset="0"/>
              </a:rPr>
              <a:t>              Host </a:t>
            </a:r>
            <a:r>
              <a:rPr lang="en-US" altLang="ko-KR" i="1">
                <a:latin typeface="Arial" pitchFamily="34" charset="0"/>
              </a:rPr>
              <a:t>a</a:t>
            </a:r>
            <a:r>
              <a:rPr lang="en-US" altLang="ko-KR">
                <a:latin typeface="Arial" pitchFamily="34" charset="0"/>
              </a:rPr>
              <a:t> relay datagram to router A or B</a:t>
            </a:r>
          </a:p>
          <a:p>
            <a:pPr defTabSz="762000"/>
            <a:r>
              <a:rPr lang="en-US" altLang="ko-KR">
                <a:latin typeface="Arial" pitchFamily="34" charset="0"/>
              </a:rPr>
              <a:t>              IP only routes the datagram to router E or F</a:t>
            </a:r>
          </a:p>
        </p:txBody>
      </p:sp>
      <p:grpSp>
        <p:nvGrpSpPr>
          <p:cNvPr id="2" name="Group 64"/>
          <p:cNvGrpSpPr>
            <a:grpSpLocks/>
          </p:cNvGrpSpPr>
          <p:nvPr/>
        </p:nvGrpSpPr>
        <p:grpSpPr bwMode="auto">
          <a:xfrm>
            <a:off x="1736725" y="1562100"/>
            <a:ext cx="5495925" cy="2590800"/>
            <a:chOff x="1094" y="984"/>
            <a:chExt cx="3462" cy="1632"/>
          </a:xfrm>
        </p:grpSpPr>
        <p:grpSp>
          <p:nvGrpSpPr>
            <p:cNvPr id="3" name="Group 10"/>
            <p:cNvGrpSpPr>
              <a:grpSpLocks/>
            </p:cNvGrpSpPr>
            <p:nvPr/>
          </p:nvGrpSpPr>
          <p:grpSpPr bwMode="auto">
            <a:xfrm>
              <a:off x="2534" y="1529"/>
              <a:ext cx="220" cy="434"/>
              <a:chOff x="2534" y="1529"/>
              <a:chExt cx="220" cy="434"/>
            </a:xfrm>
          </p:grpSpPr>
          <p:grpSp>
            <p:nvGrpSpPr>
              <p:cNvPr id="4" name="Group 8"/>
              <p:cNvGrpSpPr>
                <a:grpSpLocks/>
              </p:cNvGrpSpPr>
              <p:nvPr/>
            </p:nvGrpSpPr>
            <p:grpSpPr bwMode="auto">
              <a:xfrm>
                <a:off x="2534" y="1529"/>
                <a:ext cx="220" cy="434"/>
                <a:chOff x="2534" y="1529"/>
                <a:chExt cx="220" cy="434"/>
              </a:xfrm>
            </p:grpSpPr>
            <p:sp>
              <p:nvSpPr>
                <p:cNvPr id="87045" name="Line 5"/>
                <p:cNvSpPr>
                  <a:spLocks noChangeShapeType="1"/>
                </p:cNvSpPr>
                <p:nvPr/>
              </p:nvSpPr>
              <p:spPr bwMode="auto">
                <a:xfrm>
                  <a:off x="2642" y="1529"/>
                  <a:ext cx="0" cy="173"/>
                </a:xfrm>
                <a:prstGeom prst="line">
                  <a:avLst/>
                </a:prstGeom>
                <a:noFill/>
                <a:ln w="12700">
                  <a:solidFill>
                    <a:schemeClr val="tx1"/>
                  </a:solidFill>
                  <a:round/>
                  <a:headEnd type="none" w="sm" len="sm"/>
                  <a:tailEnd type="none" w="sm" len="sm"/>
                </a:ln>
                <a:effectLst/>
              </p:spPr>
              <p:txBody>
                <a:bodyPr wrap="none" anchor="ctr"/>
                <a:lstStyle/>
                <a:p>
                  <a:endParaRPr lang="ko-KR" altLang="en-US"/>
                </a:p>
              </p:txBody>
            </p:sp>
            <p:sp>
              <p:nvSpPr>
                <p:cNvPr id="87046" name="Line 6"/>
                <p:cNvSpPr>
                  <a:spLocks noChangeShapeType="1"/>
                </p:cNvSpPr>
                <p:nvPr/>
              </p:nvSpPr>
              <p:spPr bwMode="auto">
                <a:xfrm flipV="1">
                  <a:off x="2642" y="1877"/>
                  <a:ext cx="0" cy="86"/>
                </a:xfrm>
                <a:prstGeom prst="line">
                  <a:avLst/>
                </a:prstGeom>
                <a:noFill/>
                <a:ln w="12700">
                  <a:solidFill>
                    <a:schemeClr val="tx1"/>
                  </a:solidFill>
                  <a:round/>
                  <a:headEnd type="none" w="sm" len="sm"/>
                  <a:tailEnd type="none" w="sm" len="sm"/>
                </a:ln>
                <a:effectLst/>
              </p:spPr>
              <p:txBody>
                <a:bodyPr wrap="none" anchor="ctr"/>
                <a:lstStyle/>
                <a:p>
                  <a:endParaRPr lang="ko-KR" altLang="en-US"/>
                </a:p>
              </p:txBody>
            </p:sp>
            <p:sp>
              <p:nvSpPr>
                <p:cNvPr id="87047" name="Rectangle 7"/>
                <p:cNvSpPr>
                  <a:spLocks noChangeArrowheads="1"/>
                </p:cNvSpPr>
                <p:nvPr/>
              </p:nvSpPr>
              <p:spPr bwMode="auto">
                <a:xfrm>
                  <a:off x="2534" y="1713"/>
                  <a:ext cx="220" cy="231"/>
                </a:xfrm>
                <a:prstGeom prst="rect">
                  <a:avLst/>
                </a:prstGeom>
                <a:noFill/>
                <a:ln w="9525">
                  <a:noFill/>
                  <a:miter lim="800000"/>
                  <a:headEnd/>
                  <a:tailEnd/>
                </a:ln>
                <a:effectLst/>
              </p:spPr>
              <p:txBody>
                <a:bodyPr wrap="none" lIns="92075" tIns="46038" rIns="92075" bIns="46038">
                  <a:spAutoFit/>
                </a:bodyPr>
                <a:lstStyle/>
                <a:p>
                  <a:pPr defTabSz="762000"/>
                  <a:r>
                    <a:rPr lang="en-US" altLang="ko-KR">
                      <a:latin typeface="Arial" pitchFamily="34" charset="0"/>
                    </a:rPr>
                    <a:t>C</a:t>
                  </a:r>
                </a:p>
              </p:txBody>
            </p:sp>
          </p:grpSp>
          <p:sp>
            <p:nvSpPr>
              <p:cNvPr id="87049" name="Rectangle 9"/>
              <p:cNvSpPr>
                <a:spLocks noChangeArrowheads="1"/>
              </p:cNvSpPr>
              <p:nvPr/>
            </p:nvSpPr>
            <p:spPr bwMode="auto">
              <a:xfrm>
                <a:off x="2556" y="1706"/>
                <a:ext cx="172" cy="167"/>
              </a:xfrm>
              <a:prstGeom prst="rect">
                <a:avLst/>
              </a:prstGeom>
              <a:noFill/>
              <a:ln w="12700">
                <a:solidFill>
                  <a:schemeClr val="tx1"/>
                </a:solidFill>
                <a:miter lim="800000"/>
                <a:headEnd/>
                <a:tailEnd/>
              </a:ln>
              <a:effectLst/>
            </p:spPr>
            <p:txBody>
              <a:bodyPr wrap="none" anchor="ctr"/>
              <a:lstStyle/>
              <a:p>
                <a:endParaRPr lang="ko-KR" altLang="en-US"/>
              </a:p>
            </p:txBody>
          </p:sp>
        </p:grpSp>
        <p:grpSp>
          <p:nvGrpSpPr>
            <p:cNvPr id="5" name="Group 13"/>
            <p:cNvGrpSpPr>
              <a:grpSpLocks/>
            </p:cNvGrpSpPr>
            <p:nvPr/>
          </p:nvGrpSpPr>
          <p:grpSpPr bwMode="auto">
            <a:xfrm>
              <a:off x="1297" y="1419"/>
              <a:ext cx="872" cy="563"/>
              <a:chOff x="1297" y="1419"/>
              <a:chExt cx="872" cy="563"/>
            </a:xfrm>
          </p:grpSpPr>
          <p:sp>
            <p:nvSpPr>
              <p:cNvPr id="87051" name="Line 11"/>
              <p:cNvSpPr>
                <a:spLocks noChangeShapeType="1"/>
              </p:cNvSpPr>
              <p:nvPr/>
            </p:nvSpPr>
            <p:spPr bwMode="auto">
              <a:xfrm flipV="1">
                <a:off x="1297" y="1825"/>
                <a:ext cx="143" cy="95"/>
              </a:xfrm>
              <a:prstGeom prst="line">
                <a:avLst/>
              </a:prstGeom>
              <a:noFill/>
              <a:ln w="12700">
                <a:solidFill>
                  <a:schemeClr val="tx1"/>
                </a:solidFill>
                <a:round/>
                <a:headEnd type="none" w="sm" len="sm"/>
                <a:tailEnd type="none" w="sm" len="sm"/>
              </a:ln>
              <a:effectLst/>
            </p:spPr>
            <p:txBody>
              <a:bodyPr wrap="none" anchor="ctr"/>
              <a:lstStyle/>
              <a:p>
                <a:endParaRPr lang="ko-KR" altLang="en-US"/>
              </a:p>
            </p:txBody>
          </p:sp>
          <p:graphicFrame>
            <p:nvGraphicFramePr>
              <p:cNvPr id="87052" name="Object 12"/>
              <p:cNvGraphicFramePr>
                <a:graphicFrameLocks/>
              </p:cNvGraphicFramePr>
              <p:nvPr/>
            </p:nvGraphicFramePr>
            <p:xfrm>
              <a:off x="1320" y="1419"/>
              <a:ext cx="849" cy="563"/>
            </p:xfrm>
            <a:graphic>
              <a:graphicData uri="http://schemas.openxmlformats.org/presentationml/2006/ole">
                <p:oleObj spid="_x0000_s2054" name="VISIO" r:id="rId4" imgW="1347480" imgH="893520" progId="">
                  <p:embed/>
                </p:oleObj>
              </a:graphicData>
            </a:graphic>
          </p:graphicFrame>
        </p:grpSp>
        <p:graphicFrame>
          <p:nvGraphicFramePr>
            <p:cNvPr id="87054" name="Object 14"/>
            <p:cNvGraphicFramePr>
              <a:graphicFrameLocks/>
            </p:cNvGraphicFramePr>
            <p:nvPr/>
          </p:nvGraphicFramePr>
          <p:xfrm>
            <a:off x="2350" y="984"/>
            <a:ext cx="849" cy="562"/>
          </p:xfrm>
          <a:graphic>
            <a:graphicData uri="http://schemas.openxmlformats.org/presentationml/2006/ole">
              <p:oleObj spid="_x0000_s2050" name="VISIO" r:id="rId5" imgW="1347480" imgH="892080" progId="">
                <p:embed/>
              </p:oleObj>
            </a:graphicData>
          </a:graphic>
        </p:graphicFrame>
        <p:graphicFrame>
          <p:nvGraphicFramePr>
            <p:cNvPr id="87055" name="Object 15"/>
            <p:cNvGraphicFramePr>
              <a:graphicFrameLocks/>
            </p:cNvGraphicFramePr>
            <p:nvPr/>
          </p:nvGraphicFramePr>
          <p:xfrm>
            <a:off x="2035" y="1942"/>
            <a:ext cx="850" cy="562"/>
          </p:xfrm>
          <a:graphic>
            <a:graphicData uri="http://schemas.openxmlformats.org/presentationml/2006/ole">
              <p:oleObj spid="_x0000_s2051" name="VISIO" r:id="rId6" imgW="1349280" imgH="892080" progId="">
                <p:embed/>
              </p:oleObj>
            </a:graphicData>
          </a:graphic>
        </p:graphicFrame>
        <p:graphicFrame>
          <p:nvGraphicFramePr>
            <p:cNvPr id="87056" name="Object 16"/>
            <p:cNvGraphicFramePr>
              <a:graphicFrameLocks/>
            </p:cNvGraphicFramePr>
            <p:nvPr/>
          </p:nvGraphicFramePr>
          <p:xfrm>
            <a:off x="3383" y="1202"/>
            <a:ext cx="849" cy="562"/>
          </p:xfrm>
          <a:graphic>
            <a:graphicData uri="http://schemas.openxmlformats.org/presentationml/2006/ole">
              <p:oleObj spid="_x0000_s2052" name="VISIO" r:id="rId7" imgW="1347480" imgH="892080" progId="">
                <p:embed/>
              </p:oleObj>
            </a:graphicData>
          </a:graphic>
        </p:graphicFrame>
        <p:grpSp>
          <p:nvGrpSpPr>
            <p:cNvPr id="6" name="Group 19"/>
            <p:cNvGrpSpPr>
              <a:grpSpLocks/>
            </p:cNvGrpSpPr>
            <p:nvPr/>
          </p:nvGrpSpPr>
          <p:grpSpPr bwMode="auto">
            <a:xfrm>
              <a:off x="3248" y="1898"/>
              <a:ext cx="880" cy="562"/>
              <a:chOff x="3248" y="1898"/>
              <a:chExt cx="880" cy="562"/>
            </a:xfrm>
          </p:grpSpPr>
          <p:sp>
            <p:nvSpPr>
              <p:cNvPr id="87057" name="Line 17"/>
              <p:cNvSpPr>
                <a:spLocks noChangeShapeType="1"/>
              </p:cNvSpPr>
              <p:nvPr/>
            </p:nvSpPr>
            <p:spPr bwMode="auto">
              <a:xfrm>
                <a:off x="4033" y="2305"/>
                <a:ext cx="95" cy="143"/>
              </a:xfrm>
              <a:prstGeom prst="line">
                <a:avLst/>
              </a:prstGeom>
              <a:noFill/>
              <a:ln w="12700">
                <a:solidFill>
                  <a:schemeClr val="tx1"/>
                </a:solidFill>
                <a:round/>
                <a:headEnd type="none" w="sm" len="sm"/>
                <a:tailEnd type="none" w="sm" len="sm"/>
              </a:ln>
              <a:effectLst/>
            </p:spPr>
            <p:txBody>
              <a:bodyPr wrap="none" anchor="ctr"/>
              <a:lstStyle/>
              <a:p>
                <a:endParaRPr lang="ko-KR" altLang="en-US"/>
              </a:p>
            </p:txBody>
          </p:sp>
          <p:graphicFrame>
            <p:nvGraphicFramePr>
              <p:cNvPr id="87058" name="Object 18"/>
              <p:cNvGraphicFramePr>
                <a:graphicFrameLocks/>
              </p:cNvGraphicFramePr>
              <p:nvPr/>
            </p:nvGraphicFramePr>
            <p:xfrm>
              <a:off x="3248" y="1898"/>
              <a:ext cx="849" cy="562"/>
            </p:xfrm>
            <a:graphic>
              <a:graphicData uri="http://schemas.openxmlformats.org/presentationml/2006/ole">
                <p:oleObj spid="_x0000_s2053" name="VISIO" r:id="rId8" imgW="1347480" imgH="892080" progId="">
                  <p:embed/>
                </p:oleObj>
              </a:graphicData>
            </a:graphic>
          </p:graphicFrame>
        </p:grpSp>
        <p:grpSp>
          <p:nvGrpSpPr>
            <p:cNvPr id="7" name="Group 22"/>
            <p:cNvGrpSpPr>
              <a:grpSpLocks/>
            </p:cNvGrpSpPr>
            <p:nvPr/>
          </p:nvGrpSpPr>
          <p:grpSpPr bwMode="auto">
            <a:xfrm>
              <a:off x="4070" y="2385"/>
              <a:ext cx="198" cy="231"/>
              <a:chOff x="4070" y="2385"/>
              <a:chExt cx="198" cy="231"/>
            </a:xfrm>
          </p:grpSpPr>
          <p:sp>
            <p:nvSpPr>
              <p:cNvPr id="87060" name="Oval 20"/>
              <p:cNvSpPr>
                <a:spLocks noChangeArrowheads="1"/>
              </p:cNvSpPr>
              <p:nvPr/>
            </p:nvSpPr>
            <p:spPr bwMode="auto">
              <a:xfrm>
                <a:off x="4084" y="2404"/>
                <a:ext cx="184" cy="184"/>
              </a:xfrm>
              <a:prstGeom prst="ellipse">
                <a:avLst/>
              </a:prstGeom>
              <a:noFill/>
              <a:ln w="12700">
                <a:solidFill>
                  <a:schemeClr val="tx1"/>
                </a:solidFill>
                <a:round/>
                <a:headEnd/>
                <a:tailEnd/>
              </a:ln>
              <a:effectLst/>
            </p:spPr>
            <p:txBody>
              <a:bodyPr wrap="none" anchor="ctr"/>
              <a:lstStyle/>
              <a:p>
                <a:endParaRPr lang="ko-KR" altLang="en-US"/>
              </a:p>
            </p:txBody>
          </p:sp>
          <p:sp>
            <p:nvSpPr>
              <p:cNvPr id="87061" name="Rectangle 21"/>
              <p:cNvSpPr>
                <a:spLocks noChangeArrowheads="1"/>
              </p:cNvSpPr>
              <p:nvPr/>
            </p:nvSpPr>
            <p:spPr bwMode="auto">
              <a:xfrm>
                <a:off x="4070" y="2385"/>
                <a:ext cx="196" cy="231"/>
              </a:xfrm>
              <a:prstGeom prst="rect">
                <a:avLst/>
              </a:prstGeom>
              <a:noFill/>
              <a:ln w="9525">
                <a:noFill/>
                <a:miter lim="800000"/>
                <a:headEnd/>
                <a:tailEnd/>
              </a:ln>
              <a:effectLst/>
            </p:spPr>
            <p:txBody>
              <a:bodyPr wrap="none" lIns="92075" tIns="46038" rIns="92075" bIns="46038">
                <a:spAutoFit/>
              </a:bodyPr>
              <a:lstStyle/>
              <a:p>
                <a:pPr defTabSz="762000"/>
                <a:r>
                  <a:rPr lang="en-US" altLang="ko-KR">
                    <a:latin typeface="Arial" pitchFamily="34" charset="0"/>
                  </a:rPr>
                  <a:t>d</a:t>
                </a:r>
              </a:p>
            </p:txBody>
          </p:sp>
        </p:grpSp>
        <p:grpSp>
          <p:nvGrpSpPr>
            <p:cNvPr id="8" name="Group 25"/>
            <p:cNvGrpSpPr>
              <a:grpSpLocks/>
            </p:cNvGrpSpPr>
            <p:nvPr/>
          </p:nvGrpSpPr>
          <p:grpSpPr bwMode="auto">
            <a:xfrm>
              <a:off x="1094" y="1857"/>
              <a:ext cx="198" cy="231"/>
              <a:chOff x="1094" y="1857"/>
              <a:chExt cx="198" cy="231"/>
            </a:xfrm>
          </p:grpSpPr>
          <p:sp>
            <p:nvSpPr>
              <p:cNvPr id="87063" name="Oval 23"/>
              <p:cNvSpPr>
                <a:spLocks noChangeArrowheads="1"/>
              </p:cNvSpPr>
              <p:nvPr/>
            </p:nvSpPr>
            <p:spPr bwMode="auto">
              <a:xfrm>
                <a:off x="1108" y="1876"/>
                <a:ext cx="184" cy="184"/>
              </a:xfrm>
              <a:prstGeom prst="ellipse">
                <a:avLst/>
              </a:prstGeom>
              <a:noFill/>
              <a:ln w="12700">
                <a:solidFill>
                  <a:schemeClr val="tx1"/>
                </a:solidFill>
                <a:round/>
                <a:headEnd/>
                <a:tailEnd/>
              </a:ln>
              <a:effectLst/>
            </p:spPr>
            <p:txBody>
              <a:bodyPr wrap="none" anchor="ctr"/>
              <a:lstStyle/>
              <a:p>
                <a:endParaRPr lang="ko-KR" altLang="en-US"/>
              </a:p>
            </p:txBody>
          </p:sp>
          <p:sp>
            <p:nvSpPr>
              <p:cNvPr id="87064" name="Rectangle 24"/>
              <p:cNvSpPr>
                <a:spLocks noChangeArrowheads="1"/>
              </p:cNvSpPr>
              <p:nvPr/>
            </p:nvSpPr>
            <p:spPr bwMode="auto">
              <a:xfrm>
                <a:off x="1094" y="1857"/>
                <a:ext cx="196" cy="231"/>
              </a:xfrm>
              <a:prstGeom prst="rect">
                <a:avLst/>
              </a:prstGeom>
              <a:noFill/>
              <a:ln w="9525">
                <a:noFill/>
                <a:miter lim="800000"/>
                <a:headEnd/>
                <a:tailEnd/>
              </a:ln>
              <a:effectLst/>
            </p:spPr>
            <p:txBody>
              <a:bodyPr wrap="none" lIns="92075" tIns="46038" rIns="92075" bIns="46038">
                <a:spAutoFit/>
              </a:bodyPr>
              <a:lstStyle/>
              <a:p>
                <a:pPr defTabSz="762000"/>
                <a:r>
                  <a:rPr lang="en-US" altLang="ko-KR">
                    <a:latin typeface="Arial" pitchFamily="34" charset="0"/>
                  </a:rPr>
                  <a:t>b</a:t>
                </a:r>
              </a:p>
            </p:txBody>
          </p:sp>
        </p:grpSp>
        <p:grpSp>
          <p:nvGrpSpPr>
            <p:cNvPr id="9" name="Group 30"/>
            <p:cNvGrpSpPr>
              <a:grpSpLocks/>
            </p:cNvGrpSpPr>
            <p:nvPr/>
          </p:nvGrpSpPr>
          <p:grpSpPr bwMode="auto">
            <a:xfrm>
              <a:off x="1142" y="1329"/>
              <a:ext cx="346" cy="255"/>
              <a:chOff x="1142" y="1329"/>
              <a:chExt cx="346" cy="255"/>
            </a:xfrm>
          </p:grpSpPr>
          <p:sp>
            <p:nvSpPr>
              <p:cNvPr id="87066" name="Line 26"/>
              <p:cNvSpPr>
                <a:spLocks noChangeShapeType="1"/>
              </p:cNvSpPr>
              <p:nvPr/>
            </p:nvSpPr>
            <p:spPr bwMode="auto">
              <a:xfrm>
                <a:off x="1345" y="1489"/>
                <a:ext cx="143" cy="95"/>
              </a:xfrm>
              <a:prstGeom prst="line">
                <a:avLst/>
              </a:prstGeom>
              <a:noFill/>
              <a:ln w="12700">
                <a:solidFill>
                  <a:schemeClr val="tx1"/>
                </a:solidFill>
                <a:round/>
                <a:headEnd type="none" w="sm" len="sm"/>
                <a:tailEnd type="none" w="sm" len="sm"/>
              </a:ln>
              <a:effectLst/>
            </p:spPr>
            <p:txBody>
              <a:bodyPr wrap="none" anchor="ctr"/>
              <a:lstStyle/>
              <a:p>
                <a:endParaRPr lang="ko-KR" altLang="en-US"/>
              </a:p>
            </p:txBody>
          </p:sp>
          <p:grpSp>
            <p:nvGrpSpPr>
              <p:cNvPr id="10" name="Group 29"/>
              <p:cNvGrpSpPr>
                <a:grpSpLocks/>
              </p:cNvGrpSpPr>
              <p:nvPr/>
            </p:nvGrpSpPr>
            <p:grpSpPr bwMode="auto">
              <a:xfrm>
                <a:off x="1142" y="1329"/>
                <a:ext cx="198" cy="231"/>
                <a:chOff x="1142" y="1329"/>
                <a:chExt cx="198" cy="231"/>
              </a:xfrm>
            </p:grpSpPr>
            <p:sp>
              <p:nvSpPr>
                <p:cNvPr id="87067" name="Oval 27"/>
                <p:cNvSpPr>
                  <a:spLocks noChangeArrowheads="1"/>
                </p:cNvSpPr>
                <p:nvPr/>
              </p:nvSpPr>
              <p:spPr bwMode="auto">
                <a:xfrm>
                  <a:off x="1156" y="1348"/>
                  <a:ext cx="184" cy="184"/>
                </a:xfrm>
                <a:prstGeom prst="ellipse">
                  <a:avLst/>
                </a:prstGeom>
                <a:noFill/>
                <a:ln w="12700">
                  <a:solidFill>
                    <a:schemeClr val="tx1"/>
                  </a:solidFill>
                  <a:round/>
                  <a:headEnd/>
                  <a:tailEnd/>
                </a:ln>
                <a:effectLst/>
              </p:spPr>
              <p:txBody>
                <a:bodyPr wrap="none" anchor="ctr"/>
                <a:lstStyle/>
                <a:p>
                  <a:endParaRPr lang="ko-KR" altLang="en-US"/>
                </a:p>
              </p:txBody>
            </p:sp>
            <p:sp>
              <p:nvSpPr>
                <p:cNvPr id="87068" name="Rectangle 28"/>
                <p:cNvSpPr>
                  <a:spLocks noChangeArrowheads="1"/>
                </p:cNvSpPr>
                <p:nvPr/>
              </p:nvSpPr>
              <p:spPr bwMode="auto">
                <a:xfrm>
                  <a:off x="1142" y="1329"/>
                  <a:ext cx="196" cy="231"/>
                </a:xfrm>
                <a:prstGeom prst="rect">
                  <a:avLst/>
                </a:prstGeom>
                <a:noFill/>
                <a:ln w="9525">
                  <a:noFill/>
                  <a:miter lim="800000"/>
                  <a:headEnd/>
                  <a:tailEnd/>
                </a:ln>
                <a:effectLst/>
              </p:spPr>
              <p:txBody>
                <a:bodyPr wrap="none" lIns="92075" tIns="46038" rIns="92075" bIns="46038">
                  <a:spAutoFit/>
                </a:bodyPr>
                <a:lstStyle/>
                <a:p>
                  <a:pPr defTabSz="762000"/>
                  <a:r>
                    <a:rPr lang="en-US" altLang="ko-KR">
                      <a:latin typeface="Arial" pitchFamily="34" charset="0"/>
                    </a:rPr>
                    <a:t>a</a:t>
                  </a:r>
                </a:p>
              </p:txBody>
            </p:sp>
          </p:grpSp>
        </p:grpSp>
        <p:grpSp>
          <p:nvGrpSpPr>
            <p:cNvPr id="11" name="Group 35"/>
            <p:cNvGrpSpPr>
              <a:grpSpLocks/>
            </p:cNvGrpSpPr>
            <p:nvPr/>
          </p:nvGrpSpPr>
          <p:grpSpPr bwMode="auto">
            <a:xfrm>
              <a:off x="3974" y="1703"/>
              <a:ext cx="204" cy="391"/>
              <a:chOff x="3974" y="1703"/>
              <a:chExt cx="204" cy="391"/>
            </a:xfrm>
          </p:grpSpPr>
          <p:sp>
            <p:nvSpPr>
              <p:cNvPr id="87071" name="Rectangle 31"/>
              <p:cNvSpPr>
                <a:spLocks noChangeArrowheads="1"/>
              </p:cNvSpPr>
              <p:nvPr/>
            </p:nvSpPr>
            <p:spPr bwMode="auto">
              <a:xfrm>
                <a:off x="3993" y="1793"/>
                <a:ext cx="172" cy="167"/>
              </a:xfrm>
              <a:prstGeom prst="rect">
                <a:avLst/>
              </a:prstGeom>
              <a:noFill/>
              <a:ln w="12700">
                <a:solidFill>
                  <a:schemeClr val="tx1"/>
                </a:solidFill>
                <a:miter lim="800000"/>
                <a:headEnd/>
                <a:tailEnd/>
              </a:ln>
              <a:effectLst/>
            </p:spPr>
            <p:txBody>
              <a:bodyPr wrap="none" anchor="ctr"/>
              <a:lstStyle/>
              <a:p>
                <a:endParaRPr lang="ko-KR" altLang="en-US"/>
              </a:p>
            </p:txBody>
          </p:sp>
          <p:sp>
            <p:nvSpPr>
              <p:cNvPr id="87072" name="Line 32"/>
              <p:cNvSpPr>
                <a:spLocks noChangeShapeType="1"/>
              </p:cNvSpPr>
              <p:nvPr/>
            </p:nvSpPr>
            <p:spPr bwMode="auto">
              <a:xfrm>
                <a:off x="4079" y="1703"/>
                <a:ext cx="0" cy="86"/>
              </a:xfrm>
              <a:prstGeom prst="line">
                <a:avLst/>
              </a:prstGeom>
              <a:noFill/>
              <a:ln w="12700">
                <a:solidFill>
                  <a:schemeClr val="tx1"/>
                </a:solidFill>
                <a:round/>
                <a:headEnd type="none" w="sm" len="sm"/>
                <a:tailEnd type="none" w="sm" len="sm"/>
              </a:ln>
              <a:effectLst/>
            </p:spPr>
            <p:txBody>
              <a:bodyPr wrap="none" anchor="ctr"/>
              <a:lstStyle/>
              <a:p>
                <a:endParaRPr lang="ko-KR" altLang="en-US"/>
              </a:p>
            </p:txBody>
          </p:sp>
          <p:sp>
            <p:nvSpPr>
              <p:cNvPr id="87073" name="Line 33"/>
              <p:cNvSpPr>
                <a:spLocks noChangeShapeType="1"/>
              </p:cNvSpPr>
              <p:nvPr/>
            </p:nvSpPr>
            <p:spPr bwMode="auto">
              <a:xfrm flipH="1">
                <a:off x="4035" y="1965"/>
                <a:ext cx="44" cy="129"/>
              </a:xfrm>
              <a:prstGeom prst="line">
                <a:avLst/>
              </a:prstGeom>
              <a:noFill/>
              <a:ln w="12700">
                <a:solidFill>
                  <a:schemeClr val="tx1"/>
                </a:solidFill>
                <a:round/>
                <a:headEnd type="none" w="sm" len="sm"/>
                <a:tailEnd type="none" w="sm" len="sm"/>
              </a:ln>
              <a:effectLst/>
            </p:spPr>
            <p:txBody>
              <a:bodyPr wrap="none" anchor="ctr"/>
              <a:lstStyle/>
              <a:p>
                <a:endParaRPr lang="ko-KR" altLang="en-US"/>
              </a:p>
            </p:txBody>
          </p:sp>
          <p:sp>
            <p:nvSpPr>
              <p:cNvPr id="87074" name="Rectangle 34"/>
              <p:cNvSpPr>
                <a:spLocks noChangeArrowheads="1"/>
              </p:cNvSpPr>
              <p:nvPr/>
            </p:nvSpPr>
            <p:spPr bwMode="auto">
              <a:xfrm>
                <a:off x="3974" y="1761"/>
                <a:ext cx="204" cy="231"/>
              </a:xfrm>
              <a:prstGeom prst="rect">
                <a:avLst/>
              </a:prstGeom>
              <a:noFill/>
              <a:ln w="9525">
                <a:noFill/>
                <a:miter lim="800000"/>
                <a:headEnd/>
                <a:tailEnd/>
              </a:ln>
              <a:effectLst/>
            </p:spPr>
            <p:txBody>
              <a:bodyPr wrap="none" lIns="92075" tIns="46038" rIns="92075" bIns="46038">
                <a:spAutoFit/>
              </a:bodyPr>
              <a:lstStyle/>
              <a:p>
                <a:pPr defTabSz="762000"/>
                <a:r>
                  <a:rPr lang="en-US" altLang="ko-KR">
                    <a:latin typeface="Arial" pitchFamily="34" charset="0"/>
                  </a:rPr>
                  <a:t>F</a:t>
                </a:r>
              </a:p>
            </p:txBody>
          </p:sp>
        </p:grpSp>
        <p:grpSp>
          <p:nvGrpSpPr>
            <p:cNvPr id="12" name="Group 41"/>
            <p:cNvGrpSpPr>
              <a:grpSpLocks/>
            </p:cNvGrpSpPr>
            <p:nvPr/>
          </p:nvGrpSpPr>
          <p:grpSpPr bwMode="auto">
            <a:xfrm>
              <a:off x="3002" y="1486"/>
              <a:ext cx="403" cy="266"/>
              <a:chOff x="3002" y="1486"/>
              <a:chExt cx="403" cy="266"/>
            </a:xfrm>
          </p:grpSpPr>
          <p:sp>
            <p:nvSpPr>
              <p:cNvPr id="87076" name="Rectangle 36"/>
              <p:cNvSpPr>
                <a:spLocks noChangeArrowheads="1"/>
              </p:cNvSpPr>
              <p:nvPr/>
            </p:nvSpPr>
            <p:spPr bwMode="auto">
              <a:xfrm>
                <a:off x="3095" y="1532"/>
                <a:ext cx="172" cy="166"/>
              </a:xfrm>
              <a:prstGeom prst="rect">
                <a:avLst/>
              </a:prstGeom>
              <a:noFill/>
              <a:ln w="12700">
                <a:solidFill>
                  <a:schemeClr val="tx1"/>
                </a:solidFill>
                <a:miter lim="800000"/>
                <a:headEnd/>
                <a:tailEnd/>
              </a:ln>
              <a:effectLst/>
            </p:spPr>
            <p:txBody>
              <a:bodyPr wrap="none" anchor="ctr"/>
              <a:lstStyle/>
              <a:p>
                <a:endParaRPr lang="ko-KR" altLang="en-US"/>
              </a:p>
            </p:txBody>
          </p:sp>
          <p:grpSp>
            <p:nvGrpSpPr>
              <p:cNvPr id="13" name="Group 40"/>
              <p:cNvGrpSpPr>
                <a:grpSpLocks/>
              </p:cNvGrpSpPr>
              <p:nvPr/>
            </p:nvGrpSpPr>
            <p:grpSpPr bwMode="auto">
              <a:xfrm>
                <a:off x="3002" y="1486"/>
                <a:ext cx="403" cy="266"/>
                <a:chOff x="3002" y="1486"/>
                <a:chExt cx="403" cy="266"/>
              </a:xfrm>
            </p:grpSpPr>
            <p:sp>
              <p:nvSpPr>
                <p:cNvPr id="87077" name="Line 37"/>
                <p:cNvSpPr>
                  <a:spLocks noChangeShapeType="1"/>
                </p:cNvSpPr>
                <p:nvPr/>
              </p:nvSpPr>
              <p:spPr bwMode="auto">
                <a:xfrm>
                  <a:off x="3002" y="1486"/>
                  <a:ext cx="89" cy="86"/>
                </a:xfrm>
                <a:prstGeom prst="line">
                  <a:avLst/>
                </a:prstGeom>
                <a:noFill/>
                <a:ln w="12700">
                  <a:solidFill>
                    <a:schemeClr val="tx1"/>
                  </a:solidFill>
                  <a:round/>
                  <a:headEnd type="none" w="sm" len="sm"/>
                  <a:tailEnd type="none" w="sm" len="sm"/>
                </a:ln>
                <a:effectLst/>
              </p:spPr>
              <p:txBody>
                <a:bodyPr wrap="none" anchor="ctr"/>
                <a:lstStyle/>
                <a:p>
                  <a:endParaRPr lang="ko-KR" altLang="en-US"/>
                </a:p>
              </p:txBody>
            </p:sp>
            <p:sp>
              <p:nvSpPr>
                <p:cNvPr id="87078" name="Line 38"/>
                <p:cNvSpPr>
                  <a:spLocks noChangeShapeType="1"/>
                </p:cNvSpPr>
                <p:nvPr/>
              </p:nvSpPr>
              <p:spPr bwMode="auto">
                <a:xfrm flipV="1">
                  <a:off x="3272" y="1528"/>
                  <a:ext cx="133" cy="86"/>
                </a:xfrm>
                <a:prstGeom prst="line">
                  <a:avLst/>
                </a:prstGeom>
                <a:noFill/>
                <a:ln w="12700">
                  <a:solidFill>
                    <a:schemeClr val="tx1"/>
                  </a:solidFill>
                  <a:round/>
                  <a:headEnd type="none" w="sm" len="sm"/>
                  <a:tailEnd type="none" w="sm" len="sm"/>
                </a:ln>
                <a:effectLst/>
              </p:spPr>
              <p:txBody>
                <a:bodyPr wrap="none" anchor="ctr"/>
                <a:lstStyle/>
                <a:p>
                  <a:endParaRPr lang="ko-KR" altLang="en-US"/>
                </a:p>
              </p:txBody>
            </p:sp>
            <p:sp>
              <p:nvSpPr>
                <p:cNvPr id="87079" name="Rectangle 39"/>
                <p:cNvSpPr>
                  <a:spLocks noChangeArrowheads="1"/>
                </p:cNvSpPr>
                <p:nvPr/>
              </p:nvSpPr>
              <p:spPr bwMode="auto">
                <a:xfrm>
                  <a:off x="3062" y="1521"/>
                  <a:ext cx="212" cy="231"/>
                </a:xfrm>
                <a:prstGeom prst="rect">
                  <a:avLst/>
                </a:prstGeom>
                <a:noFill/>
                <a:ln w="9525">
                  <a:noFill/>
                  <a:miter lim="800000"/>
                  <a:headEnd/>
                  <a:tailEnd/>
                </a:ln>
                <a:effectLst/>
              </p:spPr>
              <p:txBody>
                <a:bodyPr wrap="none" lIns="92075" tIns="46038" rIns="92075" bIns="46038">
                  <a:spAutoFit/>
                </a:bodyPr>
                <a:lstStyle/>
                <a:p>
                  <a:pPr defTabSz="762000"/>
                  <a:r>
                    <a:rPr lang="en-US" altLang="ko-KR">
                      <a:latin typeface="Arial" pitchFamily="34" charset="0"/>
                    </a:rPr>
                    <a:t>E</a:t>
                  </a:r>
                </a:p>
              </p:txBody>
            </p:sp>
          </p:grpSp>
        </p:grpSp>
        <p:grpSp>
          <p:nvGrpSpPr>
            <p:cNvPr id="14" name="Group 47"/>
            <p:cNvGrpSpPr>
              <a:grpSpLocks/>
            </p:cNvGrpSpPr>
            <p:nvPr/>
          </p:nvGrpSpPr>
          <p:grpSpPr bwMode="auto">
            <a:xfrm>
              <a:off x="2867" y="2142"/>
              <a:ext cx="404" cy="234"/>
              <a:chOff x="2867" y="2142"/>
              <a:chExt cx="404" cy="234"/>
            </a:xfrm>
          </p:grpSpPr>
          <p:sp>
            <p:nvSpPr>
              <p:cNvPr id="87082" name="Rectangle 42"/>
              <p:cNvSpPr>
                <a:spLocks noChangeArrowheads="1"/>
              </p:cNvSpPr>
              <p:nvPr/>
            </p:nvSpPr>
            <p:spPr bwMode="auto">
              <a:xfrm>
                <a:off x="3005" y="2142"/>
                <a:ext cx="172" cy="166"/>
              </a:xfrm>
              <a:prstGeom prst="rect">
                <a:avLst/>
              </a:prstGeom>
              <a:noFill/>
              <a:ln w="12700">
                <a:solidFill>
                  <a:schemeClr val="tx1"/>
                </a:solidFill>
                <a:miter lim="800000"/>
                <a:headEnd/>
                <a:tailEnd/>
              </a:ln>
              <a:effectLst/>
            </p:spPr>
            <p:txBody>
              <a:bodyPr wrap="none" anchor="ctr"/>
              <a:lstStyle/>
              <a:p>
                <a:endParaRPr lang="ko-KR" altLang="en-US"/>
              </a:p>
            </p:txBody>
          </p:sp>
          <p:grpSp>
            <p:nvGrpSpPr>
              <p:cNvPr id="15" name="Group 46"/>
              <p:cNvGrpSpPr>
                <a:grpSpLocks/>
              </p:cNvGrpSpPr>
              <p:nvPr/>
            </p:nvGrpSpPr>
            <p:grpSpPr bwMode="auto">
              <a:xfrm>
                <a:off x="2867" y="2145"/>
                <a:ext cx="404" cy="231"/>
                <a:chOff x="2867" y="2145"/>
                <a:chExt cx="404" cy="231"/>
              </a:xfrm>
            </p:grpSpPr>
            <p:sp>
              <p:nvSpPr>
                <p:cNvPr id="87083" name="Line 43"/>
                <p:cNvSpPr>
                  <a:spLocks noChangeShapeType="1"/>
                </p:cNvSpPr>
                <p:nvPr/>
              </p:nvSpPr>
              <p:spPr bwMode="auto">
                <a:xfrm>
                  <a:off x="2867" y="2225"/>
                  <a:ext cx="134" cy="0"/>
                </a:xfrm>
                <a:prstGeom prst="line">
                  <a:avLst/>
                </a:prstGeom>
                <a:noFill/>
                <a:ln w="12700">
                  <a:solidFill>
                    <a:schemeClr val="tx1"/>
                  </a:solidFill>
                  <a:round/>
                  <a:headEnd type="none" w="sm" len="sm"/>
                  <a:tailEnd type="none" w="sm" len="sm"/>
                </a:ln>
                <a:effectLst/>
              </p:spPr>
              <p:txBody>
                <a:bodyPr wrap="none" anchor="ctr"/>
                <a:lstStyle/>
                <a:p>
                  <a:endParaRPr lang="ko-KR" altLang="en-US"/>
                </a:p>
              </p:txBody>
            </p:sp>
            <p:sp>
              <p:nvSpPr>
                <p:cNvPr id="87084" name="Line 44"/>
                <p:cNvSpPr>
                  <a:spLocks noChangeShapeType="1"/>
                </p:cNvSpPr>
                <p:nvPr/>
              </p:nvSpPr>
              <p:spPr bwMode="auto">
                <a:xfrm>
                  <a:off x="3182" y="2225"/>
                  <a:ext cx="89" cy="0"/>
                </a:xfrm>
                <a:prstGeom prst="line">
                  <a:avLst/>
                </a:prstGeom>
                <a:noFill/>
                <a:ln w="12700">
                  <a:solidFill>
                    <a:schemeClr val="tx1"/>
                  </a:solidFill>
                  <a:round/>
                  <a:headEnd type="none" w="sm" len="sm"/>
                  <a:tailEnd type="none" w="sm" len="sm"/>
                </a:ln>
                <a:effectLst/>
              </p:spPr>
              <p:txBody>
                <a:bodyPr wrap="none" anchor="ctr"/>
                <a:lstStyle/>
                <a:p>
                  <a:endParaRPr lang="ko-KR" altLang="en-US"/>
                </a:p>
              </p:txBody>
            </p:sp>
            <p:sp>
              <p:nvSpPr>
                <p:cNvPr id="87085" name="Rectangle 45"/>
                <p:cNvSpPr>
                  <a:spLocks noChangeArrowheads="1"/>
                </p:cNvSpPr>
                <p:nvPr/>
              </p:nvSpPr>
              <p:spPr bwMode="auto">
                <a:xfrm>
                  <a:off x="3014" y="2145"/>
                  <a:ext cx="220" cy="231"/>
                </a:xfrm>
                <a:prstGeom prst="rect">
                  <a:avLst/>
                </a:prstGeom>
                <a:noFill/>
                <a:ln w="9525">
                  <a:noFill/>
                  <a:miter lim="800000"/>
                  <a:headEnd/>
                  <a:tailEnd/>
                </a:ln>
                <a:effectLst/>
              </p:spPr>
              <p:txBody>
                <a:bodyPr wrap="none" lIns="92075" tIns="46038" rIns="92075" bIns="46038">
                  <a:spAutoFit/>
                </a:bodyPr>
                <a:lstStyle/>
                <a:p>
                  <a:pPr defTabSz="762000"/>
                  <a:r>
                    <a:rPr lang="en-US" altLang="ko-KR">
                      <a:latin typeface="Arial" pitchFamily="34" charset="0"/>
                    </a:rPr>
                    <a:t>D</a:t>
                  </a:r>
                </a:p>
              </p:txBody>
            </p:sp>
          </p:grpSp>
        </p:grpSp>
        <p:grpSp>
          <p:nvGrpSpPr>
            <p:cNvPr id="16" name="Group 52"/>
            <p:cNvGrpSpPr>
              <a:grpSpLocks/>
            </p:cNvGrpSpPr>
            <p:nvPr/>
          </p:nvGrpSpPr>
          <p:grpSpPr bwMode="auto">
            <a:xfrm>
              <a:off x="1969" y="1329"/>
              <a:ext cx="448" cy="231"/>
              <a:chOff x="1969" y="1329"/>
              <a:chExt cx="448" cy="231"/>
            </a:xfrm>
          </p:grpSpPr>
          <p:sp>
            <p:nvSpPr>
              <p:cNvPr id="87088" name="Rectangle 48"/>
              <p:cNvSpPr>
                <a:spLocks noChangeArrowheads="1"/>
              </p:cNvSpPr>
              <p:nvPr/>
            </p:nvSpPr>
            <p:spPr bwMode="auto">
              <a:xfrm>
                <a:off x="2152" y="1358"/>
                <a:ext cx="171" cy="166"/>
              </a:xfrm>
              <a:prstGeom prst="rect">
                <a:avLst/>
              </a:prstGeom>
              <a:noFill/>
              <a:ln w="12700">
                <a:solidFill>
                  <a:schemeClr val="tx1"/>
                </a:solidFill>
                <a:miter lim="800000"/>
                <a:headEnd/>
                <a:tailEnd/>
              </a:ln>
              <a:effectLst/>
            </p:spPr>
            <p:txBody>
              <a:bodyPr wrap="none" anchor="ctr"/>
              <a:lstStyle/>
              <a:p>
                <a:endParaRPr lang="ko-KR" altLang="en-US"/>
              </a:p>
            </p:txBody>
          </p:sp>
          <p:sp>
            <p:nvSpPr>
              <p:cNvPr id="87089" name="Line 49"/>
              <p:cNvSpPr>
                <a:spLocks noChangeShapeType="1"/>
              </p:cNvSpPr>
              <p:nvPr/>
            </p:nvSpPr>
            <p:spPr bwMode="auto">
              <a:xfrm flipV="1">
                <a:off x="1969" y="1441"/>
                <a:ext cx="179" cy="86"/>
              </a:xfrm>
              <a:prstGeom prst="line">
                <a:avLst/>
              </a:prstGeom>
              <a:noFill/>
              <a:ln w="12700">
                <a:solidFill>
                  <a:schemeClr val="tx1"/>
                </a:solidFill>
                <a:round/>
                <a:headEnd type="none" w="sm" len="sm"/>
                <a:tailEnd type="none" w="sm" len="sm"/>
              </a:ln>
              <a:effectLst/>
            </p:spPr>
            <p:txBody>
              <a:bodyPr wrap="none" anchor="ctr"/>
              <a:lstStyle/>
              <a:p>
                <a:endParaRPr lang="ko-KR" altLang="en-US"/>
              </a:p>
            </p:txBody>
          </p:sp>
          <p:sp>
            <p:nvSpPr>
              <p:cNvPr id="87090" name="Line 50"/>
              <p:cNvSpPr>
                <a:spLocks noChangeShapeType="1"/>
              </p:cNvSpPr>
              <p:nvPr/>
            </p:nvSpPr>
            <p:spPr bwMode="auto">
              <a:xfrm flipV="1">
                <a:off x="2328" y="1398"/>
                <a:ext cx="89" cy="42"/>
              </a:xfrm>
              <a:prstGeom prst="line">
                <a:avLst/>
              </a:prstGeom>
              <a:noFill/>
              <a:ln w="12700">
                <a:solidFill>
                  <a:schemeClr val="tx1"/>
                </a:solidFill>
                <a:round/>
                <a:headEnd type="none" w="sm" len="sm"/>
                <a:tailEnd type="none" w="sm" len="sm"/>
              </a:ln>
              <a:effectLst/>
            </p:spPr>
            <p:txBody>
              <a:bodyPr wrap="none" anchor="ctr"/>
              <a:lstStyle/>
              <a:p>
                <a:endParaRPr lang="ko-KR" altLang="en-US"/>
              </a:p>
            </p:txBody>
          </p:sp>
          <p:sp>
            <p:nvSpPr>
              <p:cNvPr id="87091" name="Rectangle 51"/>
              <p:cNvSpPr>
                <a:spLocks noChangeArrowheads="1"/>
              </p:cNvSpPr>
              <p:nvPr/>
            </p:nvSpPr>
            <p:spPr bwMode="auto">
              <a:xfrm>
                <a:off x="2150" y="1329"/>
                <a:ext cx="212" cy="231"/>
              </a:xfrm>
              <a:prstGeom prst="rect">
                <a:avLst/>
              </a:prstGeom>
              <a:noFill/>
              <a:ln w="9525">
                <a:noFill/>
                <a:miter lim="800000"/>
                <a:headEnd/>
                <a:tailEnd/>
              </a:ln>
              <a:effectLst/>
            </p:spPr>
            <p:txBody>
              <a:bodyPr wrap="none" lIns="92075" tIns="46038" rIns="92075" bIns="46038">
                <a:spAutoFit/>
              </a:bodyPr>
              <a:lstStyle/>
              <a:p>
                <a:pPr defTabSz="762000"/>
                <a:r>
                  <a:rPr lang="en-US" altLang="ko-KR">
                    <a:latin typeface="Arial" pitchFamily="34" charset="0"/>
                  </a:rPr>
                  <a:t>B</a:t>
                </a:r>
              </a:p>
            </p:txBody>
          </p:sp>
        </p:grpSp>
        <p:grpSp>
          <p:nvGrpSpPr>
            <p:cNvPr id="17" name="Group 58"/>
            <p:cNvGrpSpPr>
              <a:grpSpLocks/>
            </p:cNvGrpSpPr>
            <p:nvPr/>
          </p:nvGrpSpPr>
          <p:grpSpPr bwMode="auto">
            <a:xfrm>
              <a:off x="1718" y="1964"/>
              <a:ext cx="340" cy="316"/>
              <a:chOff x="1718" y="1964"/>
              <a:chExt cx="340" cy="316"/>
            </a:xfrm>
          </p:grpSpPr>
          <p:sp>
            <p:nvSpPr>
              <p:cNvPr id="87093" name="Rectangle 53"/>
              <p:cNvSpPr>
                <a:spLocks noChangeArrowheads="1"/>
              </p:cNvSpPr>
              <p:nvPr/>
            </p:nvSpPr>
            <p:spPr bwMode="auto">
              <a:xfrm>
                <a:off x="1748" y="2055"/>
                <a:ext cx="171" cy="166"/>
              </a:xfrm>
              <a:prstGeom prst="rect">
                <a:avLst/>
              </a:prstGeom>
              <a:noFill/>
              <a:ln w="12700">
                <a:solidFill>
                  <a:schemeClr val="tx1"/>
                </a:solidFill>
                <a:miter lim="800000"/>
                <a:headEnd/>
                <a:tailEnd/>
              </a:ln>
              <a:effectLst/>
            </p:spPr>
            <p:txBody>
              <a:bodyPr wrap="none" anchor="ctr"/>
              <a:lstStyle/>
              <a:p>
                <a:endParaRPr lang="ko-KR" altLang="en-US"/>
              </a:p>
            </p:txBody>
          </p:sp>
          <p:grpSp>
            <p:nvGrpSpPr>
              <p:cNvPr id="18" name="Group 57"/>
              <p:cNvGrpSpPr>
                <a:grpSpLocks/>
              </p:cNvGrpSpPr>
              <p:nvPr/>
            </p:nvGrpSpPr>
            <p:grpSpPr bwMode="auto">
              <a:xfrm>
                <a:off x="1718" y="1964"/>
                <a:ext cx="340" cy="316"/>
                <a:chOff x="1718" y="1964"/>
                <a:chExt cx="340" cy="316"/>
              </a:xfrm>
            </p:grpSpPr>
            <p:sp>
              <p:nvSpPr>
                <p:cNvPr id="87094" name="Line 54"/>
                <p:cNvSpPr>
                  <a:spLocks noChangeShapeType="1"/>
                </p:cNvSpPr>
                <p:nvPr/>
              </p:nvSpPr>
              <p:spPr bwMode="auto">
                <a:xfrm flipV="1">
                  <a:off x="1833" y="1964"/>
                  <a:ext cx="0" cy="86"/>
                </a:xfrm>
                <a:prstGeom prst="line">
                  <a:avLst/>
                </a:prstGeom>
                <a:noFill/>
                <a:ln w="12700">
                  <a:solidFill>
                    <a:schemeClr val="tx1"/>
                  </a:solidFill>
                  <a:round/>
                  <a:headEnd type="none" w="sm" len="sm"/>
                  <a:tailEnd type="none" w="sm" len="sm"/>
                </a:ln>
                <a:effectLst/>
              </p:spPr>
              <p:txBody>
                <a:bodyPr wrap="none" anchor="ctr"/>
                <a:lstStyle/>
                <a:p>
                  <a:endParaRPr lang="ko-KR" altLang="en-US"/>
                </a:p>
              </p:txBody>
            </p:sp>
            <p:sp>
              <p:nvSpPr>
                <p:cNvPr id="87095" name="Line 55"/>
                <p:cNvSpPr>
                  <a:spLocks noChangeShapeType="1"/>
                </p:cNvSpPr>
                <p:nvPr/>
              </p:nvSpPr>
              <p:spPr bwMode="auto">
                <a:xfrm>
                  <a:off x="1924" y="2139"/>
                  <a:ext cx="134" cy="42"/>
                </a:xfrm>
                <a:prstGeom prst="line">
                  <a:avLst/>
                </a:prstGeom>
                <a:noFill/>
                <a:ln w="12700">
                  <a:solidFill>
                    <a:schemeClr val="tx1"/>
                  </a:solidFill>
                  <a:round/>
                  <a:headEnd type="none" w="sm" len="sm"/>
                  <a:tailEnd type="none" w="sm" len="sm"/>
                </a:ln>
                <a:effectLst/>
              </p:spPr>
              <p:txBody>
                <a:bodyPr wrap="none" anchor="ctr"/>
                <a:lstStyle/>
                <a:p>
                  <a:endParaRPr lang="ko-KR" altLang="en-US"/>
                </a:p>
              </p:txBody>
            </p:sp>
            <p:sp>
              <p:nvSpPr>
                <p:cNvPr id="87096" name="Rectangle 56"/>
                <p:cNvSpPr>
                  <a:spLocks noChangeArrowheads="1"/>
                </p:cNvSpPr>
                <p:nvPr/>
              </p:nvSpPr>
              <p:spPr bwMode="auto">
                <a:xfrm>
                  <a:off x="1718" y="2049"/>
                  <a:ext cx="212" cy="231"/>
                </a:xfrm>
                <a:prstGeom prst="rect">
                  <a:avLst/>
                </a:prstGeom>
                <a:noFill/>
                <a:ln w="9525">
                  <a:noFill/>
                  <a:miter lim="800000"/>
                  <a:headEnd/>
                  <a:tailEnd/>
                </a:ln>
                <a:effectLst/>
              </p:spPr>
              <p:txBody>
                <a:bodyPr wrap="none" lIns="92075" tIns="46038" rIns="92075" bIns="46038">
                  <a:spAutoFit/>
                </a:bodyPr>
                <a:lstStyle/>
                <a:p>
                  <a:pPr defTabSz="762000"/>
                  <a:r>
                    <a:rPr lang="en-US" altLang="ko-KR">
                      <a:latin typeface="Arial" pitchFamily="34" charset="0"/>
                    </a:rPr>
                    <a:t>A</a:t>
                  </a:r>
                </a:p>
              </p:txBody>
            </p:sp>
          </p:grpSp>
        </p:grpSp>
        <p:grpSp>
          <p:nvGrpSpPr>
            <p:cNvPr id="19" name="Group 63"/>
            <p:cNvGrpSpPr>
              <a:grpSpLocks/>
            </p:cNvGrpSpPr>
            <p:nvPr/>
          </p:nvGrpSpPr>
          <p:grpSpPr bwMode="auto">
            <a:xfrm>
              <a:off x="4225" y="1185"/>
              <a:ext cx="331" cy="255"/>
              <a:chOff x="4225" y="1185"/>
              <a:chExt cx="331" cy="255"/>
            </a:xfrm>
          </p:grpSpPr>
          <p:grpSp>
            <p:nvGrpSpPr>
              <p:cNvPr id="20" name="Group 61"/>
              <p:cNvGrpSpPr>
                <a:grpSpLocks/>
              </p:cNvGrpSpPr>
              <p:nvPr/>
            </p:nvGrpSpPr>
            <p:grpSpPr bwMode="auto">
              <a:xfrm>
                <a:off x="4358" y="1185"/>
                <a:ext cx="198" cy="231"/>
                <a:chOff x="4358" y="1185"/>
                <a:chExt cx="198" cy="231"/>
              </a:xfrm>
            </p:grpSpPr>
            <p:sp>
              <p:nvSpPr>
                <p:cNvPr id="87099" name="Oval 59"/>
                <p:cNvSpPr>
                  <a:spLocks noChangeArrowheads="1"/>
                </p:cNvSpPr>
                <p:nvPr/>
              </p:nvSpPr>
              <p:spPr bwMode="auto">
                <a:xfrm>
                  <a:off x="4372" y="1204"/>
                  <a:ext cx="184" cy="184"/>
                </a:xfrm>
                <a:prstGeom prst="ellipse">
                  <a:avLst/>
                </a:prstGeom>
                <a:noFill/>
                <a:ln w="12700">
                  <a:solidFill>
                    <a:schemeClr val="tx1"/>
                  </a:solidFill>
                  <a:round/>
                  <a:headEnd/>
                  <a:tailEnd/>
                </a:ln>
                <a:effectLst/>
              </p:spPr>
              <p:txBody>
                <a:bodyPr wrap="none" anchor="ctr"/>
                <a:lstStyle/>
                <a:p>
                  <a:endParaRPr lang="ko-KR" altLang="en-US"/>
                </a:p>
              </p:txBody>
            </p:sp>
            <p:sp>
              <p:nvSpPr>
                <p:cNvPr id="87100" name="Rectangle 60"/>
                <p:cNvSpPr>
                  <a:spLocks noChangeArrowheads="1"/>
                </p:cNvSpPr>
                <p:nvPr/>
              </p:nvSpPr>
              <p:spPr bwMode="auto">
                <a:xfrm>
                  <a:off x="4358" y="1185"/>
                  <a:ext cx="188" cy="231"/>
                </a:xfrm>
                <a:prstGeom prst="rect">
                  <a:avLst/>
                </a:prstGeom>
                <a:noFill/>
                <a:ln w="9525">
                  <a:noFill/>
                  <a:miter lim="800000"/>
                  <a:headEnd/>
                  <a:tailEnd/>
                </a:ln>
                <a:effectLst/>
              </p:spPr>
              <p:txBody>
                <a:bodyPr wrap="none" lIns="92075" tIns="46038" rIns="92075" bIns="46038">
                  <a:spAutoFit/>
                </a:bodyPr>
                <a:lstStyle/>
                <a:p>
                  <a:pPr defTabSz="762000"/>
                  <a:r>
                    <a:rPr lang="en-US" altLang="ko-KR">
                      <a:latin typeface="Arial" pitchFamily="34" charset="0"/>
                    </a:rPr>
                    <a:t>c</a:t>
                  </a:r>
                </a:p>
              </p:txBody>
            </p:sp>
          </p:grpSp>
          <p:sp>
            <p:nvSpPr>
              <p:cNvPr id="87102" name="Line 62"/>
              <p:cNvSpPr>
                <a:spLocks noChangeShapeType="1"/>
              </p:cNvSpPr>
              <p:nvPr/>
            </p:nvSpPr>
            <p:spPr bwMode="auto">
              <a:xfrm flipH="1">
                <a:off x="4225" y="1345"/>
                <a:ext cx="143" cy="95"/>
              </a:xfrm>
              <a:prstGeom prst="line">
                <a:avLst/>
              </a:prstGeom>
              <a:noFill/>
              <a:ln w="12700">
                <a:solidFill>
                  <a:schemeClr val="tx1"/>
                </a:solidFill>
                <a:round/>
                <a:headEnd type="none" w="sm" len="sm"/>
                <a:tailEnd type="none" w="sm" len="sm"/>
              </a:ln>
              <a:effectLst/>
            </p:spPr>
            <p:txBody>
              <a:bodyPr wrap="none" anchor="ctr"/>
              <a:lstStyle/>
              <a:p>
                <a:endParaRPr lang="ko-KR" altLang="en-US"/>
              </a:p>
            </p:txBody>
          </p:sp>
        </p:grpSp>
      </p:grpSp>
      <p:sp>
        <p:nvSpPr>
          <p:cNvPr id="87105" name="Rectangle 65"/>
          <p:cNvSpPr>
            <a:spLocks noGrp="1" noChangeArrowheads="1"/>
          </p:cNvSpPr>
          <p:nvPr>
            <p:ph type="title"/>
          </p:nvPr>
        </p:nvSpPr>
        <p:spPr/>
        <p:txBody>
          <a:bodyPr/>
          <a:lstStyle/>
          <a:p>
            <a:r>
              <a:rPr lang="en-US" altLang="ko-KR"/>
              <a:t>IP Routing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520950" y="2185988"/>
            <a:ext cx="4102100" cy="2227262"/>
            <a:chOff x="1588" y="1377"/>
            <a:chExt cx="2584" cy="1403"/>
          </a:xfrm>
        </p:grpSpPr>
        <p:grpSp>
          <p:nvGrpSpPr>
            <p:cNvPr id="3" name="Group 3"/>
            <p:cNvGrpSpPr>
              <a:grpSpLocks/>
            </p:cNvGrpSpPr>
            <p:nvPr/>
          </p:nvGrpSpPr>
          <p:grpSpPr bwMode="auto">
            <a:xfrm>
              <a:off x="1588" y="2404"/>
              <a:ext cx="280" cy="280"/>
              <a:chOff x="1588" y="2404"/>
              <a:chExt cx="280" cy="280"/>
            </a:xfrm>
          </p:grpSpPr>
          <p:sp>
            <p:nvSpPr>
              <p:cNvPr id="11268" name="Oval 4"/>
              <p:cNvSpPr>
                <a:spLocks noChangeArrowheads="1"/>
              </p:cNvSpPr>
              <p:nvPr/>
            </p:nvSpPr>
            <p:spPr bwMode="auto">
              <a:xfrm>
                <a:off x="1588" y="2404"/>
                <a:ext cx="280" cy="280"/>
              </a:xfrm>
              <a:prstGeom prst="ellipse">
                <a:avLst/>
              </a:prstGeom>
              <a:noFill/>
              <a:ln w="12700">
                <a:solidFill>
                  <a:schemeClr val="tx1"/>
                </a:solidFill>
                <a:round/>
                <a:headEnd/>
                <a:tailEnd/>
              </a:ln>
              <a:effectLst/>
            </p:spPr>
            <p:txBody>
              <a:bodyPr wrap="none" anchor="ctr"/>
              <a:lstStyle/>
              <a:p>
                <a:endParaRPr lang="ko-KR" altLang="en-US"/>
              </a:p>
            </p:txBody>
          </p:sp>
          <p:sp>
            <p:nvSpPr>
              <p:cNvPr id="11269" name="Rectangle 5"/>
              <p:cNvSpPr>
                <a:spLocks noChangeArrowheads="1"/>
              </p:cNvSpPr>
              <p:nvPr/>
            </p:nvSpPr>
            <p:spPr bwMode="auto">
              <a:xfrm>
                <a:off x="1622" y="2433"/>
                <a:ext cx="220" cy="231"/>
              </a:xfrm>
              <a:prstGeom prst="rect">
                <a:avLst/>
              </a:prstGeom>
              <a:noFill/>
              <a:ln w="9525">
                <a:noFill/>
                <a:miter lim="800000"/>
                <a:headEnd/>
                <a:tailEnd/>
              </a:ln>
              <a:effectLst/>
            </p:spPr>
            <p:txBody>
              <a:bodyPr wrap="none" lIns="92075" tIns="46038" rIns="92075" bIns="46038">
                <a:spAutoFit/>
              </a:bodyPr>
              <a:lstStyle/>
              <a:p>
                <a:pPr defTabSz="762000"/>
                <a:r>
                  <a:rPr lang="en-US" altLang="ko-KR" sz="1800">
                    <a:latin typeface="Arial" pitchFamily="34" charset="0"/>
                    <a:ea typeface="돋움" pitchFamily="50" charset="-127"/>
                  </a:rPr>
                  <a:t>C</a:t>
                </a:r>
              </a:p>
            </p:txBody>
          </p:sp>
        </p:grpSp>
        <p:grpSp>
          <p:nvGrpSpPr>
            <p:cNvPr id="4" name="Group 6"/>
            <p:cNvGrpSpPr>
              <a:grpSpLocks/>
            </p:cNvGrpSpPr>
            <p:nvPr/>
          </p:nvGrpSpPr>
          <p:grpSpPr bwMode="auto">
            <a:xfrm>
              <a:off x="2884" y="2500"/>
              <a:ext cx="280" cy="280"/>
              <a:chOff x="2884" y="2500"/>
              <a:chExt cx="280" cy="280"/>
            </a:xfrm>
          </p:grpSpPr>
          <p:sp>
            <p:nvSpPr>
              <p:cNvPr id="11271" name="Oval 7"/>
              <p:cNvSpPr>
                <a:spLocks noChangeArrowheads="1"/>
              </p:cNvSpPr>
              <p:nvPr/>
            </p:nvSpPr>
            <p:spPr bwMode="auto">
              <a:xfrm>
                <a:off x="2884" y="2500"/>
                <a:ext cx="280" cy="280"/>
              </a:xfrm>
              <a:prstGeom prst="ellipse">
                <a:avLst/>
              </a:prstGeom>
              <a:noFill/>
              <a:ln w="12700">
                <a:solidFill>
                  <a:schemeClr val="tx1"/>
                </a:solidFill>
                <a:round/>
                <a:headEnd/>
                <a:tailEnd/>
              </a:ln>
              <a:effectLst/>
            </p:spPr>
            <p:txBody>
              <a:bodyPr wrap="none" anchor="ctr"/>
              <a:lstStyle/>
              <a:p>
                <a:endParaRPr lang="ko-KR" altLang="en-US"/>
              </a:p>
            </p:txBody>
          </p:sp>
          <p:sp>
            <p:nvSpPr>
              <p:cNvPr id="11272" name="Rectangle 8"/>
              <p:cNvSpPr>
                <a:spLocks noChangeArrowheads="1"/>
              </p:cNvSpPr>
              <p:nvPr/>
            </p:nvSpPr>
            <p:spPr bwMode="auto">
              <a:xfrm>
                <a:off x="2918" y="2529"/>
                <a:ext cx="220" cy="231"/>
              </a:xfrm>
              <a:prstGeom prst="rect">
                <a:avLst/>
              </a:prstGeom>
              <a:noFill/>
              <a:ln w="9525">
                <a:noFill/>
                <a:miter lim="800000"/>
                <a:headEnd/>
                <a:tailEnd/>
              </a:ln>
              <a:effectLst/>
            </p:spPr>
            <p:txBody>
              <a:bodyPr wrap="none" lIns="92075" tIns="46038" rIns="92075" bIns="46038">
                <a:spAutoFit/>
              </a:bodyPr>
              <a:lstStyle/>
              <a:p>
                <a:pPr defTabSz="762000"/>
                <a:r>
                  <a:rPr lang="en-US" altLang="ko-KR" sz="1800">
                    <a:latin typeface="Arial" pitchFamily="34" charset="0"/>
                    <a:ea typeface="돋움" pitchFamily="50" charset="-127"/>
                  </a:rPr>
                  <a:t>D</a:t>
                </a:r>
              </a:p>
            </p:txBody>
          </p:sp>
        </p:grpSp>
        <p:grpSp>
          <p:nvGrpSpPr>
            <p:cNvPr id="5" name="Group 9"/>
            <p:cNvGrpSpPr>
              <a:grpSpLocks/>
            </p:cNvGrpSpPr>
            <p:nvPr/>
          </p:nvGrpSpPr>
          <p:grpSpPr bwMode="auto">
            <a:xfrm>
              <a:off x="3892" y="1492"/>
              <a:ext cx="280" cy="280"/>
              <a:chOff x="3892" y="1492"/>
              <a:chExt cx="280" cy="280"/>
            </a:xfrm>
          </p:grpSpPr>
          <p:sp>
            <p:nvSpPr>
              <p:cNvPr id="11274" name="Oval 10"/>
              <p:cNvSpPr>
                <a:spLocks noChangeArrowheads="1"/>
              </p:cNvSpPr>
              <p:nvPr/>
            </p:nvSpPr>
            <p:spPr bwMode="auto">
              <a:xfrm>
                <a:off x="3892" y="1492"/>
                <a:ext cx="280" cy="280"/>
              </a:xfrm>
              <a:prstGeom prst="ellipse">
                <a:avLst/>
              </a:prstGeom>
              <a:noFill/>
              <a:ln w="12700">
                <a:solidFill>
                  <a:schemeClr val="tx1"/>
                </a:solidFill>
                <a:round/>
                <a:headEnd/>
                <a:tailEnd/>
              </a:ln>
              <a:effectLst/>
            </p:spPr>
            <p:txBody>
              <a:bodyPr wrap="none" anchor="ctr"/>
              <a:lstStyle/>
              <a:p>
                <a:endParaRPr lang="ko-KR" altLang="en-US"/>
              </a:p>
            </p:txBody>
          </p:sp>
          <p:sp>
            <p:nvSpPr>
              <p:cNvPr id="11275" name="Rectangle 11"/>
              <p:cNvSpPr>
                <a:spLocks noChangeArrowheads="1"/>
              </p:cNvSpPr>
              <p:nvPr/>
            </p:nvSpPr>
            <p:spPr bwMode="auto">
              <a:xfrm>
                <a:off x="3926" y="1521"/>
                <a:ext cx="204" cy="231"/>
              </a:xfrm>
              <a:prstGeom prst="rect">
                <a:avLst/>
              </a:prstGeom>
              <a:noFill/>
              <a:ln w="9525">
                <a:noFill/>
                <a:miter lim="800000"/>
                <a:headEnd/>
                <a:tailEnd/>
              </a:ln>
              <a:effectLst/>
            </p:spPr>
            <p:txBody>
              <a:bodyPr wrap="none" lIns="92075" tIns="46038" rIns="92075" bIns="46038">
                <a:spAutoFit/>
              </a:bodyPr>
              <a:lstStyle/>
              <a:p>
                <a:pPr defTabSz="762000"/>
                <a:r>
                  <a:rPr lang="en-US" altLang="ko-KR" sz="1800">
                    <a:latin typeface="Arial" pitchFamily="34" charset="0"/>
                    <a:ea typeface="돋움" pitchFamily="50" charset="-127"/>
                  </a:rPr>
                  <a:t>F</a:t>
                </a:r>
              </a:p>
            </p:txBody>
          </p:sp>
        </p:grpSp>
        <p:grpSp>
          <p:nvGrpSpPr>
            <p:cNvPr id="6" name="Group 12"/>
            <p:cNvGrpSpPr>
              <a:grpSpLocks/>
            </p:cNvGrpSpPr>
            <p:nvPr/>
          </p:nvGrpSpPr>
          <p:grpSpPr bwMode="auto">
            <a:xfrm>
              <a:off x="2020" y="1876"/>
              <a:ext cx="280" cy="280"/>
              <a:chOff x="2020" y="1876"/>
              <a:chExt cx="280" cy="280"/>
            </a:xfrm>
          </p:grpSpPr>
          <p:sp>
            <p:nvSpPr>
              <p:cNvPr id="11277" name="Oval 13"/>
              <p:cNvSpPr>
                <a:spLocks noChangeArrowheads="1"/>
              </p:cNvSpPr>
              <p:nvPr/>
            </p:nvSpPr>
            <p:spPr bwMode="auto">
              <a:xfrm>
                <a:off x="2020" y="1876"/>
                <a:ext cx="280" cy="280"/>
              </a:xfrm>
              <a:prstGeom prst="ellipse">
                <a:avLst/>
              </a:prstGeom>
              <a:noFill/>
              <a:ln w="12700">
                <a:solidFill>
                  <a:schemeClr val="tx1"/>
                </a:solidFill>
                <a:round/>
                <a:headEnd/>
                <a:tailEnd/>
              </a:ln>
              <a:effectLst/>
            </p:spPr>
            <p:txBody>
              <a:bodyPr wrap="none" anchor="ctr"/>
              <a:lstStyle/>
              <a:p>
                <a:endParaRPr lang="ko-KR" altLang="en-US"/>
              </a:p>
            </p:txBody>
          </p:sp>
          <p:sp>
            <p:nvSpPr>
              <p:cNvPr id="11278" name="Rectangle 14"/>
              <p:cNvSpPr>
                <a:spLocks noChangeArrowheads="1"/>
              </p:cNvSpPr>
              <p:nvPr/>
            </p:nvSpPr>
            <p:spPr bwMode="auto">
              <a:xfrm>
                <a:off x="2054" y="1905"/>
                <a:ext cx="212" cy="231"/>
              </a:xfrm>
              <a:prstGeom prst="rect">
                <a:avLst/>
              </a:prstGeom>
              <a:noFill/>
              <a:ln w="9525">
                <a:noFill/>
                <a:miter lim="800000"/>
                <a:headEnd/>
                <a:tailEnd/>
              </a:ln>
              <a:effectLst/>
            </p:spPr>
            <p:txBody>
              <a:bodyPr wrap="none" lIns="92075" tIns="46038" rIns="92075" bIns="46038">
                <a:spAutoFit/>
              </a:bodyPr>
              <a:lstStyle/>
              <a:p>
                <a:pPr defTabSz="762000"/>
                <a:r>
                  <a:rPr lang="en-US" altLang="ko-KR" sz="1800">
                    <a:latin typeface="Arial" pitchFamily="34" charset="0"/>
                    <a:ea typeface="돋움" pitchFamily="50" charset="-127"/>
                  </a:rPr>
                  <a:t>B</a:t>
                </a:r>
              </a:p>
            </p:txBody>
          </p:sp>
        </p:grpSp>
        <p:grpSp>
          <p:nvGrpSpPr>
            <p:cNvPr id="7" name="Group 15"/>
            <p:cNvGrpSpPr>
              <a:grpSpLocks/>
            </p:cNvGrpSpPr>
            <p:nvPr/>
          </p:nvGrpSpPr>
          <p:grpSpPr bwMode="auto">
            <a:xfrm>
              <a:off x="3124" y="1828"/>
              <a:ext cx="280" cy="280"/>
              <a:chOff x="3124" y="1828"/>
              <a:chExt cx="280" cy="280"/>
            </a:xfrm>
          </p:grpSpPr>
          <p:sp>
            <p:nvSpPr>
              <p:cNvPr id="11280" name="Oval 16"/>
              <p:cNvSpPr>
                <a:spLocks noChangeArrowheads="1"/>
              </p:cNvSpPr>
              <p:nvPr/>
            </p:nvSpPr>
            <p:spPr bwMode="auto">
              <a:xfrm>
                <a:off x="3124" y="1828"/>
                <a:ext cx="280" cy="280"/>
              </a:xfrm>
              <a:prstGeom prst="ellipse">
                <a:avLst/>
              </a:prstGeom>
              <a:noFill/>
              <a:ln w="12700">
                <a:solidFill>
                  <a:schemeClr val="tx1"/>
                </a:solidFill>
                <a:round/>
                <a:headEnd/>
                <a:tailEnd/>
              </a:ln>
              <a:effectLst/>
            </p:spPr>
            <p:txBody>
              <a:bodyPr wrap="none" anchor="ctr"/>
              <a:lstStyle/>
              <a:p>
                <a:endParaRPr lang="ko-KR" altLang="en-US"/>
              </a:p>
            </p:txBody>
          </p:sp>
          <p:sp>
            <p:nvSpPr>
              <p:cNvPr id="11281" name="Rectangle 17"/>
              <p:cNvSpPr>
                <a:spLocks noChangeArrowheads="1"/>
              </p:cNvSpPr>
              <p:nvPr/>
            </p:nvSpPr>
            <p:spPr bwMode="auto">
              <a:xfrm>
                <a:off x="3158" y="1857"/>
                <a:ext cx="212" cy="231"/>
              </a:xfrm>
              <a:prstGeom prst="rect">
                <a:avLst/>
              </a:prstGeom>
              <a:noFill/>
              <a:ln w="9525">
                <a:noFill/>
                <a:miter lim="800000"/>
                <a:headEnd/>
                <a:tailEnd/>
              </a:ln>
              <a:effectLst/>
            </p:spPr>
            <p:txBody>
              <a:bodyPr wrap="none" lIns="92075" tIns="46038" rIns="92075" bIns="46038">
                <a:spAutoFit/>
              </a:bodyPr>
              <a:lstStyle/>
              <a:p>
                <a:pPr defTabSz="762000"/>
                <a:r>
                  <a:rPr lang="en-US" altLang="ko-KR" sz="1800">
                    <a:latin typeface="Arial" pitchFamily="34" charset="0"/>
                    <a:ea typeface="돋움" pitchFamily="50" charset="-127"/>
                  </a:rPr>
                  <a:t>E</a:t>
                </a:r>
              </a:p>
            </p:txBody>
          </p:sp>
        </p:grpSp>
        <p:grpSp>
          <p:nvGrpSpPr>
            <p:cNvPr id="8" name="Group 18"/>
            <p:cNvGrpSpPr>
              <a:grpSpLocks/>
            </p:cNvGrpSpPr>
            <p:nvPr/>
          </p:nvGrpSpPr>
          <p:grpSpPr bwMode="auto">
            <a:xfrm>
              <a:off x="2500" y="1396"/>
              <a:ext cx="280" cy="280"/>
              <a:chOff x="2500" y="1396"/>
              <a:chExt cx="280" cy="280"/>
            </a:xfrm>
          </p:grpSpPr>
          <p:sp>
            <p:nvSpPr>
              <p:cNvPr id="11283" name="Oval 19"/>
              <p:cNvSpPr>
                <a:spLocks noChangeArrowheads="1"/>
              </p:cNvSpPr>
              <p:nvPr/>
            </p:nvSpPr>
            <p:spPr bwMode="auto">
              <a:xfrm>
                <a:off x="2500" y="1396"/>
                <a:ext cx="280" cy="280"/>
              </a:xfrm>
              <a:prstGeom prst="ellipse">
                <a:avLst/>
              </a:prstGeom>
              <a:noFill/>
              <a:ln w="12700">
                <a:solidFill>
                  <a:schemeClr val="tx1"/>
                </a:solidFill>
                <a:round/>
                <a:headEnd/>
                <a:tailEnd/>
              </a:ln>
              <a:effectLst/>
            </p:spPr>
            <p:txBody>
              <a:bodyPr wrap="none" anchor="ctr"/>
              <a:lstStyle/>
              <a:p>
                <a:endParaRPr lang="ko-KR" altLang="en-US"/>
              </a:p>
            </p:txBody>
          </p:sp>
          <p:sp>
            <p:nvSpPr>
              <p:cNvPr id="11284" name="Rectangle 20"/>
              <p:cNvSpPr>
                <a:spLocks noChangeArrowheads="1"/>
              </p:cNvSpPr>
              <p:nvPr/>
            </p:nvSpPr>
            <p:spPr bwMode="auto">
              <a:xfrm>
                <a:off x="2534" y="1425"/>
                <a:ext cx="212" cy="231"/>
              </a:xfrm>
              <a:prstGeom prst="rect">
                <a:avLst/>
              </a:prstGeom>
              <a:noFill/>
              <a:ln w="9525">
                <a:noFill/>
                <a:miter lim="800000"/>
                <a:headEnd/>
                <a:tailEnd/>
              </a:ln>
              <a:effectLst/>
            </p:spPr>
            <p:txBody>
              <a:bodyPr wrap="none" lIns="92075" tIns="46038" rIns="92075" bIns="46038">
                <a:spAutoFit/>
              </a:bodyPr>
              <a:lstStyle/>
              <a:p>
                <a:pPr defTabSz="762000"/>
                <a:r>
                  <a:rPr lang="en-US" altLang="ko-KR" sz="1800">
                    <a:latin typeface="Arial" pitchFamily="34" charset="0"/>
                    <a:ea typeface="돋움" pitchFamily="50" charset="-127"/>
                  </a:rPr>
                  <a:t>A</a:t>
                </a:r>
              </a:p>
            </p:txBody>
          </p:sp>
        </p:grpSp>
        <p:sp>
          <p:nvSpPr>
            <p:cNvPr id="11285" name="Line 21"/>
            <p:cNvSpPr>
              <a:spLocks noChangeShapeType="1"/>
            </p:cNvSpPr>
            <p:nvPr/>
          </p:nvSpPr>
          <p:spPr bwMode="auto">
            <a:xfrm>
              <a:off x="1873" y="2545"/>
              <a:ext cx="1007" cy="95"/>
            </a:xfrm>
            <a:prstGeom prst="line">
              <a:avLst/>
            </a:prstGeom>
            <a:noFill/>
            <a:ln w="12700">
              <a:solidFill>
                <a:schemeClr val="tx1"/>
              </a:solidFill>
              <a:round/>
              <a:headEnd type="none" w="sm" len="sm"/>
              <a:tailEnd type="none" w="sm" len="sm"/>
            </a:ln>
            <a:effectLst/>
          </p:spPr>
          <p:txBody>
            <a:bodyPr wrap="none" anchor="ctr"/>
            <a:lstStyle/>
            <a:p>
              <a:endParaRPr lang="ko-KR" altLang="en-US"/>
            </a:p>
          </p:txBody>
        </p:sp>
        <p:sp>
          <p:nvSpPr>
            <p:cNvPr id="11286" name="Line 22"/>
            <p:cNvSpPr>
              <a:spLocks noChangeShapeType="1"/>
            </p:cNvSpPr>
            <p:nvPr/>
          </p:nvSpPr>
          <p:spPr bwMode="auto">
            <a:xfrm flipV="1">
              <a:off x="1825" y="2113"/>
              <a:ext cx="239" cy="287"/>
            </a:xfrm>
            <a:prstGeom prst="line">
              <a:avLst/>
            </a:prstGeom>
            <a:noFill/>
            <a:ln w="12700">
              <a:solidFill>
                <a:schemeClr val="tx1"/>
              </a:solidFill>
              <a:round/>
              <a:headEnd type="none" w="sm" len="sm"/>
              <a:tailEnd type="none" w="sm" len="sm"/>
            </a:ln>
            <a:effectLst/>
          </p:spPr>
          <p:txBody>
            <a:bodyPr wrap="none" anchor="ctr"/>
            <a:lstStyle/>
            <a:p>
              <a:endParaRPr lang="ko-KR" altLang="en-US"/>
            </a:p>
          </p:txBody>
        </p:sp>
        <p:sp>
          <p:nvSpPr>
            <p:cNvPr id="11287" name="Line 23"/>
            <p:cNvSpPr>
              <a:spLocks noChangeShapeType="1"/>
            </p:cNvSpPr>
            <p:nvPr/>
          </p:nvSpPr>
          <p:spPr bwMode="auto">
            <a:xfrm flipV="1">
              <a:off x="2305" y="1969"/>
              <a:ext cx="815" cy="47"/>
            </a:xfrm>
            <a:prstGeom prst="line">
              <a:avLst/>
            </a:prstGeom>
            <a:noFill/>
            <a:ln w="12700">
              <a:solidFill>
                <a:schemeClr val="tx1"/>
              </a:solidFill>
              <a:round/>
              <a:headEnd type="none" w="sm" len="sm"/>
              <a:tailEnd type="none" w="sm" len="sm"/>
            </a:ln>
            <a:effectLst/>
          </p:spPr>
          <p:txBody>
            <a:bodyPr wrap="none" anchor="ctr"/>
            <a:lstStyle/>
            <a:p>
              <a:endParaRPr lang="ko-KR" altLang="en-US"/>
            </a:p>
          </p:txBody>
        </p:sp>
        <p:sp>
          <p:nvSpPr>
            <p:cNvPr id="11288" name="Line 24"/>
            <p:cNvSpPr>
              <a:spLocks noChangeShapeType="1"/>
            </p:cNvSpPr>
            <p:nvPr/>
          </p:nvSpPr>
          <p:spPr bwMode="auto">
            <a:xfrm flipH="1">
              <a:off x="3073" y="2113"/>
              <a:ext cx="143" cy="383"/>
            </a:xfrm>
            <a:prstGeom prst="line">
              <a:avLst/>
            </a:prstGeom>
            <a:noFill/>
            <a:ln w="12700">
              <a:solidFill>
                <a:schemeClr val="tx1"/>
              </a:solidFill>
              <a:round/>
              <a:headEnd type="none" w="sm" len="sm"/>
              <a:tailEnd type="none" w="sm" len="sm"/>
            </a:ln>
            <a:effectLst/>
          </p:spPr>
          <p:txBody>
            <a:bodyPr wrap="none" anchor="ctr"/>
            <a:lstStyle/>
            <a:p>
              <a:endParaRPr lang="ko-KR" altLang="en-US"/>
            </a:p>
          </p:txBody>
        </p:sp>
        <p:sp>
          <p:nvSpPr>
            <p:cNvPr id="11289" name="Line 25"/>
            <p:cNvSpPr>
              <a:spLocks noChangeShapeType="1"/>
            </p:cNvSpPr>
            <p:nvPr/>
          </p:nvSpPr>
          <p:spPr bwMode="auto">
            <a:xfrm flipV="1">
              <a:off x="2257" y="1633"/>
              <a:ext cx="239" cy="239"/>
            </a:xfrm>
            <a:prstGeom prst="line">
              <a:avLst/>
            </a:prstGeom>
            <a:noFill/>
            <a:ln w="12700">
              <a:solidFill>
                <a:schemeClr val="tx1"/>
              </a:solidFill>
              <a:round/>
              <a:headEnd type="none" w="sm" len="sm"/>
              <a:tailEnd type="none" w="sm" len="sm"/>
            </a:ln>
            <a:effectLst/>
          </p:spPr>
          <p:txBody>
            <a:bodyPr wrap="none" anchor="ctr"/>
            <a:lstStyle/>
            <a:p>
              <a:endParaRPr lang="ko-KR" altLang="en-US"/>
            </a:p>
          </p:txBody>
        </p:sp>
        <p:sp>
          <p:nvSpPr>
            <p:cNvPr id="11290" name="Line 26"/>
            <p:cNvSpPr>
              <a:spLocks noChangeShapeType="1"/>
            </p:cNvSpPr>
            <p:nvPr/>
          </p:nvSpPr>
          <p:spPr bwMode="auto">
            <a:xfrm>
              <a:off x="2785" y="1585"/>
              <a:ext cx="383" cy="287"/>
            </a:xfrm>
            <a:prstGeom prst="line">
              <a:avLst/>
            </a:prstGeom>
            <a:noFill/>
            <a:ln w="12700">
              <a:solidFill>
                <a:schemeClr val="tx1"/>
              </a:solidFill>
              <a:round/>
              <a:headEnd type="none" w="sm" len="sm"/>
              <a:tailEnd type="none" w="sm" len="sm"/>
            </a:ln>
            <a:effectLst/>
          </p:spPr>
          <p:txBody>
            <a:bodyPr wrap="none" anchor="ctr"/>
            <a:lstStyle/>
            <a:p>
              <a:endParaRPr lang="ko-KR" altLang="en-US"/>
            </a:p>
          </p:txBody>
        </p:sp>
        <p:sp>
          <p:nvSpPr>
            <p:cNvPr id="11291" name="Line 27"/>
            <p:cNvSpPr>
              <a:spLocks noChangeShapeType="1"/>
            </p:cNvSpPr>
            <p:nvPr/>
          </p:nvSpPr>
          <p:spPr bwMode="auto">
            <a:xfrm>
              <a:off x="2785" y="1489"/>
              <a:ext cx="1103" cy="143"/>
            </a:xfrm>
            <a:prstGeom prst="line">
              <a:avLst/>
            </a:prstGeom>
            <a:noFill/>
            <a:ln w="12700">
              <a:solidFill>
                <a:schemeClr val="tx1"/>
              </a:solidFill>
              <a:round/>
              <a:headEnd type="none" w="sm" len="sm"/>
              <a:tailEnd type="none" w="sm" len="sm"/>
            </a:ln>
            <a:effectLst/>
          </p:spPr>
          <p:txBody>
            <a:bodyPr wrap="none" anchor="ctr"/>
            <a:lstStyle/>
            <a:p>
              <a:endParaRPr lang="ko-KR" altLang="en-US"/>
            </a:p>
          </p:txBody>
        </p:sp>
        <p:sp>
          <p:nvSpPr>
            <p:cNvPr id="11292" name="Line 28"/>
            <p:cNvSpPr>
              <a:spLocks noChangeShapeType="1"/>
            </p:cNvSpPr>
            <p:nvPr/>
          </p:nvSpPr>
          <p:spPr bwMode="auto">
            <a:xfrm flipV="1">
              <a:off x="3409" y="1729"/>
              <a:ext cx="527" cy="191"/>
            </a:xfrm>
            <a:prstGeom prst="line">
              <a:avLst/>
            </a:prstGeom>
            <a:noFill/>
            <a:ln w="12700">
              <a:solidFill>
                <a:schemeClr val="tx1"/>
              </a:solidFill>
              <a:round/>
              <a:headEnd type="none" w="sm" len="sm"/>
              <a:tailEnd type="none" w="sm" len="sm"/>
            </a:ln>
            <a:effectLst/>
          </p:spPr>
          <p:txBody>
            <a:bodyPr wrap="none" anchor="ctr"/>
            <a:lstStyle/>
            <a:p>
              <a:endParaRPr lang="ko-KR" altLang="en-US"/>
            </a:p>
          </p:txBody>
        </p:sp>
        <p:sp>
          <p:nvSpPr>
            <p:cNvPr id="11293" name="Rectangle 29"/>
            <p:cNvSpPr>
              <a:spLocks noChangeArrowheads="1"/>
            </p:cNvSpPr>
            <p:nvPr/>
          </p:nvSpPr>
          <p:spPr bwMode="auto">
            <a:xfrm>
              <a:off x="3350" y="1377"/>
              <a:ext cx="196" cy="231"/>
            </a:xfrm>
            <a:prstGeom prst="rect">
              <a:avLst/>
            </a:prstGeom>
            <a:noFill/>
            <a:ln w="9525">
              <a:noFill/>
              <a:miter lim="800000"/>
              <a:headEnd/>
              <a:tailEnd/>
            </a:ln>
            <a:effectLst/>
          </p:spPr>
          <p:txBody>
            <a:bodyPr wrap="none" lIns="92075" tIns="46038" rIns="92075" bIns="46038">
              <a:spAutoFit/>
            </a:bodyPr>
            <a:lstStyle/>
            <a:p>
              <a:pPr defTabSz="762000"/>
              <a:r>
                <a:rPr lang="ko-KR" altLang="en-US" sz="1800">
                  <a:latin typeface="Arial" pitchFamily="34" charset="0"/>
                  <a:ea typeface="돋움" pitchFamily="50" charset="-127"/>
                </a:rPr>
                <a:t>6</a:t>
              </a:r>
            </a:p>
          </p:txBody>
        </p:sp>
        <p:sp>
          <p:nvSpPr>
            <p:cNvPr id="11294" name="Rectangle 30"/>
            <p:cNvSpPr>
              <a:spLocks noChangeArrowheads="1"/>
            </p:cNvSpPr>
            <p:nvPr/>
          </p:nvSpPr>
          <p:spPr bwMode="auto">
            <a:xfrm>
              <a:off x="2966" y="1569"/>
              <a:ext cx="196" cy="231"/>
            </a:xfrm>
            <a:prstGeom prst="rect">
              <a:avLst/>
            </a:prstGeom>
            <a:noFill/>
            <a:ln w="9525">
              <a:noFill/>
              <a:miter lim="800000"/>
              <a:headEnd/>
              <a:tailEnd/>
            </a:ln>
            <a:effectLst/>
          </p:spPr>
          <p:txBody>
            <a:bodyPr wrap="none" lIns="92075" tIns="46038" rIns="92075" bIns="46038">
              <a:spAutoFit/>
            </a:bodyPr>
            <a:lstStyle/>
            <a:p>
              <a:pPr defTabSz="762000"/>
              <a:r>
                <a:rPr lang="ko-KR" altLang="en-US" sz="1800">
                  <a:latin typeface="Arial" pitchFamily="34" charset="0"/>
                  <a:ea typeface="돋움" pitchFamily="50" charset="-127"/>
                </a:rPr>
                <a:t>1</a:t>
              </a:r>
            </a:p>
          </p:txBody>
        </p:sp>
        <p:sp>
          <p:nvSpPr>
            <p:cNvPr id="11295" name="Rectangle 31"/>
            <p:cNvSpPr>
              <a:spLocks noChangeArrowheads="1"/>
            </p:cNvSpPr>
            <p:nvPr/>
          </p:nvSpPr>
          <p:spPr bwMode="auto">
            <a:xfrm>
              <a:off x="3686" y="1809"/>
              <a:ext cx="196" cy="231"/>
            </a:xfrm>
            <a:prstGeom prst="rect">
              <a:avLst/>
            </a:prstGeom>
            <a:noFill/>
            <a:ln w="9525">
              <a:noFill/>
              <a:miter lim="800000"/>
              <a:headEnd/>
              <a:tailEnd/>
            </a:ln>
            <a:effectLst/>
          </p:spPr>
          <p:txBody>
            <a:bodyPr wrap="none" lIns="92075" tIns="46038" rIns="92075" bIns="46038">
              <a:spAutoFit/>
            </a:bodyPr>
            <a:lstStyle/>
            <a:p>
              <a:pPr defTabSz="762000"/>
              <a:r>
                <a:rPr lang="ko-KR" altLang="en-US" sz="1800">
                  <a:latin typeface="Arial" pitchFamily="34" charset="0"/>
                  <a:ea typeface="돋움" pitchFamily="50" charset="-127"/>
                </a:rPr>
                <a:t>2</a:t>
              </a:r>
            </a:p>
          </p:txBody>
        </p:sp>
        <p:sp>
          <p:nvSpPr>
            <p:cNvPr id="11296" name="Rectangle 32"/>
            <p:cNvSpPr>
              <a:spLocks noChangeArrowheads="1"/>
            </p:cNvSpPr>
            <p:nvPr/>
          </p:nvSpPr>
          <p:spPr bwMode="auto">
            <a:xfrm>
              <a:off x="2246" y="1617"/>
              <a:ext cx="196" cy="231"/>
            </a:xfrm>
            <a:prstGeom prst="rect">
              <a:avLst/>
            </a:prstGeom>
            <a:noFill/>
            <a:ln w="9525">
              <a:noFill/>
              <a:miter lim="800000"/>
              <a:headEnd/>
              <a:tailEnd/>
            </a:ln>
            <a:effectLst/>
          </p:spPr>
          <p:txBody>
            <a:bodyPr wrap="none" lIns="92075" tIns="46038" rIns="92075" bIns="46038">
              <a:spAutoFit/>
            </a:bodyPr>
            <a:lstStyle/>
            <a:p>
              <a:pPr defTabSz="762000"/>
              <a:r>
                <a:rPr lang="ko-KR" altLang="en-US" sz="1800">
                  <a:latin typeface="Arial" pitchFamily="34" charset="0"/>
                  <a:ea typeface="돋움" pitchFamily="50" charset="-127"/>
                </a:rPr>
                <a:t>3</a:t>
              </a:r>
            </a:p>
          </p:txBody>
        </p:sp>
        <p:sp>
          <p:nvSpPr>
            <p:cNvPr id="11297" name="Rectangle 33"/>
            <p:cNvSpPr>
              <a:spLocks noChangeArrowheads="1"/>
            </p:cNvSpPr>
            <p:nvPr/>
          </p:nvSpPr>
          <p:spPr bwMode="auto">
            <a:xfrm>
              <a:off x="2678" y="1809"/>
              <a:ext cx="196" cy="231"/>
            </a:xfrm>
            <a:prstGeom prst="rect">
              <a:avLst/>
            </a:prstGeom>
            <a:noFill/>
            <a:ln w="9525">
              <a:noFill/>
              <a:miter lim="800000"/>
              <a:headEnd/>
              <a:tailEnd/>
            </a:ln>
            <a:effectLst/>
          </p:spPr>
          <p:txBody>
            <a:bodyPr wrap="none" lIns="92075" tIns="46038" rIns="92075" bIns="46038">
              <a:spAutoFit/>
            </a:bodyPr>
            <a:lstStyle/>
            <a:p>
              <a:pPr defTabSz="762000"/>
              <a:r>
                <a:rPr lang="ko-KR" altLang="en-US" sz="1800">
                  <a:latin typeface="Arial" pitchFamily="34" charset="0"/>
                  <a:ea typeface="돋움" pitchFamily="50" charset="-127"/>
                </a:rPr>
                <a:t>1</a:t>
              </a:r>
            </a:p>
          </p:txBody>
        </p:sp>
        <p:sp>
          <p:nvSpPr>
            <p:cNvPr id="11298" name="Rectangle 34"/>
            <p:cNvSpPr>
              <a:spLocks noChangeArrowheads="1"/>
            </p:cNvSpPr>
            <p:nvPr/>
          </p:nvSpPr>
          <p:spPr bwMode="auto">
            <a:xfrm>
              <a:off x="3206" y="2241"/>
              <a:ext cx="196" cy="231"/>
            </a:xfrm>
            <a:prstGeom prst="rect">
              <a:avLst/>
            </a:prstGeom>
            <a:noFill/>
            <a:ln w="9525">
              <a:noFill/>
              <a:miter lim="800000"/>
              <a:headEnd/>
              <a:tailEnd/>
            </a:ln>
            <a:effectLst/>
          </p:spPr>
          <p:txBody>
            <a:bodyPr wrap="none" lIns="92075" tIns="46038" rIns="92075" bIns="46038">
              <a:spAutoFit/>
            </a:bodyPr>
            <a:lstStyle/>
            <a:p>
              <a:pPr defTabSz="762000"/>
              <a:r>
                <a:rPr lang="ko-KR" altLang="en-US" sz="1800">
                  <a:latin typeface="Arial" pitchFamily="34" charset="0"/>
                  <a:ea typeface="돋움" pitchFamily="50" charset="-127"/>
                </a:rPr>
                <a:t>1</a:t>
              </a:r>
            </a:p>
          </p:txBody>
        </p:sp>
        <p:sp>
          <p:nvSpPr>
            <p:cNvPr id="11299" name="Rectangle 35"/>
            <p:cNvSpPr>
              <a:spLocks noChangeArrowheads="1"/>
            </p:cNvSpPr>
            <p:nvPr/>
          </p:nvSpPr>
          <p:spPr bwMode="auto">
            <a:xfrm>
              <a:off x="1814" y="2097"/>
              <a:ext cx="196" cy="231"/>
            </a:xfrm>
            <a:prstGeom prst="rect">
              <a:avLst/>
            </a:prstGeom>
            <a:noFill/>
            <a:ln w="9525">
              <a:noFill/>
              <a:miter lim="800000"/>
              <a:headEnd/>
              <a:tailEnd/>
            </a:ln>
            <a:effectLst/>
          </p:spPr>
          <p:txBody>
            <a:bodyPr wrap="none" lIns="92075" tIns="46038" rIns="92075" bIns="46038">
              <a:spAutoFit/>
            </a:bodyPr>
            <a:lstStyle/>
            <a:p>
              <a:pPr defTabSz="762000"/>
              <a:r>
                <a:rPr lang="ko-KR" altLang="en-US" sz="1800">
                  <a:latin typeface="Arial" pitchFamily="34" charset="0"/>
                  <a:ea typeface="돋움" pitchFamily="50" charset="-127"/>
                </a:rPr>
                <a:t>4</a:t>
              </a:r>
            </a:p>
          </p:txBody>
        </p:sp>
        <p:sp>
          <p:nvSpPr>
            <p:cNvPr id="11300" name="Rectangle 36"/>
            <p:cNvSpPr>
              <a:spLocks noChangeArrowheads="1"/>
            </p:cNvSpPr>
            <p:nvPr/>
          </p:nvSpPr>
          <p:spPr bwMode="auto">
            <a:xfrm>
              <a:off x="2390" y="2433"/>
              <a:ext cx="196" cy="231"/>
            </a:xfrm>
            <a:prstGeom prst="rect">
              <a:avLst/>
            </a:prstGeom>
            <a:noFill/>
            <a:ln w="9525">
              <a:noFill/>
              <a:miter lim="800000"/>
              <a:headEnd/>
              <a:tailEnd/>
            </a:ln>
            <a:effectLst/>
          </p:spPr>
          <p:txBody>
            <a:bodyPr wrap="none" lIns="92075" tIns="46038" rIns="92075" bIns="46038">
              <a:spAutoFit/>
            </a:bodyPr>
            <a:lstStyle/>
            <a:p>
              <a:pPr defTabSz="762000"/>
              <a:r>
                <a:rPr lang="ko-KR" altLang="en-US" sz="1800">
                  <a:latin typeface="Arial" pitchFamily="34" charset="0"/>
                  <a:ea typeface="돋움" pitchFamily="50" charset="-127"/>
                </a:rPr>
                <a:t>9</a:t>
              </a:r>
            </a:p>
          </p:txBody>
        </p:sp>
      </p:grpSp>
      <p:sp>
        <p:nvSpPr>
          <p:cNvPr id="11301" name="Rectangle 37"/>
          <p:cNvSpPr>
            <a:spLocks noChangeArrowheads="1"/>
          </p:cNvSpPr>
          <p:nvPr/>
        </p:nvSpPr>
        <p:spPr bwMode="auto">
          <a:xfrm>
            <a:off x="1050925" y="4624388"/>
            <a:ext cx="6156325" cy="915987"/>
          </a:xfrm>
          <a:prstGeom prst="rect">
            <a:avLst/>
          </a:prstGeom>
          <a:noFill/>
          <a:ln w="9525">
            <a:noFill/>
            <a:miter lim="800000"/>
            <a:headEnd/>
            <a:tailEnd/>
          </a:ln>
          <a:effectLst/>
        </p:spPr>
        <p:txBody>
          <a:bodyPr wrap="none" lIns="92075" tIns="46038" rIns="92075" bIns="46038">
            <a:spAutoFit/>
          </a:bodyPr>
          <a:lstStyle/>
          <a:p>
            <a:pPr defTabSz="762000"/>
            <a:r>
              <a:rPr lang="en-US" altLang="ko-KR" sz="1800">
                <a:latin typeface="Arial" pitchFamily="34" charset="0"/>
                <a:ea typeface="돋움" pitchFamily="50" charset="-127"/>
              </a:rPr>
              <a:t>Problem: Find the lowest cost path between any two nodes</a:t>
            </a:r>
          </a:p>
          <a:p>
            <a:pPr defTabSz="762000"/>
            <a:endParaRPr lang="en-US" altLang="ko-KR" sz="1800">
              <a:latin typeface="Arial" pitchFamily="34" charset="0"/>
              <a:ea typeface="돋움" pitchFamily="50" charset="-127"/>
            </a:endParaRPr>
          </a:p>
          <a:p>
            <a:pPr defTabSz="762000"/>
            <a:r>
              <a:rPr lang="en-US" altLang="ko-KR" sz="1800">
                <a:latin typeface="Arial" pitchFamily="34" charset="0"/>
                <a:ea typeface="돋움" pitchFamily="50" charset="-127"/>
              </a:rPr>
              <a:t>Under dynamic network changes</a:t>
            </a:r>
          </a:p>
        </p:txBody>
      </p:sp>
      <p:sp>
        <p:nvSpPr>
          <p:cNvPr id="11302" name="Rectangle 38"/>
          <p:cNvSpPr>
            <a:spLocks noGrp="1" noChangeArrowheads="1"/>
          </p:cNvSpPr>
          <p:nvPr>
            <p:ph type="title"/>
          </p:nvPr>
        </p:nvSpPr>
        <p:spPr/>
        <p:txBody>
          <a:bodyPr/>
          <a:lstStyle/>
          <a:p>
            <a:r>
              <a:rPr lang="en-US" altLang="ko-KR"/>
              <a:t>Routing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b="1" dirty="0" smtClean="0"/>
              <a:t>Why Future Internet?</a:t>
            </a:r>
            <a:endParaRPr lang="ko-KR" altLang="en-US" b="1" dirty="0"/>
          </a:p>
        </p:txBody>
      </p:sp>
      <p:sp>
        <p:nvSpPr>
          <p:cNvPr id="3" name="내용 개체 틀 2"/>
          <p:cNvSpPr>
            <a:spLocks noGrp="1"/>
          </p:cNvSpPr>
          <p:nvPr>
            <p:ph idx="1"/>
          </p:nvPr>
        </p:nvSpPr>
        <p:spPr/>
        <p:txBody>
          <a:bodyPr/>
          <a:lstStyle/>
          <a:p>
            <a:r>
              <a:rPr lang="en-US" altLang="ko-KR" b="1" dirty="0" smtClean="0">
                <a:latin typeface="+mj-lt"/>
              </a:rPr>
              <a:t>2000s  Internet becoming </a:t>
            </a:r>
            <a:br>
              <a:rPr lang="en-US" altLang="ko-KR" b="1" dirty="0" smtClean="0">
                <a:latin typeface="+mj-lt"/>
              </a:rPr>
            </a:br>
            <a:r>
              <a:rPr lang="en-US" altLang="ko-KR" b="1" dirty="0" smtClean="0">
                <a:latin typeface="+mj-lt"/>
              </a:rPr>
              <a:t>                 Social Infrastructure</a:t>
            </a:r>
          </a:p>
          <a:p>
            <a:r>
              <a:rPr lang="en-US" altLang="ko-KR" b="1" dirty="0" smtClean="0">
                <a:latin typeface="+mj-lt"/>
              </a:rPr>
              <a:t>Problems</a:t>
            </a:r>
          </a:p>
          <a:p>
            <a:endParaRPr lang="ko-KR"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991C7E66-9244-400A-96FA-D0B8EEAC1D3E}" type="slidenum">
              <a:rPr lang="en-US" altLang="ko-KR"/>
              <a:pPr>
                <a:defRPr/>
              </a:pPr>
              <a:t>9</a:t>
            </a:fld>
            <a:endParaRPr lang="en-US" altLang="ko-KR"/>
          </a:p>
        </p:txBody>
      </p:sp>
      <p:sp>
        <p:nvSpPr>
          <p:cNvPr id="14339" name="Rectangle 2"/>
          <p:cNvSpPr>
            <a:spLocks noGrp="1" noChangeArrowheads="1"/>
          </p:cNvSpPr>
          <p:nvPr>
            <p:ph type="title"/>
          </p:nvPr>
        </p:nvSpPr>
        <p:spPr/>
        <p:txBody>
          <a:bodyPr/>
          <a:lstStyle/>
          <a:p>
            <a:pPr eaLnBrk="1" hangingPunct="1"/>
            <a:r>
              <a:rPr lang="en-US" altLang="ko-KR" sz="3000" b="1" dirty="0" smtClean="0">
                <a:latin typeface="Verdana" pitchFamily="34" charset="0"/>
              </a:rPr>
              <a:t>  2000s  Internet becoming </a:t>
            </a:r>
            <a:br>
              <a:rPr lang="en-US" altLang="ko-KR" sz="3000" b="1" dirty="0" smtClean="0">
                <a:latin typeface="Verdana" pitchFamily="34" charset="0"/>
              </a:rPr>
            </a:br>
            <a:r>
              <a:rPr lang="en-US" altLang="ko-KR" sz="3000" b="1" dirty="0" smtClean="0">
                <a:latin typeface="Verdana" pitchFamily="34" charset="0"/>
              </a:rPr>
              <a:t>                 Social Infrastructure</a:t>
            </a:r>
          </a:p>
        </p:txBody>
      </p:sp>
      <p:sp>
        <p:nvSpPr>
          <p:cNvPr id="14340" name="Rectangle 3"/>
          <p:cNvSpPr>
            <a:spLocks noGrp="1" noChangeArrowheads="1"/>
          </p:cNvSpPr>
          <p:nvPr>
            <p:ph type="body" idx="1"/>
          </p:nvPr>
        </p:nvSpPr>
        <p:spPr>
          <a:xfrm>
            <a:off x="611188" y="1628775"/>
            <a:ext cx="8532812" cy="4525963"/>
          </a:xfrm>
        </p:spPr>
        <p:txBody>
          <a:bodyPr/>
          <a:lstStyle/>
          <a:p>
            <a:pPr eaLnBrk="1" hangingPunct="1">
              <a:buFont typeface="Wingdings" pitchFamily="2" charset="2"/>
              <a:buNone/>
            </a:pPr>
            <a:endParaRPr lang="en-US" altLang="ko-KR" sz="2600" dirty="0" smtClean="0">
              <a:latin typeface="Verdana" pitchFamily="34" charset="0"/>
            </a:endParaRPr>
          </a:p>
          <a:p>
            <a:pPr eaLnBrk="1" hangingPunct="1">
              <a:buFont typeface="Wingdings" pitchFamily="2" charset="2"/>
              <a:buNone/>
            </a:pPr>
            <a:r>
              <a:rPr lang="en-US" altLang="ko-KR" sz="2600" dirty="0" smtClean="0">
                <a:latin typeface="Verdana" pitchFamily="34" charset="0"/>
              </a:rPr>
              <a:t>Internet population: one billion</a:t>
            </a:r>
          </a:p>
          <a:p>
            <a:pPr eaLnBrk="1" hangingPunct="1">
              <a:buFont typeface="Wingdings" pitchFamily="2" charset="2"/>
              <a:buNone/>
            </a:pPr>
            <a:r>
              <a:rPr lang="en-US" altLang="ko-KR" sz="2600" dirty="0" smtClean="0">
                <a:latin typeface="Verdana" pitchFamily="34" charset="0"/>
              </a:rPr>
              <a:t>Broadband Internet</a:t>
            </a:r>
          </a:p>
          <a:p>
            <a:pPr eaLnBrk="1" hangingPunct="1">
              <a:buFont typeface="Wingdings" pitchFamily="2" charset="2"/>
              <a:buNone/>
            </a:pPr>
            <a:r>
              <a:rPr lang="en-US" altLang="ko-KR" sz="2600" dirty="0" smtClean="0">
                <a:latin typeface="Verdana" pitchFamily="34" charset="0"/>
              </a:rPr>
              <a:t>Wireless and Mobile Internet</a:t>
            </a:r>
          </a:p>
          <a:p>
            <a:pPr eaLnBrk="1" hangingPunct="1">
              <a:buFont typeface="Wingdings" pitchFamily="2" charset="2"/>
              <a:buNone/>
            </a:pPr>
            <a:r>
              <a:rPr lang="en-US" altLang="ko-KR" sz="2600" dirty="0" smtClean="0">
                <a:latin typeface="Verdana" pitchFamily="34" charset="0"/>
              </a:rPr>
              <a:t>Personal Website</a:t>
            </a:r>
          </a:p>
          <a:p>
            <a:pPr eaLnBrk="1" hangingPunct="1">
              <a:buFont typeface="Wingdings" pitchFamily="2" charset="2"/>
              <a:buNone/>
            </a:pPr>
            <a:r>
              <a:rPr lang="en-US" altLang="ko-KR" sz="2600" dirty="0" smtClean="0">
                <a:latin typeface="Verdana" pitchFamily="34" charset="0"/>
              </a:rPr>
              <a:t>Convergence </a:t>
            </a:r>
            <a:r>
              <a:rPr lang="en-US" altLang="ko-KR" sz="2200" dirty="0" smtClean="0">
                <a:latin typeface="Verdana" pitchFamily="34" charset="0"/>
              </a:rPr>
              <a:t>(Internet, Telephone, Television, Movie,…)</a:t>
            </a:r>
          </a:p>
          <a:p>
            <a:pPr eaLnBrk="1" hangingPunct="1">
              <a:buFont typeface="Wingdings" pitchFamily="2" charset="2"/>
              <a:buNone/>
            </a:pPr>
            <a:r>
              <a:rPr lang="en-US" altLang="ko-KR" sz="2600" dirty="0" smtClean="0">
                <a:latin typeface="Verdana" pitchFamily="34" charset="0"/>
              </a:rPr>
              <a:t>Negative Side Effects (spam, virus, privacy,...)</a:t>
            </a:r>
          </a:p>
          <a:p>
            <a:pPr eaLnBrk="1" hangingPunct="1"/>
            <a:endParaRPr lang="en-US" altLang="ko-KR" sz="2600" dirty="0" smtClean="0">
              <a:latin typeface="Verdana" pitchFamily="34" charset="0"/>
            </a:endParaRPr>
          </a:p>
          <a:p>
            <a:pPr eaLnBrk="1" hangingPunct="1">
              <a:buFont typeface="Wingdings" pitchFamily="2" charset="2"/>
              <a:buNone/>
            </a:pPr>
            <a:r>
              <a:rPr lang="en-US" altLang="ko-KR" sz="2600" dirty="0" smtClean="0">
                <a:latin typeface="Verdana" pitchFamily="34" charset="0"/>
              </a:rPr>
              <a:t>Northeast Asia as one of leading Internet regions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813</TotalTime>
  <Words>3121</Words>
  <Application>Microsoft Office PowerPoint</Application>
  <PresentationFormat>화면 슬라이드 쇼(4:3)</PresentationFormat>
  <Paragraphs>508</Paragraphs>
  <Slides>54</Slides>
  <Notes>20</Notes>
  <HiddenSlides>0</HiddenSlides>
  <MMClips>0</MMClips>
  <ScaleCrop>false</ScaleCrop>
  <HeadingPairs>
    <vt:vector size="6" baseType="variant">
      <vt:variant>
        <vt:lpstr>테마</vt:lpstr>
      </vt:variant>
      <vt:variant>
        <vt:i4>1</vt:i4>
      </vt:variant>
      <vt:variant>
        <vt:lpstr>포함된 OLE 서버</vt:lpstr>
      </vt:variant>
      <vt:variant>
        <vt:i4>2</vt:i4>
      </vt:variant>
      <vt:variant>
        <vt:lpstr>슬라이드 제목</vt:lpstr>
      </vt:variant>
      <vt:variant>
        <vt:i4>54</vt:i4>
      </vt:variant>
    </vt:vector>
  </HeadingPairs>
  <TitlesOfParts>
    <vt:vector size="57" baseType="lpstr">
      <vt:lpstr>Office 테마</vt:lpstr>
      <vt:lpstr>VISIO</vt:lpstr>
      <vt:lpstr>Microsoft Visio Drawing</vt:lpstr>
      <vt:lpstr>Routing in Future Internet</vt:lpstr>
      <vt:lpstr>Outline</vt:lpstr>
      <vt:lpstr>What is Routing?</vt:lpstr>
      <vt:lpstr>Routing</vt:lpstr>
      <vt:lpstr>Routing</vt:lpstr>
      <vt:lpstr>IP Routing</vt:lpstr>
      <vt:lpstr>Routing</vt:lpstr>
      <vt:lpstr>Why Future Internet?</vt:lpstr>
      <vt:lpstr>  2000s  Internet becoming                   Social Infrastructure</vt:lpstr>
      <vt:lpstr>슬라이드 10</vt:lpstr>
      <vt:lpstr>슬라이드 11</vt:lpstr>
      <vt:lpstr>슬라이드 12</vt:lpstr>
      <vt:lpstr> Future Internet (~2020)</vt:lpstr>
      <vt:lpstr>슬라이드 14</vt:lpstr>
      <vt:lpstr>What will be happening in 10 years</vt:lpstr>
      <vt:lpstr>Problem Statement (1/4)</vt:lpstr>
      <vt:lpstr>Problem Statement (2/4)</vt:lpstr>
      <vt:lpstr>Problem Statement (3/4)</vt:lpstr>
      <vt:lpstr>Problem Statement (4/4)</vt:lpstr>
      <vt:lpstr>Routing Problems for FI</vt:lpstr>
      <vt:lpstr>슬라이드 21</vt:lpstr>
      <vt:lpstr>Prefix Aggregation</vt:lpstr>
      <vt:lpstr>Multihoming</vt:lpstr>
      <vt:lpstr>Proposed Solutions</vt:lpstr>
      <vt:lpstr> The Separation of two address classes</vt:lpstr>
      <vt:lpstr> Benefits from the separation</vt:lpstr>
      <vt:lpstr> Benefits from the separation</vt:lpstr>
      <vt:lpstr> Benefits from the separation</vt:lpstr>
      <vt:lpstr> Challenges</vt:lpstr>
      <vt:lpstr> Challenges</vt:lpstr>
      <vt:lpstr> Challenges</vt:lpstr>
      <vt:lpstr>Proposed Solutions</vt:lpstr>
      <vt:lpstr>슬라이드 33</vt:lpstr>
      <vt:lpstr>슬라이드 34</vt:lpstr>
      <vt:lpstr>슬라이드 35</vt:lpstr>
      <vt:lpstr>슬라이드 36</vt:lpstr>
      <vt:lpstr>슬라이드 37</vt:lpstr>
      <vt:lpstr>슬라이드 38</vt:lpstr>
      <vt:lpstr>Proposed Solutions</vt:lpstr>
      <vt:lpstr>We Want to Let Users Choose Domain-Level Routes</vt:lpstr>
      <vt:lpstr>Central Ideas of NIRA</vt:lpstr>
      <vt:lpstr> </vt:lpstr>
      <vt:lpstr>Routing Mgmt System</vt:lpstr>
      <vt:lpstr>Introduction</vt:lpstr>
      <vt:lpstr>Introduction</vt:lpstr>
      <vt:lpstr>Introduction</vt:lpstr>
      <vt:lpstr>Why we need Manageability in RS?</vt:lpstr>
      <vt:lpstr>Why we need Manageability in RS?</vt:lpstr>
      <vt:lpstr>Key Tenets of Manageability</vt:lpstr>
      <vt:lpstr>Proposal for an Architectural Framework</vt:lpstr>
      <vt:lpstr>Proposal for an Architectural Framework</vt:lpstr>
      <vt:lpstr>Proposal for an Architectural Framework</vt:lpstr>
      <vt:lpstr>Research Problems and Approaches</vt:lpstr>
      <vt:lpstr>References</vt:lpstr>
    </vt:vector>
  </TitlesOfParts>
  <Company>전남대학교 전자컴퓨터공학부</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Routing in Future Internet</dc:title>
  <dc:creator>최덕재</dc:creator>
  <cp:lastModifiedBy>최덕재</cp:lastModifiedBy>
  <cp:revision>98</cp:revision>
  <dcterms:created xsi:type="dcterms:W3CDTF">2008-10-12T12:41:51Z</dcterms:created>
  <dcterms:modified xsi:type="dcterms:W3CDTF">2008-10-13T02:18:12Z</dcterms:modified>
</cp:coreProperties>
</file>