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360" r:id="rId2"/>
    <p:sldId id="370" r:id="rId3"/>
    <p:sldId id="368" r:id="rId4"/>
    <p:sldId id="369" r:id="rId5"/>
    <p:sldId id="371" r:id="rId6"/>
  </p:sldIdLst>
  <p:sldSz cx="9144000" cy="6858000" type="screen4x3"/>
  <p:notesSz cx="6669088" cy="992822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968" autoAdjust="0"/>
  </p:normalViewPr>
  <p:slideViewPr>
    <p:cSldViewPr>
      <p:cViewPr varScale="1">
        <p:scale>
          <a:sx n="68" d="100"/>
          <a:sy n="68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3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8CF191D1-A1B4-4995-B77F-303E6C29B5B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7F15D4F4-732C-4282-8D25-49F992391C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그림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black">
          <a:xfrm>
            <a:off x="0" y="2660650"/>
            <a:ext cx="9144000" cy="1206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black">
          <a:xfrm>
            <a:off x="1835150" y="2741613"/>
            <a:ext cx="7308850" cy="6572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835150" y="2687638"/>
            <a:ext cx="7308850" cy="669925"/>
          </a:xfrm>
        </p:spPr>
        <p:txBody>
          <a:bodyPr/>
          <a:lstStyle>
            <a:lvl1pPr algn="l">
              <a:defRPr sz="36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ubTitle" sz="quarter" idx="1"/>
          </p:nvPr>
        </p:nvSpPr>
        <p:spPr bwMode="white">
          <a:xfrm>
            <a:off x="1835150" y="1989138"/>
            <a:ext cx="6400800" cy="533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b="1">
                <a:solidFill>
                  <a:schemeClr val="bg2"/>
                </a:solidFill>
              </a:defRPr>
            </a:lvl1pPr>
          </a:lstStyle>
          <a:p>
            <a:r>
              <a:rPr lang="ko-KR" altLang="en-US"/>
              <a:t>마스터 부제목 스타일 편집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KRnet 2007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78603-670A-4ADD-9585-5A7B78703C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38950" y="188913"/>
            <a:ext cx="2125663" cy="613568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229350" cy="613568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KRnet 2007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1B991-E590-4D71-8760-255DDDAD4F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KRnet 2007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A3E7A-D9F1-460D-9803-F378385720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KRnet 2007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DCA05-7A79-4FDE-B96D-329C90E7AA6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840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840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KRnet 2007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E977F-0D8F-4038-863D-EAA34F551A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KRnet 2007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F2451-90A6-447F-96DF-63C511DD55C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KRnet 2007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4A792-5C56-480D-A0EA-5CBEBCBEDA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KRnet 2007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D433B-FC00-4E04-B36A-1D3304CF8E7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KRnet 2007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3651C-E3FB-4A52-BD3C-686E57764E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KRnet 2007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8AEE5-C704-4658-8344-4C7F3BDF3FF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708400" y="3024188"/>
          <a:ext cx="5435600" cy="3833812"/>
        </p:xfrm>
        <a:graphic>
          <a:graphicData uri="http://schemas.openxmlformats.org/presentationml/2006/ole">
            <p:oleObj spid="_x0000_s1026" name="Image" r:id="rId14" imgW="4838095" imgH="4990476" progId="">
              <p:embed/>
            </p:oleObj>
          </a:graphicData>
        </a:graphic>
      </p:graphicFrame>
      <p:sp>
        <p:nvSpPr>
          <p:cNvPr id="17411" name="Rectangle 3"/>
          <p:cNvSpPr>
            <a:spLocks noChangeArrowheads="1"/>
          </p:cNvSpPr>
          <p:nvPr/>
        </p:nvSpPr>
        <p:spPr bwMode="ltGray">
          <a:xfrm>
            <a:off x="0" y="0"/>
            <a:ext cx="9144000" cy="11255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black">
          <a:xfrm>
            <a:off x="0" y="1125538"/>
            <a:ext cx="2843213" cy="2889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black">
          <a:xfrm>
            <a:off x="0" y="1095375"/>
            <a:ext cx="9144000" cy="730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1032" name="Group 6"/>
          <p:cNvGrpSpPr>
            <a:grpSpLocks/>
          </p:cNvGrpSpPr>
          <p:nvPr/>
        </p:nvGrpSpPr>
        <p:grpSpPr bwMode="auto">
          <a:xfrm>
            <a:off x="0" y="908050"/>
            <a:ext cx="9144000" cy="144463"/>
            <a:chOff x="1519" y="554"/>
            <a:chExt cx="4241" cy="91"/>
          </a:xfrm>
        </p:grpSpPr>
        <p:sp>
          <p:nvSpPr>
            <p:cNvPr id="17415" name="Line 7"/>
            <p:cNvSpPr>
              <a:spLocks noChangeShapeType="1"/>
            </p:cNvSpPr>
            <p:nvPr userDrawn="1"/>
          </p:nvSpPr>
          <p:spPr bwMode="white">
            <a:xfrm>
              <a:off x="1519" y="554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7416" name="Line 8"/>
            <p:cNvSpPr>
              <a:spLocks noChangeShapeType="1"/>
            </p:cNvSpPr>
            <p:nvPr userDrawn="1"/>
          </p:nvSpPr>
          <p:spPr bwMode="white">
            <a:xfrm>
              <a:off x="1519" y="599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7417" name="Line 9"/>
            <p:cNvSpPr>
              <a:spLocks noChangeShapeType="1"/>
            </p:cNvSpPr>
            <p:nvPr userDrawn="1"/>
          </p:nvSpPr>
          <p:spPr bwMode="white">
            <a:xfrm>
              <a:off x="1519" y="645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graphicFrame>
        <p:nvGraphicFramePr>
          <p:cNvPr id="1027" name="Object 10"/>
          <p:cNvGraphicFramePr>
            <a:graphicFrameLocks noChangeAspect="1"/>
          </p:cNvGraphicFramePr>
          <p:nvPr/>
        </p:nvGraphicFramePr>
        <p:xfrm>
          <a:off x="-9525" y="-9525"/>
          <a:ext cx="2852738" cy="1104900"/>
        </p:xfrm>
        <a:graphic>
          <a:graphicData uri="http://schemas.openxmlformats.org/presentationml/2006/ole">
            <p:oleObj spid="_x0000_s1027" name="Image" r:id="rId15" imgW="3809524" imgH="1257143" progId="">
              <p:embed/>
            </p:oleObj>
          </a:graphicData>
        </a:graphic>
      </p:graphicFrame>
      <p:sp>
        <p:nvSpPr>
          <p:cNvPr id="1033" name="Rectangle 11"/>
          <p:cNvSpPr>
            <a:spLocks noGrp="1" noChangeArrowheads="1"/>
          </p:cNvSpPr>
          <p:nvPr>
            <p:ph type="title"/>
          </p:nvPr>
        </p:nvSpPr>
        <p:spPr bwMode="white">
          <a:xfrm>
            <a:off x="2843213" y="188913"/>
            <a:ext cx="6121400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3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0" y="1108075"/>
            <a:ext cx="276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latinLnBrk="0">
              <a:defRPr kumimoji="0" sz="1200" b="1">
                <a:solidFill>
                  <a:schemeClr val="bg1"/>
                </a:solidFill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42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2950" y="6477000"/>
            <a:ext cx="1746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0">
              <a:defRPr kumimoji="0" sz="1400" b="1">
                <a:solidFill>
                  <a:schemeClr val="tx2"/>
                </a:solidFill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KRnet 2007</a:t>
            </a:r>
          </a:p>
        </p:txBody>
      </p:sp>
      <p:sp>
        <p:nvSpPr>
          <p:cNvPr id="1742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453188"/>
            <a:ext cx="649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latinLnBrk="0">
              <a:defRPr kumimoji="0" sz="1400" b="1">
                <a:solidFill>
                  <a:schemeClr val="tx2"/>
                </a:solidFill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84036D7C-8DA7-4818-A6AE-C47C48E7887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v"/>
        <a:defRPr sz="28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53047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ko-KR" sz="3200" dirty="0" smtClean="0">
                <a:ea typeface="굴림" pitchFamily="50" charset="-127"/>
              </a:rPr>
              <a:t>SNMP over IPv6</a:t>
            </a:r>
            <a:br>
              <a:rPr lang="en-US" altLang="ko-KR" sz="3200" dirty="0" smtClean="0">
                <a:ea typeface="굴림" pitchFamily="50" charset="-127"/>
              </a:rPr>
            </a:br>
            <a:r>
              <a:rPr lang="ko-KR" altLang="en-US" sz="3200" dirty="0" smtClean="0">
                <a:ea typeface="굴림" pitchFamily="50" charset="-127"/>
              </a:rPr>
              <a:t/>
            </a:r>
            <a:br>
              <a:rPr lang="ko-KR" altLang="en-US" sz="3200" dirty="0" smtClean="0">
                <a:ea typeface="굴림" pitchFamily="50" charset="-127"/>
              </a:rPr>
            </a:br>
            <a:endParaRPr lang="ko-KR" altLang="en-US" sz="3200" dirty="0" smtClean="0">
              <a:ea typeface="굴림" pitchFamily="50" charset="-127"/>
            </a:endParaRPr>
          </a:p>
        </p:txBody>
      </p:sp>
      <p:sp>
        <p:nvSpPr>
          <p:cNvPr id="4099" name="부제목 2"/>
          <p:cNvSpPr>
            <a:spLocks noGrp="1"/>
          </p:cNvSpPr>
          <p:nvPr>
            <p:ph type="subTitle" idx="1"/>
          </p:nvPr>
        </p:nvSpPr>
        <p:spPr>
          <a:xfrm>
            <a:off x="742950" y="4676775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charset="-127"/>
              </a:rPr>
              <a:t>ID: 2008310105</a:t>
            </a:r>
          </a:p>
          <a:p>
            <a:pPr eaLnBrk="1" hangingPunct="1"/>
            <a:r>
              <a:rPr lang="en-US" altLang="ko-KR" dirty="0" smtClean="0">
                <a:ea typeface="굴림" charset="-127"/>
              </a:rPr>
              <a:t>Name: </a:t>
            </a:r>
            <a:r>
              <a:rPr lang="en-US" altLang="ko-KR" dirty="0" err="1" smtClean="0">
                <a:ea typeface="굴림" charset="-127"/>
              </a:rPr>
              <a:t>Sunmin</a:t>
            </a:r>
            <a:r>
              <a:rPr lang="en-US" altLang="ko-KR" dirty="0" smtClean="0">
                <a:ea typeface="굴림" charset="-127"/>
              </a:rPr>
              <a:t> Hwang</a:t>
            </a:r>
            <a:endParaRPr lang="ko-KR" altLang="en-US" dirty="0" smtClean="0"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smtClean="0">
              <a:ea typeface="굴림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ea typeface="굴림" charset="-127"/>
              </a:rPr>
              <a:t>  </a:t>
            </a:r>
            <a:r>
              <a:rPr lang="en-US" altLang="ko-KR" sz="2000" dirty="0" smtClean="0">
                <a:ea typeface="굴림" charset="-127"/>
              </a:rPr>
              <a:t>SNMP over IPv6</a:t>
            </a:r>
          </a:p>
          <a:p>
            <a:pPr lvl="1" eaLnBrk="1" hangingPunct="1"/>
            <a:endParaRPr lang="en-US" altLang="ko-KR" sz="2000" dirty="0" smtClean="0">
              <a:ea typeface="굴림" charset="-127"/>
            </a:endParaRPr>
          </a:p>
          <a:p>
            <a:pPr lvl="1" eaLnBrk="1" hangingPunct="1"/>
            <a:r>
              <a:rPr lang="en-US" altLang="ko-KR" sz="2000" dirty="0" smtClean="0">
                <a:ea typeface="굴림" charset="-127"/>
              </a:rPr>
              <a:t>Net-snmp-5.0.3</a:t>
            </a:r>
          </a:p>
          <a:p>
            <a:pPr lvl="1" eaLnBrk="1" hangingPunct="1"/>
            <a:endParaRPr lang="en-US" altLang="ko-KR" sz="2000" dirty="0" smtClean="0">
              <a:ea typeface="굴림" charset="-127"/>
            </a:endParaRPr>
          </a:p>
          <a:p>
            <a:pPr lvl="1" eaLnBrk="1" hangingPunct="1"/>
            <a:r>
              <a:rPr lang="en-US" altLang="ko-KR" sz="2000" dirty="0" smtClean="0">
                <a:ea typeface="굴림" charset="-127"/>
              </a:rPr>
              <a:t>Structure of MIB</a:t>
            </a:r>
          </a:p>
          <a:p>
            <a:pPr lvl="1" eaLnBrk="1" hangingPunct="1"/>
            <a:endParaRPr lang="en-US" altLang="ko-KR" sz="2000" dirty="0" smtClean="0">
              <a:ea typeface="굴림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524000" y="378937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traditional MIB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Combined MIB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tcpConnTable+ipv6..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tcpConnTable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ipv4StateTable+ipv6..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ipStateTable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ipv4UdpTable+ipv6..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ipUdpTable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..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..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smtClean="0">
              <a:ea typeface="굴림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ea typeface="굴림" charset="-127"/>
              </a:rPr>
              <a:t>  </a:t>
            </a:r>
            <a:r>
              <a:rPr lang="en-US" altLang="ko-KR" sz="2000" dirty="0" smtClean="0">
                <a:ea typeface="굴림" charset="-127"/>
              </a:rPr>
              <a:t>IPv6 over IEEE 802.15.4 (USN environment)</a:t>
            </a:r>
          </a:p>
          <a:p>
            <a:pPr lvl="1" eaLnBrk="1" hangingPunct="1"/>
            <a:endParaRPr lang="en-US" altLang="ko-KR" sz="2000" dirty="0" smtClean="0">
              <a:ea typeface="굴림" charset="-127"/>
            </a:endParaRPr>
          </a:p>
          <a:p>
            <a:pPr lvl="1" eaLnBrk="1" hangingPunct="1"/>
            <a:r>
              <a:rPr lang="en-US" altLang="ko-KR" sz="2000" dirty="0" smtClean="0">
                <a:ea typeface="굴림" charset="-127"/>
              </a:rPr>
              <a:t>Storage limitation (ipv4 : 32bit, ipv6 : 128bit)</a:t>
            </a:r>
          </a:p>
          <a:p>
            <a:pPr lvl="1" eaLnBrk="1" hangingPunct="1"/>
            <a:r>
              <a:rPr lang="en-US" altLang="ko-KR" sz="2000" dirty="0" smtClean="0">
                <a:ea typeface="굴림" charset="-127"/>
              </a:rPr>
              <a:t>Small routing tables</a:t>
            </a:r>
          </a:p>
          <a:p>
            <a:pPr lvl="1" eaLnBrk="1" hangingPunct="1"/>
            <a:r>
              <a:rPr lang="en-US" altLang="ko-KR" sz="2000" dirty="0" smtClean="0">
                <a:ea typeface="굴림" charset="-127"/>
              </a:rPr>
              <a:t>Periodic sleep aware management</a:t>
            </a:r>
          </a:p>
          <a:p>
            <a:pPr lvl="1" eaLnBrk="1" hangingPunct="1"/>
            <a:r>
              <a:rPr lang="en-US" altLang="ko-KR" sz="2000" dirty="0" smtClean="0">
                <a:ea typeface="굴림" charset="-127"/>
              </a:rPr>
              <a:t>Compressed addresses (Low bandwidth &lt; 300kbps)</a:t>
            </a:r>
          </a:p>
          <a:p>
            <a:pPr lvl="1" eaLnBrk="1" hangingPunct="1"/>
            <a:r>
              <a:rPr lang="en-US" altLang="ko-KR" sz="2000" dirty="0" smtClean="0">
                <a:ea typeface="굴림" charset="-127"/>
              </a:rPr>
              <a:t>Low network overhead</a:t>
            </a:r>
          </a:p>
          <a:p>
            <a:pPr lvl="1" eaLnBrk="1" hangingPunct="1"/>
            <a:r>
              <a:rPr lang="en-US" altLang="ko-KR" sz="2000" dirty="0" smtClean="0">
                <a:ea typeface="굴림" charset="-127"/>
              </a:rPr>
              <a:t>IP network interaction (Seamless IP routing, Compatible with SNMP, etc)</a:t>
            </a:r>
          </a:p>
          <a:p>
            <a:pPr lvl="1" eaLnBrk="1" hangingPunct="1"/>
            <a:endParaRPr lang="en-US" altLang="ko-KR" sz="2000" dirty="0" smtClean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smtClean="0">
              <a:ea typeface="굴림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15927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charset="-127"/>
              </a:rPr>
              <a:t>  </a:t>
            </a:r>
            <a:r>
              <a:rPr lang="en-US" altLang="ko-KR" sz="2000" dirty="0" smtClean="0">
                <a:ea typeface="굴림" charset="-127"/>
              </a:rPr>
              <a:t>System Architecture</a:t>
            </a:r>
          </a:p>
          <a:p>
            <a:pPr lvl="1" eaLnBrk="1" hangingPunct="1"/>
            <a:endParaRPr lang="en-US" altLang="ko-KR" sz="2000" dirty="0" smtClean="0">
              <a:ea typeface="굴림" charset="-127"/>
            </a:endParaRPr>
          </a:p>
          <a:p>
            <a:pPr lvl="1" eaLnBrk="1" hangingPunct="1"/>
            <a:endParaRPr lang="en-US" altLang="ko-KR" sz="2000" dirty="0" smtClean="0">
              <a:ea typeface="굴림" charset="-127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940567"/>
            <a:ext cx="6000792" cy="4917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smtClean="0">
              <a:ea typeface="굴림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ea typeface="굴림" charset="-127"/>
              </a:rPr>
              <a:t>  </a:t>
            </a:r>
            <a:r>
              <a:rPr lang="en-US" altLang="ko-KR" sz="2000" dirty="0" smtClean="0">
                <a:ea typeface="굴림" charset="-127"/>
              </a:rPr>
              <a:t>Future work</a:t>
            </a:r>
            <a:endParaRPr lang="en-US" altLang="ko-KR" sz="2000" dirty="0" smtClean="0">
              <a:ea typeface="굴림" charset="-127"/>
            </a:endParaRPr>
          </a:p>
          <a:p>
            <a:pPr lvl="1" eaLnBrk="1" hangingPunct="1"/>
            <a:endParaRPr lang="en-US" altLang="ko-KR" sz="2000" dirty="0" smtClean="0">
              <a:ea typeface="굴림" charset="-127"/>
            </a:endParaRPr>
          </a:p>
          <a:p>
            <a:pPr lvl="1" eaLnBrk="1" hangingPunct="1"/>
            <a:r>
              <a:rPr lang="en-US" altLang="ko-KR" sz="2000" dirty="0" smtClean="0">
                <a:ea typeface="굴림" charset="-127"/>
              </a:rPr>
              <a:t>How to minimize MIB (management information base)</a:t>
            </a:r>
          </a:p>
          <a:p>
            <a:pPr lvl="1" eaLnBrk="1" hangingPunct="1"/>
            <a:endParaRPr lang="en-US" altLang="ko-KR" sz="2000" dirty="0" smtClean="0">
              <a:ea typeface="굴림" charset="-127"/>
            </a:endParaRPr>
          </a:p>
          <a:p>
            <a:pPr lvl="1" eaLnBrk="1" hangingPunct="1"/>
            <a:r>
              <a:rPr lang="en-US" altLang="ko-KR" sz="2000" dirty="0" smtClean="0">
                <a:ea typeface="굴림" charset="-127"/>
              </a:rPr>
              <a:t>How to reduce the transaction of the network</a:t>
            </a:r>
          </a:p>
          <a:p>
            <a:pPr lvl="1" eaLnBrk="1" hangingPunct="1"/>
            <a:endParaRPr lang="en-US" altLang="ko-KR" sz="2000" dirty="0" smtClean="0">
              <a:ea typeface="굴림" charset="-127"/>
            </a:endParaRPr>
          </a:p>
          <a:p>
            <a:pPr lvl="1" eaLnBrk="1" hangingPunct="1"/>
            <a:r>
              <a:rPr lang="en-US" altLang="ko-KR" sz="2000" dirty="0" smtClean="0">
                <a:ea typeface="굴림" charset="-127"/>
              </a:rPr>
              <a:t>Make the algorithm that effectively manage the sensor network</a:t>
            </a:r>
            <a:endParaRPr lang="en-US" altLang="ko-KR" sz="2000" dirty="0" smtClean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35TGp_edu_com_bl">
  <a:themeElements>
    <a:clrScheme name="035TGp_edu_com_bl 3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72B143"/>
      </a:accent1>
      <a:accent2>
        <a:srgbClr val="0099CC"/>
      </a:accent2>
      <a:accent3>
        <a:srgbClr val="FFFFFF"/>
      </a:accent3>
      <a:accent4>
        <a:srgbClr val="174578"/>
      </a:accent4>
      <a:accent5>
        <a:srgbClr val="BCD5B0"/>
      </a:accent5>
      <a:accent6>
        <a:srgbClr val="008AB9"/>
      </a:accent6>
      <a:hlink>
        <a:srgbClr val="FF7C80"/>
      </a:hlink>
      <a:folHlink>
        <a:srgbClr val="969696"/>
      </a:folHlink>
    </a:clrScheme>
    <a:fontScheme name="035TGp_edu_com_b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35TGp_edu_com_bl 1">
        <a:dk1>
          <a:srgbClr val="3E2787"/>
        </a:dk1>
        <a:lt1>
          <a:srgbClr val="FFFFFF"/>
        </a:lt1>
        <a:dk2>
          <a:srgbClr val="000000"/>
        </a:dk2>
        <a:lt2>
          <a:srgbClr val="D6E1E2"/>
        </a:lt2>
        <a:accent1>
          <a:srgbClr val="5C3DCD"/>
        </a:accent1>
        <a:accent2>
          <a:srgbClr val="6699FF"/>
        </a:accent2>
        <a:accent3>
          <a:srgbClr val="FFFFFF"/>
        </a:accent3>
        <a:accent4>
          <a:srgbClr val="342072"/>
        </a:accent4>
        <a:accent5>
          <a:srgbClr val="B5AFE3"/>
        </a:accent5>
        <a:accent6>
          <a:srgbClr val="5C8AE7"/>
        </a:accent6>
        <a:hlink>
          <a:srgbClr val="00CC99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5TGp_edu_com_bl 2">
        <a:dk1>
          <a:srgbClr val="666699"/>
        </a:dk1>
        <a:lt1>
          <a:srgbClr val="FFFFFF"/>
        </a:lt1>
        <a:dk2>
          <a:srgbClr val="000000"/>
        </a:dk2>
        <a:lt2>
          <a:srgbClr val="F7F4D5"/>
        </a:lt2>
        <a:accent1>
          <a:srgbClr val="3F97D3"/>
        </a:accent1>
        <a:accent2>
          <a:srgbClr val="83C35F"/>
        </a:accent2>
        <a:accent3>
          <a:srgbClr val="FFFFFF"/>
        </a:accent3>
        <a:accent4>
          <a:srgbClr val="565682"/>
        </a:accent4>
        <a:accent5>
          <a:srgbClr val="AFC9E6"/>
        </a:accent5>
        <a:accent6>
          <a:srgbClr val="76B055"/>
        </a:accent6>
        <a:hlink>
          <a:srgbClr val="C870D4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5TGp_edu_com_bl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72B143"/>
        </a:accent1>
        <a:accent2>
          <a:srgbClr val="0099CC"/>
        </a:accent2>
        <a:accent3>
          <a:srgbClr val="FFFFFF"/>
        </a:accent3>
        <a:accent4>
          <a:srgbClr val="174578"/>
        </a:accent4>
        <a:accent5>
          <a:srgbClr val="BCD5B0"/>
        </a:accent5>
        <a:accent6>
          <a:srgbClr val="008AB9"/>
        </a:accent6>
        <a:hlink>
          <a:srgbClr val="FF7C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2474</TotalTime>
  <Words>118</Words>
  <Application>Microsoft Office PowerPoint</Application>
  <PresentationFormat>화면 슬라이드 쇼(4:3)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7" baseType="lpstr">
      <vt:lpstr>035TGp_edu_com_bl</vt:lpstr>
      <vt:lpstr>Image</vt:lpstr>
      <vt:lpstr>SNMP over IPv6  </vt:lpstr>
      <vt:lpstr>슬라이드 2</vt:lpstr>
      <vt:lpstr>슬라이드 3</vt:lpstr>
      <vt:lpstr>슬라이드 4</vt:lpstr>
      <vt:lpstr>슬라이드 5</vt:lpstr>
    </vt:vector>
  </TitlesOfParts>
  <Company>SNU CSE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Korean Case</dc:title>
  <dc:creator>Yanghee Choi</dc:creator>
  <cp:lastModifiedBy>황선민</cp:lastModifiedBy>
  <cp:revision>109</cp:revision>
  <dcterms:created xsi:type="dcterms:W3CDTF">2007-03-05T06:39:00Z</dcterms:created>
  <dcterms:modified xsi:type="dcterms:W3CDTF">2008-10-06T07:04:32Z</dcterms:modified>
</cp:coreProperties>
</file>