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B30EDBD-1C2D-4C1E-B459-B60219FAB484}" type="datetimeFigureOut">
              <a:rPr lang="ko-KR" altLang="en-US" smtClean="0"/>
              <a:pPr/>
              <a:t>2008-10-06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직사각형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직사각형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이등변 삼각형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2008-10-06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2008-10-06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2008-10-06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5" name="직선 연결선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2008-10-06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8" name="직선 연결선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직선 연결선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이등변 삼각형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  Future Internet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14462" y="4357694"/>
            <a:ext cx="6858000" cy="533400"/>
          </a:xfrm>
        </p:spPr>
        <p:txBody>
          <a:bodyPr/>
          <a:lstStyle/>
          <a:p>
            <a:r>
              <a:rPr lang="en-US" altLang="ko-KR" dirty="0" smtClean="0"/>
              <a:t>Problem of current Internet</a:t>
            </a:r>
            <a:endParaRPr lang="ko-KR" altLang="en-US" dirty="0"/>
          </a:p>
        </p:txBody>
      </p:sp>
      <p:sp>
        <p:nvSpPr>
          <p:cNvPr id="4" name="부제목 2"/>
          <p:cNvSpPr txBox="1">
            <a:spLocks/>
          </p:cNvSpPr>
          <p:nvPr/>
        </p:nvSpPr>
        <p:spPr>
          <a:xfrm>
            <a:off x="1355127" y="5027048"/>
            <a:ext cx="6858000" cy="747714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lvl="0" algn="r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Prof</a:t>
            </a:r>
            <a:r>
              <a:rPr lang="en-US" altLang="ko-KR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: </a:t>
            </a:r>
            <a:r>
              <a:rPr lang="en-US" altLang="ko-KR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Choong</a:t>
            </a:r>
            <a:r>
              <a:rPr lang="en-US" altLang="ko-KR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ko-KR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Seon</a:t>
            </a:r>
            <a:r>
              <a:rPr lang="en-US" altLang="ko-KR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Hong</a:t>
            </a:r>
          </a:p>
          <a:p>
            <a:pPr lvl="0" algn="r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ID: 2008310464</a:t>
            </a:r>
            <a:endParaRPr lang="en-US" altLang="ko-KR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 algn="r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altLang="ko-KR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Han </a:t>
            </a:r>
            <a:r>
              <a:rPr lang="en-US" altLang="ko-KR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Seungmin</a:t>
            </a:r>
            <a:r>
              <a:rPr lang="en-US" altLang="ko-KR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</a:t>
            </a:r>
            <a:r>
              <a:rPr lang="ko-KR" altLang="en-U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한승민</a:t>
            </a:r>
            <a:r>
              <a:rPr lang="en-US" altLang="ko-KR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http://2006.xmlconference.org/proceedings/127/images/networ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642918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 of Current Internet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 smtClean="0"/>
              <a:t>QoS</a:t>
            </a:r>
            <a:r>
              <a:rPr lang="en-US" altLang="ko-KR" dirty="0" smtClean="0"/>
              <a:t> </a:t>
            </a:r>
            <a:r>
              <a:rPr lang="en-US" altLang="ko-KR" sz="2400" dirty="0" smtClean="0"/>
              <a:t>(how to improve </a:t>
            </a:r>
            <a:r>
              <a:rPr lang="en-US" altLang="ko-KR" sz="2400" dirty="0" err="1" smtClean="0"/>
              <a:t>QoS</a:t>
            </a:r>
            <a:r>
              <a:rPr lang="en-US" altLang="ko-KR" sz="2400" dirty="0" smtClean="0"/>
              <a:t>?)</a:t>
            </a:r>
          </a:p>
          <a:p>
            <a:pPr lvl="1"/>
            <a:r>
              <a:rPr lang="en-US" altLang="ko-KR" dirty="0" smtClean="0"/>
              <a:t>Guarantee Service.</a:t>
            </a:r>
          </a:p>
          <a:p>
            <a:pPr lvl="1"/>
            <a:r>
              <a:rPr lang="en-US" altLang="ko-KR" dirty="0" smtClean="0"/>
              <a:t>Communicate each devices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Slow bandwidth</a:t>
            </a:r>
          </a:p>
          <a:p>
            <a:pPr lvl="2"/>
            <a:r>
              <a:rPr lang="en-US" altLang="ko-KR" dirty="0" smtClean="0"/>
              <a:t>VOD</a:t>
            </a:r>
          </a:p>
          <a:p>
            <a:pPr lvl="3"/>
            <a:r>
              <a:rPr lang="en-US" altLang="ko-KR" dirty="0" smtClean="0"/>
              <a:t>More user</a:t>
            </a:r>
          </a:p>
          <a:p>
            <a:pPr lvl="3"/>
            <a:r>
              <a:rPr lang="en-US" altLang="ko-KR" dirty="0" smtClean="0"/>
              <a:t>More Bandwidth</a:t>
            </a:r>
          </a:p>
          <a:p>
            <a:pPr lvl="1"/>
            <a:r>
              <a:rPr lang="en-US" altLang="ko-KR" dirty="0" smtClean="0"/>
              <a:t>Traffic control</a:t>
            </a:r>
          </a:p>
          <a:p>
            <a:pPr lvl="1"/>
            <a:r>
              <a:rPr lang="en-US" altLang="ko-KR" dirty="0" smtClean="0"/>
              <a:t>Support </a:t>
            </a:r>
            <a:r>
              <a:rPr lang="en-US" altLang="ko-KR" dirty="0" err="1" smtClean="0"/>
              <a:t>Heteroginios</a:t>
            </a:r>
            <a:r>
              <a:rPr lang="en-US" altLang="ko-KR" dirty="0" smtClean="0"/>
              <a:t> Devices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</a:t>
            </a:r>
            <a:endParaRPr lang="ko-KR" alt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5812946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모서리가 둥근 직사각형 4"/>
          <p:cNvSpPr/>
          <p:nvPr/>
        </p:nvSpPr>
        <p:spPr>
          <a:xfrm>
            <a:off x="1357290" y="2786058"/>
            <a:ext cx="1928826" cy="714380"/>
          </a:xfrm>
          <a:prstGeom prst="roundRect">
            <a:avLst/>
          </a:prstGeom>
          <a:solidFill>
            <a:schemeClr val="accent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1643042" y="4143380"/>
            <a:ext cx="1357322" cy="500066"/>
          </a:xfrm>
          <a:prstGeom prst="roundRect">
            <a:avLst/>
          </a:prstGeom>
          <a:solidFill>
            <a:schemeClr val="accent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설명선 2 6"/>
          <p:cNvSpPr/>
          <p:nvPr/>
        </p:nvSpPr>
        <p:spPr>
          <a:xfrm>
            <a:off x="4786314" y="2214554"/>
            <a:ext cx="3357586" cy="64294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1894"/>
              <a:gd name="adj6" fmla="val -50793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Cloud Computing</a:t>
            </a:r>
            <a:endParaRPr lang="ko-KR" altLang="en-US" dirty="0"/>
          </a:p>
        </p:txBody>
      </p:sp>
      <p:sp>
        <p:nvSpPr>
          <p:cNvPr id="8" name="설명선 2 7"/>
          <p:cNvSpPr/>
          <p:nvPr/>
        </p:nvSpPr>
        <p:spPr>
          <a:xfrm>
            <a:off x="4929190" y="4929198"/>
            <a:ext cx="3357586" cy="642942"/>
          </a:xfrm>
          <a:prstGeom prst="borderCallout2">
            <a:avLst>
              <a:gd name="adj1" fmla="val 53228"/>
              <a:gd name="adj2" fmla="val -6682"/>
              <a:gd name="adj3" fmla="val 53228"/>
              <a:gd name="adj4" fmla="val -19555"/>
              <a:gd name="adj5" fmla="val -102986"/>
              <a:gd name="adj6" fmla="val -6358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Semantic Web Layer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</a:t>
            </a:r>
            <a:endParaRPr lang="ko-KR" altLang="en-US" dirty="0"/>
          </a:p>
        </p:txBody>
      </p:sp>
      <p:sp>
        <p:nvSpPr>
          <p:cNvPr id="7" name="아래쪽 화살표 설명선 6"/>
          <p:cNvSpPr/>
          <p:nvPr/>
        </p:nvSpPr>
        <p:spPr>
          <a:xfrm>
            <a:off x="1357290" y="1285860"/>
            <a:ext cx="928694" cy="1000132"/>
          </a:xfrm>
          <a:prstGeom prst="down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Internet</a:t>
            </a:r>
            <a:br>
              <a:rPr lang="en-US" altLang="ko-KR" sz="1200" dirty="0" smtClean="0"/>
            </a:br>
            <a:r>
              <a:rPr lang="en-US" altLang="ko-KR" sz="1200" dirty="0" smtClean="0"/>
              <a:t>Access</a:t>
            </a:r>
            <a:br>
              <a:rPr lang="en-US" altLang="ko-KR" sz="1200" dirty="0" smtClean="0"/>
            </a:br>
            <a:r>
              <a:rPr lang="en-US" altLang="ko-KR" sz="1200" dirty="0" smtClean="0"/>
              <a:t>Device</a:t>
            </a:r>
          </a:p>
        </p:txBody>
      </p:sp>
      <p:sp>
        <p:nvSpPr>
          <p:cNvPr id="8" name="아래쪽 화살표 설명선 7"/>
          <p:cNvSpPr/>
          <p:nvPr/>
        </p:nvSpPr>
        <p:spPr>
          <a:xfrm>
            <a:off x="2357422" y="1285860"/>
            <a:ext cx="928694" cy="1000132"/>
          </a:xfrm>
          <a:prstGeom prst="down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Service</a:t>
            </a:r>
            <a:br>
              <a:rPr lang="en-US" altLang="ko-KR" sz="1200" dirty="0" smtClean="0"/>
            </a:br>
            <a:r>
              <a:rPr lang="en-US" altLang="ko-KR" sz="1200" dirty="0" smtClean="0"/>
              <a:t>Terminal</a:t>
            </a:r>
          </a:p>
        </p:txBody>
      </p:sp>
      <p:sp>
        <p:nvSpPr>
          <p:cNvPr id="10" name="모서리가 둥근 직사각형 9"/>
          <p:cNvSpPr/>
          <p:nvPr/>
        </p:nvSpPr>
        <p:spPr>
          <a:xfrm>
            <a:off x="571472" y="2357430"/>
            <a:ext cx="5286412" cy="285752"/>
          </a:xfrm>
          <a:prstGeom prst="round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Access and Authorization Control</a:t>
            </a:r>
            <a:endParaRPr lang="ko-KR" altLang="en-US" sz="1600" dirty="0"/>
          </a:p>
        </p:txBody>
      </p:sp>
      <p:sp>
        <p:nvSpPr>
          <p:cNvPr id="11" name="아래쪽 화살표 설명선 10"/>
          <p:cNvSpPr/>
          <p:nvPr/>
        </p:nvSpPr>
        <p:spPr>
          <a:xfrm>
            <a:off x="571472" y="2714620"/>
            <a:ext cx="1714512" cy="857256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50889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Control Interface</a:t>
            </a:r>
            <a:endParaRPr lang="ko-KR" altLang="en-US" sz="1200" dirty="0"/>
          </a:p>
        </p:txBody>
      </p:sp>
      <p:sp>
        <p:nvSpPr>
          <p:cNvPr id="12" name="아래쪽 화살표 설명선 11"/>
          <p:cNvSpPr/>
          <p:nvPr/>
        </p:nvSpPr>
        <p:spPr>
          <a:xfrm>
            <a:off x="2357422" y="2714620"/>
            <a:ext cx="1714512" cy="1643074"/>
          </a:xfrm>
          <a:prstGeom prst="downArrowCallout">
            <a:avLst>
              <a:gd name="adj1" fmla="val 11508"/>
              <a:gd name="adj2" fmla="val 13195"/>
              <a:gd name="adj3" fmla="val 13195"/>
              <a:gd name="adj4" fmla="val 2703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Data Interface</a:t>
            </a:r>
            <a:endParaRPr lang="ko-KR" altLang="en-US" sz="1200" dirty="0"/>
          </a:p>
        </p:txBody>
      </p:sp>
      <p:sp>
        <p:nvSpPr>
          <p:cNvPr id="13" name="아래쪽 화살표 설명선 12"/>
          <p:cNvSpPr/>
          <p:nvPr/>
        </p:nvSpPr>
        <p:spPr>
          <a:xfrm>
            <a:off x="4143372" y="2714620"/>
            <a:ext cx="1714512" cy="642942"/>
          </a:xfrm>
          <a:prstGeom prst="downArrow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Analysis Interface</a:t>
            </a:r>
            <a:endParaRPr lang="ko-KR" altLang="en-US" sz="1200" dirty="0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571472" y="5072074"/>
            <a:ext cx="6572296" cy="285752"/>
          </a:xfrm>
          <a:prstGeom prst="roundRect">
            <a:avLst>
              <a:gd name="adj" fmla="val 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Transparent DB and Flat File Access Protocols</a:t>
            </a:r>
            <a:endParaRPr lang="ko-KR" altLang="en-US" sz="1600" dirty="0"/>
          </a:p>
        </p:txBody>
      </p:sp>
      <p:sp>
        <p:nvSpPr>
          <p:cNvPr id="15" name="원통 14"/>
          <p:cNvSpPr/>
          <p:nvPr/>
        </p:nvSpPr>
        <p:spPr>
          <a:xfrm>
            <a:off x="1500166" y="5500702"/>
            <a:ext cx="785818" cy="642942"/>
          </a:xfrm>
          <a:prstGeom prst="can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Data</a:t>
            </a:r>
            <a:endParaRPr lang="ko-KR" altLang="en-US" dirty="0"/>
          </a:p>
        </p:txBody>
      </p:sp>
      <p:sp>
        <p:nvSpPr>
          <p:cNvPr id="16" name="원통 15"/>
          <p:cNvSpPr/>
          <p:nvPr/>
        </p:nvSpPr>
        <p:spPr>
          <a:xfrm>
            <a:off x="2714612" y="5500702"/>
            <a:ext cx="785818" cy="642942"/>
          </a:xfrm>
          <a:prstGeom prst="can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216000" rtlCol="0" anchor="ctr"/>
          <a:lstStyle/>
          <a:p>
            <a:pPr algn="ctr">
              <a:lnSpc>
                <a:spcPts val="1400"/>
              </a:lnSpc>
            </a:pPr>
            <a:r>
              <a:rPr lang="en-US" altLang="ko-KR" dirty="0" smtClean="0"/>
              <a:t>Meta</a:t>
            </a:r>
            <a:br>
              <a:rPr lang="en-US" altLang="ko-KR" dirty="0" smtClean="0"/>
            </a:br>
            <a:r>
              <a:rPr lang="en-US" altLang="ko-KR" dirty="0" smtClean="0"/>
              <a:t>Data</a:t>
            </a:r>
            <a:endParaRPr lang="ko-KR" altLang="en-US" dirty="0"/>
          </a:p>
        </p:txBody>
      </p:sp>
      <p:sp>
        <p:nvSpPr>
          <p:cNvPr id="17" name="원통 16"/>
          <p:cNvSpPr/>
          <p:nvPr/>
        </p:nvSpPr>
        <p:spPr>
          <a:xfrm>
            <a:off x="642910" y="5500702"/>
            <a:ext cx="785818" cy="642942"/>
          </a:xfrm>
          <a:prstGeom prst="can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Data</a:t>
            </a:r>
            <a:endParaRPr lang="ko-KR" altLang="en-US" dirty="0"/>
          </a:p>
        </p:txBody>
      </p:sp>
      <p:sp>
        <p:nvSpPr>
          <p:cNvPr id="18" name="원통 17"/>
          <p:cNvSpPr/>
          <p:nvPr/>
        </p:nvSpPr>
        <p:spPr>
          <a:xfrm>
            <a:off x="3571868" y="5500702"/>
            <a:ext cx="785818" cy="642942"/>
          </a:xfrm>
          <a:prstGeom prst="can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216000" rtlCol="0" anchor="ctr"/>
          <a:lstStyle/>
          <a:p>
            <a:pPr algn="ctr">
              <a:lnSpc>
                <a:spcPts val="1400"/>
              </a:lnSpc>
            </a:pPr>
            <a:r>
              <a:rPr lang="en-US" altLang="ko-KR" dirty="0" smtClean="0"/>
              <a:t>Meta</a:t>
            </a:r>
            <a:br>
              <a:rPr lang="en-US" altLang="ko-KR" dirty="0" smtClean="0"/>
            </a:br>
            <a:r>
              <a:rPr lang="en-US" altLang="ko-KR" dirty="0" smtClean="0"/>
              <a:t>Data</a:t>
            </a:r>
            <a:endParaRPr lang="ko-KR" altLang="en-US" dirty="0"/>
          </a:p>
        </p:txBody>
      </p:sp>
      <p:sp>
        <p:nvSpPr>
          <p:cNvPr id="19" name="원통 18"/>
          <p:cNvSpPr/>
          <p:nvPr/>
        </p:nvSpPr>
        <p:spPr>
          <a:xfrm>
            <a:off x="4572000" y="5500702"/>
            <a:ext cx="928694" cy="642942"/>
          </a:xfrm>
          <a:prstGeom prst="ca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>
              <a:lnSpc>
                <a:spcPts val="1400"/>
              </a:lnSpc>
            </a:pPr>
            <a:r>
              <a:rPr lang="en-US" altLang="ko-KR" sz="1200" dirty="0" smtClean="0"/>
              <a:t>Analysis</a:t>
            </a:r>
            <a:br>
              <a:rPr lang="en-US" altLang="ko-KR" sz="1200" dirty="0" smtClean="0"/>
            </a:br>
            <a:r>
              <a:rPr lang="en-US" altLang="ko-KR" sz="1200" dirty="0" smtClean="0"/>
              <a:t>interface</a:t>
            </a:r>
            <a:endParaRPr lang="ko-KR" altLang="en-US" sz="1200" dirty="0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3571868" y="3429000"/>
            <a:ext cx="3714776" cy="785818"/>
          </a:xfrm>
          <a:prstGeom prst="roundRect">
            <a:avLst>
              <a:gd name="adj" fmla="val 96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아래쪽 화살표 설명선 21"/>
          <p:cNvSpPr/>
          <p:nvPr/>
        </p:nvSpPr>
        <p:spPr>
          <a:xfrm>
            <a:off x="2643174" y="4429132"/>
            <a:ext cx="2143140" cy="571504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46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Data Management</a:t>
            </a:r>
            <a:endParaRPr lang="ko-KR" altLang="en-US" sz="1600" dirty="0"/>
          </a:p>
        </p:txBody>
      </p:sp>
      <p:sp>
        <p:nvSpPr>
          <p:cNvPr id="23" name="아래쪽 화살표 설명선 22"/>
          <p:cNvSpPr/>
          <p:nvPr/>
        </p:nvSpPr>
        <p:spPr>
          <a:xfrm>
            <a:off x="3643306" y="3500438"/>
            <a:ext cx="1143008" cy="857256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Semantic</a:t>
            </a:r>
            <a:br>
              <a:rPr lang="en-US" altLang="ko-KR" sz="1200" dirty="0" smtClean="0"/>
            </a:br>
            <a:r>
              <a:rPr lang="en-US" altLang="ko-KR" sz="1200" dirty="0" smtClean="0"/>
              <a:t>validated</a:t>
            </a:r>
            <a:br>
              <a:rPr lang="en-US" altLang="ko-KR" sz="1200" dirty="0" smtClean="0"/>
            </a:br>
            <a:r>
              <a:rPr lang="en-US" altLang="ko-KR" sz="1200" dirty="0" smtClean="0"/>
              <a:t>code</a:t>
            </a:r>
            <a:endParaRPr lang="ko-KR" altLang="en-US" sz="1200" dirty="0"/>
          </a:p>
        </p:txBody>
      </p:sp>
      <p:sp>
        <p:nvSpPr>
          <p:cNvPr id="25" name="아래쪽 화살표 설명선 24"/>
          <p:cNvSpPr/>
          <p:nvPr/>
        </p:nvSpPr>
        <p:spPr>
          <a:xfrm>
            <a:off x="4857752" y="3500438"/>
            <a:ext cx="1143008" cy="1500198"/>
          </a:xfrm>
          <a:prstGeom prst="downArrowCallout">
            <a:avLst>
              <a:gd name="adj1" fmla="val 12925"/>
              <a:gd name="adj2" fmla="val 18208"/>
              <a:gd name="adj3" fmla="val 18962"/>
              <a:gd name="adj4" fmla="val 3795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User</a:t>
            </a:r>
            <a:br>
              <a:rPr lang="en-US" altLang="ko-KR" sz="1200" dirty="0" smtClean="0"/>
            </a:br>
            <a:r>
              <a:rPr lang="en-US" altLang="ko-KR" sz="1200" dirty="0" smtClean="0"/>
              <a:t>validated</a:t>
            </a:r>
            <a:br>
              <a:rPr lang="en-US" altLang="ko-KR" sz="1200" dirty="0" smtClean="0"/>
            </a:br>
            <a:r>
              <a:rPr lang="en-US" altLang="ko-KR" sz="1200" dirty="0" smtClean="0"/>
              <a:t>code</a:t>
            </a:r>
            <a:endParaRPr lang="ko-KR" altLang="en-US" sz="1200" dirty="0"/>
          </a:p>
        </p:txBody>
      </p:sp>
      <p:sp>
        <p:nvSpPr>
          <p:cNvPr id="27" name="아래쪽 화살표 설명선 26"/>
          <p:cNvSpPr/>
          <p:nvPr/>
        </p:nvSpPr>
        <p:spPr>
          <a:xfrm>
            <a:off x="571472" y="3714752"/>
            <a:ext cx="1714512" cy="1285884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2711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Acquisition</a:t>
            </a:r>
            <a:endParaRPr lang="ko-KR" altLang="en-US" sz="1200" dirty="0"/>
          </a:p>
        </p:txBody>
      </p:sp>
      <p:sp>
        <p:nvSpPr>
          <p:cNvPr id="24" name="아래쪽 화살표 설명선 23"/>
          <p:cNvSpPr/>
          <p:nvPr/>
        </p:nvSpPr>
        <p:spPr>
          <a:xfrm>
            <a:off x="6072198" y="3500438"/>
            <a:ext cx="1143008" cy="1500198"/>
          </a:xfrm>
          <a:prstGeom prst="downArrowCallout">
            <a:avLst>
              <a:gd name="adj1" fmla="val 12925"/>
              <a:gd name="adj2" fmla="val 18208"/>
              <a:gd name="adj3" fmla="val 18962"/>
              <a:gd name="adj4" fmla="val 3795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Legacy</a:t>
            </a:r>
            <a:br>
              <a:rPr lang="en-US" altLang="ko-KR" sz="1200" dirty="0" smtClean="0"/>
            </a:br>
            <a:r>
              <a:rPr lang="en-US" altLang="ko-KR" sz="1200" dirty="0" smtClean="0"/>
              <a:t>code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Utilizing online Web communities as sources of internet resources</a:t>
            </a:r>
          </a:p>
          <a:p>
            <a:r>
              <a:rPr lang="en-US" altLang="ko-KR" dirty="0" smtClean="0"/>
              <a:t>High Language -&gt; A.I</a:t>
            </a:r>
          </a:p>
          <a:p>
            <a:r>
              <a:rPr lang="en-US" altLang="ko-KR" dirty="0" smtClean="0"/>
              <a:t>Legacy Code</a:t>
            </a:r>
          </a:p>
          <a:p>
            <a:pPr lvl="1"/>
            <a:r>
              <a:rPr lang="en-US" altLang="ko-KR" dirty="0" smtClean="0"/>
              <a:t>New Commercial Market restoration</a:t>
            </a:r>
          </a:p>
          <a:p>
            <a:pPr lvl="1"/>
            <a:r>
              <a:rPr lang="en-US" altLang="ko-KR" sz="2400" dirty="0" smtClean="0">
                <a:ea typeface="굴림" pitchFamily="50" charset="-127"/>
              </a:rPr>
              <a:t>Open data structure for outline of user participation</a:t>
            </a:r>
            <a:endParaRPr lang="en-US" altLang="ko-KR" dirty="0" smtClean="0"/>
          </a:p>
          <a:p>
            <a:r>
              <a:rPr lang="en-US" altLang="ko-KR" dirty="0" smtClean="0"/>
              <a:t>Enable more complex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processing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굴림" pitchFamily="50" charset="-127"/>
                <a:cs typeface="+mj-cs"/>
              </a:rPr>
              <a:t>References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altLang="ko-KR" sz="1800" dirty="0" smtClean="0">
                <a:latin typeface="+mn-ea"/>
              </a:rPr>
              <a:t>1. Guy, M. </a:t>
            </a:r>
            <a:r>
              <a:rPr lang="en-US" altLang="ko-KR" sz="1800" dirty="0" err="1" smtClean="0">
                <a:latin typeface="+mn-ea"/>
              </a:rPr>
              <a:t>Jacovi</a:t>
            </a:r>
            <a:r>
              <a:rPr lang="en-US" altLang="ko-KR" sz="1800" dirty="0" smtClean="0">
                <a:latin typeface="+mn-ea"/>
              </a:rPr>
              <a:t>, E. </a:t>
            </a:r>
            <a:r>
              <a:rPr lang="en-US" altLang="ko-KR" sz="1800" dirty="0" err="1" smtClean="0">
                <a:latin typeface="+mn-ea"/>
              </a:rPr>
              <a:t>Shahar</a:t>
            </a:r>
            <a:r>
              <a:rPr lang="en-US" altLang="ko-KR" sz="1800" dirty="0" smtClean="0">
                <a:latin typeface="+mn-ea"/>
              </a:rPr>
              <a:t> S. Farrell et al. </a:t>
            </a:r>
            <a:r>
              <a:rPr lang="en-US" altLang="ko-KR" sz="1800" i="1" dirty="0" smtClean="0">
                <a:latin typeface="+mn-ea"/>
              </a:rPr>
              <a:t>Harvesting with SONAR- The Value of Aggregating Social Network Information. </a:t>
            </a:r>
            <a:r>
              <a:rPr lang="en-US" altLang="ko-KR" sz="1800" dirty="0" smtClean="0">
                <a:latin typeface="+mn-ea"/>
              </a:rPr>
              <a:t>ACM CHI 2008, April 5-10, 2008, Florence, Italy</a:t>
            </a:r>
          </a:p>
          <a:p>
            <a:pPr algn="just">
              <a:lnSpc>
                <a:spcPct val="80000"/>
              </a:lnSpc>
            </a:pPr>
            <a:r>
              <a:rPr lang="en-US" altLang="ko-KR" sz="1800" dirty="0" smtClean="0">
                <a:latin typeface="+mn-ea"/>
              </a:rPr>
              <a:t>2. Zhang, M. S. Ackerman and L. </a:t>
            </a:r>
            <a:r>
              <a:rPr lang="en-US" altLang="ko-KR" sz="1800" dirty="0" err="1" smtClean="0">
                <a:latin typeface="+mn-ea"/>
              </a:rPr>
              <a:t>Adamic</a:t>
            </a:r>
            <a:r>
              <a:rPr lang="en-US" altLang="ko-KR" sz="1800" dirty="0" smtClean="0">
                <a:latin typeface="+mn-ea"/>
              </a:rPr>
              <a:t>. </a:t>
            </a:r>
            <a:r>
              <a:rPr lang="en-US" altLang="ko-KR" sz="1800" i="1" dirty="0" smtClean="0">
                <a:latin typeface="+mn-ea"/>
              </a:rPr>
              <a:t>Expertise Networks in online Communities: Structure and Algorithms. WWW 2007, May 8-12, Banff, Alberta, Canada</a:t>
            </a:r>
            <a:endParaRPr lang="en-US" altLang="ko-KR" sz="1800" dirty="0" smtClean="0">
              <a:latin typeface="+mn-ea"/>
            </a:endParaRPr>
          </a:p>
          <a:p>
            <a:pPr algn="just">
              <a:lnSpc>
                <a:spcPct val="80000"/>
              </a:lnSpc>
            </a:pPr>
            <a:r>
              <a:rPr lang="en-US" altLang="ko-KR" sz="1800" dirty="0" smtClean="0">
                <a:latin typeface="+mn-ea"/>
              </a:rPr>
              <a:t>3. Zhang and M. S. Ackerman. </a:t>
            </a:r>
            <a:r>
              <a:rPr lang="en-US" altLang="ko-KR" sz="1800" i="1" dirty="0" smtClean="0">
                <a:latin typeface="+mn-ea"/>
              </a:rPr>
              <a:t>Searching For Expertise in Social Networks: A simulation of Potential Strategies. </a:t>
            </a:r>
            <a:r>
              <a:rPr lang="en-US" altLang="ko-KR" sz="1800" dirty="0" smtClean="0">
                <a:latin typeface="+mn-ea"/>
              </a:rPr>
              <a:t> ACM GROUP’05, Nov, 2005, USA</a:t>
            </a:r>
          </a:p>
          <a:p>
            <a:pPr algn="just">
              <a:lnSpc>
                <a:spcPct val="80000"/>
              </a:lnSpc>
            </a:pPr>
            <a:r>
              <a:rPr lang="en-US" altLang="ko-KR" sz="1800" dirty="0" smtClean="0">
                <a:latin typeface="+mn-ea"/>
              </a:rPr>
              <a:t>4. Fu, R. Xiang, Y. Liu, M. Zhang and S. Ma. </a:t>
            </a:r>
            <a:r>
              <a:rPr lang="en-US" altLang="ko-KR" sz="1800" i="1" dirty="0" smtClean="0">
                <a:latin typeface="+mn-ea"/>
              </a:rPr>
              <a:t>Finding Experts Using Social Network Analysis. IEEE/WIC/ACM  Intl. Conf .on Web </a:t>
            </a:r>
            <a:r>
              <a:rPr lang="en-US" altLang="ko-KR" sz="1800" i="1" dirty="0" err="1" smtClean="0">
                <a:latin typeface="+mn-ea"/>
              </a:rPr>
              <a:t>Intellligence</a:t>
            </a:r>
            <a:r>
              <a:rPr lang="en-US" altLang="ko-KR" sz="1800" i="1" dirty="0" smtClean="0">
                <a:latin typeface="+mn-ea"/>
              </a:rPr>
              <a:t>, 2007</a:t>
            </a:r>
          </a:p>
          <a:p>
            <a:pPr algn="just">
              <a:lnSpc>
                <a:spcPct val="80000"/>
              </a:lnSpc>
            </a:pPr>
            <a:r>
              <a:rPr lang="en-US" altLang="ko-KR" sz="1800" dirty="0" smtClean="0">
                <a:latin typeface="+mn-ea"/>
              </a:rPr>
              <a:t>5. </a:t>
            </a:r>
            <a:r>
              <a:rPr lang="en-US" altLang="ko-KR" sz="1800" dirty="0" err="1" smtClean="0">
                <a:latin typeface="+mn-ea"/>
              </a:rPr>
              <a:t>Scholze</a:t>
            </a:r>
            <a:r>
              <a:rPr lang="en-US" altLang="ko-KR" sz="1800" dirty="0" smtClean="0">
                <a:latin typeface="+mn-ea"/>
              </a:rPr>
              <a:t>, G. </a:t>
            </a:r>
            <a:r>
              <a:rPr lang="en-US" altLang="ko-KR" sz="1800" dirty="0" err="1" smtClean="0">
                <a:latin typeface="+mn-ea"/>
              </a:rPr>
              <a:t>Haya</a:t>
            </a:r>
            <a:r>
              <a:rPr lang="en-US" altLang="ko-KR" sz="1800" dirty="0" smtClean="0">
                <a:latin typeface="+mn-ea"/>
              </a:rPr>
              <a:t>, J. </a:t>
            </a:r>
            <a:r>
              <a:rPr lang="en-US" altLang="ko-KR" sz="1800" dirty="0" err="1" smtClean="0">
                <a:latin typeface="+mn-ea"/>
              </a:rPr>
              <a:t>Vigen</a:t>
            </a:r>
            <a:r>
              <a:rPr lang="en-US" altLang="ko-KR" sz="1800" dirty="0" smtClean="0">
                <a:latin typeface="+mn-ea"/>
              </a:rPr>
              <a:t>, and P. </a:t>
            </a:r>
            <a:r>
              <a:rPr lang="en-US" altLang="ko-KR" sz="1800" dirty="0" err="1" smtClean="0">
                <a:latin typeface="+mn-ea"/>
              </a:rPr>
              <a:t>Prazak</a:t>
            </a:r>
            <a:r>
              <a:rPr lang="en-US" altLang="ko-KR" sz="1800" dirty="0" smtClean="0">
                <a:latin typeface="+mn-ea"/>
              </a:rPr>
              <a:t>. </a:t>
            </a:r>
            <a:r>
              <a:rPr lang="en-US" altLang="ko-KR" sz="1800" i="1" dirty="0" smtClean="0">
                <a:latin typeface="+mn-ea"/>
              </a:rPr>
              <a:t>Project GRACE: a grid based search tool for the global digital library.</a:t>
            </a:r>
            <a:r>
              <a:rPr lang="en-US" altLang="ko-KR" sz="1800" dirty="0" smtClean="0">
                <a:latin typeface="+mn-ea"/>
              </a:rPr>
              <a:t> In 7</a:t>
            </a:r>
            <a:r>
              <a:rPr lang="en-US" altLang="ko-KR" sz="1800" baseline="30000" dirty="0" smtClean="0">
                <a:latin typeface="+mn-ea"/>
              </a:rPr>
              <a:t>th</a:t>
            </a:r>
            <a:r>
              <a:rPr lang="en-US" altLang="ko-KR" sz="1800" dirty="0" smtClean="0">
                <a:latin typeface="+mn-ea"/>
              </a:rPr>
              <a:t> international conference on electronic theses and dissertations. Lexington, KY, 2004</a:t>
            </a:r>
          </a:p>
          <a:p>
            <a:pPr algn="just">
              <a:lnSpc>
                <a:spcPct val="80000"/>
              </a:lnSpc>
            </a:pPr>
            <a:r>
              <a:rPr lang="en-US" altLang="ko-KR" sz="1800" dirty="0" smtClean="0">
                <a:latin typeface="+mn-ea"/>
              </a:rPr>
              <a:t>6. B. </a:t>
            </a:r>
            <a:r>
              <a:rPr lang="en-US" altLang="ko-KR" sz="1800" dirty="0" err="1" smtClean="0">
                <a:latin typeface="+mn-ea"/>
              </a:rPr>
              <a:t>Cambazoglu</a:t>
            </a:r>
            <a:r>
              <a:rPr lang="en-US" altLang="ko-KR" sz="1800" dirty="0" smtClean="0">
                <a:latin typeface="+mn-ea"/>
              </a:rPr>
              <a:t>, E. </a:t>
            </a:r>
            <a:r>
              <a:rPr lang="en-US" altLang="ko-KR" sz="1800" dirty="0" err="1" smtClean="0">
                <a:latin typeface="+mn-ea"/>
              </a:rPr>
              <a:t>Karaca</a:t>
            </a:r>
            <a:r>
              <a:rPr lang="en-US" altLang="ko-KR" sz="1800" dirty="0" smtClean="0">
                <a:latin typeface="+mn-ea"/>
              </a:rPr>
              <a:t>, T. </a:t>
            </a:r>
            <a:r>
              <a:rPr lang="en-US" altLang="ko-KR" sz="1800" dirty="0" err="1" smtClean="0">
                <a:latin typeface="+mn-ea"/>
              </a:rPr>
              <a:t>Kucukyilmaz</a:t>
            </a:r>
            <a:r>
              <a:rPr lang="en-US" altLang="ko-KR" sz="1800" dirty="0" smtClean="0">
                <a:latin typeface="+mn-ea"/>
              </a:rPr>
              <a:t>, A. Turk and C. </a:t>
            </a:r>
            <a:r>
              <a:rPr lang="en-US" altLang="ko-KR" sz="1800" dirty="0" err="1" smtClean="0">
                <a:latin typeface="+mn-ea"/>
              </a:rPr>
              <a:t>Aykanat</a:t>
            </a:r>
            <a:r>
              <a:rPr lang="en-US" altLang="ko-KR" sz="1800" dirty="0" smtClean="0">
                <a:latin typeface="+mn-ea"/>
              </a:rPr>
              <a:t>. </a:t>
            </a:r>
            <a:r>
              <a:rPr lang="en-US" altLang="ko-KR" sz="1800" i="1" dirty="0" smtClean="0">
                <a:latin typeface="+mn-ea"/>
              </a:rPr>
              <a:t>Architecture of a Grid Enabled Web Search Engine. </a:t>
            </a:r>
            <a:r>
              <a:rPr lang="en-US" altLang="ko-KR" sz="1800" dirty="0" smtClean="0">
                <a:latin typeface="+mn-ea"/>
              </a:rPr>
              <a:t>Journal of Information Processing and Management 43 (2007) 609-623, Elsevier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5984" y="2428868"/>
            <a:ext cx="40005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dirty="0" smtClean="0">
                <a:latin typeface="맑은 고딕" pitchFamily="50" charset="-127"/>
                <a:ea typeface="맑은 고딕" pitchFamily="50" charset="-127"/>
              </a:rPr>
              <a:t>Q&amp;A</a:t>
            </a:r>
          </a:p>
          <a:p>
            <a:pPr algn="ctr"/>
            <a:endParaRPr lang="en-US" altLang="ko-KR" sz="5400" dirty="0" smtClean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en-US" altLang="ko-KR" sz="5400" dirty="0" smtClean="0">
                <a:latin typeface="맑은 고딕" pitchFamily="50" charset="-127"/>
                <a:ea typeface="맑은 고딕" pitchFamily="50" charset="-127"/>
              </a:rPr>
              <a:t>Thank you</a:t>
            </a:r>
            <a:endParaRPr lang="ko-KR" altLang="en-US" sz="54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원본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61</TotalTime>
  <Words>357</Words>
  <Application>Microsoft Office PowerPoint</Application>
  <PresentationFormat>화면 슬라이드 쇼(4:3)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원본</vt:lpstr>
      <vt:lpstr>  Future Internet</vt:lpstr>
      <vt:lpstr>Problem of Current Internet</vt:lpstr>
      <vt:lpstr>Proposal</vt:lpstr>
      <vt:lpstr>Proposal</vt:lpstr>
      <vt:lpstr>Proposal</vt:lpstr>
      <vt:lpstr>슬라이드 6</vt:lpstr>
      <vt:lpstr>슬라이드 7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Future Internet</dc:title>
  <dc:creator>Microsoft Corporation</dc:creator>
  <cp:lastModifiedBy>snoopy</cp:lastModifiedBy>
  <cp:revision>14</cp:revision>
  <dcterms:created xsi:type="dcterms:W3CDTF">2006-10-05T04:04:58Z</dcterms:created>
  <dcterms:modified xsi:type="dcterms:W3CDTF">2008-10-06T03:35:52Z</dcterms:modified>
</cp:coreProperties>
</file>