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8" r:id="rId21"/>
    <p:sldId id="279" r:id="rId2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>
              <a:solidFill>
                <a:srgbClr val="063D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174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>
              <a:solidFill>
                <a:srgbClr val="063D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5047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00093" y="258764"/>
            <a:ext cx="1988527" cy="598963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33046" y="258764"/>
            <a:ext cx="5826369" cy="598963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>
              <a:solidFill>
                <a:srgbClr val="063D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750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>
              <a:solidFill>
                <a:srgbClr val="063D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6024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>
              <a:solidFill>
                <a:srgbClr val="063D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8602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33046" y="914400"/>
            <a:ext cx="3893527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67251" y="914400"/>
            <a:ext cx="3893526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>
              <a:solidFill>
                <a:srgbClr val="063D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3573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>
              <a:solidFill>
                <a:srgbClr val="063D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799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>
              <a:solidFill>
                <a:srgbClr val="063D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6657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>
              <a:solidFill>
                <a:srgbClr val="063D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619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>
              <a:solidFill>
                <a:srgbClr val="063D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030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>
              <a:solidFill>
                <a:srgbClr val="063D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5772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3170" y="6508750"/>
            <a:ext cx="15621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33CC33"/>
                </a:solidFill>
              </a:defRPr>
            </a:lvl1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66751" y="258764"/>
            <a:ext cx="7921869" cy="503237"/>
          </a:xfrm>
          <a:prstGeom prst="rect">
            <a:avLst/>
          </a:prstGeom>
          <a:solidFill>
            <a:srgbClr val="F2CAD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Slide Title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3047" y="914400"/>
            <a:ext cx="7927731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Body Text</a:t>
            </a:r>
          </a:p>
          <a:p>
            <a:pPr lvl="1"/>
            <a:r>
              <a:rPr lang="en-US" altLang="ko-KR" smtClean="0"/>
              <a:t> Second Level</a:t>
            </a:r>
          </a:p>
          <a:p>
            <a:pPr lvl="2"/>
            <a:r>
              <a:rPr lang="en-US" altLang="ko-KR" smtClean="0"/>
              <a:t> Third Level</a:t>
            </a:r>
          </a:p>
          <a:p>
            <a:pPr lvl="3"/>
            <a:r>
              <a:rPr lang="en-US" altLang="ko-KR" smtClean="0"/>
              <a:t> Fourth Level</a:t>
            </a: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2321170" y="6400800"/>
            <a:ext cx="5893777" cy="65088"/>
          </a:xfrm>
          <a:prstGeom prst="octagon">
            <a:avLst>
              <a:gd name="adj" fmla="val 29282"/>
            </a:avLst>
          </a:prstGeom>
          <a:solidFill>
            <a:srgbClr val="063DE8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ko-KR" altLang="en-US" sz="1600">
              <a:solidFill>
                <a:srgbClr val="000000"/>
              </a:solidFill>
            </a:endParaRP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8094785" y="6457950"/>
            <a:ext cx="471283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  <a:defRPr/>
            </a:pPr>
            <a:fld id="{53883D4F-0F2A-487B-B095-1AD6B2796CAF}" type="slidenum">
              <a:rPr kumimoji="1" lang="en-US" altLang="ko-KR" sz="1600" b="1">
                <a:solidFill>
                  <a:srgbClr val="0F4D1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pPr eaLnBrk="0" fontAlgn="base" latinLnBrk="0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 sz="16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152401" y="6200776"/>
            <a:ext cx="1849315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>
                <a:solidFill>
                  <a:srgbClr val="990000"/>
                </a:solidFill>
              </a:rPr>
              <a:t>Kyung Hee University</a:t>
            </a:r>
            <a:endParaRPr kumimoji="1" lang="en-US" altLang="ko-KR" sz="1400" b="1">
              <a:solidFill>
                <a:srgbClr val="990000"/>
              </a:solidFill>
              <a:latin typeface="Book Antiqua" pitchFamily="18" charset="0"/>
            </a:endParaRP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00400" y="6415088"/>
            <a:ext cx="2672862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  <a:defRPr/>
            </a:pPr>
            <a:endParaRPr kumimoji="1" lang="ko-KR" altLang="ko-KR">
              <a:solidFill>
                <a:srgbClr val="063DE8"/>
              </a:solidFill>
            </a:endParaRPr>
          </a:p>
        </p:txBody>
      </p:sp>
      <p:graphicFrame>
        <p:nvGraphicFramePr>
          <p:cNvPr id="1033" name="Object 11"/>
          <p:cNvGraphicFramePr>
            <a:graphicFrameLocks noChangeAspect="1"/>
          </p:cNvGraphicFramePr>
          <p:nvPr/>
        </p:nvGraphicFramePr>
        <p:xfrm>
          <a:off x="140677" y="6248400"/>
          <a:ext cx="492369" cy="438150"/>
        </p:xfrm>
        <a:graphic>
          <a:graphicData uri="http://schemas.openxmlformats.org/presentationml/2006/ole">
            <p:oleObj spid="_x0000_s1026" name="Photo Editor 사진" r:id="rId14" imgW="1009791" imgH="828791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701320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돋움" pitchFamily="50" charset="-127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돋움" pitchFamily="50" charset="-127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돋움" pitchFamily="50" charset="-127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돋움" pitchFamily="50" charset="-127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돋움" pitchFamily="50" charset="-127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돋움" pitchFamily="50" charset="-127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돋움" pitchFamily="50" charset="-127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돋움" pitchFamily="50" charset="-127"/>
        </a:defRPr>
      </a:lvl9pPr>
    </p:titleStyle>
    <p:bodyStyle>
      <a:lvl1pPr marL="285750" indent="-285750" algn="l" rtl="0" eaLnBrk="0" fontAlgn="base" hangingPunct="0">
        <a:lnSpc>
          <a:spcPct val="120000"/>
        </a:lnSpc>
        <a:spcBef>
          <a:spcPct val="30000"/>
        </a:spcBef>
        <a:spcAft>
          <a:spcPct val="30000"/>
        </a:spcAft>
        <a:buClr>
          <a:schemeClr val="accent1"/>
        </a:buClr>
        <a:buSzPct val="100000"/>
        <a:buFont typeface="Wingdings" pitchFamily="2" charset="2"/>
        <a:buChar char="q"/>
        <a:defRPr kumimoji="1" sz="2400" b="1">
          <a:solidFill>
            <a:schemeClr val="bg2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30000"/>
        </a:spcBef>
        <a:spcAft>
          <a:spcPct val="20000"/>
        </a:spcAft>
        <a:buClr>
          <a:schemeClr val="accent1"/>
        </a:buClr>
        <a:buSzPct val="100000"/>
        <a:buFont typeface="Monotype Sorts" pitchFamily="2" charset="2"/>
        <a:buBlip>
          <a:blip r:embed="rId15"/>
        </a:buBlip>
        <a:defRPr kumimoji="1" sz="2200" b="1">
          <a:solidFill>
            <a:schemeClr val="bg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SzPct val="60000"/>
        <a:buFont typeface="Monotype Sorts" pitchFamily="2" charset="2"/>
        <a:buChar char="l"/>
        <a:defRPr kumimoji="1" sz="2000" b="1">
          <a:solidFill>
            <a:schemeClr val="bg2"/>
          </a:solidFill>
          <a:latin typeface="+mn-lt"/>
          <a:ea typeface="+mn-ea"/>
        </a:defRPr>
      </a:lvl3pPr>
      <a:lvl4pPr marL="1543050" indent="-17145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SzPct val="60000"/>
        <a:buChar char="–"/>
        <a:defRPr kumimoji="1" b="1">
          <a:solidFill>
            <a:schemeClr val="bg2"/>
          </a:solidFill>
          <a:latin typeface="+mn-lt"/>
          <a:ea typeface="+mn-ea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50000"/>
        <a:buChar char="•"/>
        <a:defRPr kumimoji="1" sz="1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  <a:ea typeface="+mn-ea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50000"/>
        <a:buChar char="•"/>
        <a:defRPr kumimoji="1" sz="1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  <a:ea typeface="+mn-ea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50000"/>
        <a:buChar char="•"/>
        <a:defRPr kumimoji="1" sz="1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  <a:ea typeface="+mn-ea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50000"/>
        <a:buChar char="•"/>
        <a:defRPr kumimoji="1" sz="1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  <a:ea typeface="+mn-ea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50000"/>
        <a:buChar char="•"/>
        <a:defRPr kumimoji="1" sz="1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538" name="Object 4"/>
          <p:cNvGraphicFramePr>
            <a:graphicFrameLocks noChangeAspect="1"/>
          </p:cNvGraphicFramePr>
          <p:nvPr/>
        </p:nvGraphicFramePr>
        <p:xfrm>
          <a:off x="2321169" y="990600"/>
          <a:ext cx="4339004" cy="3937000"/>
        </p:xfrm>
        <a:graphic>
          <a:graphicData uri="http://schemas.openxmlformats.org/presentationml/2006/ole">
            <p:oleObj spid="_x0000_s2050" name="VISIO" r:id="rId3" imgW="4721103" imgH="3955046" progId="">
              <p:embed/>
            </p:oleObj>
          </a:graphicData>
        </a:graphic>
      </p:graphicFrame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569" y="1447800"/>
            <a:ext cx="3938954" cy="2362200"/>
          </a:xfrm>
          <a:solidFill>
            <a:srgbClr val="FBC1FA"/>
          </a:solidFill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Chapter 28</a:t>
            </a:r>
            <a:br>
              <a:rPr lang="en-US" altLang="ko-KR" dirty="0" smtClean="0"/>
            </a:br>
            <a:r>
              <a:rPr lang="en-US" altLang="ko-KR" dirty="0" smtClean="0">
                <a:solidFill>
                  <a:srgbClr val="2AC45A"/>
                </a:solidFill>
              </a:rPr>
              <a:t>ICMPv6</a:t>
            </a:r>
          </a:p>
        </p:txBody>
      </p:sp>
    </p:spTree>
    <p:extLst>
      <p:ext uri="{BB962C8B-B14F-4D97-AF65-F5344CB8AC3E}">
        <p14:creationId xmlns:p14="http://schemas.microsoft.com/office/powerpoint/2010/main" xmlns="" val="126276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Informational Messages (</a:t>
            </a:r>
            <a:r>
              <a:rPr lang="en-US" altLang="ko-KR" dirty="0" err="1" smtClean="0"/>
              <a:t>cont</a:t>
            </a:r>
            <a:r>
              <a:rPr lang="en-US" altLang="ko-KR" dirty="0" smtClean="0"/>
              <a:t>’)</a:t>
            </a:r>
            <a:endParaRPr lang="ko-KR" altLang="en-US" dirty="0"/>
          </a:p>
        </p:txBody>
      </p:sp>
      <p:sp>
        <p:nvSpPr>
          <p:cNvPr id="7475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Echo-request message</a:t>
            </a:r>
          </a:p>
          <a:p>
            <a:endParaRPr lang="en-US" altLang="ko-KR" smtClean="0"/>
          </a:p>
          <a:p>
            <a:endParaRPr lang="en-US" altLang="ko-KR" smtClean="0"/>
          </a:p>
          <a:p>
            <a:endParaRPr lang="en-US" altLang="ko-KR" smtClean="0"/>
          </a:p>
          <a:p>
            <a:r>
              <a:rPr lang="en-US" altLang="ko-KR" smtClean="0"/>
              <a:t>Echo-reply message</a:t>
            </a:r>
          </a:p>
          <a:p>
            <a:endParaRPr lang="ko-KR" altLang="en-US" smtClean="0"/>
          </a:p>
        </p:txBody>
      </p:sp>
      <p:pic>
        <p:nvPicPr>
          <p:cNvPr id="74756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2567" y="1628775"/>
            <a:ext cx="7036777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757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6961" y="4217988"/>
            <a:ext cx="7041174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0770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28.4 Neighbor-Discovery Message</a:t>
            </a:r>
            <a:endParaRPr lang="ko-KR" altLang="en-US" dirty="0"/>
          </a:p>
        </p:txBody>
      </p:sp>
      <p:sp>
        <p:nvSpPr>
          <p:cNvPr id="75779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Several messages in the </a:t>
            </a:r>
            <a:r>
              <a:rPr lang="en-US" altLang="ko-KR" dirty="0" smtClean="0"/>
              <a:t>ICMPv4 </a:t>
            </a:r>
            <a:r>
              <a:rPr lang="en-US" altLang="ko-KR" dirty="0" smtClean="0"/>
              <a:t>have been redefined in ICMPv6 to handle the issue of neighbor discovery</a:t>
            </a:r>
          </a:p>
          <a:p>
            <a:r>
              <a:rPr lang="en-US" altLang="ko-KR" dirty="0" smtClean="0"/>
              <a:t>The most important issue is the definition of two new protocols that clearly define the functionality of these group messages</a:t>
            </a:r>
          </a:p>
          <a:p>
            <a:pPr lvl="1"/>
            <a:r>
              <a:rPr lang="en-US" altLang="ko-KR" dirty="0" smtClean="0"/>
              <a:t>Neighbor-Discovery (ND) protocol </a:t>
            </a:r>
          </a:p>
          <a:p>
            <a:pPr lvl="1"/>
            <a:r>
              <a:rPr lang="en-US" altLang="ko-KR" dirty="0" smtClean="0"/>
              <a:t>Inverse-Neighbor-Discovery (IND) protocol</a:t>
            </a:r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55031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Neighbor-Discovery Message (</a:t>
            </a:r>
            <a:r>
              <a:rPr lang="en-US" altLang="ko-KR" dirty="0" err="1" smtClean="0"/>
              <a:t>cont</a:t>
            </a:r>
            <a:r>
              <a:rPr lang="en-US" altLang="ko-KR" dirty="0" smtClean="0"/>
              <a:t>’)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z="2000" dirty="0" smtClean="0"/>
              <a:t>Router Solicitation and Advertisement</a:t>
            </a:r>
          </a:p>
          <a:p>
            <a:pPr lvl="1">
              <a:defRPr/>
            </a:pPr>
            <a:r>
              <a:rPr lang="en-US" altLang="ko-KR" sz="2000" dirty="0" smtClean="0"/>
              <a:t>An option is added to allow the host to announce its physical address to make it easier for the router to respond.</a:t>
            </a:r>
          </a:p>
          <a:p>
            <a:pPr>
              <a:defRPr/>
            </a:pPr>
            <a:r>
              <a:rPr lang="en-US" altLang="ko-KR" sz="2000" dirty="0" smtClean="0"/>
              <a:t>Router-solicitation message</a:t>
            </a:r>
          </a:p>
          <a:p>
            <a:pPr>
              <a:defRPr/>
            </a:pPr>
            <a:endParaRPr lang="en-US" altLang="ko-KR" sz="2000" dirty="0"/>
          </a:p>
          <a:p>
            <a:pPr>
              <a:defRPr/>
            </a:pPr>
            <a:endParaRPr lang="en-US" altLang="ko-KR" sz="2000" dirty="0" smtClean="0"/>
          </a:p>
          <a:p>
            <a:pPr lvl="4">
              <a:defRPr/>
            </a:pPr>
            <a:endParaRPr lang="en-US" altLang="ko-KR" sz="1000" dirty="0" smtClean="0"/>
          </a:p>
          <a:p>
            <a:pPr>
              <a:defRPr/>
            </a:pPr>
            <a:r>
              <a:rPr lang="en-US" altLang="ko-KR" sz="2000" dirty="0" smtClean="0"/>
              <a:t>Router-advertisement message</a:t>
            </a:r>
            <a:endParaRPr lang="ko-KR" altLang="en-US" sz="2000" dirty="0"/>
          </a:p>
        </p:txBody>
      </p:sp>
      <p:pic>
        <p:nvPicPr>
          <p:cNvPr id="76804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924944"/>
            <a:ext cx="5177203" cy="136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805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941168"/>
            <a:ext cx="5177203" cy="171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6508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Neighbor-Discovery Message (</a:t>
            </a:r>
            <a:r>
              <a:rPr lang="en-US" altLang="ko-KR" dirty="0" err="1" smtClean="0"/>
              <a:t>cont</a:t>
            </a:r>
            <a:r>
              <a:rPr lang="en-US" altLang="ko-KR" dirty="0" smtClean="0"/>
              <a:t>’)</a:t>
            </a:r>
            <a:endParaRPr lang="ko-KR" altLang="en-US" dirty="0"/>
          </a:p>
        </p:txBody>
      </p:sp>
      <p:sp>
        <p:nvSpPr>
          <p:cNvPr id="77827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Neighbor-solicitation message</a:t>
            </a:r>
          </a:p>
          <a:p>
            <a:endParaRPr lang="ko-KR" altLang="en-US" smtClean="0"/>
          </a:p>
        </p:txBody>
      </p:sp>
      <p:pic>
        <p:nvPicPr>
          <p:cNvPr id="77828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3983" y="1773241"/>
            <a:ext cx="7644911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995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Neighbor-Discovery Message (</a:t>
            </a:r>
            <a:r>
              <a:rPr lang="en-US" altLang="ko-KR" dirty="0" err="1" smtClean="0"/>
              <a:t>cont</a:t>
            </a:r>
            <a:r>
              <a:rPr lang="en-US" altLang="ko-KR" dirty="0" smtClean="0"/>
              <a:t>’)</a:t>
            </a:r>
            <a:endParaRPr lang="ko-KR" altLang="en-US" dirty="0"/>
          </a:p>
        </p:txBody>
      </p:sp>
      <p:sp>
        <p:nvSpPr>
          <p:cNvPr id="78851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Neighbor advertisement message</a:t>
            </a:r>
          </a:p>
          <a:p>
            <a:endParaRPr lang="ko-KR" altLang="en-US" smtClean="0"/>
          </a:p>
        </p:txBody>
      </p:sp>
      <p:pic>
        <p:nvPicPr>
          <p:cNvPr id="78852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3983" y="1806578"/>
            <a:ext cx="7644911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7587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Neighbor-Discovery Message (</a:t>
            </a:r>
            <a:r>
              <a:rPr lang="en-US" altLang="ko-KR" dirty="0" err="1" smtClean="0"/>
              <a:t>cont</a:t>
            </a:r>
            <a:r>
              <a:rPr lang="en-US" altLang="ko-KR" dirty="0" smtClean="0"/>
              <a:t>’)</a:t>
            </a:r>
            <a:endParaRPr lang="ko-KR" altLang="en-US" dirty="0"/>
          </a:p>
        </p:txBody>
      </p:sp>
      <p:sp>
        <p:nvSpPr>
          <p:cNvPr id="7987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Redirection message</a:t>
            </a:r>
          </a:p>
          <a:p>
            <a:pPr lvl="1"/>
            <a:r>
              <a:rPr lang="en-US" altLang="ko-KR" smtClean="0"/>
              <a:t>An option is added to let the host know the physical address of the target router</a:t>
            </a:r>
          </a:p>
        </p:txBody>
      </p:sp>
      <p:pic>
        <p:nvPicPr>
          <p:cNvPr id="79876" name="Picture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2338" y="2282828"/>
            <a:ext cx="7661031" cy="388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27382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Neighbor-Discovery Message (</a:t>
            </a:r>
            <a:r>
              <a:rPr lang="en-US" altLang="ko-KR" dirty="0" err="1" smtClean="0"/>
              <a:t>cont</a:t>
            </a:r>
            <a:r>
              <a:rPr lang="en-US" altLang="ko-KR" dirty="0" smtClean="0"/>
              <a:t>’)</a:t>
            </a:r>
            <a:endParaRPr lang="ko-KR" altLang="en-US" dirty="0"/>
          </a:p>
        </p:txBody>
      </p:sp>
      <p:sp>
        <p:nvSpPr>
          <p:cNvPr id="80899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Inverse-neighbor-solicitation message</a:t>
            </a:r>
          </a:p>
          <a:p>
            <a:endParaRPr lang="en-US" altLang="ko-KR" smtClean="0"/>
          </a:p>
          <a:p>
            <a:endParaRPr lang="en-US" altLang="ko-KR" smtClean="0"/>
          </a:p>
          <a:p>
            <a:endParaRPr lang="en-US" altLang="ko-KR" smtClean="0"/>
          </a:p>
          <a:p>
            <a:r>
              <a:rPr lang="en-US" altLang="ko-KR" smtClean="0"/>
              <a:t>Inverse-neighbor-advertisement message</a:t>
            </a:r>
            <a:endParaRPr lang="ko-KR" altLang="en-US" smtClean="0"/>
          </a:p>
          <a:p>
            <a:endParaRPr lang="ko-KR" altLang="en-US" smtClean="0"/>
          </a:p>
        </p:txBody>
      </p:sp>
      <p:pic>
        <p:nvPicPr>
          <p:cNvPr id="80900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13793" y="1412878"/>
            <a:ext cx="5175738" cy="173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901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13793" y="4076700"/>
            <a:ext cx="5175738" cy="172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06746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28.5 Group Membership Message</a:t>
            </a:r>
            <a:endParaRPr lang="ko-KR" altLang="en-US" dirty="0"/>
          </a:p>
        </p:txBody>
      </p:sp>
      <p:sp>
        <p:nvSpPr>
          <p:cNvPr id="8192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The management of multicast delivery handling in IPv4 is given to the IGMPv3 protocol</a:t>
            </a:r>
          </a:p>
          <a:p>
            <a:r>
              <a:rPr lang="en-US" altLang="ko-KR" smtClean="0"/>
              <a:t>In IPv6, this responsibility is given to the Multicast Listener Delivery protocol</a:t>
            </a:r>
          </a:p>
          <a:p>
            <a:pPr lvl="1"/>
            <a:r>
              <a:rPr lang="en-US" altLang="ko-KR" smtClean="0"/>
              <a:t>MLDv1 is the counterpart to IGMPv2; MLDv2 is the counterpart to IGMPv3</a:t>
            </a:r>
          </a:p>
          <a:p>
            <a:pPr lvl="1"/>
            <a:r>
              <a:rPr lang="en-US" altLang="ko-KR" smtClean="0"/>
              <a:t>The idea is the same as in IGMPv3, but the sizes and formats of the messages have been changed to fit the larger multicast address size in IPv6.</a:t>
            </a:r>
            <a:endParaRPr lang="ko-KR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86936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Group Membership Message (</a:t>
            </a:r>
            <a:r>
              <a:rPr lang="en-US" altLang="ko-KR" dirty="0" err="1" smtClean="0"/>
              <a:t>cont</a:t>
            </a:r>
            <a:r>
              <a:rPr lang="en-US" altLang="ko-KR" dirty="0" smtClean="0"/>
              <a:t>’)</a:t>
            </a:r>
            <a:endParaRPr lang="ko-KR" altLang="en-US" dirty="0"/>
          </a:p>
        </p:txBody>
      </p:sp>
      <p:sp>
        <p:nvSpPr>
          <p:cNvPr id="82947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Membership query message format</a:t>
            </a:r>
          </a:p>
          <a:p>
            <a:endParaRPr lang="ko-KR" altLang="en-US" smtClean="0"/>
          </a:p>
        </p:txBody>
      </p:sp>
      <p:pic>
        <p:nvPicPr>
          <p:cNvPr id="82948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5481" y="1665288"/>
            <a:ext cx="6540011" cy="428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134174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Group Membership Message (</a:t>
            </a:r>
            <a:r>
              <a:rPr lang="en-US" altLang="ko-KR" dirty="0" err="1" smtClean="0"/>
              <a:t>cont</a:t>
            </a:r>
            <a:r>
              <a:rPr lang="en-US" altLang="ko-KR" dirty="0" smtClean="0"/>
              <a:t>’)</a:t>
            </a:r>
            <a:endParaRPr lang="ko-KR" altLang="en-US" dirty="0"/>
          </a:p>
        </p:txBody>
      </p:sp>
      <p:sp>
        <p:nvSpPr>
          <p:cNvPr id="83971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Membership-report message format</a:t>
            </a:r>
          </a:p>
          <a:p>
            <a:endParaRPr lang="ko-KR" altLang="en-US" smtClean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12875"/>
            <a:ext cx="5183066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75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28.1 Introduction</a:t>
            </a:r>
            <a:endParaRPr lang="ko-KR" altLang="en-US" dirty="0"/>
          </a:p>
        </p:txBody>
      </p:sp>
      <p:sp>
        <p:nvSpPr>
          <p:cNvPr id="6656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This new version, Internet Control Message Protocol version 6 ( ICMPv6 ), follows the same strategy and purposes of version 4</a:t>
            </a:r>
          </a:p>
          <a:p>
            <a:r>
              <a:rPr lang="en-US" altLang="ko-KR" smtClean="0"/>
              <a:t>ICMPv6, however, is more complicated than ICMPv4</a:t>
            </a:r>
          </a:p>
          <a:p>
            <a:pPr lvl="1"/>
            <a:r>
              <a:rPr lang="en-US" altLang="ko-KR" smtClean="0"/>
              <a:t>Some protocols that were independent in version 4 are now part of ICMPv6</a:t>
            </a:r>
          </a:p>
          <a:p>
            <a:pPr lvl="1"/>
            <a:r>
              <a:rPr lang="en-US" altLang="ko-KR" smtClean="0"/>
              <a:t>Some new messages have been added to make it more useful</a:t>
            </a:r>
            <a:endParaRPr lang="ko-KR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46956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ko-KR" dirty="0" smtClean="0"/>
              <a:t>ICMPv6, like ICMPv4, is message-oriented; it uses messages to report errors, to get information, probe a neighbor, or manage multicast communication. However, a few other protocol are added to ICMPv6 to define the functionality and interpretation of the message.</a:t>
            </a:r>
          </a:p>
          <a:p>
            <a:pPr>
              <a:defRPr/>
            </a:pPr>
            <a:r>
              <a:rPr lang="en-US" altLang="ko-KR" dirty="0" smtClean="0"/>
              <a:t>We have divided all messages in the ICMPv6 into four categories: error messages, informational messages, neighbor-discovery messages, and group-membership messages.</a:t>
            </a:r>
          </a:p>
          <a:p>
            <a:pPr>
              <a:defRPr/>
            </a:pPr>
            <a:r>
              <a:rPr lang="en-US" altLang="ko-KR" dirty="0" smtClean="0"/>
              <a:t>Four types of error messages have been discussed: </a:t>
            </a:r>
            <a:r>
              <a:rPr lang="en-US" altLang="ko-KR" dirty="0" smtClean="0"/>
              <a:t>destination-unreachable</a:t>
            </a:r>
            <a:r>
              <a:rPr lang="en-US" altLang="ko-KR" dirty="0" smtClean="0"/>
              <a:t>, packet-too-big, time-exceed, and parameter-problem.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092188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altLang="ko-KR" dirty="0" smtClean="0"/>
              <a:t>Two type of informational messages have been discussed : echo-request and echo-response.</a:t>
            </a:r>
          </a:p>
          <a:p>
            <a:pPr>
              <a:defRPr/>
            </a:pPr>
            <a:r>
              <a:rPr lang="en-US" altLang="ko-KR" dirty="0" smtClean="0"/>
              <a:t>We discussed seven neighbor-discovery messages. The first five, router-solicitation, router-advertisement, neighbor-solicitation, neighbor-advertisement, and redirect are under the control of the ND protocol. The last two message, inverse-neighbor-solicitation and inverse-neighbor-advertisement are under the control of the IND protocol.</a:t>
            </a:r>
          </a:p>
          <a:p>
            <a:pPr>
              <a:defRPr/>
            </a:pPr>
            <a:r>
              <a:rPr lang="en-US" altLang="ko-KR" dirty="0" smtClean="0"/>
              <a:t>We discussed two group management messages : membership-query and membership-report. They are under the control of MDLv2 protocol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69725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Introduction (</a:t>
            </a:r>
            <a:r>
              <a:rPr lang="en-US" altLang="ko-KR" dirty="0" err="1" smtClean="0"/>
              <a:t>cont</a:t>
            </a:r>
            <a:r>
              <a:rPr lang="en-US" altLang="ko-KR" dirty="0" smtClean="0"/>
              <a:t>’)</a:t>
            </a:r>
            <a:endParaRPr lang="ko-KR" altLang="en-US" dirty="0"/>
          </a:p>
        </p:txBody>
      </p:sp>
      <p:sp>
        <p:nvSpPr>
          <p:cNvPr id="67587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smtClean="0"/>
              <a:t>Comparison of network layers in version 4 and version 6</a:t>
            </a:r>
          </a:p>
          <a:p>
            <a:endParaRPr lang="en-US" altLang="ko-KR" sz="2000" smtClean="0"/>
          </a:p>
          <a:p>
            <a:endParaRPr lang="en-US" altLang="ko-KR" sz="2000" smtClean="0"/>
          </a:p>
          <a:p>
            <a:endParaRPr lang="en-US" altLang="ko-KR" sz="2000" smtClean="0"/>
          </a:p>
          <a:p>
            <a:pPr lvl="1"/>
            <a:endParaRPr lang="en-US" altLang="ko-KR" sz="1800" smtClean="0"/>
          </a:p>
          <a:p>
            <a:r>
              <a:rPr lang="en-US" altLang="ko-KR" sz="2000" smtClean="0"/>
              <a:t>Taxonomy of ICMPv6 messages</a:t>
            </a:r>
          </a:p>
          <a:p>
            <a:endParaRPr lang="ko-KR" altLang="en-US" smtClean="0"/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7281" y="1412878"/>
            <a:ext cx="4025411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5351" y="1412878"/>
            <a:ext cx="4025411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590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4952" y="4149728"/>
            <a:ext cx="6057900" cy="170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932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28.2 Error Messages</a:t>
            </a:r>
            <a:endParaRPr lang="ko-KR" altLang="en-US" dirty="0"/>
          </a:p>
        </p:txBody>
      </p:sp>
      <p:sp>
        <p:nvSpPr>
          <p:cNvPr id="68611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smtClean="0"/>
              <a:t>One of the main responsibilities of ICMP is to report errors</a:t>
            </a:r>
          </a:p>
          <a:p>
            <a:r>
              <a:rPr lang="en-US" altLang="ko-KR" sz="2000" smtClean="0"/>
              <a:t>Four types of errors are handled</a:t>
            </a:r>
          </a:p>
          <a:p>
            <a:pPr lvl="1"/>
            <a:r>
              <a:rPr lang="en-US" altLang="ko-KR" sz="2000" smtClean="0"/>
              <a:t>Destination unreachable</a:t>
            </a:r>
          </a:p>
          <a:p>
            <a:pPr lvl="1"/>
            <a:r>
              <a:rPr lang="en-US" altLang="ko-KR" sz="2000" smtClean="0"/>
              <a:t>Packet too big</a:t>
            </a:r>
          </a:p>
          <a:p>
            <a:pPr lvl="1"/>
            <a:r>
              <a:rPr lang="en-US" altLang="ko-KR" sz="2000" smtClean="0"/>
              <a:t>Time exceeded</a:t>
            </a:r>
          </a:p>
          <a:p>
            <a:pPr lvl="1"/>
            <a:r>
              <a:rPr lang="en-US" altLang="ko-KR" sz="2000" smtClean="0"/>
              <a:t>Parameter problems</a:t>
            </a:r>
            <a:endParaRPr lang="ko-KR" altLang="en-US" smtClean="0"/>
          </a:p>
        </p:txBody>
      </p:sp>
      <p:pic>
        <p:nvPicPr>
          <p:cNvPr id="68612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5660" y="4278316"/>
            <a:ext cx="60579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7253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Error Messages (</a:t>
            </a:r>
            <a:r>
              <a:rPr lang="en-US" altLang="ko-KR" dirty="0" err="1" smtClean="0"/>
              <a:t>cont</a:t>
            </a:r>
            <a:r>
              <a:rPr lang="en-US" altLang="ko-KR" dirty="0" smtClean="0"/>
              <a:t>’)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ko-KR" dirty="0" smtClean="0"/>
              <a:t>Destination unreachable message</a:t>
            </a:r>
          </a:p>
          <a:p>
            <a:pPr>
              <a:defRPr/>
            </a:pPr>
            <a:endParaRPr lang="en-US" altLang="ko-KR" dirty="0"/>
          </a:p>
          <a:p>
            <a:pPr>
              <a:defRPr/>
            </a:pPr>
            <a:endParaRPr lang="en-US" altLang="ko-KR" dirty="0" smtClean="0"/>
          </a:p>
          <a:p>
            <a:pPr lvl="1">
              <a:lnSpc>
                <a:spcPct val="90000"/>
              </a:lnSpc>
              <a:defRPr/>
            </a:pPr>
            <a:endParaRPr lang="en-US" altLang="ko-KR" sz="2400" dirty="0" smtClean="0"/>
          </a:p>
          <a:p>
            <a:pPr lvl="1">
              <a:lnSpc>
                <a:spcPct val="90000"/>
              </a:lnSpc>
              <a:defRPr/>
            </a:pPr>
            <a:r>
              <a:rPr lang="en-US" altLang="ko-KR" sz="2400" dirty="0" smtClean="0"/>
              <a:t>Code 0 : No path to destination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ko-KR" sz="2400" dirty="0" smtClean="0"/>
              <a:t>Code 1 : Communication is prohibited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ko-KR" sz="2400" dirty="0" smtClean="0"/>
              <a:t>Code 2 : Beyond the scope of source address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ko-KR" sz="2400" dirty="0" smtClean="0"/>
              <a:t>Code 3 : Destination address is unreachable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ko-KR" sz="2400" dirty="0" smtClean="0"/>
              <a:t>Code 4 : Port unreachable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ko-KR" sz="2400" dirty="0" smtClean="0"/>
              <a:t>Code 5 : Source address failed (filtering policy)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ko-KR" sz="2400" dirty="0" smtClean="0"/>
              <a:t>Code 6 : Reject route to destination</a:t>
            </a:r>
            <a:endParaRPr lang="en-US" altLang="ko-KR" dirty="0" smtClean="0"/>
          </a:p>
          <a:p>
            <a:pPr>
              <a:defRPr/>
            </a:pPr>
            <a:endParaRPr lang="ko-KR" altLang="en-US" dirty="0"/>
          </a:p>
        </p:txBody>
      </p:sp>
      <p:pic>
        <p:nvPicPr>
          <p:cNvPr id="69636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48509" y="1431928"/>
            <a:ext cx="6513635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5189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Error Messages (</a:t>
            </a:r>
            <a:r>
              <a:rPr lang="en-US" altLang="ko-KR" dirty="0" err="1" smtClean="0"/>
              <a:t>cont</a:t>
            </a:r>
            <a:r>
              <a:rPr lang="en-US" altLang="ko-KR" dirty="0" smtClean="0"/>
              <a:t>’)</a:t>
            </a:r>
            <a:endParaRPr lang="ko-KR" altLang="en-US" dirty="0"/>
          </a:p>
        </p:txBody>
      </p:sp>
      <p:sp>
        <p:nvSpPr>
          <p:cNvPr id="70659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Packet-too-big </a:t>
            </a:r>
            <a:r>
              <a:rPr lang="en-US" altLang="ko-KR" dirty="0" smtClean="0"/>
              <a:t>message</a:t>
            </a:r>
          </a:p>
          <a:p>
            <a:pPr lvl="1"/>
            <a:r>
              <a:rPr lang="en-US" altLang="ko-KR" dirty="0" smtClean="0"/>
              <a:t>If a router receives a datagram that is larger than the maximum transmission unit (MTU) size of the network through which the datagram should pass.</a:t>
            </a:r>
          </a:p>
          <a:p>
            <a:pPr lvl="2"/>
            <a:r>
              <a:rPr lang="en-US" altLang="ko-KR" dirty="0" smtClean="0"/>
              <a:t> Discarding the datagram </a:t>
            </a:r>
          </a:p>
          <a:p>
            <a:pPr lvl="2"/>
            <a:r>
              <a:rPr lang="en-US" altLang="ko-KR" dirty="0" smtClean="0"/>
              <a:t> Then, sending an ICMP error packet to the source</a:t>
            </a:r>
          </a:p>
          <a:p>
            <a:pPr lvl="1"/>
            <a:r>
              <a:rPr lang="en-US" altLang="ko-KR" dirty="0" smtClean="0"/>
              <a:t> MTU field : informing the sender of the maximum size packet accepted by the network</a:t>
            </a:r>
          </a:p>
          <a:p>
            <a:endParaRPr lang="ko-KR" altLang="en-US" dirty="0" smtClean="0"/>
          </a:p>
        </p:txBody>
      </p:sp>
      <p:pic>
        <p:nvPicPr>
          <p:cNvPr id="70660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0782" y="4476750"/>
            <a:ext cx="5783873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2112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Error Messages (</a:t>
            </a:r>
            <a:r>
              <a:rPr lang="en-US" altLang="ko-KR" dirty="0" err="1" smtClean="0"/>
              <a:t>cont</a:t>
            </a:r>
            <a:r>
              <a:rPr lang="en-US" altLang="ko-KR" dirty="0" smtClean="0"/>
              <a:t>’)</a:t>
            </a:r>
            <a:endParaRPr lang="ko-KR" altLang="en-US" dirty="0"/>
          </a:p>
        </p:txBody>
      </p:sp>
      <p:sp>
        <p:nvSpPr>
          <p:cNvPr id="7168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Time-exceeded message</a:t>
            </a:r>
          </a:p>
          <a:p>
            <a:endParaRPr lang="ko-KR" altLang="en-US" smtClean="0"/>
          </a:p>
        </p:txBody>
      </p:sp>
      <p:pic>
        <p:nvPicPr>
          <p:cNvPr id="71684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28778"/>
            <a:ext cx="6115050" cy="125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3584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Error Messages (</a:t>
            </a:r>
            <a:r>
              <a:rPr lang="en-US" altLang="ko-KR" dirty="0" err="1" smtClean="0"/>
              <a:t>cont</a:t>
            </a:r>
            <a:r>
              <a:rPr lang="en-US" altLang="ko-KR" dirty="0" smtClean="0"/>
              <a:t>’)</a:t>
            </a:r>
            <a:endParaRPr lang="ko-KR" altLang="en-US" dirty="0"/>
          </a:p>
        </p:txBody>
      </p:sp>
      <p:sp>
        <p:nvSpPr>
          <p:cNvPr id="72707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Parameter-problem message</a:t>
            </a:r>
          </a:p>
          <a:p>
            <a:pPr lvl="1"/>
            <a:r>
              <a:rPr lang="en-US" altLang="ko-KR" i="1" smtClean="0"/>
              <a:t> </a:t>
            </a:r>
            <a:r>
              <a:rPr lang="en-US" altLang="ko-KR" smtClean="0"/>
              <a:t>Offset pointer : 4 bytes</a:t>
            </a:r>
          </a:p>
          <a:p>
            <a:pPr lvl="1"/>
            <a:r>
              <a:rPr lang="en-US" altLang="ko-KR" smtClean="0"/>
              <a:t> Code fields</a:t>
            </a:r>
          </a:p>
          <a:p>
            <a:pPr lvl="2"/>
            <a:r>
              <a:rPr lang="en-US" altLang="ko-KR" smtClean="0"/>
              <a:t> Code 0 : Erroneous header field</a:t>
            </a:r>
          </a:p>
          <a:p>
            <a:pPr lvl="2"/>
            <a:r>
              <a:rPr lang="en-US" altLang="ko-KR" smtClean="0"/>
              <a:t> Code 1 : Unrecognized next header type</a:t>
            </a:r>
          </a:p>
          <a:p>
            <a:pPr lvl="2"/>
            <a:r>
              <a:rPr lang="en-US" altLang="ko-KR" smtClean="0"/>
              <a:t> Code 2 : Unrecognized IPv6 option</a:t>
            </a:r>
            <a:endParaRPr lang="ko-KR" altLang="en-US" smtClean="0"/>
          </a:p>
        </p:txBody>
      </p:sp>
      <p:pic>
        <p:nvPicPr>
          <p:cNvPr id="72708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7816" y="4076700"/>
            <a:ext cx="6816969" cy="151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1168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28.3 Informational Messages</a:t>
            </a:r>
            <a:endParaRPr lang="ko-KR" altLang="en-US" dirty="0"/>
          </a:p>
        </p:txBody>
      </p:sp>
      <p:sp>
        <p:nvSpPr>
          <p:cNvPr id="73731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Two of the ICMPv6 messages can be categorized as informational messages</a:t>
            </a:r>
          </a:p>
          <a:p>
            <a:pPr lvl="1"/>
            <a:r>
              <a:rPr lang="en-US" altLang="ko-KR" smtClean="0"/>
              <a:t>Echo request and echo reply messages</a:t>
            </a:r>
          </a:p>
          <a:p>
            <a:r>
              <a:rPr lang="en-US" altLang="ko-KR" smtClean="0"/>
              <a:t>A host or router can send an echo request message to another host; the receiving computer or router can reply using the echo response message</a:t>
            </a:r>
            <a:endParaRPr lang="ko-KR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90610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">
      <a:dk1>
        <a:srgbClr val="000000"/>
      </a:dk1>
      <a:lt1>
        <a:srgbClr val="FAFD00"/>
      </a:lt1>
      <a:dk2>
        <a:srgbClr val="063DE8"/>
      </a:dk2>
      <a:lt2>
        <a:srgbClr val="FAFD00"/>
      </a:lt2>
      <a:accent1>
        <a:srgbClr val="C2840F"/>
      </a:accent1>
      <a:accent2>
        <a:srgbClr val="FDE3BA"/>
      </a:accent2>
      <a:accent3>
        <a:srgbClr val="AAAFF2"/>
      </a:accent3>
      <a:accent4>
        <a:srgbClr val="D6D800"/>
      </a:accent4>
      <a:accent5>
        <a:srgbClr val="DDC2AA"/>
      </a:accent5>
      <a:accent6>
        <a:srgbClr val="E5CEA8"/>
      </a:accent6>
      <a:hlink>
        <a:srgbClr val="F57B49"/>
      </a:hlink>
      <a:folHlink>
        <a:srgbClr val="618FFD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0000"/>
            </a:gs>
            <a:gs pos="100000">
              <a:srgbClr val="000000">
                <a:gamma/>
                <a:shade val="89804"/>
                <a:invGamma/>
              </a:srgbClr>
            </a:gs>
          </a:gsLst>
          <a:lin ang="5400000" scaled="1"/>
        </a:gra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0000"/>
            </a:gs>
            <a:gs pos="100000">
              <a:srgbClr val="000000">
                <a:gamma/>
                <a:shade val="89804"/>
                <a:invGamma/>
              </a:srgbClr>
            </a:gs>
          </a:gsLst>
          <a:lin ang="5400000" scaled="1"/>
        </a:gra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728</Words>
  <Application>Microsoft Office PowerPoint</Application>
  <PresentationFormat>화면 슬라이드 쇼(4:3)</PresentationFormat>
  <Paragraphs>100</Paragraphs>
  <Slides>21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21</vt:i4>
      </vt:variant>
    </vt:vector>
  </HeadingPairs>
  <TitlesOfParts>
    <vt:vector size="24" baseType="lpstr">
      <vt:lpstr>기본 디자인</vt:lpstr>
      <vt:lpstr>Photo Editor 사진</vt:lpstr>
      <vt:lpstr>VISIO</vt:lpstr>
      <vt:lpstr>Chapter 28 ICMPv6</vt:lpstr>
      <vt:lpstr>28.1 Introduction</vt:lpstr>
      <vt:lpstr>Introduction (cont’)</vt:lpstr>
      <vt:lpstr>28.2 Error Messages</vt:lpstr>
      <vt:lpstr>Error Messages (cont’)</vt:lpstr>
      <vt:lpstr>Error Messages (cont’)</vt:lpstr>
      <vt:lpstr>Error Messages (cont’)</vt:lpstr>
      <vt:lpstr>Error Messages (cont’)</vt:lpstr>
      <vt:lpstr>28.3 Informational Messages</vt:lpstr>
      <vt:lpstr>Informational Messages (cont’)</vt:lpstr>
      <vt:lpstr>28.4 Neighbor-Discovery Message</vt:lpstr>
      <vt:lpstr>Neighbor-Discovery Message (cont’)</vt:lpstr>
      <vt:lpstr>Neighbor-Discovery Message (cont’)</vt:lpstr>
      <vt:lpstr>Neighbor-Discovery Message (cont’)</vt:lpstr>
      <vt:lpstr>Neighbor-Discovery Message (cont’)</vt:lpstr>
      <vt:lpstr>Neighbor-Discovery Message (cont’)</vt:lpstr>
      <vt:lpstr>28.5 Group Membership Message</vt:lpstr>
      <vt:lpstr>Group Membership Message (cont’)</vt:lpstr>
      <vt:lpstr>Group Membership Message (cont’)</vt:lpstr>
      <vt:lpstr>Summary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28 ICMPv6</dc:title>
  <dc:creator>d2o2mask</dc:creator>
  <cp:lastModifiedBy>cshong</cp:lastModifiedBy>
  <cp:revision>5</cp:revision>
  <dcterms:created xsi:type="dcterms:W3CDTF">2010-12-10T01:38:19Z</dcterms:created>
  <dcterms:modified xsi:type="dcterms:W3CDTF">2010-12-13T14:52:24Z</dcterms:modified>
</cp:coreProperties>
</file>