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7010400" cy="9240838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14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1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00"/>
    <a:srgbClr val="0000FF"/>
    <a:srgbClr val="66FFFF"/>
    <a:srgbClr val="FFCC00"/>
    <a:srgbClr val="99CCFF"/>
    <a:srgbClr val="E1F4FF"/>
    <a:srgbClr val="FFFFCC"/>
    <a:srgbClr val="33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33" autoAdjust="0"/>
    <p:restoredTop sz="99837" autoAdjust="0"/>
  </p:normalViewPr>
  <p:slideViewPr>
    <p:cSldViewPr>
      <p:cViewPr varScale="1">
        <p:scale>
          <a:sx n="103" d="100"/>
          <a:sy n="103" d="100"/>
        </p:scale>
        <p:origin x="114" y="306"/>
      </p:cViewPr>
      <p:guideLst>
        <p:guide orient="horz" pos="2205"/>
        <p:guide pos="1429"/>
      </p:guideLst>
    </p:cSldViewPr>
  </p:slideViewPr>
  <p:outlineViewPr>
    <p:cViewPr>
      <p:scale>
        <a:sx n="33" d="100"/>
        <a:sy n="33" d="100"/>
      </p:scale>
      <p:origin x="0" y="3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148" y="-102"/>
      </p:cViewPr>
      <p:guideLst>
        <p:guide orient="horz" pos="2911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94" cy="46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1" rIns="91221" bIns="45611" numCol="1" anchor="t" anchorCtr="0" compatLnSpc="1">
            <a:prstTxWarp prst="textNoShape">
              <a:avLst/>
            </a:prstTxWarp>
          </a:bodyPr>
          <a:lstStyle>
            <a:lvl1pPr defTabSz="912838" latinLnBrk="1">
              <a:defRPr sz="1200" b="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869" y="1"/>
            <a:ext cx="3037894" cy="46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1" rIns="91221" bIns="45611" numCol="1" anchor="t" anchorCtr="0" compatLnSpc="1">
            <a:prstTxWarp prst="textNoShape">
              <a:avLst/>
            </a:prstTxWarp>
          </a:bodyPr>
          <a:lstStyle>
            <a:lvl1pPr algn="r" defTabSz="912838" latinLnBrk="1">
              <a:defRPr sz="1200" b="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0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385"/>
            <a:ext cx="3037894" cy="46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1" rIns="91221" bIns="45611" numCol="1" anchor="b" anchorCtr="0" compatLnSpc="1">
            <a:prstTxWarp prst="textNoShape">
              <a:avLst/>
            </a:prstTxWarp>
          </a:bodyPr>
          <a:lstStyle>
            <a:lvl1pPr defTabSz="912838" latinLnBrk="1">
              <a:defRPr sz="1200" b="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0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869" y="8777385"/>
            <a:ext cx="3037894" cy="46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1" rIns="91221" bIns="45611" numCol="1" anchor="b" anchorCtr="0" compatLnSpc="1">
            <a:prstTxWarp prst="textNoShape">
              <a:avLst/>
            </a:prstTxWarp>
          </a:bodyPr>
          <a:lstStyle>
            <a:lvl1pPr algn="r" defTabSz="912838" latinLnBrk="1">
              <a:defRPr sz="1200" b="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fld id="{46A52ED8-6C98-4515-8012-A5E4026E117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60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94" cy="46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6" tIns="45589" rIns="91176" bIns="45589" numCol="1" anchor="t" anchorCtr="0" compatLnSpc="1">
            <a:prstTxWarp prst="textNoShape">
              <a:avLst/>
            </a:prstTxWarp>
          </a:bodyPr>
          <a:lstStyle>
            <a:lvl1pPr defTabSz="912838" latinLnBrk="1">
              <a:defRPr sz="1200" b="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06" y="1"/>
            <a:ext cx="3037894" cy="46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6" tIns="45589" rIns="91176" bIns="45589" numCol="1" anchor="t" anchorCtr="0" compatLnSpc="1">
            <a:prstTxWarp prst="textNoShape">
              <a:avLst/>
            </a:prstTxWarp>
          </a:bodyPr>
          <a:lstStyle>
            <a:lvl1pPr algn="r" defTabSz="912838" latinLnBrk="1">
              <a:defRPr sz="1200" b="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2150"/>
            <a:ext cx="4624388" cy="3467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338" y="4389435"/>
            <a:ext cx="5147725" cy="4159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6" tIns="45589" rIns="91176" bIns="45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81841"/>
            <a:ext cx="3037894" cy="45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6" tIns="45589" rIns="91176" bIns="45589" numCol="1" anchor="b" anchorCtr="0" compatLnSpc="1">
            <a:prstTxWarp prst="textNoShape">
              <a:avLst/>
            </a:prstTxWarp>
          </a:bodyPr>
          <a:lstStyle>
            <a:lvl1pPr defTabSz="912838" latinLnBrk="1">
              <a:defRPr sz="1200" b="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06" y="8781841"/>
            <a:ext cx="3037894" cy="45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6" tIns="45589" rIns="91176" bIns="45589" numCol="1" anchor="b" anchorCtr="0" compatLnSpc="1">
            <a:prstTxWarp prst="textNoShape">
              <a:avLst/>
            </a:prstTxWarp>
          </a:bodyPr>
          <a:lstStyle>
            <a:lvl1pPr algn="r" defTabSz="912838" latinLnBrk="1">
              <a:defRPr sz="1200" b="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fld id="{510FF9F6-10A5-443D-BC6A-53683A2BD73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4508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12813">
              <a:defRPr/>
            </a:pPr>
            <a:fld id="{65A39233-7DFE-48E4-96B2-3073417FE7DB}" type="slidenum">
              <a:rPr lang="en-US" altLang="ko-KR" smtClean="0"/>
              <a:pPr defTabSz="912813">
                <a:defRPr/>
              </a:pPr>
              <a:t>1</a:t>
            </a:fld>
            <a:endParaRPr lang="en-US" altLang="ko-K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59496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그림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777875"/>
          </a:xfrm>
          <a:effectLst>
            <a:outerShdw dist="35921" dir="2700000" algn="ctr" rotWithShape="0">
              <a:srgbClr val="DDDDDD"/>
            </a:outerShdw>
          </a:effectLst>
        </p:spPr>
        <p:txBody>
          <a:bodyPr/>
          <a:lstStyle>
            <a:lvl1pPr algn="ctr">
              <a:lnSpc>
                <a:spcPct val="90000"/>
              </a:lnSpc>
              <a:defRPr sz="5000">
                <a:solidFill>
                  <a:srgbClr val="274C6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492375"/>
            <a:ext cx="6400800" cy="555625"/>
          </a:xfrm>
          <a:ln w="28575" algn="ctr"/>
          <a:effectLst>
            <a:outerShdw dist="17961" dir="2700000" algn="ctr" rotWithShape="0">
              <a:schemeClr val="bg1"/>
            </a:outerShdw>
          </a:effectLst>
        </p:spPr>
        <p:txBody>
          <a:bodyPr tIns="118800" bIns="118800" anchorCtr="1">
            <a:spAutoFit/>
          </a:bodyPr>
          <a:lstStyle>
            <a:lvl1pPr marL="0" indent="0" algn="ctr">
              <a:lnSpc>
                <a:spcPct val="130000"/>
              </a:lnSpc>
              <a:spcBef>
                <a:spcPct val="50000"/>
              </a:spcBef>
              <a:buFontTx/>
              <a:buNone/>
              <a:defRPr sz="160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2E19C-25FB-4D2A-81F7-FE05995A1720}" type="datetime1">
              <a:rPr lang="en-US"/>
              <a:pPr>
                <a:defRPr/>
              </a:pPr>
              <a:t>5/6/2014</a:t>
            </a:fld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E5B52-56A9-4337-BB50-834ACA5CC93A}" type="datetime1">
              <a:rPr lang="en-US"/>
              <a:pPr>
                <a:defRPr/>
              </a:pPr>
              <a:t>5/6/2014</a:t>
            </a:fld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/>
            </a:r>
            <a:br>
              <a:rPr lang="en-US" altLang="ko-KR"/>
            </a:br>
            <a:fld id="{5F3BEECE-FD70-465F-8843-815B4359007F}" type="slidenum">
              <a:rPr lang="en-US" altLang="ko-KR" sz="1000">
                <a:solidFill>
                  <a:srgbClr val="6699FF"/>
                </a:solidFill>
                <a:latin typeface="HY헤드라인M" pitchFamily="18" charset="-127"/>
                <a:ea typeface="HY헤드라인M" pitchFamily="18" charset="-127"/>
              </a:rPr>
              <a:pPr>
                <a:defRPr/>
              </a:pPr>
              <a:t>‹#›</a:t>
            </a:fld>
            <a:endParaRPr lang="en-US" altLang="ko-KR" sz="1000">
              <a:solidFill>
                <a:srgbClr val="6699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37325" y="44450"/>
            <a:ext cx="2149475" cy="60817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7313" y="44450"/>
            <a:ext cx="6297612" cy="60817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07AC5-DE9E-4BCD-9A01-5F082DF6BD05}" type="datetime1">
              <a:rPr lang="en-US"/>
              <a:pPr>
                <a:defRPr/>
              </a:pPr>
              <a:t>5/6/2014</a:t>
            </a:fld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/>
            </a:r>
            <a:br>
              <a:rPr lang="en-US" altLang="ko-KR"/>
            </a:br>
            <a:fld id="{65612247-2730-4F27-94E7-66EA01901C80}" type="slidenum">
              <a:rPr lang="en-US" altLang="ko-KR" sz="1000">
                <a:solidFill>
                  <a:srgbClr val="6699FF"/>
                </a:solidFill>
                <a:latin typeface="HY헤드라인M" pitchFamily="18" charset="-127"/>
                <a:ea typeface="HY헤드라인M" pitchFamily="18" charset="-127"/>
              </a:rPr>
              <a:pPr>
                <a:defRPr/>
              </a:pPr>
              <a:t>‹#›</a:t>
            </a:fld>
            <a:endParaRPr lang="en-US" altLang="ko-KR" sz="1000">
              <a:solidFill>
                <a:srgbClr val="6699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87313" y="44450"/>
            <a:ext cx="8599487" cy="608171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0B65-772A-4369-936D-A99CE1E4B681}" type="datetime1">
              <a:rPr lang="en-US"/>
              <a:pPr>
                <a:defRPr/>
              </a:pPr>
              <a:t>5/6/2014</a:t>
            </a:fld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/>
            </a:r>
            <a:br>
              <a:rPr lang="en-US" altLang="ko-KR"/>
            </a:br>
            <a:fld id="{EB94EB94-A631-4415-A3E4-7853D6A573C3}" type="slidenum">
              <a:rPr lang="en-US" altLang="ko-KR" sz="1000">
                <a:solidFill>
                  <a:srgbClr val="6699FF"/>
                </a:solidFill>
                <a:latin typeface="HY헤드라인M" pitchFamily="18" charset="-127"/>
                <a:ea typeface="HY헤드라인M" pitchFamily="18" charset="-127"/>
              </a:rPr>
              <a:pPr>
                <a:defRPr/>
              </a:pPr>
              <a:t>‹#›</a:t>
            </a:fld>
            <a:endParaRPr lang="en-US" altLang="ko-KR" sz="1000">
              <a:solidFill>
                <a:srgbClr val="6699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7313" y="44450"/>
            <a:ext cx="8229600" cy="57943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95288" y="908050"/>
            <a:ext cx="8291512" cy="5218113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1147-B9DC-46E2-9566-B06D24FAAB4D}" type="datetime1">
              <a:rPr lang="en-US"/>
              <a:pPr>
                <a:defRPr/>
              </a:pPr>
              <a:t>5/6/2014</a:t>
            </a:fld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/>
            </a:r>
            <a:br>
              <a:rPr lang="en-US" altLang="ko-KR"/>
            </a:br>
            <a:fld id="{716EB73F-92DD-4220-BD09-42B4BBF69A18}" type="slidenum">
              <a:rPr lang="en-US" altLang="ko-KR" sz="1000">
                <a:solidFill>
                  <a:srgbClr val="6699FF"/>
                </a:solidFill>
                <a:latin typeface="HY헤드라인M" pitchFamily="18" charset="-127"/>
                <a:ea typeface="HY헤드라인M" pitchFamily="18" charset="-127"/>
              </a:rPr>
              <a:pPr>
                <a:defRPr/>
              </a:pPr>
              <a:t>‹#›</a:t>
            </a:fld>
            <a:endParaRPr lang="en-US" altLang="ko-KR" sz="1000">
              <a:solidFill>
                <a:srgbClr val="6699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sz="quarter"/>
          </p:nvPr>
        </p:nvSpPr>
        <p:spPr>
          <a:xfrm>
            <a:off x="87313" y="44450"/>
            <a:ext cx="8229600" cy="57943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95288" y="908050"/>
            <a:ext cx="4068762" cy="25320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16450" y="908050"/>
            <a:ext cx="4070350" cy="25320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395288" y="3592513"/>
            <a:ext cx="4068762" cy="25336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16450" y="3592513"/>
            <a:ext cx="4070350" cy="25336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B5572-2377-435B-BBF7-90F0CD934845}" type="datetime1">
              <a:rPr lang="en-US"/>
              <a:pPr>
                <a:defRPr/>
              </a:pPr>
              <a:t>5/6/2014</a:t>
            </a:fld>
            <a:endParaRPr lang="en-US" altLang="ko-K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/>
            </a:r>
            <a:br>
              <a:rPr lang="en-US" altLang="ko-KR"/>
            </a:br>
            <a:fld id="{C51E40BB-9076-43DD-8768-B4BDDC7AD729}" type="slidenum">
              <a:rPr lang="en-US" altLang="ko-KR" sz="1000">
                <a:ea typeface="HY헤드라인M" pitchFamily="18" charset="-127"/>
              </a:rPr>
              <a:pPr>
                <a:defRPr/>
              </a:pPr>
              <a:t>‹#›</a:t>
            </a:fld>
            <a:endParaRPr lang="en-US" altLang="ko-KR" sz="1000">
              <a:ea typeface="HY헤드라인M" pitchFamily="18" charset="-127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>
              <a:buFont typeface="Wingdings" pitchFamily="2" charset="2"/>
              <a:buChar char="§"/>
              <a:defRPr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>
              <a:buFont typeface="Wingdings" pitchFamily="2" charset="2"/>
              <a:buChar char="ü"/>
              <a:defRPr sz="1800"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>
              <a:buFont typeface="Arial" pitchFamily="34" charset="0"/>
              <a:buChar char="•"/>
              <a:defRPr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ea typeface="+mn-ea"/>
                <a:cs typeface="Times New Roman" pitchFamily="18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337B9-1772-47E8-A1D0-F0C9C829E054}" type="datetime1">
              <a:rPr lang="en-US"/>
              <a:pPr>
                <a:defRPr/>
              </a:pPr>
              <a:t>5/6/2014</a:t>
            </a:fld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/>
            </a:r>
            <a:br>
              <a:rPr lang="en-US" altLang="ko-KR"/>
            </a:br>
            <a:fld id="{DE8673DD-AEC9-4B2D-B486-98FFC1524313}" type="slidenum">
              <a:rPr lang="en-US" altLang="ko-KR" sz="1000">
                <a:ea typeface="HY헤드라인M" pitchFamily="18" charset="-127"/>
              </a:rPr>
              <a:pPr>
                <a:defRPr/>
              </a:pPr>
              <a:t>‹#›</a:t>
            </a:fld>
            <a:endParaRPr lang="en-US" altLang="ko-KR" sz="1000">
              <a:ea typeface="HY헤드라인M" pitchFamily="18" charset="-127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59B2E-8D27-42C5-A820-3D4BEC41E18C}" type="datetime1">
              <a:rPr lang="en-US"/>
              <a:pPr>
                <a:defRPr/>
              </a:pPr>
              <a:t>5/6/2014</a:t>
            </a:fld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/>
            </a:r>
            <a:br>
              <a:rPr lang="en-US" altLang="ko-KR"/>
            </a:br>
            <a:fld id="{68FB1586-1DE2-44FE-A30A-1EA452C66DC0}" type="slidenum">
              <a:rPr lang="en-US" altLang="ko-KR" sz="1000">
                <a:solidFill>
                  <a:srgbClr val="6699FF"/>
                </a:solidFill>
                <a:latin typeface="HY헤드라인M" pitchFamily="18" charset="-127"/>
                <a:ea typeface="HY헤드라인M" pitchFamily="18" charset="-127"/>
              </a:rPr>
              <a:pPr>
                <a:defRPr/>
              </a:pPr>
              <a:t>‹#›</a:t>
            </a:fld>
            <a:endParaRPr lang="en-US" altLang="ko-KR" sz="1000">
              <a:solidFill>
                <a:srgbClr val="6699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5288" y="908050"/>
            <a:ext cx="4068762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6450" y="908050"/>
            <a:ext cx="407035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3A76-6E63-49CC-B639-0C6B3BE94B7B}" type="datetime1">
              <a:rPr lang="en-US"/>
              <a:pPr>
                <a:defRPr/>
              </a:pPr>
              <a:t>5/6/2014</a:t>
            </a:fld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/>
            </a:r>
            <a:br>
              <a:rPr lang="en-US" altLang="ko-KR"/>
            </a:br>
            <a:fld id="{65116FE1-7BBC-4C87-A43F-8E513F77B93E}" type="slidenum">
              <a:rPr lang="en-US" altLang="ko-KR" sz="1000">
                <a:solidFill>
                  <a:srgbClr val="6699FF"/>
                </a:solidFill>
                <a:latin typeface="HY헤드라인M" pitchFamily="18" charset="-127"/>
                <a:ea typeface="HY헤드라인M" pitchFamily="18" charset="-127"/>
              </a:rPr>
              <a:pPr>
                <a:defRPr/>
              </a:pPr>
              <a:t>‹#›</a:t>
            </a:fld>
            <a:endParaRPr lang="en-US" altLang="ko-KR" sz="1000">
              <a:solidFill>
                <a:srgbClr val="6699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49F80-8CE9-4BFE-8835-631D75459FA3}" type="datetime1">
              <a:rPr lang="en-US"/>
              <a:pPr>
                <a:defRPr/>
              </a:pPr>
              <a:t>5/6/2014</a:t>
            </a:fld>
            <a:endParaRPr lang="en-US" altLang="ko-K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/>
            </a:r>
            <a:br>
              <a:rPr lang="en-US" altLang="ko-KR"/>
            </a:br>
            <a:fld id="{516136AD-224F-4B05-9CF6-5BCA9760DDEB}" type="slidenum">
              <a:rPr lang="en-US" altLang="ko-KR" sz="1000">
                <a:solidFill>
                  <a:srgbClr val="6699FF"/>
                </a:solidFill>
                <a:latin typeface="HY헤드라인M" pitchFamily="18" charset="-127"/>
                <a:ea typeface="HY헤드라인M" pitchFamily="18" charset="-127"/>
              </a:rPr>
              <a:pPr>
                <a:defRPr/>
              </a:pPr>
              <a:t>‹#›</a:t>
            </a:fld>
            <a:endParaRPr lang="en-US" altLang="ko-KR" sz="1000">
              <a:solidFill>
                <a:srgbClr val="6699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A9CAC-1592-4124-A282-6971F2DC81DC}" type="datetime1">
              <a:rPr lang="en-US"/>
              <a:pPr>
                <a:defRPr/>
              </a:pPr>
              <a:t>5/6/2014</a:t>
            </a:fld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/>
            </a:r>
            <a:br>
              <a:rPr lang="en-US" altLang="ko-KR"/>
            </a:br>
            <a:fld id="{0FBEA440-81E4-43FD-BDC7-E5872F189CB5}" type="slidenum">
              <a:rPr lang="en-US" altLang="ko-KR" sz="1000">
                <a:solidFill>
                  <a:srgbClr val="6699FF"/>
                </a:solidFill>
                <a:latin typeface="HY헤드라인M" pitchFamily="18" charset="-127"/>
                <a:ea typeface="HY헤드라인M" pitchFamily="18" charset="-127"/>
              </a:rPr>
              <a:pPr>
                <a:defRPr/>
              </a:pPr>
              <a:t>‹#›</a:t>
            </a:fld>
            <a:endParaRPr lang="en-US" altLang="ko-KR" sz="1000">
              <a:solidFill>
                <a:srgbClr val="6699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DB8D5-6713-4452-8D2C-3D0B863F1B20}" type="datetime1">
              <a:rPr lang="en-US"/>
              <a:pPr>
                <a:defRPr/>
              </a:pPr>
              <a:t>5/6/2014</a:t>
            </a:fld>
            <a:endParaRPr lang="en-US" altLang="ko-K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/>
            </a:r>
            <a:br>
              <a:rPr lang="en-US" altLang="ko-KR"/>
            </a:br>
            <a:fld id="{D4426A88-1C23-4A32-AB67-ED19B5F4AA4C}" type="slidenum">
              <a:rPr lang="en-US" altLang="ko-KR" sz="1000">
                <a:solidFill>
                  <a:srgbClr val="6699FF"/>
                </a:solidFill>
                <a:latin typeface="HY헤드라인M" pitchFamily="18" charset="-127"/>
                <a:ea typeface="HY헤드라인M" pitchFamily="18" charset="-127"/>
              </a:rPr>
              <a:pPr>
                <a:defRPr/>
              </a:pPr>
              <a:t>‹#›</a:t>
            </a:fld>
            <a:endParaRPr lang="en-US" altLang="ko-KR" sz="1000">
              <a:solidFill>
                <a:srgbClr val="6699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9EF81-4F64-4B6B-A07D-D41903A35625}" type="datetime1">
              <a:rPr lang="en-US"/>
              <a:pPr>
                <a:defRPr/>
              </a:pPr>
              <a:t>5/6/2014</a:t>
            </a:fld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/>
            </a:r>
            <a:br>
              <a:rPr lang="en-US" altLang="ko-KR"/>
            </a:br>
            <a:fld id="{31BB2EDF-50AF-4654-B343-E0AB492B3DC0}" type="slidenum">
              <a:rPr lang="en-US" altLang="ko-KR" sz="1000">
                <a:solidFill>
                  <a:srgbClr val="6699FF"/>
                </a:solidFill>
                <a:latin typeface="HY헤드라인M" pitchFamily="18" charset="-127"/>
                <a:ea typeface="HY헤드라인M" pitchFamily="18" charset="-127"/>
              </a:rPr>
              <a:pPr>
                <a:defRPr/>
              </a:pPr>
              <a:t>‹#›</a:t>
            </a:fld>
            <a:endParaRPr lang="en-US" altLang="ko-KR" sz="1000">
              <a:solidFill>
                <a:srgbClr val="6699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A1DDD-920E-4368-A227-FB0E9B371225}" type="datetime1">
              <a:rPr lang="en-US"/>
              <a:pPr>
                <a:defRPr/>
              </a:pPr>
              <a:t>5/6/2014</a:t>
            </a:fld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/>
            </a:r>
            <a:br>
              <a:rPr lang="en-US" altLang="ko-KR"/>
            </a:br>
            <a:fld id="{DC6349F8-8D06-48DB-B56A-FB1F13CEFC7A}" type="slidenum">
              <a:rPr lang="en-US" altLang="ko-KR" sz="1000">
                <a:solidFill>
                  <a:srgbClr val="6699FF"/>
                </a:solidFill>
                <a:latin typeface="HY헤드라인M" pitchFamily="18" charset="-127"/>
                <a:ea typeface="HY헤드라인M" pitchFamily="18" charset="-127"/>
              </a:rPr>
              <a:pPr>
                <a:defRPr/>
              </a:pPr>
              <a:t>‹#›</a:t>
            </a:fld>
            <a:endParaRPr lang="en-US" altLang="ko-KR" sz="1000">
              <a:solidFill>
                <a:srgbClr val="6699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그림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88" y="0"/>
            <a:ext cx="9142412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7313" y="44450"/>
            <a:ext cx="8229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08050"/>
            <a:ext cx="8291512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pic>
        <p:nvPicPr>
          <p:cNvPr id="1029" name="Picture 2" descr="그림2"/>
          <p:cNvPicPr>
            <a:picLocks noChangeAspect="1" noChangeArrowheads="1"/>
          </p:cNvPicPr>
          <p:nvPr userDrawn="1"/>
        </p:nvPicPr>
        <p:blipFill>
          <a:blip r:embed="rId16" cstate="print"/>
          <a:srcRect b="91808"/>
          <a:stretch>
            <a:fillRect/>
          </a:stretch>
        </p:blipFill>
        <p:spPr bwMode="auto">
          <a:xfrm>
            <a:off x="0" y="6572250"/>
            <a:ext cx="914241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defRPr sz="1400" b="0">
                <a:latin typeface="굴림" charset="-127"/>
                <a:ea typeface="굴림" charset="-127"/>
                <a:cs typeface="+mn-cs"/>
              </a:defRPr>
            </a:lvl1pPr>
          </a:lstStyle>
          <a:p>
            <a:pPr>
              <a:defRPr/>
            </a:pPr>
            <a:fld id="{5053AE7F-A55B-422C-9FBB-0CDC0344331C}" type="datetime1">
              <a:rPr lang="en-US"/>
              <a:pPr>
                <a:defRPr/>
              </a:pPr>
              <a:t>5/6/2014</a:t>
            </a:fld>
            <a:endParaRPr lang="en-US" altLang="ko-K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1">
              <a:defRPr sz="1400" b="0">
                <a:latin typeface="굴림" charset="-127"/>
                <a:ea typeface="굴림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8738"/>
            <a:ext cx="2411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sz="1400">
                <a:solidFill>
                  <a:srgbClr val="FFFFFF"/>
                </a:solidFill>
                <a:latin typeface="Times New Roman" pitchFamily="18" charset="0"/>
                <a:ea typeface="굴림" charset="-127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altLang="ko-KR"/>
              <a:t/>
            </a:r>
            <a:br>
              <a:rPr lang="en-US" altLang="ko-KR"/>
            </a:br>
            <a:fld id="{8D0C2776-82E7-45CE-8589-E70BF6263128}" type="slidenum">
              <a:rPr lang="en-US" altLang="ko-KR">
                <a:ea typeface="HY헤드라인M" pitchFamily="18" charset="-127"/>
              </a:rPr>
              <a:pPr>
                <a:defRPr/>
              </a:pPr>
              <a:t>‹#›</a:t>
            </a:fld>
            <a:endParaRPr lang="en-US" altLang="ko-KR" dirty="0">
              <a:ea typeface="HY헤드라인M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  <p:sldLayoutId id="2147484063" r:id="rId13"/>
    <p:sldLayoutId id="2147484064" r:id="rId14"/>
  </p:sldLayoutIdLst>
  <p:hf hdr="0" ftr="0" dt="0"/>
  <p:txStyles>
    <p:titleStyle>
      <a:lvl1pPr algn="l" rtl="0" eaLnBrk="0" fontAlgn="base" latinLnBrk="1" hangingPunct="0">
        <a:spcBef>
          <a:spcPct val="50000"/>
        </a:spcBef>
        <a:spcAft>
          <a:spcPct val="0"/>
        </a:spcAft>
        <a:defRPr kumimoji="1"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50000"/>
        </a:spcBef>
        <a:spcAft>
          <a:spcPct val="0"/>
        </a:spcAft>
        <a:defRPr kumimoji="1" sz="3200" b="1">
          <a:solidFill>
            <a:schemeClr val="bg1"/>
          </a:solidFill>
          <a:latin typeface="HY헤드라인M" pitchFamily="18" charset="-127"/>
          <a:ea typeface="HY헤드라인M" pitchFamily="18" charset="-127"/>
        </a:defRPr>
      </a:lvl2pPr>
      <a:lvl3pPr algn="l" rtl="0" eaLnBrk="0" fontAlgn="base" latinLnBrk="1" hangingPunct="0">
        <a:spcBef>
          <a:spcPct val="50000"/>
        </a:spcBef>
        <a:spcAft>
          <a:spcPct val="0"/>
        </a:spcAft>
        <a:defRPr kumimoji="1" sz="3200" b="1">
          <a:solidFill>
            <a:schemeClr val="bg1"/>
          </a:solidFill>
          <a:latin typeface="HY헤드라인M" pitchFamily="18" charset="-127"/>
          <a:ea typeface="HY헤드라인M" pitchFamily="18" charset="-127"/>
        </a:defRPr>
      </a:lvl3pPr>
      <a:lvl4pPr algn="l" rtl="0" eaLnBrk="0" fontAlgn="base" latinLnBrk="1" hangingPunct="0">
        <a:spcBef>
          <a:spcPct val="50000"/>
        </a:spcBef>
        <a:spcAft>
          <a:spcPct val="0"/>
        </a:spcAft>
        <a:defRPr kumimoji="1" sz="3200" b="1">
          <a:solidFill>
            <a:schemeClr val="bg1"/>
          </a:solidFill>
          <a:latin typeface="HY헤드라인M" pitchFamily="18" charset="-127"/>
          <a:ea typeface="HY헤드라인M" pitchFamily="18" charset="-127"/>
        </a:defRPr>
      </a:lvl4pPr>
      <a:lvl5pPr algn="l" rtl="0" eaLnBrk="0" fontAlgn="base" latinLnBrk="1" hangingPunct="0">
        <a:spcBef>
          <a:spcPct val="50000"/>
        </a:spcBef>
        <a:spcAft>
          <a:spcPct val="0"/>
        </a:spcAft>
        <a:defRPr kumimoji="1" sz="3200" b="1">
          <a:solidFill>
            <a:schemeClr val="bg1"/>
          </a:solidFill>
          <a:latin typeface="HY헤드라인M" pitchFamily="18" charset="-127"/>
          <a:ea typeface="HY헤드라인M" pitchFamily="18" charset="-127"/>
        </a:defRPr>
      </a:lvl5pPr>
      <a:lvl6pPr marL="457200" algn="l" rtl="0" fontAlgn="base" latinLnBrk="1">
        <a:spcBef>
          <a:spcPct val="50000"/>
        </a:spcBef>
        <a:spcAft>
          <a:spcPct val="0"/>
        </a:spcAft>
        <a:defRPr kumimoji="1" sz="3200" b="1">
          <a:solidFill>
            <a:schemeClr val="bg1"/>
          </a:solidFill>
          <a:latin typeface="HY헤드라인M" pitchFamily="18" charset="-127"/>
          <a:ea typeface="HY헤드라인M" pitchFamily="18" charset="-127"/>
        </a:defRPr>
      </a:lvl6pPr>
      <a:lvl7pPr marL="914400" algn="l" rtl="0" fontAlgn="base" latinLnBrk="1">
        <a:spcBef>
          <a:spcPct val="50000"/>
        </a:spcBef>
        <a:spcAft>
          <a:spcPct val="0"/>
        </a:spcAft>
        <a:defRPr kumimoji="1" sz="3200" b="1">
          <a:solidFill>
            <a:schemeClr val="bg1"/>
          </a:solidFill>
          <a:latin typeface="HY헤드라인M" pitchFamily="18" charset="-127"/>
          <a:ea typeface="HY헤드라인M" pitchFamily="18" charset="-127"/>
        </a:defRPr>
      </a:lvl7pPr>
      <a:lvl8pPr marL="1371600" algn="l" rtl="0" fontAlgn="base" latinLnBrk="1">
        <a:spcBef>
          <a:spcPct val="50000"/>
        </a:spcBef>
        <a:spcAft>
          <a:spcPct val="0"/>
        </a:spcAft>
        <a:defRPr kumimoji="1" sz="3200" b="1">
          <a:solidFill>
            <a:schemeClr val="bg1"/>
          </a:solidFill>
          <a:latin typeface="HY헤드라인M" pitchFamily="18" charset="-127"/>
          <a:ea typeface="HY헤드라인M" pitchFamily="18" charset="-127"/>
        </a:defRPr>
      </a:lvl8pPr>
      <a:lvl9pPr marL="1828800" algn="l" rtl="0" fontAlgn="base" latinLnBrk="1">
        <a:spcBef>
          <a:spcPct val="50000"/>
        </a:spcBef>
        <a:spcAft>
          <a:spcPct val="0"/>
        </a:spcAft>
        <a:defRPr kumimoji="1" sz="3200" b="1">
          <a:solidFill>
            <a:schemeClr val="bg1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Blip>
          <a:blip r:embed="rId17"/>
        </a:buBlip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nmap.org/dist/nmap-6.46-setup.ex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2o2mask@khu.ac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949325"/>
            <a:ext cx="8358188" cy="1865126"/>
          </a:xfrm>
          <a:effectLst/>
        </p:spPr>
        <p:txBody>
          <a:bodyPr/>
          <a:lstStyle/>
          <a:p>
            <a:pPr hangingPunct="1">
              <a:defRPr/>
            </a:pPr>
            <a:r>
              <a:rPr lang="ko-KR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정보보호 실습</a:t>
            </a:r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#2 </a:t>
            </a:r>
            <a:b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o-KR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네트워크 스캐닝</a:t>
            </a:r>
            <a:endParaRPr lang="en-US" altLang="ko-K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929188" y="2714625"/>
            <a:ext cx="4214812" cy="1076325"/>
          </a:xfrm>
          <a:effectLst/>
        </p:spPr>
        <p:txBody>
          <a:bodyPr anchor="ctr" anchorCtr="0"/>
          <a:lstStyle/>
          <a:p>
            <a:pPr marL="446088" indent="-446088" algn="r">
              <a:lnSpc>
                <a:spcPct val="80000"/>
              </a:lnSpc>
              <a:defRPr/>
            </a:pPr>
            <a:r>
              <a:rPr lang="en-US" altLang="ko-KR" b="1" i="1" dirty="0" smtClean="0">
                <a:solidFill>
                  <a:srgbClr val="274C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Networking Lab.</a:t>
            </a:r>
          </a:p>
          <a:p>
            <a:pPr marL="446088" indent="-446088" algn="r">
              <a:lnSpc>
                <a:spcPct val="80000"/>
              </a:lnSpc>
              <a:defRPr/>
            </a:pPr>
            <a:r>
              <a:rPr lang="en-US" altLang="ko-KR" b="1" i="1" dirty="0" smtClean="0">
                <a:solidFill>
                  <a:srgbClr val="274C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Department of Computer Engineering  </a:t>
            </a:r>
          </a:p>
          <a:p>
            <a:pPr marL="446088" indent="-446088" algn="r">
              <a:lnSpc>
                <a:spcPct val="80000"/>
              </a:lnSpc>
              <a:defRPr/>
            </a:pPr>
            <a:r>
              <a:rPr lang="en-US" altLang="ko-KR" b="1" i="1" dirty="0" smtClean="0">
                <a:solidFill>
                  <a:srgbClr val="274C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Kyung </a:t>
            </a:r>
            <a:r>
              <a:rPr lang="en-US" altLang="ko-KR" b="1" i="1" dirty="0" err="1" smtClean="0">
                <a:solidFill>
                  <a:srgbClr val="274C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Hee</a:t>
            </a:r>
            <a:r>
              <a:rPr lang="en-US" altLang="ko-KR" b="1" i="1" dirty="0" smtClean="0">
                <a:solidFill>
                  <a:srgbClr val="274C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University</a:t>
            </a:r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1428750" y="3449638"/>
            <a:ext cx="6400800" cy="318226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tIns="118800" bIns="118800" anchorCtr="1">
            <a:spAutoFit/>
          </a:bodyPr>
          <a:lstStyle/>
          <a:p>
            <a:pPr algn="ctr" latinLnBrk="1">
              <a:lnSpc>
                <a:spcPct val="80000"/>
              </a:lnSpc>
              <a:spcBef>
                <a:spcPct val="50000"/>
              </a:spcBef>
              <a:defRPr/>
            </a:pPr>
            <a:endParaRPr lang="en-US" altLang="ko-KR" dirty="0">
              <a:latin typeface="Times New Roman" pitchFamily="18" charset="0"/>
              <a:ea typeface="HY헤드라인M" pitchFamily="18" charset="-127"/>
              <a:cs typeface="Times New Roman" pitchFamily="18" charset="0"/>
            </a:endParaRPr>
          </a:p>
          <a:p>
            <a:pPr algn="ctr" latinLnBrk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2014.05.07</a:t>
            </a:r>
            <a:endParaRPr lang="en-US" altLang="ko-KR" sz="2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latinLnBrk="1">
              <a:lnSpc>
                <a:spcPct val="80000"/>
              </a:lnSpc>
              <a:spcBef>
                <a:spcPct val="50000"/>
              </a:spcBef>
              <a:defRPr/>
            </a:pPr>
            <a:endParaRPr lang="en-US" altLang="ko-KR" sz="28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HY헤드라인M" pitchFamily="18" charset="-127"/>
              <a:cs typeface="Times New Roman" pitchFamily="18" charset="0"/>
            </a:endParaRPr>
          </a:p>
          <a:p>
            <a:pPr algn="ctr" latinLnBrk="1">
              <a:lnSpc>
                <a:spcPct val="80000"/>
              </a:lnSpc>
              <a:spcBef>
                <a:spcPct val="50000"/>
              </a:spcBef>
              <a:defRPr/>
            </a:pPr>
            <a:endParaRPr lang="en-US" altLang="ko-KR" sz="28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HY헤드라인M" pitchFamily="18" charset="-127"/>
              <a:cs typeface="Times New Roman" pitchFamily="18" charset="0"/>
            </a:endParaRPr>
          </a:p>
          <a:p>
            <a:pPr algn="ctr" latinLnBrk="1">
              <a:lnSpc>
                <a:spcPct val="80000"/>
              </a:lnSpc>
              <a:spcBef>
                <a:spcPct val="50000"/>
              </a:spcBef>
              <a:defRPr/>
            </a:pPr>
            <a:endParaRPr lang="en-US" altLang="ko-KR" sz="28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HY헤드라인M" pitchFamily="18" charset="-127"/>
              <a:cs typeface="Times New Roman" pitchFamily="18" charset="0"/>
            </a:endParaRPr>
          </a:p>
          <a:p>
            <a:pPr algn="ctr" latinLnBrk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ko-KR" sz="28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HY헤드라인M" pitchFamily="18" charset="-127"/>
                <a:cs typeface="Times New Roman" pitchFamily="18" charset="0"/>
              </a:rPr>
              <a:t>Choong</a:t>
            </a:r>
            <a:r>
              <a:rPr lang="en-US" altLang="ko-KR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HY헤드라인M" pitchFamily="18" charset="-127"/>
                <a:cs typeface="Times New Roman" pitchFamily="18" charset="0"/>
              </a:rPr>
              <a:t> </a:t>
            </a:r>
            <a:r>
              <a:rPr lang="en-US" altLang="ko-KR" sz="28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HY헤드라인M" pitchFamily="18" charset="-127"/>
                <a:cs typeface="Times New Roman" pitchFamily="18" charset="0"/>
              </a:rPr>
              <a:t>Seon</a:t>
            </a:r>
            <a:r>
              <a:rPr lang="en-US" altLang="ko-KR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HY헤드라인M" pitchFamily="18" charset="-127"/>
                <a:cs typeface="Times New Roman" pitchFamily="18" charset="0"/>
              </a:rPr>
              <a:t> Hong</a:t>
            </a:r>
            <a:endParaRPr lang="en-US" altLang="ko-KR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HY헤드라인M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네트워크 스캐닝</a:t>
            </a:r>
            <a:endParaRPr lang="ko-KR" alt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latin typeface="+mj-ea"/>
                <a:ea typeface="+mj-ea"/>
              </a:rPr>
              <a:t>특정 호스트의 작동유무 및 서비스 확인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en-US" altLang="ko-KR" dirty="0" smtClean="0">
                <a:latin typeface="+mj-ea"/>
                <a:ea typeface="+mj-ea"/>
              </a:rPr>
              <a:t>TCP</a:t>
            </a:r>
            <a:r>
              <a:rPr lang="ko-KR" altLang="en-US" dirty="0" smtClean="0">
                <a:latin typeface="+mj-ea"/>
                <a:ea typeface="+mj-ea"/>
              </a:rPr>
              <a:t>의 </a:t>
            </a:r>
            <a:r>
              <a:rPr lang="en-US" altLang="ko-KR" dirty="0" smtClean="0">
                <a:latin typeface="+mj-ea"/>
                <a:ea typeface="+mj-ea"/>
              </a:rPr>
              <a:t>Request-Response </a:t>
            </a:r>
            <a:r>
              <a:rPr lang="ko-KR" altLang="en-US" dirty="0" smtClean="0">
                <a:latin typeface="+mj-ea"/>
                <a:ea typeface="+mj-ea"/>
              </a:rPr>
              <a:t>활용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운영체제의 고유 특성을 사용하여 현재 운영중인 시스템의 정보를 비롯한 다양한 정보를 취득가능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해킹을 위한 초석 작업</a:t>
            </a:r>
            <a:endParaRPr lang="en-US" altLang="ko-KR" dirty="0" smtClean="0">
              <a:latin typeface="+mj-ea"/>
              <a:ea typeface="+mj-ea"/>
            </a:endParaRPr>
          </a:p>
          <a:p>
            <a:endParaRPr lang="en-US" altLang="ko-KR" dirty="0">
              <a:latin typeface="+mj-ea"/>
              <a:ea typeface="+mj-ea"/>
            </a:endParaRPr>
          </a:p>
          <a:p>
            <a:r>
              <a:rPr lang="ko-KR" altLang="en-US" dirty="0" smtClean="0">
                <a:latin typeface="+mj-ea"/>
                <a:ea typeface="+mj-ea"/>
              </a:rPr>
              <a:t>과거에는 이런 프로토콜의 특성을 이해한 사람만이 활용 가능하였으나 자동화된 툴의 등장으로 누구나 쉽게 시도 가능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그러나 최근 침입탐지시스템의 발달로 </a:t>
            </a:r>
            <a:r>
              <a:rPr lang="ko-KR" altLang="en-US" dirty="0" err="1" smtClean="0">
                <a:latin typeface="+mj-ea"/>
                <a:ea typeface="+mj-ea"/>
              </a:rPr>
              <a:t>무븐별하게</a:t>
            </a:r>
            <a:r>
              <a:rPr lang="ko-KR" altLang="en-US" dirty="0" smtClean="0">
                <a:latin typeface="+mj-ea"/>
                <a:ea typeface="+mj-ea"/>
              </a:rPr>
              <a:t> 스캐닝을 수행할 경우 </a:t>
            </a:r>
            <a:r>
              <a:rPr lang="en-US" altLang="ko-KR" dirty="0" smtClean="0">
                <a:latin typeface="+mj-ea"/>
                <a:ea typeface="+mj-ea"/>
              </a:rPr>
              <a:t>IP </a:t>
            </a:r>
            <a:r>
              <a:rPr lang="ko-KR" altLang="en-US" dirty="0" smtClean="0">
                <a:latin typeface="+mj-ea"/>
                <a:ea typeface="+mj-ea"/>
              </a:rPr>
              <a:t>블록을 당할 수 있고 시스템에서 쉽게 </a:t>
            </a:r>
            <a:r>
              <a:rPr lang="ko-KR" altLang="en-US" dirty="0" err="1" smtClean="0">
                <a:latin typeface="+mj-ea"/>
                <a:ea typeface="+mj-ea"/>
              </a:rPr>
              <a:t>필터링</a:t>
            </a:r>
            <a:r>
              <a:rPr lang="ko-KR" altLang="en-US" dirty="0" smtClean="0">
                <a:latin typeface="+mj-ea"/>
                <a:ea typeface="+mj-ea"/>
              </a:rPr>
              <a:t> 될 수 있으니 주의 필요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악의적인 목적으로 사용 시 법적인 문제도 발생할 수 있으니 신중하게 사용할 필요성이 있음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/>
            </a:r>
            <a:br>
              <a:rPr lang="en-US" altLang="ko-KR" smtClean="0"/>
            </a:br>
            <a:fld id="{DE8673DD-AEC9-4B2D-B486-98FFC1524313}" type="slidenum">
              <a:rPr lang="en-US" altLang="ko-KR" sz="1000" smtClean="0">
                <a:ea typeface="HY헤드라인M" pitchFamily="18" charset="-127"/>
              </a:rPr>
              <a:pPr>
                <a:defRPr/>
              </a:pPr>
              <a:t>2</a:t>
            </a:fld>
            <a:endParaRPr lang="en-US" altLang="ko-KR" sz="1000"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108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Ping</a:t>
            </a:r>
            <a:r>
              <a:rPr lang="ko-KR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과 </a:t>
            </a:r>
            <a:r>
              <a:rPr lang="en-US" altLang="ko-K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ICMP </a:t>
            </a:r>
            <a:r>
              <a:rPr lang="ko-KR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스캔</a:t>
            </a:r>
            <a:endParaRPr lang="ko-KR" altLang="en-US" dirty="0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+mj-ea"/>
                <a:ea typeface="+mj-ea"/>
              </a:rPr>
              <a:t>ICMP </a:t>
            </a:r>
            <a:r>
              <a:rPr lang="ko-KR" altLang="en-US" dirty="0" smtClean="0">
                <a:latin typeface="+mj-ea"/>
                <a:ea typeface="+mj-ea"/>
              </a:rPr>
              <a:t>메시지의 경우 다음 네 가지를 사용하여 스캔 가능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en-US" altLang="ko-KR" dirty="0" smtClean="0">
                <a:latin typeface="+mj-ea"/>
                <a:ea typeface="+mj-ea"/>
              </a:rPr>
              <a:t>Echo Request/Reply</a:t>
            </a:r>
          </a:p>
          <a:p>
            <a:pPr lvl="1"/>
            <a:r>
              <a:rPr lang="en-US" altLang="ko-KR" dirty="0" smtClean="0">
                <a:latin typeface="+mj-ea"/>
                <a:ea typeface="+mj-ea"/>
              </a:rPr>
              <a:t>Timestamp Request/Reply</a:t>
            </a:r>
          </a:p>
          <a:p>
            <a:pPr lvl="1"/>
            <a:r>
              <a:rPr lang="en-US" altLang="ko-KR" dirty="0" smtClean="0">
                <a:latin typeface="+mj-ea"/>
                <a:ea typeface="+mj-ea"/>
              </a:rPr>
              <a:t>Information Request/Reply</a:t>
            </a:r>
          </a:p>
          <a:p>
            <a:pPr lvl="1"/>
            <a:r>
              <a:rPr lang="en-US" altLang="ko-KR" dirty="0" smtClean="0">
                <a:latin typeface="+mj-ea"/>
                <a:ea typeface="+mj-ea"/>
              </a:rPr>
              <a:t>ICMP Address Mask Request/Reply</a:t>
            </a:r>
          </a:p>
          <a:p>
            <a:pPr lvl="1"/>
            <a:endParaRPr lang="en-US" altLang="ko-KR" dirty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/>
            </a:r>
            <a:br>
              <a:rPr lang="en-US" altLang="ko-KR" smtClean="0"/>
            </a:br>
            <a:fld id="{DE8673DD-AEC9-4B2D-B486-98FFC1524313}" type="slidenum">
              <a:rPr lang="en-US" altLang="ko-KR" sz="1000" smtClean="0">
                <a:ea typeface="HY헤드라인M" pitchFamily="18" charset="-127"/>
              </a:rPr>
              <a:pPr>
                <a:defRPr/>
              </a:pPr>
              <a:t>3</a:t>
            </a:fld>
            <a:endParaRPr lang="en-US" altLang="ko-KR" sz="1000">
              <a:ea typeface="HY헤드라인M" pitchFamily="18" charset="-127"/>
            </a:endParaRPr>
          </a:p>
        </p:txBody>
      </p:sp>
      <p:pic>
        <p:nvPicPr>
          <p:cNvPr id="1028" name="Picture 4" descr="http://www.siongboon.com/projects/2006-03-06_serial_communication/ICMP-Header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165" y="2756012"/>
            <a:ext cx="6696744" cy="382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6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Ping</a:t>
            </a:r>
            <a:r>
              <a:rPr lang="ko-KR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과 </a:t>
            </a:r>
            <a:r>
              <a:rPr lang="en-US" altLang="ko-K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ICMP </a:t>
            </a:r>
            <a:r>
              <a:rPr lang="ko-KR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스캔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>
                <a:latin typeface="+mj-ea"/>
                <a:ea typeface="+mj-ea"/>
              </a:rPr>
              <a:t>보안상의 이유로 라우터나 방화벽에서 </a:t>
            </a:r>
            <a:r>
              <a:rPr lang="en-US" altLang="ko-KR" smtClean="0">
                <a:latin typeface="+mj-ea"/>
                <a:ea typeface="+mj-ea"/>
              </a:rPr>
              <a:t>ICMP Echo Request </a:t>
            </a:r>
            <a:r>
              <a:rPr lang="ko-KR" altLang="en-US" smtClean="0">
                <a:latin typeface="+mj-ea"/>
                <a:ea typeface="+mj-ea"/>
              </a:rPr>
              <a:t>메시지를 차단한 경우</a:t>
            </a:r>
            <a:endParaRPr lang="en-US" altLang="ko-KR" smtClean="0">
              <a:latin typeface="+mj-ea"/>
              <a:ea typeface="+mj-ea"/>
            </a:endParaRPr>
          </a:p>
          <a:p>
            <a:pPr lvl="1"/>
            <a:r>
              <a:rPr lang="en-US" altLang="ko-KR" smtClean="0">
                <a:latin typeface="+mj-ea"/>
                <a:ea typeface="+mj-ea"/>
              </a:rPr>
              <a:t>Timestamp Request – </a:t>
            </a:r>
            <a:r>
              <a:rPr lang="ko-KR" altLang="en-US" smtClean="0">
                <a:latin typeface="+mj-ea"/>
                <a:ea typeface="+mj-ea"/>
              </a:rPr>
              <a:t>상대방 호스트의 시간 정보 요청</a:t>
            </a:r>
            <a:endParaRPr lang="en-US" altLang="ko-KR" smtClean="0">
              <a:latin typeface="+mj-ea"/>
              <a:ea typeface="+mj-ea"/>
            </a:endParaRPr>
          </a:p>
          <a:p>
            <a:pPr lvl="1"/>
            <a:r>
              <a:rPr lang="en-US" altLang="ko-KR" smtClean="0">
                <a:latin typeface="+mj-ea"/>
                <a:ea typeface="+mj-ea"/>
              </a:rPr>
              <a:t>Information Request – </a:t>
            </a:r>
            <a:r>
              <a:rPr lang="ko-KR" altLang="en-US" smtClean="0">
                <a:latin typeface="+mj-ea"/>
                <a:ea typeface="+mj-ea"/>
              </a:rPr>
              <a:t>부팅 시 시스템이 스스로 </a:t>
            </a:r>
            <a:r>
              <a:rPr lang="en-US" altLang="ko-KR" smtClean="0">
                <a:latin typeface="+mj-ea"/>
                <a:ea typeface="+mj-ea"/>
              </a:rPr>
              <a:t>IP</a:t>
            </a:r>
            <a:r>
              <a:rPr lang="ko-KR" altLang="en-US" smtClean="0">
                <a:latin typeface="+mj-ea"/>
                <a:ea typeface="+mj-ea"/>
              </a:rPr>
              <a:t>를 설정하도록 하는 패킷</a:t>
            </a:r>
            <a:endParaRPr lang="en-US" altLang="ko-KR" smtClean="0">
              <a:latin typeface="+mj-ea"/>
              <a:ea typeface="+mj-ea"/>
            </a:endParaRPr>
          </a:p>
          <a:p>
            <a:pPr lvl="1"/>
            <a:r>
              <a:rPr lang="en-US" altLang="ko-KR" smtClean="0">
                <a:latin typeface="+mj-ea"/>
                <a:ea typeface="+mj-ea"/>
              </a:rPr>
              <a:t>ICMP Address Mask Request – </a:t>
            </a:r>
            <a:r>
              <a:rPr lang="ko-KR" altLang="en-US" smtClean="0">
                <a:latin typeface="+mj-ea"/>
                <a:ea typeface="+mj-ea"/>
              </a:rPr>
              <a:t>자신이 속한 네트워크의 서브넷 마스크 확인</a:t>
            </a:r>
            <a:endParaRPr lang="en-US" altLang="ko-KR" smtClean="0">
              <a:latin typeface="+mj-ea"/>
              <a:ea typeface="+mj-ea"/>
            </a:endParaRPr>
          </a:p>
          <a:p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/>
            </a:r>
            <a:br>
              <a:rPr lang="en-US" altLang="ko-KR" smtClean="0"/>
            </a:br>
            <a:fld id="{DE8673DD-AEC9-4B2D-B486-98FFC1524313}" type="slidenum">
              <a:rPr lang="en-US" altLang="ko-KR" sz="1000" smtClean="0">
                <a:ea typeface="HY헤드라인M" pitchFamily="18" charset="-127"/>
              </a:rPr>
              <a:pPr>
                <a:defRPr/>
              </a:pPr>
              <a:t>4</a:t>
            </a:fld>
            <a:endParaRPr lang="en-US" altLang="ko-KR" sz="1000"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813173"/>
              </p:ext>
            </p:extLst>
          </p:nvPr>
        </p:nvGraphicFramePr>
        <p:xfrm>
          <a:off x="683568" y="3442018"/>
          <a:ext cx="7920880" cy="3017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Timestamp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 Mask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Linux</a:t>
                      </a:r>
                      <a:r>
                        <a:rPr lang="en-US" altLang="ko-K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2.2~2.6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FreeBSD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Solaris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HP-UX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AIX v4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3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Windows 98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9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Windows NT sp4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9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Above</a:t>
                      </a:r>
                      <a:r>
                        <a:rPr lang="en-US" altLang="ko-K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Windows 2K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ko-KR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25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TCP</a:t>
            </a:r>
            <a:r>
              <a:rPr lang="ko-KR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 스캔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latin typeface="+mj-ea"/>
                <a:ea typeface="+mj-ea"/>
              </a:rPr>
              <a:t>TCP Open </a:t>
            </a:r>
            <a:r>
              <a:rPr lang="ko-KR" altLang="en-US" dirty="0" smtClean="0">
                <a:latin typeface="+mj-ea"/>
                <a:ea typeface="+mj-ea"/>
              </a:rPr>
              <a:t>스캔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스캔을 위한 특정 포트에 </a:t>
            </a:r>
            <a:r>
              <a:rPr lang="en-US" altLang="ko-KR" dirty="0" smtClean="0">
                <a:latin typeface="+mj-ea"/>
                <a:ea typeface="+mj-ea"/>
              </a:rPr>
              <a:t>SYN </a:t>
            </a:r>
            <a:r>
              <a:rPr lang="ko-KR" altLang="en-US" dirty="0" err="1" smtClean="0">
                <a:latin typeface="+mj-ea"/>
                <a:ea typeface="+mj-ea"/>
              </a:rPr>
              <a:t>패킷을</a:t>
            </a:r>
            <a:r>
              <a:rPr lang="ko-KR" altLang="en-US" dirty="0" smtClean="0">
                <a:latin typeface="+mj-ea"/>
                <a:ea typeface="+mj-ea"/>
              </a:rPr>
              <a:t> 전송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포트가 열린 경우 </a:t>
            </a:r>
            <a:r>
              <a:rPr lang="en-US" altLang="ko-KR" dirty="0" smtClean="0">
                <a:latin typeface="+mj-ea"/>
                <a:ea typeface="+mj-ea"/>
              </a:rPr>
              <a:t>SYN+ACK </a:t>
            </a:r>
            <a:r>
              <a:rPr lang="ko-KR" altLang="en-US" dirty="0" err="1" smtClean="0">
                <a:latin typeface="+mj-ea"/>
                <a:ea typeface="+mj-ea"/>
              </a:rPr>
              <a:t>패킷을</a:t>
            </a:r>
            <a:r>
              <a:rPr lang="ko-KR" altLang="en-US" dirty="0" smtClean="0">
                <a:latin typeface="+mj-ea"/>
                <a:ea typeface="+mj-ea"/>
              </a:rPr>
              <a:t> 수신하고 </a:t>
            </a:r>
            <a:r>
              <a:rPr lang="en-US" altLang="ko-KR" dirty="0" smtClean="0">
                <a:latin typeface="+mj-ea"/>
                <a:ea typeface="+mj-ea"/>
              </a:rPr>
              <a:t>ACK</a:t>
            </a:r>
            <a:r>
              <a:rPr lang="ko-KR" altLang="en-US" dirty="0" smtClean="0">
                <a:latin typeface="+mj-ea"/>
                <a:ea typeface="+mj-ea"/>
              </a:rPr>
              <a:t>를 송신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포트가 닫힌 경우 </a:t>
            </a:r>
            <a:r>
              <a:rPr lang="en-US" altLang="ko-KR" dirty="0" smtClean="0">
                <a:latin typeface="+mj-ea"/>
                <a:ea typeface="+mj-ea"/>
              </a:rPr>
              <a:t>RST+ACK </a:t>
            </a:r>
            <a:r>
              <a:rPr lang="ko-KR" altLang="en-US" dirty="0" err="1" smtClean="0">
                <a:latin typeface="+mj-ea"/>
                <a:ea typeface="+mj-ea"/>
              </a:rPr>
              <a:t>패킷을</a:t>
            </a:r>
            <a:r>
              <a:rPr lang="ko-KR" altLang="en-US" dirty="0" smtClean="0">
                <a:latin typeface="+mj-ea"/>
                <a:ea typeface="+mj-ea"/>
              </a:rPr>
              <a:t> 수신하고 종료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상대방 시스템에 로그가 남을 수 있음</a:t>
            </a:r>
            <a:endParaRPr lang="en-US" altLang="ko-KR" dirty="0" smtClean="0">
              <a:latin typeface="+mj-ea"/>
              <a:ea typeface="+mj-ea"/>
            </a:endParaRPr>
          </a:p>
          <a:p>
            <a:r>
              <a:rPr lang="en-US" altLang="ko-KR" dirty="0">
                <a:latin typeface="+mj-ea"/>
                <a:ea typeface="+mj-ea"/>
              </a:rPr>
              <a:t>TCP-Half Open </a:t>
            </a:r>
            <a:r>
              <a:rPr lang="ko-KR" altLang="en-US" dirty="0">
                <a:latin typeface="+mj-ea"/>
                <a:ea typeface="+mj-ea"/>
              </a:rPr>
              <a:t>스캔</a:t>
            </a:r>
          </a:p>
          <a:p>
            <a:pPr lvl="1"/>
            <a:r>
              <a:rPr lang="en-US" altLang="ko-KR" dirty="0" smtClean="0">
                <a:latin typeface="+mj-ea"/>
                <a:ea typeface="+mj-ea"/>
              </a:rPr>
              <a:t>TCP Open </a:t>
            </a:r>
            <a:r>
              <a:rPr lang="ko-KR" altLang="en-US" dirty="0" smtClean="0">
                <a:latin typeface="+mj-ea"/>
                <a:ea typeface="+mj-ea"/>
              </a:rPr>
              <a:t>스캔과 같으나 </a:t>
            </a:r>
            <a:r>
              <a:rPr lang="en-US" altLang="ko-KR" dirty="0" smtClean="0">
                <a:latin typeface="+mj-ea"/>
                <a:ea typeface="+mj-ea"/>
              </a:rPr>
              <a:t>SYN+ACK </a:t>
            </a:r>
            <a:r>
              <a:rPr lang="ko-KR" altLang="en-US" dirty="0" err="1" smtClean="0">
                <a:latin typeface="+mj-ea"/>
                <a:ea typeface="+mj-ea"/>
              </a:rPr>
              <a:t>패킷</a:t>
            </a:r>
            <a:r>
              <a:rPr lang="ko-KR" altLang="en-US" dirty="0" smtClean="0">
                <a:latin typeface="+mj-ea"/>
                <a:ea typeface="+mj-ea"/>
              </a:rPr>
              <a:t> 수신 시 </a:t>
            </a:r>
            <a:r>
              <a:rPr lang="en-US" altLang="ko-KR" dirty="0" smtClean="0">
                <a:latin typeface="+mj-ea"/>
                <a:ea typeface="+mj-ea"/>
              </a:rPr>
              <a:t>RST</a:t>
            </a:r>
            <a:r>
              <a:rPr lang="ko-KR" altLang="en-US" dirty="0" smtClean="0">
                <a:latin typeface="+mj-ea"/>
                <a:ea typeface="+mj-ea"/>
              </a:rPr>
              <a:t>를 송신하여 세션을 맺지 않음</a:t>
            </a:r>
            <a:endParaRPr lang="en-US" altLang="ko-KR" dirty="0" smtClean="0">
              <a:latin typeface="+mj-ea"/>
              <a:ea typeface="+mj-ea"/>
            </a:endParaRPr>
          </a:p>
          <a:p>
            <a:r>
              <a:rPr lang="en-US" altLang="ko-KR" dirty="0" smtClean="0">
                <a:latin typeface="+mj-ea"/>
                <a:ea typeface="+mj-ea"/>
              </a:rPr>
              <a:t>TCP ACK </a:t>
            </a:r>
            <a:r>
              <a:rPr lang="ko-KR" altLang="en-US" dirty="0" smtClean="0">
                <a:latin typeface="+mj-ea"/>
                <a:ea typeface="+mj-ea"/>
              </a:rPr>
              <a:t>스캔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특정</a:t>
            </a:r>
            <a:r>
              <a:rPr lang="en-US" altLang="ko-KR" dirty="0" smtClean="0">
                <a:latin typeface="+mj-ea"/>
                <a:ea typeface="+mj-ea"/>
              </a:rPr>
              <a:t> </a:t>
            </a:r>
            <a:r>
              <a:rPr lang="ko-KR" altLang="en-US" dirty="0" smtClean="0">
                <a:latin typeface="+mj-ea"/>
                <a:ea typeface="+mj-ea"/>
              </a:rPr>
              <a:t>포트로 </a:t>
            </a:r>
            <a:r>
              <a:rPr lang="en-US" altLang="ko-KR" dirty="0" smtClean="0">
                <a:latin typeface="+mj-ea"/>
                <a:ea typeface="+mj-ea"/>
              </a:rPr>
              <a:t>ACK </a:t>
            </a:r>
            <a:r>
              <a:rPr lang="ko-KR" altLang="en-US" dirty="0" err="1" smtClean="0">
                <a:latin typeface="+mj-ea"/>
                <a:ea typeface="+mj-ea"/>
              </a:rPr>
              <a:t>패킷을</a:t>
            </a:r>
            <a:r>
              <a:rPr lang="ko-KR" altLang="en-US" dirty="0" smtClean="0">
                <a:latin typeface="+mj-ea"/>
                <a:ea typeface="+mj-ea"/>
              </a:rPr>
              <a:t> 전송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포트가 열린 경우 </a:t>
            </a:r>
            <a:r>
              <a:rPr lang="en-US" altLang="ko-KR" dirty="0" smtClean="0">
                <a:latin typeface="+mj-ea"/>
                <a:ea typeface="+mj-ea"/>
              </a:rPr>
              <a:t>RST </a:t>
            </a:r>
            <a:r>
              <a:rPr lang="ko-KR" altLang="en-US" dirty="0" err="1" smtClean="0">
                <a:latin typeface="+mj-ea"/>
                <a:ea typeface="+mj-ea"/>
              </a:rPr>
              <a:t>패킷을</a:t>
            </a:r>
            <a:r>
              <a:rPr lang="ko-KR" altLang="en-US" dirty="0" smtClean="0">
                <a:latin typeface="+mj-ea"/>
                <a:ea typeface="+mj-ea"/>
              </a:rPr>
              <a:t> 수신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포트가 닫힌 경우 </a:t>
            </a:r>
            <a:r>
              <a:rPr lang="en-US" altLang="ko-KR" dirty="0" smtClean="0">
                <a:latin typeface="+mj-ea"/>
                <a:ea typeface="+mj-ea"/>
              </a:rPr>
              <a:t>RST/ACK </a:t>
            </a:r>
            <a:r>
              <a:rPr lang="ko-KR" altLang="en-US" dirty="0" err="1" smtClean="0">
                <a:latin typeface="+mj-ea"/>
                <a:ea typeface="+mj-ea"/>
              </a:rPr>
              <a:t>패킷을</a:t>
            </a:r>
            <a:r>
              <a:rPr lang="ko-KR" altLang="en-US" dirty="0" smtClean="0">
                <a:latin typeface="+mj-ea"/>
                <a:ea typeface="+mj-ea"/>
              </a:rPr>
              <a:t> 수신</a:t>
            </a:r>
            <a:endParaRPr lang="en-US" altLang="ko-KR" dirty="0" smtClean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r>
              <a:rPr lang="ko-KR" altLang="en-US" dirty="0" err="1" smtClean="0">
                <a:latin typeface="+mj-ea"/>
                <a:ea typeface="+mj-ea"/>
              </a:rPr>
              <a:t>스텔스</a:t>
            </a:r>
            <a:r>
              <a:rPr lang="en-US" altLang="ko-KR" dirty="0" smtClean="0">
                <a:latin typeface="+mj-ea"/>
                <a:ea typeface="+mj-ea"/>
              </a:rPr>
              <a:t> </a:t>
            </a:r>
            <a:r>
              <a:rPr lang="ko-KR" altLang="en-US" dirty="0" smtClean="0">
                <a:latin typeface="+mj-ea"/>
                <a:ea typeface="+mj-ea"/>
              </a:rPr>
              <a:t>스캔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en-US" altLang="ko-KR" dirty="0" smtClean="0">
                <a:latin typeface="+mj-ea"/>
                <a:ea typeface="+mj-ea"/>
              </a:rPr>
              <a:t>TCP </a:t>
            </a:r>
            <a:r>
              <a:rPr lang="ko-KR" altLang="en-US" dirty="0" smtClean="0">
                <a:latin typeface="+mj-ea"/>
                <a:ea typeface="+mj-ea"/>
              </a:rPr>
              <a:t>헤더의 플래그를 조작하여 로그를 남기지 않는 기법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en-US" altLang="ko-KR" dirty="0" smtClean="0">
                <a:latin typeface="+mj-ea"/>
                <a:ea typeface="+mj-ea"/>
              </a:rPr>
              <a:t>FIN/XMAS/NULL </a:t>
            </a:r>
            <a:r>
              <a:rPr lang="ko-KR" altLang="en-US" dirty="0" smtClean="0">
                <a:latin typeface="+mj-ea"/>
                <a:ea typeface="+mj-ea"/>
              </a:rPr>
              <a:t>스캔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포트가 열린 경우 응답이 없고 닫힌 경우 </a:t>
            </a:r>
            <a:r>
              <a:rPr lang="en-US" altLang="ko-KR" dirty="0" smtClean="0">
                <a:latin typeface="+mj-ea"/>
                <a:ea typeface="+mj-ea"/>
              </a:rPr>
              <a:t>RST </a:t>
            </a:r>
            <a:r>
              <a:rPr lang="ko-KR" altLang="en-US" dirty="0" err="1" smtClean="0">
                <a:latin typeface="+mj-ea"/>
                <a:ea typeface="+mj-ea"/>
              </a:rPr>
              <a:t>패킷을</a:t>
            </a:r>
            <a:r>
              <a:rPr lang="ko-KR" altLang="en-US" dirty="0" smtClean="0">
                <a:latin typeface="+mj-ea"/>
                <a:ea typeface="+mj-ea"/>
              </a:rPr>
              <a:t> 수신</a:t>
            </a:r>
            <a:endParaRPr lang="en-US" altLang="ko-KR" dirty="0" smtClean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/>
            </a:r>
            <a:br>
              <a:rPr lang="en-US" altLang="ko-KR" smtClean="0"/>
            </a:br>
            <a:fld id="{DE8673DD-AEC9-4B2D-B486-98FFC1524313}" type="slidenum">
              <a:rPr lang="en-US" altLang="ko-KR" sz="1000" smtClean="0">
                <a:ea typeface="HY헤드라인M" pitchFamily="18" charset="-127"/>
              </a:rPr>
              <a:pPr>
                <a:defRPr/>
              </a:pPr>
              <a:t>5</a:t>
            </a:fld>
            <a:endParaRPr lang="en-US" altLang="ko-KR" sz="1000"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3857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방화벽 및 </a:t>
            </a:r>
            <a:r>
              <a:rPr lang="en-US" altLang="ko-KR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IDS </a:t>
            </a:r>
            <a:r>
              <a:rPr lang="ko-KR" alt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우회를 위한 스캐닝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z="2200" dirty="0" smtClean="0">
                <a:solidFill>
                  <a:srgbClr val="000000"/>
                </a:solidFill>
                <a:latin typeface="HY헤드라인M"/>
                <a:ea typeface="HY헤드라인M"/>
              </a:rPr>
              <a:t>최</a:t>
            </a:r>
            <a:r>
              <a:rPr lang="ko-KR" altLang="en-US" sz="2200" dirty="0" smtClean="0">
                <a:solidFill>
                  <a:srgbClr val="000000"/>
                </a:solidFill>
                <a:latin typeface="+mj-ea"/>
                <a:ea typeface="+mj-ea"/>
              </a:rPr>
              <a:t>근 방화벽이나 </a:t>
            </a:r>
            <a:r>
              <a:rPr lang="en-US" altLang="ko-KR" sz="2200" dirty="0" smtClean="0">
                <a:solidFill>
                  <a:srgbClr val="000000"/>
                </a:solidFill>
                <a:latin typeface="+mj-ea"/>
                <a:ea typeface="+mj-ea"/>
              </a:rPr>
              <a:t>IDS</a:t>
            </a:r>
            <a:r>
              <a:rPr lang="ko-KR" altLang="en-US" sz="2200" dirty="0" smtClean="0">
                <a:solidFill>
                  <a:srgbClr val="000000"/>
                </a:solidFill>
                <a:latin typeface="+mj-ea"/>
                <a:ea typeface="+mj-ea"/>
              </a:rPr>
              <a:t>의 경우 다양한 스캐닝 </a:t>
            </a:r>
            <a:r>
              <a:rPr lang="ko-KR" altLang="en-US" sz="2200" dirty="0" err="1" smtClean="0">
                <a:solidFill>
                  <a:srgbClr val="000000"/>
                </a:solidFill>
                <a:latin typeface="+mj-ea"/>
                <a:ea typeface="+mj-ea"/>
              </a:rPr>
              <a:t>패킷을</a:t>
            </a:r>
            <a:r>
              <a:rPr lang="ko-KR" altLang="en-US" sz="2200" dirty="0" smtClean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ko-KR" altLang="en-US" sz="2200" dirty="0" err="1" smtClean="0">
                <a:solidFill>
                  <a:srgbClr val="000000"/>
                </a:solidFill>
                <a:latin typeface="+mj-ea"/>
                <a:ea typeface="+mj-ea"/>
              </a:rPr>
              <a:t>필터링</a:t>
            </a:r>
            <a:r>
              <a:rPr lang="ko-KR" altLang="en-US" sz="2200" dirty="0" smtClean="0">
                <a:solidFill>
                  <a:srgbClr val="000000"/>
                </a:solidFill>
                <a:latin typeface="+mj-ea"/>
                <a:ea typeface="+mj-ea"/>
              </a:rPr>
              <a:t> 가능</a:t>
            </a:r>
            <a:endParaRPr lang="en-US" altLang="ko-KR" sz="22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lvl="1"/>
            <a:r>
              <a:rPr lang="en-US" altLang="ko-KR" dirty="0" smtClean="0">
                <a:latin typeface="+mj-ea"/>
                <a:ea typeface="+mj-ea"/>
              </a:rPr>
              <a:t>SYN </a:t>
            </a:r>
            <a:r>
              <a:rPr lang="ko-KR" altLang="en-US" dirty="0" err="1" smtClean="0">
                <a:latin typeface="+mj-ea"/>
                <a:ea typeface="+mj-ea"/>
              </a:rPr>
              <a:t>패킷을</a:t>
            </a:r>
            <a:r>
              <a:rPr lang="ko-KR" altLang="en-US" dirty="0" smtClean="0">
                <a:latin typeface="+mj-ea"/>
                <a:ea typeface="+mj-ea"/>
              </a:rPr>
              <a:t> 이용한 스캐닝의 경우 일반 데이터와 구분이 용이하지 않아 여전히 유효한 방법 </a:t>
            </a:r>
            <a:r>
              <a:rPr lang="en-US" altLang="ko-KR" dirty="0" smtClean="0">
                <a:latin typeface="+mj-ea"/>
                <a:ea typeface="+mj-ea"/>
              </a:rPr>
              <a:t>(</a:t>
            </a:r>
            <a:r>
              <a:rPr lang="ko-KR" altLang="en-US" dirty="0" smtClean="0">
                <a:latin typeface="+mj-ea"/>
                <a:ea typeface="+mj-ea"/>
              </a:rPr>
              <a:t>방화벽에 효과적</a:t>
            </a:r>
            <a:r>
              <a:rPr lang="en-US" altLang="ko-KR" dirty="0" smtClean="0">
                <a:latin typeface="+mj-ea"/>
                <a:ea typeface="+mj-ea"/>
              </a:rPr>
              <a:t>)</a:t>
            </a: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그러나</a:t>
            </a:r>
            <a:r>
              <a:rPr lang="en-US" altLang="ko-KR" dirty="0" smtClean="0">
                <a:latin typeface="+mj-ea"/>
                <a:ea typeface="+mj-ea"/>
              </a:rPr>
              <a:t> </a:t>
            </a:r>
            <a:r>
              <a:rPr lang="ko-KR" altLang="en-US" dirty="0" smtClean="0">
                <a:latin typeface="+mj-ea"/>
                <a:ea typeface="+mj-ea"/>
              </a:rPr>
              <a:t>최신 </a:t>
            </a:r>
            <a:r>
              <a:rPr lang="en-US" altLang="ko-KR" dirty="0" smtClean="0">
                <a:latin typeface="+mj-ea"/>
                <a:ea typeface="+mj-ea"/>
              </a:rPr>
              <a:t>IDS </a:t>
            </a:r>
            <a:r>
              <a:rPr lang="ko-KR" altLang="en-US" dirty="0" smtClean="0">
                <a:latin typeface="+mj-ea"/>
                <a:ea typeface="+mj-ea"/>
              </a:rPr>
              <a:t>기술은 </a:t>
            </a:r>
            <a:r>
              <a:rPr lang="en-US" altLang="ko-KR" dirty="0" smtClean="0">
                <a:latin typeface="+mj-ea"/>
                <a:ea typeface="+mj-ea"/>
              </a:rPr>
              <a:t>SYN </a:t>
            </a:r>
            <a:r>
              <a:rPr lang="ko-KR" altLang="en-US" dirty="0" smtClean="0">
                <a:latin typeface="+mj-ea"/>
                <a:ea typeface="+mj-ea"/>
              </a:rPr>
              <a:t>기반의 스캐닝이나 </a:t>
            </a:r>
            <a:r>
              <a:rPr lang="ko-KR" altLang="en-US" dirty="0" err="1" smtClean="0">
                <a:latin typeface="+mj-ea"/>
                <a:ea typeface="+mj-ea"/>
              </a:rPr>
              <a:t>스텔스</a:t>
            </a:r>
            <a:r>
              <a:rPr lang="ko-KR" altLang="en-US" dirty="0" smtClean="0">
                <a:latin typeface="+mj-ea"/>
                <a:ea typeface="+mj-ea"/>
              </a:rPr>
              <a:t> 스캐닝도 탐지 가능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en-US" altLang="ko-KR" dirty="0" smtClean="0">
                <a:latin typeface="+mj-ea"/>
                <a:ea typeface="+mj-ea"/>
              </a:rPr>
              <a:t>IDS</a:t>
            </a:r>
            <a:r>
              <a:rPr lang="ko-KR" altLang="en-US" dirty="0" smtClean="0">
                <a:latin typeface="+mj-ea"/>
                <a:ea typeface="+mj-ea"/>
              </a:rPr>
              <a:t>를 무력화 </a:t>
            </a:r>
            <a:r>
              <a:rPr lang="ko-KR" altLang="en-US" dirty="0" err="1" smtClean="0">
                <a:latin typeface="+mj-ea"/>
                <a:ea typeface="+mj-ea"/>
              </a:rPr>
              <a:t>하기위한</a:t>
            </a:r>
            <a:r>
              <a:rPr lang="ko-KR" altLang="en-US" dirty="0" smtClean="0">
                <a:latin typeface="+mj-ea"/>
                <a:ea typeface="+mj-ea"/>
              </a:rPr>
              <a:t> 시간차 스캔기법</a:t>
            </a:r>
            <a:endParaRPr lang="en-US" altLang="ko-KR" dirty="0" smtClean="0">
              <a:latin typeface="+mj-ea"/>
              <a:ea typeface="+mj-ea"/>
            </a:endParaRPr>
          </a:p>
          <a:p>
            <a:pPr lvl="2"/>
            <a:r>
              <a:rPr lang="ko-KR" altLang="en-US" dirty="0" smtClean="0">
                <a:latin typeface="+mj-ea"/>
                <a:ea typeface="+mj-ea"/>
              </a:rPr>
              <a:t>아주 짧은 </a:t>
            </a:r>
            <a:r>
              <a:rPr lang="ko-KR" altLang="en-US" dirty="0" err="1" smtClean="0">
                <a:latin typeface="+mj-ea"/>
                <a:ea typeface="+mj-ea"/>
              </a:rPr>
              <a:t>시간동안</a:t>
            </a:r>
            <a:r>
              <a:rPr lang="ko-KR" altLang="en-US" dirty="0" smtClean="0">
                <a:latin typeface="+mj-ea"/>
                <a:ea typeface="+mj-ea"/>
              </a:rPr>
              <a:t> 많은 </a:t>
            </a:r>
            <a:r>
              <a:rPr lang="ko-KR" altLang="en-US" dirty="0" err="1" smtClean="0">
                <a:latin typeface="+mj-ea"/>
                <a:ea typeface="+mj-ea"/>
              </a:rPr>
              <a:t>패킷을</a:t>
            </a:r>
            <a:r>
              <a:rPr lang="ko-KR" altLang="en-US" dirty="0" smtClean="0">
                <a:latin typeface="+mj-ea"/>
                <a:ea typeface="+mj-ea"/>
              </a:rPr>
              <a:t> 보내어 </a:t>
            </a:r>
            <a:r>
              <a:rPr lang="en-US" altLang="ko-KR" dirty="0" smtClean="0">
                <a:latin typeface="+mj-ea"/>
                <a:ea typeface="+mj-ea"/>
              </a:rPr>
              <a:t>IDS</a:t>
            </a:r>
            <a:r>
              <a:rPr lang="ko-KR" altLang="en-US" dirty="0" smtClean="0">
                <a:latin typeface="+mj-ea"/>
                <a:ea typeface="+mj-ea"/>
              </a:rPr>
              <a:t>의 처리용량을 상회</a:t>
            </a:r>
            <a:endParaRPr lang="en-US" altLang="ko-KR" dirty="0" smtClean="0">
              <a:latin typeface="+mj-ea"/>
              <a:ea typeface="+mj-ea"/>
            </a:endParaRPr>
          </a:p>
          <a:p>
            <a:pPr lvl="2"/>
            <a:r>
              <a:rPr lang="ko-KR" altLang="en-US" dirty="0" err="1" smtClean="0">
                <a:latin typeface="+mj-ea"/>
                <a:ea typeface="+mj-ea"/>
              </a:rPr>
              <a:t>긴시간에</a:t>
            </a:r>
            <a:r>
              <a:rPr lang="ko-KR" altLang="en-US" dirty="0" smtClean="0">
                <a:latin typeface="+mj-ea"/>
                <a:ea typeface="+mj-ea"/>
              </a:rPr>
              <a:t> 걸쳐 스캐닝을 할 경우 패턴 정보인식이 불가능 하여 </a:t>
            </a:r>
            <a:r>
              <a:rPr lang="en-US" altLang="ko-KR" dirty="0" smtClean="0">
                <a:latin typeface="+mj-ea"/>
                <a:ea typeface="+mj-ea"/>
              </a:rPr>
              <a:t>IDS </a:t>
            </a:r>
            <a:r>
              <a:rPr lang="ko-KR" altLang="en-US" dirty="0" smtClean="0">
                <a:latin typeface="+mj-ea"/>
                <a:ea typeface="+mj-ea"/>
              </a:rPr>
              <a:t>우회 가능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/>
            </a:r>
            <a:br>
              <a:rPr lang="en-US" altLang="ko-KR" smtClean="0"/>
            </a:br>
            <a:fld id="{DE8673DD-AEC9-4B2D-B486-98FFC1524313}" type="slidenum">
              <a:rPr lang="en-US" altLang="ko-KR" sz="1000" smtClean="0">
                <a:ea typeface="HY헤드라인M" pitchFamily="18" charset="-127"/>
              </a:rPr>
              <a:pPr>
                <a:defRPr/>
              </a:pPr>
              <a:t>6</a:t>
            </a:fld>
            <a:endParaRPr lang="en-US" altLang="ko-KR" sz="1000"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07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solidFill>
                  <a:srgbClr val="FFFFFF"/>
                </a:solidFill>
                <a:latin typeface="+mj-ea"/>
                <a:ea typeface="+mj-ea"/>
              </a:rPr>
              <a:t>nmap</a:t>
            </a:r>
            <a:r>
              <a:rPr lang="en-US" altLang="ko-KR" dirty="0" smtClean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ko-KR" altLang="en-US" dirty="0" smtClean="0">
                <a:solidFill>
                  <a:srgbClr val="FFFFFF"/>
                </a:solidFill>
                <a:latin typeface="+mj-ea"/>
                <a:ea typeface="+mj-ea"/>
              </a:rPr>
              <a:t>을 이용한 스캐닝</a:t>
            </a:r>
            <a:endParaRPr lang="ko-KR" altLang="en-US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latin typeface="+mj-ea"/>
                <a:ea typeface="+mj-ea"/>
              </a:rPr>
              <a:t>다양한</a:t>
            </a:r>
            <a:r>
              <a:rPr lang="en-US" altLang="ko-KR" dirty="0" smtClean="0">
                <a:latin typeface="+mj-ea"/>
                <a:ea typeface="+mj-ea"/>
              </a:rPr>
              <a:t> </a:t>
            </a:r>
            <a:r>
              <a:rPr lang="ko-KR" altLang="en-US" dirty="0" smtClean="0">
                <a:latin typeface="+mj-ea"/>
                <a:ea typeface="+mj-ea"/>
              </a:rPr>
              <a:t>종류의 스캔 옵션을 지원하는 툴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smtClean="0">
                <a:latin typeface="+mj-ea"/>
                <a:ea typeface="+mj-ea"/>
                <a:hlinkClick r:id="rId2"/>
              </a:rPr>
              <a:t>설치 </a:t>
            </a:r>
            <a:r>
              <a:rPr lang="en-US" altLang="ko-KR" dirty="0" smtClean="0">
                <a:latin typeface="+mj-ea"/>
                <a:ea typeface="+mj-ea"/>
                <a:hlinkClick r:id="rId2"/>
              </a:rPr>
              <a:t>: </a:t>
            </a:r>
            <a:r>
              <a:rPr lang="en-US" altLang="ko-KR" dirty="0" smtClean="0">
                <a:latin typeface="+mj-ea"/>
                <a:ea typeface="+mj-ea"/>
                <a:hlinkClick r:id="rId2"/>
              </a:rPr>
              <a:t>http</a:t>
            </a:r>
            <a:r>
              <a:rPr lang="en-US" altLang="ko-KR" dirty="0">
                <a:latin typeface="+mj-ea"/>
                <a:ea typeface="+mj-ea"/>
                <a:hlinkClick r:id="rId2"/>
              </a:rPr>
              <a:t>://</a:t>
            </a:r>
            <a:r>
              <a:rPr lang="en-US" altLang="ko-KR" dirty="0" smtClean="0">
                <a:latin typeface="+mj-ea"/>
                <a:ea typeface="+mj-ea"/>
                <a:hlinkClick r:id="rId2"/>
              </a:rPr>
              <a:t>nmap.org/dist/nmap-6.46-setup.exe</a:t>
            </a:r>
            <a:endParaRPr lang="en-US" altLang="ko-KR" dirty="0" smtClean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r>
              <a:rPr lang="en-US" altLang="ko-KR" dirty="0" smtClean="0">
                <a:latin typeface="+mj-ea"/>
                <a:ea typeface="+mj-ea"/>
              </a:rPr>
              <a:t>GUI </a:t>
            </a:r>
            <a:r>
              <a:rPr lang="ko-KR" altLang="en-US" dirty="0" smtClean="0">
                <a:latin typeface="+mj-ea"/>
                <a:ea typeface="+mj-ea"/>
              </a:rPr>
              <a:t>기반의 윈도우용 프로그램 </a:t>
            </a:r>
            <a:r>
              <a:rPr lang="en-US" altLang="ko-KR" dirty="0" err="1" smtClean="0">
                <a:latin typeface="+mj-ea"/>
                <a:ea typeface="+mj-ea"/>
              </a:rPr>
              <a:t>zenmap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간단한</a:t>
            </a:r>
            <a:r>
              <a:rPr lang="en-US" altLang="ko-KR" dirty="0" smtClean="0">
                <a:latin typeface="+mj-ea"/>
                <a:ea typeface="+mj-ea"/>
              </a:rPr>
              <a:t> </a:t>
            </a:r>
            <a:r>
              <a:rPr lang="ko-KR" altLang="en-US" dirty="0" smtClean="0">
                <a:latin typeface="+mj-ea"/>
                <a:ea typeface="+mj-ea"/>
              </a:rPr>
              <a:t>조작으로 손쉽게 대상 스캔 가능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/>
            </a:r>
            <a:br>
              <a:rPr lang="en-US" altLang="ko-KR" smtClean="0"/>
            </a:br>
            <a:fld id="{DE8673DD-AEC9-4B2D-B486-98FFC1524313}" type="slidenum">
              <a:rPr lang="en-US" altLang="ko-KR" sz="1000" smtClean="0">
                <a:ea typeface="HY헤드라인M" pitchFamily="18" charset="-127"/>
              </a:rPr>
              <a:pPr>
                <a:defRPr/>
              </a:pPr>
              <a:t>7</a:t>
            </a:fld>
            <a:endParaRPr lang="en-US" altLang="ko-KR" sz="1000">
              <a:ea typeface="HY헤드라인M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2780928"/>
            <a:ext cx="3164461" cy="3627810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730547"/>
              </p:ext>
            </p:extLst>
          </p:nvPr>
        </p:nvGraphicFramePr>
        <p:xfrm>
          <a:off x="693666" y="3261320"/>
          <a:ext cx="4670421" cy="304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6006"/>
                <a:gridCol w="3744415"/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스캔 옵션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내용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Connect()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함수를 사용한 </a:t>
                      </a:r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 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세션을 성립시키지 않는 </a:t>
                      </a:r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SYN</a:t>
                      </a:r>
                      <a:r>
                        <a:rPr lang="en-US" altLang="ko-K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alt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sF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 </a:t>
                      </a:r>
                      <a:r>
                        <a:rPr lang="ko-KR" alt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패킷을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이용한 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NULL </a:t>
                      </a:r>
                      <a:r>
                        <a:rPr lang="ko-KR" alt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패킷을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이용한 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sX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XMAS </a:t>
                      </a:r>
                      <a:r>
                        <a:rPr lang="ko-KR" alt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패킷을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이용한 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Ping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를 이용한 호스트 활성화 확인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UDP 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포트 스캔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ACK </a:t>
                      </a:r>
                      <a:r>
                        <a:rPr lang="ko-KR" alt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패킷에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대한 </a:t>
                      </a:r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TTL </a:t>
                      </a:r>
                      <a:r>
                        <a:rPr lang="ko-KR" alt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값 분석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ko-K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</a:t>
                      </a:r>
                      <a:endParaRPr lang="ko-KR" alt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ACK</a:t>
                      </a:r>
                      <a:r>
                        <a:rPr lang="en-US" altLang="ko-K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alt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패킷에</a:t>
                      </a:r>
                      <a:r>
                        <a:rPr lang="ko-KR" alt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대한 윈도우 크기 분석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26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solidFill>
                  <a:srgbClr val="FFFFFF"/>
                </a:solidFill>
                <a:latin typeface="+mj-ea"/>
                <a:ea typeface="+mj-ea"/>
              </a:rPr>
              <a:t>nmap</a:t>
            </a:r>
            <a:r>
              <a:rPr lang="en-US" altLang="ko-KR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ko-KR" altLang="en-US" dirty="0">
                <a:solidFill>
                  <a:srgbClr val="FFFFFF"/>
                </a:solidFill>
                <a:latin typeface="+mj-ea"/>
                <a:ea typeface="+mj-ea"/>
              </a:rPr>
              <a:t>을 이용한 스캐닝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/>
            </a:r>
            <a:br>
              <a:rPr lang="en-US" altLang="ko-KR" smtClean="0"/>
            </a:br>
            <a:fld id="{DE8673DD-AEC9-4B2D-B486-98FFC1524313}" type="slidenum">
              <a:rPr lang="en-US" altLang="ko-KR" sz="1000" smtClean="0">
                <a:ea typeface="HY헤드라인M" pitchFamily="18" charset="-127"/>
              </a:rPr>
              <a:pPr>
                <a:defRPr/>
              </a:pPr>
              <a:t>8</a:t>
            </a:fld>
            <a:endParaRPr lang="en-US" altLang="ko-KR" sz="1000">
              <a:ea typeface="HY헤드라인M" pitchFamily="18" charset="-127"/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4355976" y="1412776"/>
            <a:ext cx="4660401" cy="4491906"/>
            <a:chOff x="2915816" y="909415"/>
            <a:chExt cx="6100561" cy="5499323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15816" y="909415"/>
              <a:ext cx="6100561" cy="5499323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 bwMode="auto">
            <a:xfrm>
              <a:off x="3347864" y="1340768"/>
              <a:ext cx="2160240" cy="250708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 bwMode="auto">
            <a:xfrm>
              <a:off x="5940152" y="1341595"/>
              <a:ext cx="2216226" cy="250708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3563888" y="1591476"/>
              <a:ext cx="5328592" cy="200392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382749" y="1124744"/>
            <a:ext cx="3901219" cy="5218113"/>
          </a:xfrm>
        </p:spPr>
        <p:txBody>
          <a:bodyPr/>
          <a:lstStyle/>
          <a:p>
            <a:r>
              <a:rPr lang="en-US" altLang="ko-KR" sz="2000" dirty="0" smtClean="0">
                <a:latin typeface="+mj-ea"/>
                <a:ea typeface="+mj-ea"/>
              </a:rPr>
              <a:t>Target</a:t>
            </a:r>
          </a:p>
          <a:p>
            <a:pPr lvl="1"/>
            <a:r>
              <a:rPr lang="ko-KR" altLang="en-US" sz="1800" dirty="0" smtClean="0">
                <a:latin typeface="+mj-ea"/>
                <a:ea typeface="+mj-ea"/>
              </a:rPr>
              <a:t>스캔을 </a:t>
            </a:r>
            <a:r>
              <a:rPr lang="ko-KR" altLang="en-US" sz="1800" dirty="0">
                <a:latin typeface="+mj-ea"/>
                <a:ea typeface="+mj-ea"/>
              </a:rPr>
              <a:t>할 대상</a:t>
            </a:r>
          </a:p>
          <a:p>
            <a:r>
              <a:rPr lang="en-US" altLang="ko-KR" sz="2000" dirty="0" smtClean="0">
                <a:latin typeface="+mj-ea"/>
                <a:ea typeface="+mj-ea"/>
              </a:rPr>
              <a:t>Profile</a:t>
            </a:r>
          </a:p>
          <a:p>
            <a:pPr lvl="1"/>
            <a:r>
              <a:rPr lang="ko-KR" altLang="en-US" sz="1800" dirty="0" smtClean="0">
                <a:latin typeface="+mj-ea"/>
                <a:ea typeface="+mj-ea"/>
              </a:rPr>
              <a:t>미리 </a:t>
            </a:r>
            <a:r>
              <a:rPr lang="ko-KR" altLang="en-US" sz="1800" dirty="0">
                <a:latin typeface="+mj-ea"/>
                <a:ea typeface="+mj-ea"/>
              </a:rPr>
              <a:t>지정된 스캔 옵션</a:t>
            </a:r>
          </a:p>
          <a:p>
            <a:r>
              <a:rPr lang="en-US" altLang="ko-KR" sz="2000" dirty="0" smtClean="0">
                <a:latin typeface="+mj-ea"/>
                <a:ea typeface="+mj-ea"/>
              </a:rPr>
              <a:t>Command</a:t>
            </a:r>
          </a:p>
          <a:p>
            <a:pPr lvl="1"/>
            <a:r>
              <a:rPr lang="ko-KR" altLang="en-US" sz="1800" dirty="0" err="1" smtClean="0">
                <a:latin typeface="+mj-ea"/>
                <a:ea typeface="+mj-ea"/>
              </a:rPr>
              <a:t>타겟과</a:t>
            </a:r>
            <a:r>
              <a:rPr lang="ko-KR" altLang="en-US" sz="1800" dirty="0" smtClean="0">
                <a:latin typeface="+mj-ea"/>
                <a:ea typeface="+mj-ea"/>
              </a:rPr>
              <a:t> </a:t>
            </a:r>
            <a:r>
              <a:rPr lang="ko-KR" altLang="en-US" sz="1800" dirty="0">
                <a:latin typeface="+mj-ea"/>
                <a:ea typeface="+mj-ea"/>
              </a:rPr>
              <a:t>프로파일을 선택하면 자동완성</a:t>
            </a:r>
          </a:p>
          <a:p>
            <a:pPr lvl="1"/>
            <a:r>
              <a:rPr lang="ko-KR" altLang="en-US" sz="1800" dirty="0">
                <a:latin typeface="+mj-ea"/>
                <a:ea typeface="+mj-ea"/>
              </a:rPr>
              <a:t>직접 </a:t>
            </a:r>
            <a:r>
              <a:rPr lang="ko-KR" altLang="en-US" sz="1800" dirty="0" err="1">
                <a:latin typeface="+mj-ea"/>
                <a:ea typeface="+mj-ea"/>
              </a:rPr>
              <a:t>커맨트</a:t>
            </a:r>
            <a:r>
              <a:rPr lang="ko-KR" altLang="en-US" sz="1800" dirty="0">
                <a:latin typeface="+mj-ea"/>
                <a:ea typeface="+mj-ea"/>
              </a:rPr>
              <a:t> 작성 가능</a:t>
            </a:r>
            <a:endParaRPr lang="ko-KR" altLang="en-US" dirty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ko-KR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97279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solidFill>
                  <a:srgbClr val="FFFFFF"/>
                </a:solidFill>
                <a:latin typeface="HY헤드라인M"/>
                <a:ea typeface="HY헤드라인M"/>
              </a:rPr>
              <a:t>nmap</a:t>
            </a:r>
            <a:r>
              <a:rPr lang="en-US" altLang="ko-KR" dirty="0">
                <a:solidFill>
                  <a:srgbClr val="FFFFFF"/>
                </a:solidFill>
                <a:latin typeface="HY헤드라인M"/>
                <a:ea typeface="HY헤드라인M"/>
              </a:rPr>
              <a:t> </a:t>
            </a:r>
            <a:r>
              <a:rPr lang="ko-KR" altLang="en-US" dirty="0">
                <a:solidFill>
                  <a:srgbClr val="FFFFFF"/>
                </a:solidFill>
                <a:latin typeface="HY헤드라인M"/>
                <a:ea typeface="HY헤드라인M"/>
              </a:rPr>
              <a:t>을 </a:t>
            </a:r>
            <a:r>
              <a:rPr lang="ko-KR" altLang="en-US" dirty="0" smtClean="0">
                <a:solidFill>
                  <a:srgbClr val="FFFFFF"/>
                </a:solidFill>
                <a:latin typeface="HY헤드라인M"/>
                <a:ea typeface="HY헤드라인M"/>
              </a:rPr>
              <a:t>이용한 실습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latin typeface="+mj-ea"/>
                <a:ea typeface="+mj-ea"/>
              </a:rPr>
              <a:t>실습실 내의 같은 대역의 </a:t>
            </a:r>
            <a:r>
              <a:rPr lang="en-US" altLang="ko-KR" dirty="0" smtClean="0">
                <a:latin typeface="+mj-ea"/>
                <a:ea typeface="+mj-ea"/>
              </a:rPr>
              <a:t>IP </a:t>
            </a:r>
            <a:r>
              <a:rPr lang="ko-KR" altLang="en-US" dirty="0" smtClean="0">
                <a:latin typeface="+mj-ea"/>
                <a:ea typeface="+mj-ea"/>
              </a:rPr>
              <a:t>호스트 중 하나를 대상으로 하여 </a:t>
            </a:r>
            <a:r>
              <a:rPr lang="en-US" altLang="ko-KR" dirty="0" err="1" smtClean="0">
                <a:latin typeface="+mj-ea"/>
                <a:ea typeface="+mj-ea"/>
              </a:rPr>
              <a:t>nmap</a:t>
            </a:r>
            <a:r>
              <a:rPr lang="ko-KR" altLang="en-US" dirty="0" smtClean="0">
                <a:latin typeface="+mj-ea"/>
                <a:ea typeface="+mj-ea"/>
              </a:rPr>
              <a:t>에서 제공하는 모든 프로파일로 스캐닝을 실행</a:t>
            </a:r>
            <a:endParaRPr lang="en-US" altLang="ko-KR" dirty="0" smtClean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r>
              <a:rPr lang="ko-KR" altLang="en-US" dirty="0" err="1" smtClean="0">
                <a:latin typeface="+mj-ea"/>
                <a:ea typeface="+mj-ea"/>
              </a:rPr>
              <a:t>스캐닝시</a:t>
            </a:r>
            <a:r>
              <a:rPr lang="ko-KR" altLang="en-US" dirty="0" smtClean="0">
                <a:latin typeface="+mj-ea"/>
                <a:ea typeface="+mj-ea"/>
              </a:rPr>
              <a:t> 전송되는 </a:t>
            </a:r>
            <a:r>
              <a:rPr lang="ko-KR" altLang="en-US" dirty="0" err="1" smtClean="0">
                <a:latin typeface="+mj-ea"/>
                <a:ea typeface="+mj-ea"/>
              </a:rPr>
              <a:t>패킷을</a:t>
            </a:r>
            <a:r>
              <a:rPr lang="ko-KR" altLang="en-US" dirty="0" smtClean="0">
                <a:latin typeface="+mj-ea"/>
                <a:ea typeface="+mj-ea"/>
              </a:rPr>
              <a:t> </a:t>
            </a:r>
            <a:r>
              <a:rPr lang="ko-KR" altLang="en-US" dirty="0" err="1" smtClean="0">
                <a:latin typeface="+mj-ea"/>
                <a:ea typeface="+mj-ea"/>
              </a:rPr>
              <a:t>와이어샤크로</a:t>
            </a:r>
            <a:r>
              <a:rPr lang="ko-KR" altLang="en-US" dirty="0" smtClean="0">
                <a:latin typeface="+mj-ea"/>
                <a:ea typeface="+mj-ea"/>
              </a:rPr>
              <a:t> </a:t>
            </a:r>
            <a:r>
              <a:rPr lang="ko-KR" altLang="en-US" dirty="0" err="1" smtClean="0">
                <a:latin typeface="+mj-ea"/>
                <a:ea typeface="+mj-ea"/>
              </a:rPr>
              <a:t>캡쳐하여</a:t>
            </a:r>
            <a:r>
              <a:rPr lang="ko-KR" altLang="en-US" dirty="0" smtClean="0">
                <a:latin typeface="+mj-ea"/>
                <a:ea typeface="+mj-ea"/>
              </a:rPr>
              <a:t> 각 프로파일이 어떠한 방식의 스캐닝을 수행하는지 확인</a:t>
            </a:r>
            <a:endParaRPr lang="en-US" altLang="ko-KR" dirty="0" smtClean="0">
              <a:latin typeface="+mj-ea"/>
              <a:ea typeface="+mj-ea"/>
            </a:endParaRPr>
          </a:p>
          <a:p>
            <a:endParaRPr lang="en-US" altLang="ko-KR" dirty="0">
              <a:latin typeface="+mj-ea"/>
              <a:ea typeface="+mj-ea"/>
            </a:endParaRPr>
          </a:p>
          <a:p>
            <a:r>
              <a:rPr lang="ko-KR" altLang="en-US" dirty="0" err="1" smtClean="0">
                <a:latin typeface="+mj-ea"/>
                <a:ea typeface="+mj-ea"/>
              </a:rPr>
              <a:t>프로파일별로</a:t>
            </a:r>
            <a:r>
              <a:rPr lang="ko-KR" altLang="en-US" dirty="0">
                <a:latin typeface="+mj-ea"/>
                <a:ea typeface="+mj-ea"/>
              </a:rPr>
              <a:t> </a:t>
            </a:r>
            <a:r>
              <a:rPr lang="ko-KR" altLang="en-US" dirty="0" err="1" smtClean="0">
                <a:latin typeface="+mj-ea"/>
                <a:ea typeface="+mj-ea"/>
              </a:rPr>
              <a:t>패킷</a:t>
            </a:r>
            <a:r>
              <a:rPr lang="ko-KR" altLang="en-US" dirty="0" smtClean="0">
                <a:latin typeface="+mj-ea"/>
                <a:ea typeface="+mj-ea"/>
              </a:rPr>
              <a:t> </a:t>
            </a:r>
            <a:r>
              <a:rPr lang="ko-KR" altLang="en-US" dirty="0" err="1" smtClean="0">
                <a:latin typeface="+mj-ea"/>
                <a:ea typeface="+mj-ea"/>
              </a:rPr>
              <a:t>캡쳐</a:t>
            </a:r>
            <a:r>
              <a:rPr lang="ko-KR" altLang="en-US" dirty="0" smtClean="0">
                <a:latin typeface="+mj-ea"/>
                <a:ea typeface="+mj-ea"/>
              </a:rPr>
              <a:t> 결과를 보고서 형태로 작성하여 </a:t>
            </a:r>
            <a:r>
              <a:rPr lang="en-US" altLang="ko-KR" dirty="0" smtClean="0">
                <a:latin typeface="+mj-ea"/>
                <a:ea typeface="+mj-ea"/>
                <a:hlinkClick r:id="rId2"/>
              </a:rPr>
              <a:t>d2o2mask@khu.ac.kr</a:t>
            </a:r>
            <a:r>
              <a:rPr lang="en-US" altLang="ko-KR" dirty="0" smtClean="0">
                <a:latin typeface="+mj-ea"/>
                <a:ea typeface="+mj-ea"/>
              </a:rPr>
              <a:t> </a:t>
            </a:r>
            <a:r>
              <a:rPr lang="ko-KR" altLang="en-US" dirty="0" smtClean="0">
                <a:latin typeface="+mj-ea"/>
                <a:ea typeface="+mj-ea"/>
              </a:rPr>
              <a:t>로</a:t>
            </a:r>
            <a:r>
              <a:rPr lang="en-US" altLang="ko-KR" dirty="0" smtClean="0">
                <a:latin typeface="+mj-ea"/>
                <a:ea typeface="+mj-ea"/>
              </a:rPr>
              <a:t> </a:t>
            </a:r>
            <a:r>
              <a:rPr lang="ko-KR" altLang="en-US" dirty="0" smtClean="0">
                <a:latin typeface="+mj-ea"/>
                <a:ea typeface="+mj-ea"/>
              </a:rPr>
              <a:t>제출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err="1" smtClean="0">
                <a:latin typeface="+mj-ea"/>
                <a:ea typeface="+mj-ea"/>
              </a:rPr>
              <a:t>메일명은</a:t>
            </a:r>
            <a:r>
              <a:rPr lang="en-US" altLang="ko-KR" dirty="0" smtClean="0">
                <a:latin typeface="+mj-ea"/>
                <a:ea typeface="+mj-ea"/>
              </a:rPr>
              <a:t> [</a:t>
            </a:r>
            <a:r>
              <a:rPr lang="ko-KR" altLang="en-US" dirty="0" smtClean="0">
                <a:latin typeface="+mj-ea"/>
                <a:ea typeface="+mj-ea"/>
              </a:rPr>
              <a:t>정보보호실습</a:t>
            </a:r>
            <a:r>
              <a:rPr lang="en-US" altLang="ko-KR" dirty="0" smtClean="0">
                <a:latin typeface="+mj-ea"/>
                <a:ea typeface="+mj-ea"/>
              </a:rPr>
              <a:t>]</a:t>
            </a:r>
            <a:r>
              <a:rPr lang="ko-KR" altLang="en-US" dirty="0" smtClean="0">
                <a:latin typeface="+mj-ea"/>
                <a:ea typeface="+mj-ea"/>
              </a:rPr>
              <a:t>학번</a:t>
            </a:r>
            <a:r>
              <a:rPr lang="en-US" altLang="ko-KR" dirty="0" smtClean="0">
                <a:latin typeface="+mj-ea"/>
                <a:ea typeface="+mj-ea"/>
              </a:rPr>
              <a:t>_</a:t>
            </a:r>
            <a:r>
              <a:rPr lang="ko-KR" altLang="en-US" dirty="0" err="1" smtClean="0">
                <a:latin typeface="+mj-ea"/>
                <a:ea typeface="+mj-ea"/>
              </a:rPr>
              <a:t>레포트</a:t>
            </a:r>
            <a:r>
              <a:rPr lang="ko-KR" altLang="en-US" dirty="0" smtClean="0">
                <a:latin typeface="+mj-ea"/>
                <a:ea typeface="+mj-ea"/>
              </a:rPr>
              <a:t> 제출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파일명은 학번</a:t>
            </a:r>
            <a:r>
              <a:rPr lang="en-US" altLang="ko-KR" dirty="0" smtClean="0">
                <a:latin typeface="+mj-ea"/>
                <a:ea typeface="+mj-ea"/>
              </a:rPr>
              <a:t>_</a:t>
            </a:r>
            <a:r>
              <a:rPr lang="ko-KR" altLang="en-US" dirty="0" smtClean="0">
                <a:latin typeface="+mj-ea"/>
                <a:ea typeface="+mj-ea"/>
              </a:rPr>
              <a:t>이름</a:t>
            </a:r>
            <a:r>
              <a:rPr lang="en-US" altLang="ko-KR" dirty="0" smtClean="0">
                <a:latin typeface="+mj-ea"/>
                <a:ea typeface="+mj-ea"/>
              </a:rPr>
              <a:t>_#2.hwp(or doc(x))</a:t>
            </a:r>
          </a:p>
          <a:p>
            <a:pPr lvl="1"/>
            <a:r>
              <a:rPr lang="ko-KR" altLang="en-US" dirty="0" smtClean="0">
                <a:latin typeface="+mj-ea"/>
                <a:ea typeface="+mj-ea"/>
              </a:rPr>
              <a:t>제출기한은 </a:t>
            </a:r>
            <a:r>
              <a:rPr lang="en-US" altLang="ko-KR" dirty="0" smtClean="0">
                <a:latin typeface="+mj-ea"/>
                <a:ea typeface="+mj-ea"/>
              </a:rPr>
              <a:t>5</a:t>
            </a:r>
            <a:r>
              <a:rPr lang="ko-KR" altLang="en-US" dirty="0" smtClean="0">
                <a:latin typeface="+mj-ea"/>
                <a:ea typeface="+mj-ea"/>
              </a:rPr>
              <a:t>월 </a:t>
            </a:r>
            <a:r>
              <a:rPr lang="en-US" altLang="ko-KR" dirty="0" smtClean="0">
                <a:latin typeface="+mj-ea"/>
                <a:ea typeface="+mj-ea"/>
              </a:rPr>
              <a:t>12</a:t>
            </a:r>
            <a:r>
              <a:rPr lang="ko-KR" altLang="en-US" dirty="0" smtClean="0">
                <a:latin typeface="+mj-ea"/>
                <a:ea typeface="+mj-ea"/>
              </a:rPr>
              <a:t>일 월요일 자정까지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/>
            </a:r>
            <a:br>
              <a:rPr lang="en-US" altLang="ko-KR" smtClean="0"/>
            </a:br>
            <a:fld id="{DE8673DD-AEC9-4B2D-B486-98FFC1524313}" type="slidenum">
              <a:rPr lang="en-US" altLang="ko-KR" sz="1000" smtClean="0">
                <a:ea typeface="HY헤드라인M" pitchFamily="18" charset="-127"/>
              </a:rPr>
              <a:pPr>
                <a:defRPr/>
              </a:pPr>
              <a:t>9</a:t>
            </a:fld>
            <a:endParaRPr lang="en-US" altLang="ko-KR" sz="1000"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4383115"/>
      </p:ext>
    </p:extLst>
  </p:cSld>
  <p:clrMapOvr>
    <a:masterClrMapping/>
  </p:clrMapOvr>
</p:sld>
</file>

<file path=ppt/theme/theme1.xml><?xml version="1.0" encoding="utf-8"?>
<a:theme xmlns:a="http://schemas.openxmlformats.org/drawingml/2006/main" name="연구소2004">
  <a:themeElements>
    <a:clrScheme name="">
      <a:dk1>
        <a:srgbClr val="000000"/>
      </a:dk1>
      <a:lt1>
        <a:srgbClr val="EAEAEA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3F3F3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연구소2004">
      <a:majorFont>
        <a:latin typeface="HY헤드라인M"/>
        <a:ea typeface="HY헤드라인M"/>
        <a:cs typeface=""/>
      </a:majorFont>
      <a:minorFont>
        <a:latin typeface="Book Antiqua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연구소20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연구소200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연구소200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연구소200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연구소200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연구소200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연구소200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연구소200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연구소200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연구소200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연구소200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연구소200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연구소2004</Template>
  <TotalTime>44813</TotalTime>
  <Words>550</Words>
  <Application>Microsoft Office PowerPoint</Application>
  <PresentationFormat>화면 슬라이드 쇼(4:3)</PresentationFormat>
  <Paragraphs>143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HY헤드라인M</vt:lpstr>
      <vt:lpstr>굴림</vt:lpstr>
      <vt:lpstr>Arial</vt:lpstr>
      <vt:lpstr>Book Antiqua</vt:lpstr>
      <vt:lpstr>Times New Roman</vt:lpstr>
      <vt:lpstr>Wingdings</vt:lpstr>
      <vt:lpstr>연구소2004</vt:lpstr>
      <vt:lpstr>정보보호 실습  #2  네트워크 스캐닝</vt:lpstr>
      <vt:lpstr>네트워크 스캐닝</vt:lpstr>
      <vt:lpstr>Ping과 ICMP 스캔</vt:lpstr>
      <vt:lpstr>Ping과 ICMP 스캔</vt:lpstr>
      <vt:lpstr>TCP 스캔</vt:lpstr>
      <vt:lpstr>방화벽 및 IDS 우회를 위한 스캐닝</vt:lpstr>
      <vt:lpstr>nmap 을 이용한 스캐닝</vt:lpstr>
      <vt:lpstr>nmap 을 이용한 스캐닝</vt:lpstr>
      <vt:lpstr>nmap 을 이용한 실습</vt:lpstr>
    </vt:vector>
  </TitlesOfParts>
  <Company>HPi System Lab.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 Power Supply</dc:title>
  <dc:creator>Pentium4</dc:creator>
  <cp:lastModifiedBy>EJCho</cp:lastModifiedBy>
  <cp:revision>2747</cp:revision>
  <dcterms:created xsi:type="dcterms:W3CDTF">2004-06-29T00:41:26Z</dcterms:created>
  <dcterms:modified xsi:type="dcterms:W3CDTF">2014-05-06T13:01:55Z</dcterms:modified>
</cp:coreProperties>
</file>