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2"/>
  </p:notesMasterIdLst>
  <p:handoutMasterIdLst>
    <p:handoutMasterId r:id="rId53"/>
  </p:handoutMasterIdLst>
  <p:sldIdLst>
    <p:sldId id="956" r:id="rId2"/>
    <p:sldId id="957" r:id="rId3"/>
    <p:sldId id="958" r:id="rId4"/>
    <p:sldId id="959" r:id="rId5"/>
    <p:sldId id="960" r:id="rId6"/>
    <p:sldId id="961" r:id="rId7"/>
    <p:sldId id="962" r:id="rId8"/>
    <p:sldId id="963" r:id="rId9"/>
    <p:sldId id="964" r:id="rId10"/>
    <p:sldId id="965" r:id="rId11"/>
    <p:sldId id="966" r:id="rId12"/>
    <p:sldId id="967" r:id="rId13"/>
    <p:sldId id="968" r:id="rId14"/>
    <p:sldId id="969" r:id="rId15"/>
    <p:sldId id="970" r:id="rId16"/>
    <p:sldId id="971" r:id="rId17"/>
    <p:sldId id="972" r:id="rId18"/>
    <p:sldId id="973" r:id="rId19"/>
    <p:sldId id="974" r:id="rId20"/>
    <p:sldId id="975" r:id="rId21"/>
    <p:sldId id="976" r:id="rId22"/>
    <p:sldId id="977" r:id="rId23"/>
    <p:sldId id="978" r:id="rId24"/>
    <p:sldId id="979" r:id="rId25"/>
    <p:sldId id="980" r:id="rId26"/>
    <p:sldId id="981" r:id="rId27"/>
    <p:sldId id="982" r:id="rId28"/>
    <p:sldId id="983" r:id="rId29"/>
    <p:sldId id="984" r:id="rId30"/>
    <p:sldId id="985" r:id="rId31"/>
    <p:sldId id="986" r:id="rId32"/>
    <p:sldId id="987" r:id="rId33"/>
    <p:sldId id="988" r:id="rId34"/>
    <p:sldId id="989" r:id="rId35"/>
    <p:sldId id="990" r:id="rId36"/>
    <p:sldId id="991" r:id="rId37"/>
    <p:sldId id="992" r:id="rId38"/>
    <p:sldId id="993" r:id="rId39"/>
    <p:sldId id="994" r:id="rId40"/>
    <p:sldId id="995" r:id="rId41"/>
    <p:sldId id="996" r:id="rId42"/>
    <p:sldId id="997" r:id="rId43"/>
    <p:sldId id="998" r:id="rId44"/>
    <p:sldId id="999" r:id="rId45"/>
    <p:sldId id="1000" r:id="rId46"/>
    <p:sldId id="1001" r:id="rId47"/>
    <p:sldId id="1002" r:id="rId48"/>
    <p:sldId id="1003" r:id="rId49"/>
    <p:sldId id="1004" r:id="rId50"/>
    <p:sldId id="472" r:id="rId51"/>
  </p:sldIdLst>
  <p:sldSz cx="9144000" cy="6858000" type="screen4x3"/>
  <p:notesSz cx="6799263" cy="9875838"/>
  <p:defaultTextStyle>
    <a:defPPr>
      <a:defRPr lang="ko-KR"/>
    </a:defPPr>
    <a:lvl1pPr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1pPr>
    <a:lvl2pPr marL="4572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2pPr>
    <a:lvl3pPr marL="9144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3pPr>
    <a:lvl4pPr marL="13716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4pPr>
    <a:lvl5pPr marL="18288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5pPr>
    <a:lvl6pPr marL="2286000" algn="l" defTabSz="914400" rtl="0" eaLnBrk="1" latinLnBrk="0" hangingPunct="1">
      <a:defRPr kumimoji="1" b="1" kern="1200">
        <a:solidFill>
          <a:schemeClr val="tx1"/>
        </a:solidFill>
        <a:latin typeface="Gulim" pitchFamily="50" charset="-127"/>
        <a:ea typeface="Gulim" pitchFamily="50" charset="-127"/>
        <a:cs typeface="Arial" charset="0"/>
      </a:defRPr>
    </a:lvl6pPr>
    <a:lvl7pPr marL="2743200" algn="l" defTabSz="914400" rtl="0" eaLnBrk="1" latinLnBrk="0" hangingPunct="1">
      <a:defRPr kumimoji="1" b="1" kern="1200">
        <a:solidFill>
          <a:schemeClr val="tx1"/>
        </a:solidFill>
        <a:latin typeface="Gulim" pitchFamily="50" charset="-127"/>
        <a:ea typeface="Gulim" pitchFamily="50" charset="-127"/>
        <a:cs typeface="Arial" charset="0"/>
      </a:defRPr>
    </a:lvl7pPr>
    <a:lvl8pPr marL="3200400" algn="l" defTabSz="914400" rtl="0" eaLnBrk="1" latinLnBrk="0" hangingPunct="1">
      <a:defRPr kumimoji="1" b="1" kern="1200">
        <a:solidFill>
          <a:schemeClr val="tx1"/>
        </a:solidFill>
        <a:latin typeface="Gulim" pitchFamily="50" charset="-127"/>
        <a:ea typeface="Gulim" pitchFamily="50" charset="-127"/>
        <a:cs typeface="Arial" charset="0"/>
      </a:defRPr>
    </a:lvl8pPr>
    <a:lvl9pPr marL="3657600" algn="l" defTabSz="914400" rtl="0" eaLnBrk="1" latinLnBrk="0" hangingPunct="1">
      <a:defRPr kumimoji="1" b="1" kern="1200">
        <a:solidFill>
          <a:schemeClr val="tx1"/>
        </a:solidFill>
        <a:latin typeface="Gulim" pitchFamily="50" charset="-127"/>
        <a:ea typeface="Gulim" pitchFamily="50" charset="-127"/>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BB"/>
    <a:srgbClr val="0000FF"/>
    <a:srgbClr val="000066"/>
    <a:srgbClr val="01365E"/>
    <a:srgbClr val="006600"/>
    <a:srgbClr val="CCC1DA"/>
    <a:srgbClr val="4A8299"/>
    <a:srgbClr val="255674"/>
    <a:srgbClr val="13343D"/>
    <a:srgbClr val="374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테마 스타일 2 - 강조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보통 스타일 1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밝은 스타일 3 - 강조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테마 스타일 1 - 강조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어두운 스타일 1 - 강조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39" autoAdjust="0"/>
    <p:restoredTop sz="98074" autoAdjust="0"/>
  </p:normalViewPr>
  <p:slideViewPr>
    <p:cSldViewPr>
      <p:cViewPr>
        <p:scale>
          <a:sx n="110" d="100"/>
          <a:sy n="110" d="100"/>
        </p:scale>
        <p:origin x="-540" y="-96"/>
      </p:cViewPr>
      <p:guideLst>
        <p:guide orient="horz" pos="2205"/>
        <p:guide pos="1429"/>
      </p:guideLst>
    </p:cSldViewPr>
  </p:slideViewPr>
  <p:outlineViewPr>
    <p:cViewPr>
      <p:scale>
        <a:sx n="33" d="100"/>
        <a:sy n="33" d="100"/>
      </p:scale>
      <p:origin x="0" y="316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48" y="-102"/>
      </p:cViewPr>
      <p:guideLst>
        <p:guide orient="horz" pos="3111"/>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51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221" tIns="45611" rIns="91221" bIns="45611" numCol="1" anchor="t" anchorCtr="0" compatLnSpc="1">
            <a:prstTxWarp prst="textNoShape">
              <a:avLst/>
            </a:prstTxWarp>
          </a:bodyPr>
          <a:lstStyle>
            <a:lvl1pPr defTabSz="912813" latinLnBrk="1">
              <a:defRPr sz="1200" b="0" smtClean="0">
                <a:cs typeface="+mn-cs"/>
              </a:defRPr>
            </a:lvl1pPr>
          </a:lstStyle>
          <a:p>
            <a:pPr>
              <a:defRPr/>
            </a:pPr>
            <a:endParaRPr lang="en-US" altLang="ko-KR"/>
          </a:p>
        </p:txBody>
      </p:sp>
      <p:sp>
        <p:nvSpPr>
          <p:cNvPr id="704515"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221" tIns="45611" rIns="91221" bIns="45611" numCol="1" anchor="t" anchorCtr="0" compatLnSpc="1">
            <a:prstTxWarp prst="textNoShape">
              <a:avLst/>
            </a:prstTxWarp>
          </a:bodyPr>
          <a:lstStyle>
            <a:lvl1pPr algn="r" defTabSz="912813" latinLnBrk="1">
              <a:defRPr sz="1200" b="0" smtClean="0">
                <a:cs typeface="+mn-cs"/>
              </a:defRPr>
            </a:lvl1pPr>
          </a:lstStyle>
          <a:p>
            <a:pPr>
              <a:defRPr/>
            </a:pPr>
            <a:endParaRPr lang="en-US" altLang="ko-KR"/>
          </a:p>
        </p:txBody>
      </p:sp>
      <p:sp>
        <p:nvSpPr>
          <p:cNvPr id="704516"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1221" tIns="45611" rIns="91221" bIns="45611" numCol="1" anchor="b" anchorCtr="0" compatLnSpc="1">
            <a:prstTxWarp prst="textNoShape">
              <a:avLst/>
            </a:prstTxWarp>
          </a:bodyPr>
          <a:lstStyle>
            <a:lvl1pPr defTabSz="912813" latinLnBrk="1">
              <a:defRPr sz="1200" b="0" smtClean="0">
                <a:cs typeface="+mn-cs"/>
              </a:defRPr>
            </a:lvl1pPr>
          </a:lstStyle>
          <a:p>
            <a:pPr>
              <a:defRPr/>
            </a:pPr>
            <a:endParaRPr lang="en-US" altLang="ko-KR"/>
          </a:p>
        </p:txBody>
      </p:sp>
      <p:sp>
        <p:nvSpPr>
          <p:cNvPr id="704517"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1221" tIns="45611" rIns="91221" bIns="45611" numCol="1" anchor="b" anchorCtr="0" compatLnSpc="1">
            <a:prstTxWarp prst="textNoShape">
              <a:avLst/>
            </a:prstTxWarp>
          </a:bodyPr>
          <a:lstStyle>
            <a:lvl1pPr algn="r" defTabSz="912813" latinLnBrk="1">
              <a:defRPr sz="1200" b="0" smtClean="0">
                <a:cs typeface="+mn-cs"/>
              </a:defRPr>
            </a:lvl1pPr>
          </a:lstStyle>
          <a:p>
            <a:pPr>
              <a:defRPr/>
            </a:pPr>
            <a:fld id="{7EC06443-9908-48B7-871D-F2782D2A6F87}" type="slidenum">
              <a:rPr lang="en-US" altLang="ko-KR"/>
              <a:pPr>
                <a:defRPr/>
              </a:pPr>
              <a:t>‹#›</a:t>
            </a:fld>
            <a:endParaRPr lang="en-US" altLang="ko-KR"/>
          </a:p>
        </p:txBody>
      </p:sp>
    </p:spTree>
    <p:extLst>
      <p:ext uri="{BB962C8B-B14F-4D97-AF65-F5344CB8AC3E}">
        <p14:creationId xmlns:p14="http://schemas.microsoft.com/office/powerpoint/2010/main" val="1196417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6400" cy="492125"/>
          </a:xfrm>
          <a:prstGeom prst="rect">
            <a:avLst/>
          </a:prstGeom>
          <a:noFill/>
          <a:ln w="9525">
            <a:noFill/>
            <a:miter lim="800000"/>
            <a:headEnd/>
            <a:tailEnd/>
          </a:ln>
          <a:effectLst/>
        </p:spPr>
        <p:txBody>
          <a:bodyPr vert="horz" wrap="square" lIns="91176" tIns="45589" rIns="91176" bIns="45589" numCol="1" anchor="t" anchorCtr="0" compatLnSpc="1">
            <a:prstTxWarp prst="textNoShape">
              <a:avLst/>
            </a:prstTxWarp>
          </a:bodyPr>
          <a:lstStyle>
            <a:lvl1pPr defTabSz="912813" latinLnBrk="1">
              <a:defRPr sz="1200" b="0" smtClean="0">
                <a:cs typeface="+mn-cs"/>
              </a:defRPr>
            </a:lvl1pPr>
          </a:lstStyle>
          <a:p>
            <a:pPr>
              <a:defRPr/>
            </a:pPr>
            <a:endParaRPr lang="en-US" altLang="ko-KR"/>
          </a:p>
        </p:txBody>
      </p:sp>
      <p:sp>
        <p:nvSpPr>
          <p:cNvPr id="63491" name="Rectangle 3"/>
          <p:cNvSpPr>
            <a:spLocks noGrp="1" noChangeArrowheads="1"/>
          </p:cNvSpPr>
          <p:nvPr>
            <p:ph type="dt" idx="1"/>
          </p:nvPr>
        </p:nvSpPr>
        <p:spPr bwMode="auto">
          <a:xfrm>
            <a:off x="3852863" y="0"/>
            <a:ext cx="2946400" cy="492125"/>
          </a:xfrm>
          <a:prstGeom prst="rect">
            <a:avLst/>
          </a:prstGeom>
          <a:noFill/>
          <a:ln w="9525">
            <a:noFill/>
            <a:miter lim="800000"/>
            <a:headEnd/>
            <a:tailEnd/>
          </a:ln>
          <a:effectLst/>
        </p:spPr>
        <p:txBody>
          <a:bodyPr vert="horz" wrap="square" lIns="91176" tIns="45589" rIns="91176" bIns="45589" numCol="1" anchor="t" anchorCtr="0" compatLnSpc="1">
            <a:prstTxWarp prst="textNoShape">
              <a:avLst/>
            </a:prstTxWarp>
          </a:bodyPr>
          <a:lstStyle>
            <a:lvl1pPr algn="r" defTabSz="912813" latinLnBrk="1">
              <a:defRPr sz="1200" b="0" smtClean="0">
                <a:cs typeface="+mn-cs"/>
              </a:defRPr>
            </a:lvl1pPr>
          </a:lstStyle>
          <a:p>
            <a:pPr>
              <a:defRPr/>
            </a:pPr>
            <a:endParaRPr lang="en-US" altLang="ko-KR"/>
          </a:p>
        </p:txBody>
      </p:sp>
      <p:sp>
        <p:nvSpPr>
          <p:cNvPr id="49156" name="Rectangle 4"/>
          <p:cNvSpPr>
            <a:spLocks noGrp="1" noRot="1" noChangeAspect="1" noChangeArrowheads="1" noTextEdit="1"/>
          </p:cNvSpPr>
          <p:nvPr>
            <p:ph type="sldImg" idx="2"/>
          </p:nvPr>
        </p:nvSpPr>
        <p:spPr bwMode="auto">
          <a:xfrm>
            <a:off x="930275" y="739775"/>
            <a:ext cx="4940300" cy="3705225"/>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03288" y="4691063"/>
            <a:ext cx="4992687" cy="4445000"/>
          </a:xfrm>
          <a:prstGeom prst="rect">
            <a:avLst/>
          </a:prstGeom>
          <a:noFill/>
          <a:ln w="9525">
            <a:noFill/>
            <a:miter lim="800000"/>
            <a:headEnd/>
            <a:tailEnd/>
          </a:ln>
          <a:effectLst/>
        </p:spPr>
        <p:txBody>
          <a:bodyPr vert="horz" wrap="square" lIns="91176" tIns="45589" rIns="91176" bIns="45589"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3494" name="Rectangle 6"/>
          <p:cNvSpPr>
            <a:spLocks noGrp="1" noChangeArrowheads="1"/>
          </p:cNvSpPr>
          <p:nvPr>
            <p:ph type="ftr" sz="quarter" idx="4"/>
          </p:nvPr>
        </p:nvSpPr>
        <p:spPr bwMode="auto">
          <a:xfrm>
            <a:off x="0" y="9385300"/>
            <a:ext cx="2946400" cy="490538"/>
          </a:xfrm>
          <a:prstGeom prst="rect">
            <a:avLst/>
          </a:prstGeom>
          <a:noFill/>
          <a:ln w="9525">
            <a:noFill/>
            <a:miter lim="800000"/>
            <a:headEnd/>
            <a:tailEnd/>
          </a:ln>
          <a:effectLst/>
        </p:spPr>
        <p:txBody>
          <a:bodyPr vert="horz" wrap="square" lIns="91176" tIns="45589" rIns="91176" bIns="45589" numCol="1" anchor="b" anchorCtr="0" compatLnSpc="1">
            <a:prstTxWarp prst="textNoShape">
              <a:avLst/>
            </a:prstTxWarp>
          </a:bodyPr>
          <a:lstStyle>
            <a:lvl1pPr defTabSz="912813" latinLnBrk="1">
              <a:defRPr sz="1200" b="0" smtClean="0">
                <a:cs typeface="+mn-cs"/>
              </a:defRPr>
            </a:lvl1pPr>
          </a:lstStyle>
          <a:p>
            <a:pPr>
              <a:defRPr/>
            </a:pPr>
            <a:endParaRPr lang="en-US" altLang="ko-KR"/>
          </a:p>
        </p:txBody>
      </p:sp>
      <p:sp>
        <p:nvSpPr>
          <p:cNvPr id="63495" name="Rectangle 7"/>
          <p:cNvSpPr>
            <a:spLocks noGrp="1" noChangeArrowheads="1"/>
          </p:cNvSpPr>
          <p:nvPr>
            <p:ph type="sldNum" sz="quarter" idx="5"/>
          </p:nvPr>
        </p:nvSpPr>
        <p:spPr bwMode="auto">
          <a:xfrm>
            <a:off x="3852863" y="9385300"/>
            <a:ext cx="2946400" cy="490538"/>
          </a:xfrm>
          <a:prstGeom prst="rect">
            <a:avLst/>
          </a:prstGeom>
          <a:noFill/>
          <a:ln w="9525">
            <a:noFill/>
            <a:miter lim="800000"/>
            <a:headEnd/>
            <a:tailEnd/>
          </a:ln>
          <a:effectLst/>
        </p:spPr>
        <p:txBody>
          <a:bodyPr vert="horz" wrap="square" lIns="91176" tIns="45589" rIns="91176" bIns="45589" numCol="1" anchor="b" anchorCtr="0" compatLnSpc="1">
            <a:prstTxWarp prst="textNoShape">
              <a:avLst/>
            </a:prstTxWarp>
          </a:bodyPr>
          <a:lstStyle>
            <a:lvl1pPr algn="r" defTabSz="912813" latinLnBrk="1">
              <a:defRPr sz="1200" b="0" smtClean="0">
                <a:cs typeface="+mn-cs"/>
              </a:defRPr>
            </a:lvl1pPr>
          </a:lstStyle>
          <a:p>
            <a:pPr>
              <a:defRPr/>
            </a:pPr>
            <a:fld id="{65DFA421-4AFA-4366-A8F9-D407C74703A3}" type="slidenum">
              <a:rPr lang="en-US" altLang="ko-KR"/>
              <a:pPr>
                <a:defRPr/>
              </a:pPr>
              <a:t>‹#›</a:t>
            </a:fld>
            <a:endParaRPr lang="en-US" altLang="ko-KR"/>
          </a:p>
        </p:txBody>
      </p:sp>
    </p:spTree>
    <p:extLst>
      <p:ext uri="{BB962C8B-B14F-4D97-AF65-F5344CB8AC3E}">
        <p14:creationId xmlns:p14="http://schemas.microsoft.com/office/powerpoint/2010/main" val="1873442581"/>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D09C47A0-1D2E-426A-8302-50AECA7A537E}" type="slidenum">
              <a:rPr lang="en-US" altLang="ko-KR" sz="1200" b="0">
                <a:solidFill>
                  <a:schemeClr val="tx1"/>
                </a:solidFill>
                <a:latin typeface="굴림" pitchFamily="50" charset="-127"/>
              </a:rPr>
              <a:pPr eaLnBrk="1" hangingPunct="1"/>
              <a:t>1</a:t>
            </a:fld>
            <a:endParaRPr lang="en-US" altLang="ko-KR" sz="1200" b="0">
              <a:solidFill>
                <a:schemeClr val="tx1"/>
              </a:solidFill>
              <a:latin typeface="굴림" pitchFamily="50" charset="-127"/>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05919" y="4691104"/>
            <a:ext cx="4987425" cy="444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28688" y="739775"/>
            <a:ext cx="4941887" cy="3705225"/>
          </a:xfrm>
          <a:solidFill>
            <a:srgbClr val="FFFFFF"/>
          </a:solidFill>
          <a:ln/>
        </p:spPr>
      </p:sp>
      <p:sp>
        <p:nvSpPr>
          <p:cNvPr id="76803" name="Rectangle 3"/>
          <p:cNvSpPr>
            <a:spLocks noGrp="1" noChangeArrowheads="1"/>
          </p:cNvSpPr>
          <p:nvPr>
            <p:ph type="body" idx="1"/>
          </p:nvPr>
        </p:nvSpPr>
        <p:spPr>
          <a:xfrm>
            <a:off x="905919" y="4691104"/>
            <a:ext cx="4987425" cy="4444287"/>
          </a:xfrm>
          <a:solidFill>
            <a:srgbClr val="FFFFFF"/>
          </a:solidFill>
          <a:ln>
            <a:solidFill>
              <a:srgbClr val="000000"/>
            </a:solidFill>
          </a:ln>
        </p:spPr>
        <p:txBody>
          <a:bodyPr/>
          <a:lstStyle/>
          <a:p>
            <a:pPr eaLnBrk="1" hangingPunct="1"/>
            <a:endParaRPr lang="ko-KR" altLang="ko-KR" smtClean="0">
              <a:latin typeface="굴림" pitchFamily="50" charset="-127"/>
              <a:ea typeface="굴림" pitchFamily="50"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928688" y="739775"/>
            <a:ext cx="4941887" cy="3705225"/>
          </a:xfrm>
          <a:solidFill>
            <a:srgbClr val="FFFFFF"/>
          </a:solidFill>
          <a:ln/>
        </p:spPr>
      </p:sp>
      <p:sp>
        <p:nvSpPr>
          <p:cNvPr id="77827" name="Rectangle 3"/>
          <p:cNvSpPr>
            <a:spLocks noGrp="1" noChangeArrowheads="1"/>
          </p:cNvSpPr>
          <p:nvPr>
            <p:ph type="body" idx="1"/>
          </p:nvPr>
        </p:nvSpPr>
        <p:spPr>
          <a:xfrm>
            <a:off x="905919" y="4691104"/>
            <a:ext cx="4987425" cy="4444287"/>
          </a:xfrm>
          <a:solidFill>
            <a:srgbClr val="FFFFFF"/>
          </a:solidFill>
          <a:ln>
            <a:solidFill>
              <a:srgbClr val="000000"/>
            </a:solidFill>
          </a:ln>
        </p:spPr>
        <p:txBody>
          <a:bodyPr/>
          <a:lstStyle/>
          <a:p>
            <a:pPr eaLnBrk="1" hangingPunct="1"/>
            <a:endParaRPr lang="ko-KR" altLang="ko-KR" smtClean="0">
              <a:latin typeface="굴림" pitchFamily="50" charset="-127"/>
              <a:ea typeface="굴림" pitchFamily="50"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28688" y="739775"/>
            <a:ext cx="4941887" cy="3705225"/>
          </a:xfrm>
          <a:solidFill>
            <a:srgbClr val="FFFFFF"/>
          </a:solidFill>
          <a:ln/>
        </p:spPr>
      </p:sp>
      <p:sp>
        <p:nvSpPr>
          <p:cNvPr id="78851" name="Rectangle 3"/>
          <p:cNvSpPr>
            <a:spLocks noGrp="1" noChangeArrowheads="1"/>
          </p:cNvSpPr>
          <p:nvPr>
            <p:ph type="body" idx="1"/>
          </p:nvPr>
        </p:nvSpPr>
        <p:spPr>
          <a:xfrm>
            <a:off x="905919" y="4691104"/>
            <a:ext cx="4987425" cy="4444287"/>
          </a:xfrm>
          <a:solidFill>
            <a:srgbClr val="FFFFFF"/>
          </a:solidFill>
          <a:ln>
            <a:solidFill>
              <a:srgbClr val="000000"/>
            </a:solidFill>
          </a:ln>
        </p:spPr>
        <p:txBody>
          <a:bodyPr/>
          <a:lstStyle/>
          <a:p>
            <a:pPr eaLnBrk="1" hangingPunct="1"/>
            <a:r>
              <a:rPr lang="en-US" altLang="ko-KR" smtClean="0">
                <a:latin typeface="굴림" pitchFamily="50" charset="-127"/>
                <a:ea typeface="굴림" pitchFamily="50" charset="-127"/>
              </a:rPr>
              <a:t>Sensor nodes combine signal processing, communications and sensors in one package, together with an energy supply. A combination of advances in IC technology, customization, and most importantly system optimization methods will lead to node energy consumption decreasing steadily over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928688" y="739775"/>
            <a:ext cx="4941887" cy="3705225"/>
          </a:xfrm>
          <a:solidFill>
            <a:srgbClr val="FFFFFF"/>
          </a:solidFill>
          <a:ln/>
        </p:spPr>
      </p:sp>
      <p:sp>
        <p:nvSpPr>
          <p:cNvPr id="79875" name="Rectangle 3"/>
          <p:cNvSpPr>
            <a:spLocks noGrp="1" noChangeArrowheads="1"/>
          </p:cNvSpPr>
          <p:nvPr>
            <p:ph type="body" idx="1"/>
          </p:nvPr>
        </p:nvSpPr>
        <p:spPr>
          <a:xfrm>
            <a:off x="905919" y="4691104"/>
            <a:ext cx="4987425" cy="4444287"/>
          </a:xfrm>
          <a:solidFill>
            <a:srgbClr val="FFFFFF"/>
          </a:solidFill>
          <a:ln>
            <a:solidFill>
              <a:srgbClr val="000000"/>
            </a:solidFill>
          </a:ln>
        </p:spPr>
        <p:txBody>
          <a:bodyPr/>
          <a:lstStyle/>
          <a:p>
            <a:pPr eaLnBrk="1" hangingPunct="1"/>
            <a:r>
              <a:rPr lang="en-US" altLang="ko-KR" smtClean="0">
                <a:latin typeface="굴림" pitchFamily="50" charset="-127"/>
                <a:ea typeface="굴림" pitchFamily="50" charset="-127"/>
              </a:rPr>
              <a:t>This fact together with scalability concerns provides strong incentive for processing data at source, rather than sending it to some central collection point.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31EEB28D-BBF9-41E2-90FF-4041B2E2E637}" type="slidenum">
              <a:rPr lang="en-US" altLang="ko-KR" sz="1200" b="0">
                <a:solidFill>
                  <a:schemeClr val="tx1"/>
                </a:solidFill>
                <a:latin typeface="굴림" pitchFamily="50" charset="-127"/>
              </a:rPr>
              <a:pPr eaLnBrk="1" hangingPunct="1"/>
              <a:t>29</a:t>
            </a:fld>
            <a:endParaRPr lang="en-US" altLang="ko-KR" sz="1200" b="0">
              <a:solidFill>
                <a:schemeClr val="tx1"/>
              </a:solidFill>
              <a:latin typeface="굴림" pitchFamily="50" charset="-127"/>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5E856ACD-D7DC-466C-BBD9-649B91ADD820}" type="slidenum">
              <a:rPr lang="en-US" altLang="ko-KR" sz="1200" b="0">
                <a:solidFill>
                  <a:schemeClr val="tx1"/>
                </a:solidFill>
                <a:latin typeface="굴림" pitchFamily="50" charset="-127"/>
              </a:rPr>
              <a:pPr eaLnBrk="1" hangingPunct="1"/>
              <a:t>35</a:t>
            </a:fld>
            <a:endParaRPr lang="en-US" altLang="ko-KR" sz="1200" b="0">
              <a:solidFill>
                <a:schemeClr val="tx1"/>
              </a:solidFill>
              <a:latin typeface="굴림" pitchFamily="50" charset="-127"/>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3A94722D-4531-4CE7-8635-21B117C14FAE}" type="slidenum">
              <a:rPr lang="en-US" altLang="ko-KR" sz="1200" b="0">
                <a:solidFill>
                  <a:schemeClr val="tx1"/>
                </a:solidFill>
                <a:latin typeface="굴림" pitchFamily="50" charset="-127"/>
              </a:rPr>
              <a:pPr eaLnBrk="1" hangingPunct="1"/>
              <a:t>37</a:t>
            </a:fld>
            <a:endParaRPr lang="en-US" altLang="ko-KR" sz="1200" b="0">
              <a:solidFill>
                <a:schemeClr val="tx1"/>
              </a:solidFill>
              <a:latin typeface="굴림" pitchFamily="50" charset="-127"/>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8C8BEBEC-B907-48EA-8769-70F7DF8487AE}" type="slidenum">
              <a:rPr lang="en-US" altLang="ko-KR" sz="1200" b="0">
                <a:solidFill>
                  <a:schemeClr val="tx1"/>
                </a:solidFill>
                <a:latin typeface="굴림" pitchFamily="50" charset="-127"/>
              </a:rPr>
              <a:pPr eaLnBrk="1" hangingPunct="1"/>
              <a:t>38</a:t>
            </a:fld>
            <a:endParaRPr lang="en-US" altLang="ko-KR" sz="1200" b="0">
              <a:solidFill>
                <a:schemeClr val="tx1"/>
              </a:solidFill>
              <a:latin typeface="굴림" pitchFamily="50" charset="-127"/>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F5F26289-C8FF-4808-8FE2-997B427F7951}" type="slidenum">
              <a:rPr lang="en-US" altLang="ko-KR" sz="1200" b="0">
                <a:solidFill>
                  <a:schemeClr val="tx1"/>
                </a:solidFill>
                <a:latin typeface="굴림" pitchFamily="50" charset="-127"/>
              </a:rPr>
              <a:pPr eaLnBrk="1" hangingPunct="1"/>
              <a:t>39</a:t>
            </a:fld>
            <a:endParaRPr lang="en-US" altLang="ko-KR" sz="1200" b="0">
              <a:solidFill>
                <a:schemeClr val="tx1"/>
              </a:solidFill>
              <a:latin typeface="굴림" pitchFamily="50" charset="-127"/>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3990E320-40E2-4386-A8B5-DE1CB21E77AD}" type="slidenum">
              <a:rPr lang="en-US" altLang="ko-KR" sz="1200" b="0">
                <a:solidFill>
                  <a:schemeClr val="tx1"/>
                </a:solidFill>
                <a:latin typeface="굴림" pitchFamily="50" charset="-127"/>
              </a:rPr>
              <a:pPr eaLnBrk="1" hangingPunct="1"/>
              <a:t>40</a:t>
            </a:fld>
            <a:endParaRPr lang="en-US" altLang="ko-KR" sz="1200" b="0">
              <a:solidFill>
                <a:schemeClr val="tx1"/>
              </a:solidFill>
              <a:latin typeface="굴림" pitchFamily="50" charset="-127"/>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슬라이드 이미지 개체 틀 1"/>
          <p:cNvSpPr>
            <a:spLocks noGrp="1" noRot="1" noChangeAspect="1" noTextEdit="1"/>
          </p:cNvSpPr>
          <p:nvPr>
            <p:ph type="sldImg"/>
          </p:nvPr>
        </p:nvSpPr>
        <p:spPr>
          <a:ln/>
        </p:spPr>
      </p:sp>
      <p:sp>
        <p:nvSpPr>
          <p:cNvPr id="6861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ko-KR" altLang="en-US" smtClean="0">
              <a:latin typeface="Arial" pitchFamily="34" charset="0"/>
              <a:ea typeface="맑은 고딕" pitchFamily="50" charset="-127"/>
            </a:endParaRPr>
          </a:p>
        </p:txBody>
      </p:sp>
      <p:sp>
        <p:nvSpPr>
          <p:cNvPr id="68612"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22A2ACB3-E63C-4722-9CAA-576AE900CD46}" type="slidenum">
              <a:rPr lang="ko-KR" altLang="en-US" sz="1200" b="0">
                <a:solidFill>
                  <a:schemeClr val="tx1"/>
                </a:solidFill>
                <a:latin typeface="굴림" pitchFamily="50" charset="-127"/>
              </a:rPr>
              <a:pPr eaLnBrk="1" hangingPunct="1"/>
              <a:t>2</a:t>
            </a:fld>
            <a:endParaRPr lang="en-US" altLang="ko-KR" sz="1200" b="0">
              <a:solidFill>
                <a:schemeClr val="tx1"/>
              </a:solidFill>
              <a:latin typeface="굴림" pitchFamily="50"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90B15695-3AD8-4C24-9F11-3F58CE24BB85}" type="slidenum">
              <a:rPr lang="en-US" altLang="ko-KR" sz="1200" b="0">
                <a:solidFill>
                  <a:schemeClr val="tx1"/>
                </a:solidFill>
                <a:latin typeface="굴림" pitchFamily="50" charset="-127"/>
              </a:rPr>
              <a:pPr eaLnBrk="1" hangingPunct="1"/>
              <a:t>41</a:t>
            </a:fld>
            <a:endParaRPr lang="en-US" altLang="ko-KR" sz="1200" b="0">
              <a:solidFill>
                <a:schemeClr val="tx1"/>
              </a:solidFill>
              <a:latin typeface="굴림" pitchFamily="50" charset="-127"/>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D4C2322B-B76E-4BB0-A604-D2EF6D6AD8F4}" type="slidenum">
              <a:rPr lang="en-US" altLang="ko-KR" sz="1200" b="0">
                <a:solidFill>
                  <a:schemeClr val="tx1"/>
                </a:solidFill>
                <a:latin typeface="굴림" pitchFamily="50" charset="-127"/>
              </a:rPr>
              <a:pPr eaLnBrk="1" hangingPunct="1"/>
              <a:t>42</a:t>
            </a:fld>
            <a:endParaRPr lang="en-US" altLang="ko-KR" sz="1200" b="0">
              <a:solidFill>
                <a:schemeClr val="tx1"/>
              </a:solidFill>
              <a:latin typeface="굴림" pitchFamily="50" charset="-127"/>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3461A10B-2D44-4691-96C0-884617F68ABF}" type="slidenum">
              <a:rPr lang="en-US" altLang="ko-KR" sz="1200" b="0">
                <a:solidFill>
                  <a:schemeClr val="tx1"/>
                </a:solidFill>
                <a:latin typeface="굴림" pitchFamily="50" charset="-127"/>
              </a:rPr>
              <a:pPr eaLnBrk="1" hangingPunct="1"/>
              <a:t>43</a:t>
            </a:fld>
            <a:endParaRPr lang="en-US" altLang="ko-KR" sz="1200" b="0">
              <a:solidFill>
                <a:schemeClr val="tx1"/>
              </a:solidFill>
              <a:latin typeface="굴림" pitchFamily="50" charset="-127"/>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6C893E95-E3E6-447E-8665-1CDCFA4DDD6D}" type="slidenum">
              <a:rPr lang="en-US" altLang="ko-KR" sz="1200" b="0">
                <a:solidFill>
                  <a:schemeClr val="tx1"/>
                </a:solidFill>
                <a:latin typeface="굴림" pitchFamily="50" charset="-127"/>
              </a:rPr>
              <a:pPr eaLnBrk="1" hangingPunct="1"/>
              <a:t>44</a:t>
            </a:fld>
            <a:endParaRPr lang="en-US" altLang="ko-KR" sz="1200" b="0">
              <a:solidFill>
                <a:schemeClr val="tx1"/>
              </a:solidFill>
              <a:latin typeface="굴림" pitchFamily="50" charset="-127"/>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514AB70E-F7C3-4DCA-B7A4-F40CBFB664A9}" type="slidenum">
              <a:rPr lang="en-US" altLang="ko-KR" sz="1200" b="0">
                <a:solidFill>
                  <a:schemeClr val="tx1"/>
                </a:solidFill>
                <a:latin typeface="굴림" pitchFamily="50" charset="-127"/>
              </a:rPr>
              <a:pPr eaLnBrk="1" hangingPunct="1"/>
              <a:t>45</a:t>
            </a:fld>
            <a:endParaRPr lang="en-US" altLang="ko-KR" sz="1200" b="0">
              <a:solidFill>
                <a:schemeClr val="tx1"/>
              </a:solidFill>
              <a:latin typeface="굴림" pitchFamily="50" charset="-127"/>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BCFBF147-DF9E-484C-A1AB-6F3F66D88E51}" type="slidenum">
              <a:rPr lang="en-US" altLang="ko-KR" sz="1200" b="0">
                <a:solidFill>
                  <a:schemeClr val="tx1"/>
                </a:solidFill>
                <a:latin typeface="굴림" pitchFamily="50" charset="-127"/>
              </a:rPr>
              <a:pPr eaLnBrk="1" hangingPunct="1"/>
              <a:t>46</a:t>
            </a:fld>
            <a:endParaRPr lang="en-US" altLang="ko-KR" sz="1200" b="0">
              <a:solidFill>
                <a:schemeClr val="tx1"/>
              </a:solidFill>
              <a:latin typeface="굴림" pitchFamily="50" charset="-127"/>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8531BA7B-7DDE-4406-98CF-32AB15120CAF}" type="slidenum">
              <a:rPr lang="en-US" altLang="ko-KR" sz="1200" b="0">
                <a:solidFill>
                  <a:schemeClr val="tx1"/>
                </a:solidFill>
                <a:latin typeface="굴림" pitchFamily="50" charset="-127"/>
              </a:rPr>
              <a:pPr eaLnBrk="1" hangingPunct="1"/>
              <a:t>47</a:t>
            </a:fld>
            <a:endParaRPr lang="en-US" altLang="ko-KR" sz="1200" b="0">
              <a:solidFill>
                <a:schemeClr val="tx1"/>
              </a:solidFill>
              <a:latin typeface="굴림" pitchFamily="50" charset="-127"/>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5588D883-D0FD-4F5A-A26C-8618739BDC46}" type="slidenum">
              <a:rPr lang="en-US" altLang="ko-KR" sz="1200" b="0">
                <a:solidFill>
                  <a:schemeClr val="tx1"/>
                </a:solidFill>
                <a:latin typeface="굴림" pitchFamily="50" charset="-127"/>
              </a:rPr>
              <a:pPr eaLnBrk="1" hangingPunct="1"/>
              <a:t>48</a:t>
            </a:fld>
            <a:endParaRPr lang="en-US" altLang="ko-KR" sz="1200" b="0">
              <a:solidFill>
                <a:schemeClr val="tx1"/>
              </a:solidFill>
              <a:latin typeface="굴림" pitchFamily="50" charset="-127"/>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EA6D9ED3-C077-4426-B741-8C1802DB16D2}" type="slidenum">
              <a:rPr lang="en-US" altLang="ko-KR" sz="1200" b="0">
                <a:solidFill>
                  <a:schemeClr val="tx1"/>
                </a:solidFill>
                <a:latin typeface="굴림" pitchFamily="50" charset="-127"/>
              </a:rPr>
              <a:pPr eaLnBrk="1" hangingPunct="1"/>
              <a:t>49</a:t>
            </a:fld>
            <a:endParaRPr lang="en-US" altLang="ko-KR" sz="1200" b="0">
              <a:solidFill>
                <a:schemeClr val="tx1"/>
              </a:solidFill>
              <a:latin typeface="굴림" pitchFamily="50" charset="-127"/>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굴림" pitchFamily="50" charset="-127"/>
              <a:ea typeface="굴림" pitchFamily="50"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79DFBC4-FD08-41FB-90D8-448D8390AB16}" type="slidenum">
              <a:rPr lang="en-US" altLang="ko-KR"/>
              <a:pPr/>
              <a:t>50</a:t>
            </a:fld>
            <a:endParaRPr lang="en-US" altLang="ko-K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슬라이드 이미지 개체 틀 1"/>
          <p:cNvSpPr>
            <a:spLocks noGrp="1" noRot="1" noChangeAspect="1" noTextEdit="1"/>
          </p:cNvSpPr>
          <p:nvPr>
            <p:ph type="sldImg"/>
          </p:nvPr>
        </p:nvSpPr>
        <p:spPr>
          <a:ln/>
        </p:spPr>
      </p:sp>
      <p:sp>
        <p:nvSpPr>
          <p:cNvPr id="6963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ko-KR" altLang="en-US" smtClean="0">
              <a:latin typeface="Arial" pitchFamily="34" charset="0"/>
              <a:ea typeface="맑은 고딕" pitchFamily="50" charset="-127"/>
            </a:endParaRPr>
          </a:p>
        </p:txBody>
      </p:sp>
      <p:sp>
        <p:nvSpPr>
          <p:cNvPr id="38916" name="슬라이드 번호 개체 틀 3"/>
          <p:cNvSpPr txBox="1">
            <a:spLocks noGrp="1"/>
          </p:cNvSpPr>
          <p:nvPr/>
        </p:nvSpPr>
        <p:spPr bwMode="auto">
          <a:xfrm>
            <a:off x="3850968" y="9380604"/>
            <a:ext cx="2946673" cy="493632"/>
          </a:xfrm>
          <a:prstGeom prst="rect">
            <a:avLst/>
          </a:prstGeom>
          <a:noFill/>
          <a:ln>
            <a:miter lim="800000"/>
            <a:headEnd/>
            <a:tailEnd/>
          </a:ln>
        </p:spPr>
        <p:txBody>
          <a:bodyPr lIns="92793" tIns="46397" rIns="92793" bIns="46397" anchor="b"/>
          <a:lstStyle/>
          <a:p>
            <a:pPr algn="r">
              <a:defRPr/>
            </a:pPr>
            <a:fld id="{A49A9EF2-71E1-4E39-9186-198B699E8EF0}" type="slidenum">
              <a:rPr lang="ko-KR" altLang="en-US" sz="1200">
                <a:effectLst>
                  <a:outerShdw blurRad="38100" dist="38100" dir="2700000" algn="tl">
                    <a:srgbClr val="000000">
                      <a:alpha val="43137"/>
                    </a:srgbClr>
                  </a:outerShdw>
                </a:effectLst>
                <a:latin typeface="맑은 고딕" pitchFamily="50" charset="-127"/>
                <a:ea typeface="굴림" pitchFamily="34" charset="-127"/>
              </a:rPr>
              <a:pPr algn="r">
                <a:defRPr/>
              </a:pPr>
              <a:t>3</a:t>
            </a:fld>
            <a:endParaRPr lang="en-US" altLang="ko-KR" sz="1200">
              <a:effectLst>
                <a:outerShdw blurRad="38100" dist="38100" dir="2700000" algn="tl">
                  <a:srgbClr val="000000">
                    <a:alpha val="43137"/>
                  </a:srgbClr>
                </a:outerShdw>
              </a:effectLst>
              <a:latin typeface="맑은 고딕" pitchFamily="50" charset="-127"/>
              <a:ea typeface="굴림"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D0DCA1E6-97DB-4B4E-B098-715D968C741F}" type="slidenum">
              <a:rPr lang="ko-KR" altLang="en-US" sz="1200" b="0">
                <a:solidFill>
                  <a:schemeClr val="tx1"/>
                </a:solidFill>
                <a:latin typeface="굴림" pitchFamily="50" charset="-127"/>
              </a:rPr>
              <a:pPr eaLnBrk="1" hangingPunct="1"/>
              <a:t>4</a:t>
            </a:fld>
            <a:endParaRPr lang="en-US" altLang="ko-KR" sz="1200" b="0">
              <a:solidFill>
                <a:schemeClr val="tx1"/>
              </a:solidFill>
              <a:latin typeface="굴림" pitchFamily="50" charset="-127"/>
            </a:endParaRPr>
          </a:p>
        </p:txBody>
      </p:sp>
      <p:sp>
        <p:nvSpPr>
          <p:cNvPr id="70659"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693F8A6B-CA20-4BD0-9F14-956C44C0BB86}" type="slidenum">
              <a:rPr lang="ko-KR" altLang="en-US" sz="1200" b="0">
                <a:solidFill>
                  <a:schemeClr val="tx1"/>
                </a:solidFill>
                <a:latin typeface="굴림" pitchFamily="50" charset="-127"/>
              </a:rPr>
              <a:pPr eaLnBrk="1" hangingPunct="1"/>
              <a:t>6</a:t>
            </a:fld>
            <a:endParaRPr lang="en-US" altLang="ko-KR" sz="1200" b="0">
              <a:solidFill>
                <a:schemeClr val="tx1"/>
              </a:solidFill>
              <a:latin typeface="굴림" pitchFamily="50" charset="-127"/>
            </a:endParaRPr>
          </a:p>
        </p:txBody>
      </p:sp>
      <p:sp>
        <p:nvSpPr>
          <p:cNvPr id="71683" name="Rectangle 2"/>
          <p:cNvSpPr>
            <a:spLocks noGrp="1" noRot="1" noChangeAspect="1" noChangeArrowheads="1" noTextEdit="1"/>
          </p:cNvSpPr>
          <p:nvPr>
            <p:ph type="sldImg"/>
          </p:nvPr>
        </p:nvSpPr>
        <p:spPr>
          <a:xfrm>
            <a:off x="835025" y="668338"/>
            <a:ext cx="5130800" cy="3848100"/>
          </a:xfrm>
          <a:ln>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946" indent="-289979" eaLnBrk="0" hangingPunct="0">
              <a:defRPr kumimoji="1" sz="2800" b="1">
                <a:solidFill>
                  <a:schemeClr val="tx2"/>
                </a:solidFill>
                <a:latin typeface="Arial" pitchFamily="34" charset="0"/>
                <a:ea typeface="굴림" pitchFamily="50" charset="-127"/>
              </a:defRPr>
            </a:lvl2pPr>
            <a:lvl3pPr marL="1159916" indent="-231983" eaLnBrk="0" hangingPunct="0">
              <a:defRPr kumimoji="1" sz="2800" b="1">
                <a:solidFill>
                  <a:schemeClr val="tx2"/>
                </a:solidFill>
                <a:latin typeface="Arial" pitchFamily="34" charset="0"/>
                <a:ea typeface="굴림" pitchFamily="50" charset="-127"/>
              </a:defRPr>
            </a:lvl3pPr>
            <a:lvl4pPr marL="1623883" indent="-231983" eaLnBrk="0" hangingPunct="0">
              <a:defRPr kumimoji="1" sz="2800" b="1">
                <a:solidFill>
                  <a:schemeClr val="tx2"/>
                </a:solidFill>
                <a:latin typeface="Arial" pitchFamily="34" charset="0"/>
                <a:ea typeface="굴림" pitchFamily="50" charset="-127"/>
              </a:defRPr>
            </a:lvl4pPr>
            <a:lvl5pPr marL="2087850" indent="-231983" eaLnBrk="0" hangingPunct="0">
              <a:defRPr kumimoji="1" sz="2800" b="1">
                <a:solidFill>
                  <a:schemeClr val="tx2"/>
                </a:solidFill>
                <a:latin typeface="Arial" pitchFamily="34" charset="0"/>
                <a:ea typeface="굴림" pitchFamily="50" charset="-127"/>
              </a:defRPr>
            </a:lvl5pPr>
            <a:lvl6pPr marL="25518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783"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749"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3716" indent="-231983"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94CFF861-7CDC-4C79-B66F-A395A6539F3C}" type="slidenum">
              <a:rPr lang="ko-KR" altLang="en-US" sz="1200" b="0">
                <a:solidFill>
                  <a:schemeClr val="tx1"/>
                </a:solidFill>
                <a:latin typeface="굴림" pitchFamily="50" charset="-127"/>
              </a:rPr>
              <a:pPr eaLnBrk="1" hangingPunct="1"/>
              <a:t>7</a:t>
            </a:fld>
            <a:endParaRPr lang="en-US" altLang="ko-KR" sz="1200" b="0">
              <a:solidFill>
                <a:schemeClr val="tx1"/>
              </a:solidFill>
              <a:latin typeface="굴림" pitchFamily="50" charset="-127"/>
            </a:endParaRPr>
          </a:p>
        </p:txBody>
      </p:sp>
      <p:sp>
        <p:nvSpPr>
          <p:cNvPr id="72707"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28688" y="739775"/>
            <a:ext cx="4941887" cy="3705225"/>
          </a:xfrm>
          <a:solidFill>
            <a:srgbClr val="FFFFFF"/>
          </a:solidFill>
          <a:ln/>
        </p:spPr>
      </p:sp>
      <p:sp>
        <p:nvSpPr>
          <p:cNvPr id="73731" name="Rectangle 3"/>
          <p:cNvSpPr>
            <a:spLocks noGrp="1" noChangeArrowheads="1"/>
          </p:cNvSpPr>
          <p:nvPr>
            <p:ph type="body" idx="1"/>
          </p:nvPr>
        </p:nvSpPr>
        <p:spPr>
          <a:xfrm>
            <a:off x="905919" y="4691104"/>
            <a:ext cx="4987425" cy="4444287"/>
          </a:xfrm>
          <a:solidFill>
            <a:srgbClr val="FFFFFF"/>
          </a:solidFill>
          <a:ln>
            <a:solidFill>
              <a:srgbClr val="000000"/>
            </a:solidFill>
          </a:ln>
        </p:spPr>
        <p:txBody>
          <a:bodyPr/>
          <a:lstStyle/>
          <a:p>
            <a:pPr eaLnBrk="1" hangingPunct="1"/>
            <a:endParaRPr lang="ko-KR" altLang="ko-KR" smtClean="0">
              <a:latin typeface="굴림" pitchFamily="50" charset="-127"/>
              <a:ea typeface="굴림" pitchFamily="50"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8688" y="739775"/>
            <a:ext cx="4941887" cy="3705225"/>
          </a:xfrm>
          <a:solidFill>
            <a:srgbClr val="FFFFFF"/>
          </a:solidFill>
          <a:ln/>
        </p:spPr>
      </p:sp>
      <p:sp>
        <p:nvSpPr>
          <p:cNvPr id="74755" name="Rectangle 3"/>
          <p:cNvSpPr>
            <a:spLocks noGrp="1" noChangeArrowheads="1"/>
          </p:cNvSpPr>
          <p:nvPr>
            <p:ph type="body" idx="1"/>
          </p:nvPr>
        </p:nvSpPr>
        <p:spPr>
          <a:xfrm>
            <a:off x="905919" y="4691104"/>
            <a:ext cx="4987425" cy="4444287"/>
          </a:xfrm>
          <a:solidFill>
            <a:srgbClr val="FFFFFF"/>
          </a:solidFill>
          <a:ln>
            <a:solidFill>
              <a:srgbClr val="000000"/>
            </a:solidFill>
          </a:ln>
        </p:spPr>
        <p:txBody>
          <a:bodyPr/>
          <a:lstStyle/>
          <a:p>
            <a:pPr eaLnBrk="1" hangingPunct="1"/>
            <a:endParaRPr lang="ko-KR" altLang="ko-KR" smtClean="0">
              <a:latin typeface="굴림" pitchFamily="50" charset="-127"/>
              <a:ea typeface="굴림" pitchFamily="50"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928688" y="739775"/>
            <a:ext cx="4941887" cy="3705225"/>
          </a:xfrm>
          <a:solidFill>
            <a:srgbClr val="FFFFFF"/>
          </a:solidFill>
          <a:ln/>
        </p:spPr>
      </p:sp>
      <p:sp>
        <p:nvSpPr>
          <p:cNvPr id="75779" name="Rectangle 3"/>
          <p:cNvSpPr>
            <a:spLocks noGrp="1" noChangeArrowheads="1"/>
          </p:cNvSpPr>
          <p:nvPr>
            <p:ph type="body" idx="1"/>
          </p:nvPr>
        </p:nvSpPr>
        <p:spPr>
          <a:xfrm>
            <a:off x="905919" y="4691104"/>
            <a:ext cx="4987425" cy="4444287"/>
          </a:xfrm>
          <a:solidFill>
            <a:srgbClr val="FFFFFF"/>
          </a:solidFill>
          <a:ln>
            <a:solidFill>
              <a:srgbClr val="000000"/>
            </a:solidFill>
          </a:ln>
        </p:spPr>
        <p:txBody>
          <a:bodyPr/>
          <a:lstStyle/>
          <a:p>
            <a:pPr eaLnBrk="1" hangingPunct="1"/>
            <a:endParaRPr lang="ko-KR" altLang="ko-KR" smtClean="0">
              <a:latin typeface="굴림" pitchFamily="50" charset="-127"/>
              <a:ea typeface="굴림"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4" name="Picture 2" descr="그림1"/>
          <p:cNvPicPr>
            <a:picLocks noChangeAspect="1" noChangeArrowheads="1"/>
          </p:cNvPicPr>
          <p:nvPr userDrawn="1"/>
        </p:nvPicPr>
        <p:blipFill>
          <a:blip r:embed="rId2" cstate="print"/>
          <a:srcRect/>
          <a:stretch>
            <a:fillRect/>
          </a:stretch>
        </p:blipFill>
        <p:spPr bwMode="auto">
          <a:xfrm>
            <a:off x="0" y="0"/>
            <a:ext cx="9142413" cy="6858000"/>
          </a:xfrm>
          <a:prstGeom prst="rect">
            <a:avLst/>
          </a:prstGeom>
          <a:noFill/>
          <a:ln w="9525">
            <a:noFill/>
            <a:miter lim="800000"/>
            <a:headEnd/>
            <a:tailEnd/>
          </a:ln>
        </p:spPr>
      </p:pic>
      <p:pic>
        <p:nvPicPr>
          <p:cNvPr id="5" name="그림 9" descr="1.png"/>
          <p:cNvPicPr>
            <a:picLocks noChangeAspect="1"/>
          </p:cNvPicPr>
          <p:nvPr userDrawn="1"/>
        </p:nvPicPr>
        <p:blipFill>
          <a:blip r:embed="rId3" cstate="print"/>
          <a:srcRect/>
          <a:stretch>
            <a:fillRect/>
          </a:stretch>
        </p:blipFill>
        <p:spPr bwMode="auto">
          <a:xfrm>
            <a:off x="2411413" y="3338513"/>
            <a:ext cx="865187" cy="863600"/>
          </a:xfrm>
          <a:prstGeom prst="rect">
            <a:avLst/>
          </a:prstGeom>
          <a:noFill/>
          <a:ln w="9525">
            <a:noFill/>
            <a:miter lim="800000"/>
            <a:headEnd/>
            <a:tailEnd/>
          </a:ln>
        </p:spPr>
      </p:pic>
      <p:pic>
        <p:nvPicPr>
          <p:cNvPr id="6" name="그림 10" descr="2.png"/>
          <p:cNvPicPr>
            <a:picLocks noChangeAspect="1"/>
          </p:cNvPicPr>
          <p:nvPr userDrawn="1"/>
        </p:nvPicPr>
        <p:blipFill>
          <a:blip r:embed="rId4" cstate="print"/>
          <a:srcRect/>
          <a:stretch>
            <a:fillRect/>
          </a:stretch>
        </p:blipFill>
        <p:spPr bwMode="auto">
          <a:xfrm>
            <a:off x="1331913" y="3357563"/>
            <a:ext cx="792162" cy="792162"/>
          </a:xfrm>
          <a:prstGeom prst="rect">
            <a:avLst/>
          </a:prstGeom>
          <a:noFill/>
          <a:ln w="9525">
            <a:noFill/>
            <a:miter lim="800000"/>
            <a:headEnd/>
            <a:tailEnd/>
          </a:ln>
        </p:spPr>
      </p:pic>
      <p:pic>
        <p:nvPicPr>
          <p:cNvPr id="7" name="그림 11" descr="제목 없음-8.png"/>
          <p:cNvPicPr>
            <a:picLocks noChangeAspect="1"/>
          </p:cNvPicPr>
          <p:nvPr userDrawn="1"/>
        </p:nvPicPr>
        <p:blipFill>
          <a:blip r:embed="rId5" cstate="print"/>
          <a:srcRect/>
          <a:stretch>
            <a:fillRect/>
          </a:stretch>
        </p:blipFill>
        <p:spPr bwMode="auto">
          <a:xfrm>
            <a:off x="217488" y="3348038"/>
            <a:ext cx="811212" cy="811212"/>
          </a:xfrm>
          <a:prstGeom prst="rect">
            <a:avLst/>
          </a:prstGeom>
          <a:noFill/>
          <a:ln w="9525">
            <a:noFill/>
            <a:miter lim="800000"/>
            <a:headEnd/>
            <a:tailEnd/>
          </a:ln>
        </p:spPr>
      </p:pic>
      <p:sp>
        <p:nvSpPr>
          <p:cNvPr id="5123" name="Rectangle 3"/>
          <p:cNvSpPr>
            <a:spLocks noGrp="1" noChangeArrowheads="1"/>
          </p:cNvSpPr>
          <p:nvPr>
            <p:ph type="ctrTitle"/>
          </p:nvPr>
        </p:nvSpPr>
        <p:spPr>
          <a:xfrm>
            <a:off x="684213" y="1268413"/>
            <a:ext cx="7772400" cy="777875"/>
          </a:xfrm>
          <a:effectLst>
            <a:outerShdw dist="35921" dir="2700000" algn="ctr" rotWithShape="0">
              <a:srgbClr val="DDDDDD"/>
            </a:outerShdw>
          </a:effectLst>
        </p:spPr>
        <p:txBody>
          <a:bodyPr/>
          <a:lstStyle>
            <a:lvl1pPr algn="ctr">
              <a:lnSpc>
                <a:spcPct val="90000"/>
              </a:lnSpc>
              <a:defRPr sz="5000">
                <a:solidFill>
                  <a:srgbClr val="274C61"/>
                </a:solidFill>
              </a:defRPr>
            </a:lvl1pPr>
          </a:lstStyle>
          <a:p>
            <a:r>
              <a:rPr lang="ko-KR" altLang="en-US" dirty="0"/>
              <a:t>마스터 제목 스타일 편집</a:t>
            </a:r>
          </a:p>
        </p:txBody>
      </p:sp>
      <p:sp>
        <p:nvSpPr>
          <p:cNvPr id="5124" name="Rectangle 4"/>
          <p:cNvSpPr>
            <a:spLocks noGrp="1" noChangeArrowheads="1"/>
          </p:cNvSpPr>
          <p:nvPr>
            <p:ph type="subTitle" idx="1"/>
          </p:nvPr>
        </p:nvSpPr>
        <p:spPr>
          <a:xfrm>
            <a:off x="1403350" y="2492375"/>
            <a:ext cx="6400800" cy="555625"/>
          </a:xfrm>
          <a:ln w="28575" algn="ctr"/>
          <a:effectLst>
            <a:outerShdw dist="17961" dir="2700000" algn="ctr" rotWithShape="0">
              <a:schemeClr val="bg1"/>
            </a:outerShdw>
          </a:effectLst>
        </p:spPr>
        <p:txBody>
          <a:bodyPr tIns="118800" bIns="118800" anchorCtr="1">
            <a:spAutoFit/>
          </a:bodyPr>
          <a:lstStyle>
            <a:lvl1pPr marL="0" indent="0" algn="ctr">
              <a:lnSpc>
                <a:spcPct val="130000"/>
              </a:lnSpc>
              <a:spcBef>
                <a:spcPct val="50000"/>
              </a:spcBef>
              <a:buFontTx/>
              <a:buNone/>
              <a:defRPr sz="1600">
                <a:solidFill>
                  <a:schemeClr val="tx2"/>
                </a:solidFill>
                <a:latin typeface="HY헤드라인M" pitchFamily="18" charset="-127"/>
                <a:ea typeface="HY헤드라인M" pitchFamily="18" charset="-127"/>
              </a:defRPr>
            </a:lvl1pPr>
          </a:lstStyle>
          <a:p>
            <a:r>
              <a:rPr lang="ko-KR" altLang="en-US"/>
              <a:t>마스터 부제목 스타일 편집</a:t>
            </a:r>
          </a:p>
        </p:txBody>
      </p:sp>
      <p:sp>
        <p:nvSpPr>
          <p:cNvPr id="8" name="Rectangle 7"/>
          <p:cNvSpPr>
            <a:spLocks noGrp="1" noChangeArrowheads="1"/>
          </p:cNvSpPr>
          <p:nvPr>
            <p:ph type="ftr" sz="quarter" idx="10"/>
          </p:nvPr>
        </p:nvSpPr>
        <p:spPr/>
        <p:txBody>
          <a:bodyPr/>
          <a:lstStyle>
            <a:lvl1pPr>
              <a:defRPr smtClean="0"/>
            </a:lvl1pPr>
          </a:lstStyle>
          <a:p>
            <a:pPr>
              <a:defRPr/>
            </a:pPr>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p:txBody>
          <a:bodyPr/>
          <a:lstStyle>
            <a:lvl1pPr>
              <a:defRPr smtClean="0"/>
            </a:lvl1pPr>
          </a:lstStyle>
          <a:p>
            <a:pPr>
              <a:defRPr/>
            </a:pPr>
            <a:fld id="{442F5998-8D38-49BA-85B6-BBC2466A1D4D}" type="datetime1">
              <a:rPr lang="en-US" altLang="ko-KR"/>
              <a:pPr>
                <a:defRPr/>
              </a:pPr>
              <a:t>9/13/2011</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94AFFC05-3B2A-4818-8E53-050EEF31F6C3}"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37325" y="44450"/>
            <a:ext cx="2149475" cy="6081713"/>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7313" y="44450"/>
            <a:ext cx="6297612" cy="608171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p:txBody>
          <a:bodyPr/>
          <a:lstStyle>
            <a:lvl1pPr>
              <a:defRPr smtClean="0"/>
            </a:lvl1pPr>
          </a:lstStyle>
          <a:p>
            <a:pPr>
              <a:defRPr/>
            </a:pPr>
            <a:fld id="{03AFEF3B-E77C-4E13-A9B7-343A655ED49C}" type="datetime1">
              <a:rPr lang="en-US" altLang="ko-KR"/>
              <a:pPr>
                <a:defRPr/>
              </a:pPr>
              <a:t>9/13/2011</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8D5D5BBD-EDF7-486B-924E-F3B22B0FB3D0}"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87313" y="44450"/>
            <a:ext cx="8599487" cy="608171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5"/>
          <p:cNvSpPr>
            <a:spLocks noGrp="1" noChangeArrowheads="1"/>
          </p:cNvSpPr>
          <p:nvPr>
            <p:ph type="dt" sz="half" idx="10"/>
          </p:nvPr>
        </p:nvSpPr>
        <p:spPr/>
        <p:txBody>
          <a:bodyPr/>
          <a:lstStyle>
            <a:lvl1pPr>
              <a:defRPr smtClean="0"/>
            </a:lvl1pPr>
          </a:lstStyle>
          <a:p>
            <a:pPr>
              <a:defRPr/>
            </a:pPr>
            <a:fld id="{61FC5284-8A4F-4925-A2D9-BBC7DFFA7788}" type="datetime1">
              <a:rPr lang="en-US" altLang="ko-KR"/>
              <a:pPr>
                <a:defRPr/>
              </a:pPr>
              <a:t>9/13/2011</a:t>
            </a:fld>
            <a:endParaRPr lang="en-US" altLang="ko-KR"/>
          </a:p>
        </p:txBody>
      </p:sp>
      <p:sp>
        <p:nvSpPr>
          <p:cNvPr id="4"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5"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EE4B85A3-2B4E-4EFC-A311-5CB9E89C18DE}"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79438"/>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395288" y="908050"/>
            <a:ext cx="8291512" cy="5218113"/>
          </a:xfrm>
        </p:spPr>
        <p:txBody>
          <a:bodyPr/>
          <a:lstStyle/>
          <a:p>
            <a:pPr lvl="0"/>
            <a:endParaRPr lang="ko-KR" altLang="en-US" noProof="0" smtClean="0"/>
          </a:p>
        </p:txBody>
      </p:sp>
      <p:sp>
        <p:nvSpPr>
          <p:cNvPr id="4" name="Rectangle 5"/>
          <p:cNvSpPr>
            <a:spLocks noGrp="1" noChangeArrowheads="1"/>
          </p:cNvSpPr>
          <p:nvPr>
            <p:ph type="dt" sz="half" idx="10"/>
          </p:nvPr>
        </p:nvSpPr>
        <p:spPr/>
        <p:txBody>
          <a:bodyPr/>
          <a:lstStyle>
            <a:lvl1pPr>
              <a:defRPr smtClean="0"/>
            </a:lvl1pPr>
          </a:lstStyle>
          <a:p>
            <a:pPr>
              <a:defRPr/>
            </a:pPr>
            <a:fld id="{A292DCFE-CC50-408C-92B4-0ACDD35367BE}" type="datetime1">
              <a:rPr lang="en-US" altLang="ko-KR"/>
              <a:pPr>
                <a:defRPr/>
              </a:pPr>
              <a:t>9/13/2011</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B226B381-175C-4E04-BABE-5DC006614A0F}"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87313" y="44450"/>
            <a:ext cx="8229600" cy="579438"/>
          </a:xfrm>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395288" y="908050"/>
            <a:ext cx="4068762" cy="25320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16450" y="908050"/>
            <a:ext cx="4070350" cy="25320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395288" y="3592513"/>
            <a:ext cx="4068762"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4616450" y="3592513"/>
            <a:ext cx="4070350"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dt" sz="half" idx="10"/>
          </p:nvPr>
        </p:nvSpPr>
        <p:spPr/>
        <p:txBody>
          <a:bodyPr/>
          <a:lstStyle>
            <a:lvl1pPr>
              <a:defRPr smtClean="0"/>
            </a:lvl1pPr>
          </a:lstStyle>
          <a:p>
            <a:pPr>
              <a:defRPr/>
            </a:pPr>
            <a:fld id="{BD9A1BA9-B8BC-4284-89BA-C9C27857C476}" type="datetime1">
              <a:rPr lang="en-US" altLang="ko-KR"/>
              <a:pPr>
                <a:defRPr/>
              </a:pPr>
              <a:t>9/13/2011</a:t>
            </a:fld>
            <a:endParaRPr lang="en-US" altLang="ko-KR"/>
          </a:p>
        </p:txBody>
      </p:sp>
      <p:sp>
        <p:nvSpPr>
          <p:cNvPr id="8"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9"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377178DB-9E5A-4FC2-800C-4DE69F549D2E}" type="slidenum">
              <a:rPr lang="en-US" altLang="ko-KR" sz="1000">
                <a:ea typeface="HY헤드라인M" pitchFamily="18" charset="-127"/>
              </a:rPr>
              <a:pPr>
                <a:defRPr/>
              </a:pPr>
              <a:t>‹#›</a:t>
            </a:fld>
            <a:endParaRPr lang="en-US" altLang="ko-KR" sz="1000">
              <a:ea typeface="HY헤드라인M" pitchFamily="18" charset="-127"/>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제목, 차트 및 텍스트">
    <p:spTree>
      <p:nvGrpSpPr>
        <p:cNvPr id="1" name=""/>
        <p:cNvGrpSpPr/>
        <p:nvPr/>
      </p:nvGrpSpPr>
      <p:grpSpPr>
        <a:xfrm>
          <a:off x="0" y="0"/>
          <a:ext cx="0" cy="0"/>
          <a:chOff x="0" y="0"/>
          <a:chExt cx="0" cy="0"/>
        </a:xfrm>
      </p:grpSpPr>
      <p:sp>
        <p:nvSpPr>
          <p:cNvPr id="2" name="제목 1"/>
          <p:cNvSpPr>
            <a:spLocks noGrp="1"/>
          </p:cNvSpPr>
          <p:nvPr>
            <p:ph type="title"/>
          </p:nvPr>
        </p:nvSpPr>
        <p:spPr>
          <a:xfrm>
            <a:off x="685800" y="-152400"/>
            <a:ext cx="7772400" cy="1143000"/>
          </a:xfrm>
        </p:spPr>
        <p:txBody>
          <a:bodyPr/>
          <a:lstStyle/>
          <a:p>
            <a:r>
              <a:rPr lang="ko-KR" altLang="en-US" smtClean="0"/>
              <a:t>마스터 제목 스타일 편집</a:t>
            </a:r>
            <a:endParaRPr lang="ko-KR" altLang="en-US"/>
          </a:p>
        </p:txBody>
      </p:sp>
      <p:sp>
        <p:nvSpPr>
          <p:cNvPr id="3" name="차트 개체 틀 2"/>
          <p:cNvSpPr>
            <a:spLocks noGrp="1"/>
          </p:cNvSpPr>
          <p:nvPr>
            <p:ph type="chart" sz="half" idx="1"/>
          </p:nvPr>
        </p:nvSpPr>
        <p:spPr>
          <a:xfrm>
            <a:off x="685800" y="1981200"/>
            <a:ext cx="3810000" cy="4114800"/>
          </a:xfrm>
        </p:spPr>
        <p:txBody>
          <a:bodyPr>
            <a:normAutofit/>
          </a:bodyPr>
          <a:lstStyle/>
          <a:p>
            <a:pPr lvl="0"/>
            <a:endParaRPr lang="ko-KR" altLang="en-US" noProof="0"/>
          </a:p>
        </p:txBody>
      </p:sp>
      <p:sp>
        <p:nvSpPr>
          <p:cNvPr id="4" name="텍스트 개체 틀 3"/>
          <p:cNvSpPr>
            <a:spLocks noGrp="1"/>
          </p:cNvSpPr>
          <p:nvPr>
            <p:ph type="body" sz="half" idx="2"/>
          </p:nvPr>
        </p:nvSpPr>
        <p:spPr>
          <a:xfrm>
            <a:off x="4648200" y="1981200"/>
            <a:ext cx="3810000" cy="4114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6248400"/>
            <a:ext cx="1905000" cy="457200"/>
          </a:xfrm>
        </p:spPr>
        <p:txBody>
          <a:bodyPr/>
          <a:lstStyle>
            <a:lvl1pPr>
              <a:defRPr/>
            </a:lvl1pPr>
          </a:lstStyle>
          <a:p>
            <a:pPr>
              <a:defRPr/>
            </a:pPr>
            <a:endParaRPr lang="en-US" altLang="ko-KR"/>
          </a:p>
        </p:txBody>
      </p:sp>
      <p:sp>
        <p:nvSpPr>
          <p:cNvPr id="6" name="바닥글 개체 틀 5"/>
          <p:cNvSpPr>
            <a:spLocks noGrp="1"/>
          </p:cNvSpPr>
          <p:nvPr>
            <p:ph type="ftr" sz="quarter" idx="11"/>
          </p:nvPr>
        </p:nvSpPr>
        <p:spPr>
          <a:xfrm>
            <a:off x="3124200" y="6248400"/>
            <a:ext cx="2895600" cy="457200"/>
          </a:xfrm>
        </p:spPr>
        <p:txBody>
          <a:bodyPr/>
          <a:lstStyle>
            <a:lvl1pPr algn="l">
              <a:defRPr sz="1200"/>
            </a:lvl1pPr>
          </a:lstStyle>
          <a:p>
            <a:pPr>
              <a:defRPr/>
            </a:pPr>
            <a:endParaRPr lang="en-US" altLang="ko-KR"/>
          </a:p>
        </p:txBody>
      </p:sp>
      <p:sp>
        <p:nvSpPr>
          <p:cNvPr id="7" name="슬라이드 번호 개체 틀 6"/>
          <p:cNvSpPr>
            <a:spLocks noGrp="1"/>
          </p:cNvSpPr>
          <p:nvPr>
            <p:ph type="sldNum" sz="quarter" idx="12"/>
          </p:nvPr>
        </p:nvSpPr>
        <p:spPr>
          <a:xfrm>
            <a:off x="6705600" y="6400800"/>
            <a:ext cx="1905000" cy="457200"/>
          </a:xfrm>
          <a:prstGeom prst="rect">
            <a:avLst/>
          </a:prstGeom>
        </p:spPr>
        <p:txBody>
          <a:bodyPr/>
          <a:lstStyle>
            <a:lvl1pPr>
              <a:defRPr/>
            </a:lvl1pPr>
          </a:lstStyle>
          <a:p>
            <a:pPr>
              <a:defRPr/>
            </a:pPr>
            <a:r>
              <a:rPr lang="en-US" altLang="ko-KR"/>
              <a:t>I-</a:t>
            </a:r>
            <a:fld id="{3CC3C4EE-AA6F-48CE-BEAB-606CB58ED537}" type="slidenum">
              <a:rPr lang="en-US" altLang="ko-KR"/>
              <a:pPr>
                <a:defRPr/>
              </a:pPr>
              <a:t>‹#›</a:t>
            </a:fld>
            <a:endParaRPr lang="en-US" altLang="ko-KR"/>
          </a:p>
        </p:txBody>
      </p:sp>
    </p:spTree>
    <p:extLst>
      <p:ext uri="{BB962C8B-B14F-4D97-AF65-F5344CB8AC3E}">
        <p14:creationId xmlns:p14="http://schemas.microsoft.com/office/powerpoint/2010/main" val="264367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제목, 내용 및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122238"/>
            <a:ext cx="8229600" cy="792162"/>
          </a:xfr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990600"/>
            <a:ext cx="4038600" cy="5257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648200" y="990600"/>
            <a:ext cx="4038600" cy="5257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슬라이드 번호 개체 틀 4"/>
          <p:cNvSpPr>
            <a:spLocks noGrp="1"/>
          </p:cNvSpPr>
          <p:nvPr>
            <p:ph type="sldNum" sz="quarter" idx="10"/>
          </p:nvPr>
        </p:nvSpPr>
        <p:spPr>
          <a:xfrm>
            <a:off x="3886200" y="6400800"/>
            <a:ext cx="1066800" cy="323850"/>
          </a:xfrm>
          <a:prstGeom prst="rect">
            <a:avLst/>
          </a:prstGeom>
        </p:spPr>
        <p:txBody>
          <a:bodyPr/>
          <a:lstStyle>
            <a:lvl1pPr>
              <a:defRPr/>
            </a:lvl1pPr>
          </a:lstStyle>
          <a:p>
            <a:pPr>
              <a:defRPr/>
            </a:pPr>
            <a:fld id="{7FD8B31E-140E-4CAC-B479-C235BBA67080}" type="slidenum">
              <a:rPr lang="en-US" altLang="ko-KR"/>
              <a:pPr>
                <a:defRPr/>
              </a:pPr>
              <a:t>‹#›</a:t>
            </a:fld>
            <a:endParaRPr lang="en-US" altLang="ko-KR"/>
          </a:p>
        </p:txBody>
      </p:sp>
    </p:spTree>
    <p:extLst>
      <p:ext uri="{BB962C8B-B14F-4D97-AF65-F5344CB8AC3E}">
        <p14:creationId xmlns:p14="http://schemas.microsoft.com/office/powerpoint/2010/main" val="112907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Times New Roman" pitchFamily="18" charset="0"/>
                <a:ea typeface="+mn-ea"/>
                <a:cs typeface="Times New Roman"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lvl1pPr>
              <a:defRPr>
                <a:latin typeface="Times New Roman" pitchFamily="18" charset="0"/>
                <a:ea typeface="+mn-ea"/>
                <a:cs typeface="Times New Roman" pitchFamily="18" charset="0"/>
              </a:defRPr>
            </a:lvl1pPr>
            <a:lvl2pPr>
              <a:buFont typeface="Wingdings" pitchFamily="2" charset="2"/>
              <a:buChar char="§"/>
              <a:defRPr>
                <a:latin typeface="Times New Roman" pitchFamily="18" charset="0"/>
                <a:ea typeface="+mn-ea"/>
                <a:cs typeface="Times New Roman" pitchFamily="18" charset="0"/>
              </a:defRPr>
            </a:lvl2pPr>
            <a:lvl3pPr>
              <a:buFont typeface="Wingdings" pitchFamily="2" charset="2"/>
              <a:buChar char="ü"/>
              <a:defRPr>
                <a:latin typeface="Times New Roman" pitchFamily="18" charset="0"/>
                <a:ea typeface="+mn-ea"/>
                <a:cs typeface="Times New Roman" pitchFamily="18" charset="0"/>
              </a:defRPr>
            </a:lvl3pPr>
            <a:lvl4pPr>
              <a:buFont typeface="Arial" pitchFamily="34" charset="0"/>
              <a:buChar char="•"/>
              <a:defRPr>
                <a:latin typeface="Times New Roman" pitchFamily="18" charset="0"/>
                <a:ea typeface="+mn-ea"/>
                <a:cs typeface="Times New Roman" pitchFamily="18" charset="0"/>
              </a:defRPr>
            </a:lvl4pPr>
            <a:lvl5pPr>
              <a:defRPr>
                <a:latin typeface="Times New Roman" pitchFamily="18" charset="0"/>
                <a:ea typeface="+mn-ea"/>
                <a:cs typeface="Times New Roman" pitchFamily="18"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5"/>
          <p:cNvSpPr>
            <a:spLocks noGrp="1" noChangeArrowheads="1"/>
          </p:cNvSpPr>
          <p:nvPr>
            <p:ph type="dt" sz="half" idx="10"/>
          </p:nvPr>
        </p:nvSpPr>
        <p:spPr/>
        <p:txBody>
          <a:bodyPr/>
          <a:lstStyle>
            <a:lvl1pPr>
              <a:defRPr smtClean="0"/>
            </a:lvl1pPr>
          </a:lstStyle>
          <a:p>
            <a:pPr>
              <a:defRPr/>
            </a:pPr>
            <a:fld id="{43D93DC5-B4AC-4D46-AACE-7689283A751F}" type="datetime1">
              <a:rPr lang="en-US" altLang="ko-KR"/>
              <a:pPr>
                <a:defRPr/>
              </a:pPr>
              <a:t>9/13/2011</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11D1176D-D6C7-41B7-AF5A-778933370361}" type="slidenum">
              <a:rPr lang="en-US" altLang="ko-KR" sz="1000">
                <a:ea typeface="HY헤드라인M" pitchFamily="18" charset="-127"/>
              </a:rPr>
              <a:pPr>
                <a:defRPr/>
              </a:pPr>
              <a:t>‹#›</a:t>
            </a:fld>
            <a:endParaRPr lang="en-US" altLang="ko-KR" sz="1000">
              <a:ea typeface="HY헤드라인M" pitchFamily="18" charset="-127"/>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lstStyle>
            <a:lvl1pPr algn="l">
              <a:defRPr sz="4000" b="1" cap="all"/>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smtClean="0"/>
              <a:t>마스터 텍스트 스타일을 편집합니다</a:t>
            </a:r>
          </a:p>
        </p:txBody>
      </p:sp>
      <p:sp>
        <p:nvSpPr>
          <p:cNvPr id="4" name="Rectangle 5"/>
          <p:cNvSpPr>
            <a:spLocks noGrp="1" noChangeArrowheads="1"/>
          </p:cNvSpPr>
          <p:nvPr>
            <p:ph type="dt" sz="half" idx="10"/>
          </p:nvPr>
        </p:nvSpPr>
        <p:spPr/>
        <p:txBody>
          <a:bodyPr/>
          <a:lstStyle>
            <a:lvl1pPr>
              <a:defRPr smtClean="0"/>
            </a:lvl1pPr>
          </a:lstStyle>
          <a:p>
            <a:pPr>
              <a:defRPr/>
            </a:pPr>
            <a:fld id="{A4033DDE-F1D9-4248-9DD3-D851D4509576}" type="datetime1">
              <a:rPr lang="en-US" altLang="ko-KR"/>
              <a:pPr>
                <a:defRPr/>
              </a:pPr>
              <a:t>9/13/2011</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E3C16F8F-8B06-4221-8E4D-BF034A74711B}"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395288" y="908050"/>
            <a:ext cx="4068762"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16450" y="908050"/>
            <a:ext cx="4070350"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dt" sz="half" idx="10"/>
          </p:nvPr>
        </p:nvSpPr>
        <p:spPr/>
        <p:txBody>
          <a:bodyPr/>
          <a:lstStyle>
            <a:lvl1pPr>
              <a:defRPr smtClean="0"/>
            </a:lvl1pPr>
          </a:lstStyle>
          <a:p>
            <a:pPr>
              <a:defRPr/>
            </a:pPr>
            <a:fld id="{F6B28ED9-BF84-4548-98ED-B76FB35A3B3B}" type="datetime1">
              <a:rPr lang="en-US" altLang="ko-KR"/>
              <a:pPr>
                <a:defRPr/>
              </a:pPr>
              <a:t>9/13/2011</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0271C98E-7E4E-4307-96BF-A7CD60945764}"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dt" sz="half" idx="10"/>
          </p:nvPr>
        </p:nvSpPr>
        <p:spPr/>
        <p:txBody>
          <a:bodyPr/>
          <a:lstStyle>
            <a:lvl1pPr>
              <a:defRPr smtClean="0"/>
            </a:lvl1pPr>
          </a:lstStyle>
          <a:p>
            <a:pPr>
              <a:defRPr/>
            </a:pPr>
            <a:fld id="{5D6170A1-CF90-49D4-A372-CDD2DE8CD28F}" type="datetime1">
              <a:rPr lang="en-US" altLang="ko-KR"/>
              <a:pPr>
                <a:defRPr/>
              </a:pPr>
              <a:t>9/13/2011</a:t>
            </a:fld>
            <a:endParaRPr lang="en-US" altLang="ko-KR"/>
          </a:p>
        </p:txBody>
      </p:sp>
      <p:sp>
        <p:nvSpPr>
          <p:cNvPr id="8"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9"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9B4E9A6F-2AED-41CF-921C-DAF48CEE59EC}"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dt" sz="half" idx="10"/>
          </p:nvPr>
        </p:nvSpPr>
        <p:spPr/>
        <p:txBody>
          <a:bodyPr/>
          <a:lstStyle>
            <a:lvl1pPr>
              <a:defRPr smtClean="0"/>
            </a:lvl1pPr>
          </a:lstStyle>
          <a:p>
            <a:pPr>
              <a:defRPr/>
            </a:pPr>
            <a:fld id="{3BAD8461-0AD1-4FE2-8149-03CA6B1D09B2}" type="datetime1">
              <a:rPr lang="en-US" altLang="ko-KR"/>
              <a:pPr>
                <a:defRPr/>
              </a:pPr>
              <a:t>9/13/2011</a:t>
            </a:fld>
            <a:endParaRPr lang="en-US" altLang="ko-KR"/>
          </a:p>
        </p:txBody>
      </p:sp>
      <p:sp>
        <p:nvSpPr>
          <p:cNvPr id="4"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5"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ACEACD8A-B653-4CD8-8617-30C47D1975D3}"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54F85A4A-72EB-46D8-A1E4-5CE90BF24F6F}" type="datetime1">
              <a:rPr lang="en-US" altLang="ko-KR"/>
              <a:pPr>
                <a:defRPr/>
              </a:pPr>
              <a:t>9/13/2011</a:t>
            </a:fld>
            <a:endParaRPr lang="en-US" altLang="ko-KR"/>
          </a:p>
        </p:txBody>
      </p:sp>
      <p:sp>
        <p:nvSpPr>
          <p:cNvPr id="3"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4"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35EAEED5-22E6-4B45-B59C-8969CA49A51B}"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p:txBody>
          <a:bodyPr/>
          <a:lstStyle>
            <a:lvl1pPr>
              <a:defRPr smtClean="0"/>
            </a:lvl1pPr>
          </a:lstStyle>
          <a:p>
            <a:pPr>
              <a:defRPr/>
            </a:pPr>
            <a:fld id="{EFDD81D1-5B13-4DF5-BE80-6593F7018A69}" type="datetime1">
              <a:rPr lang="en-US" altLang="ko-KR"/>
              <a:pPr>
                <a:defRPr/>
              </a:pPr>
              <a:t>9/13/2011</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F6966894-495A-4A42-85C3-E5CC6BB4687F}"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p:txBody>
          <a:bodyPr/>
          <a:lstStyle>
            <a:lvl1pPr>
              <a:defRPr smtClean="0"/>
            </a:lvl1pPr>
          </a:lstStyle>
          <a:p>
            <a:pPr>
              <a:defRPr/>
            </a:pPr>
            <a:fld id="{DB53550E-CFA7-4323-B7FA-52BD463ACFE2}" type="datetime1">
              <a:rPr lang="en-US" altLang="ko-KR"/>
              <a:pPr>
                <a:defRPr/>
              </a:pPr>
              <a:t>9/13/2011</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415D8064-AC64-4DAF-8023-799BA1220A8A}"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1026" name="Picture 2" descr="그림2"/>
          <p:cNvPicPr>
            <a:picLocks noChangeAspect="1" noChangeArrowheads="1"/>
          </p:cNvPicPr>
          <p:nvPr/>
        </p:nvPicPr>
        <p:blipFill>
          <a:blip r:embed="rId18" cstate="print"/>
          <a:srcRect/>
          <a:stretch>
            <a:fillRect/>
          </a:stretch>
        </p:blipFill>
        <p:spPr bwMode="auto">
          <a:xfrm>
            <a:off x="1588" y="0"/>
            <a:ext cx="9142412" cy="6859588"/>
          </a:xfrm>
          <a:prstGeom prst="rect">
            <a:avLst/>
          </a:prstGeom>
          <a:noFill/>
          <a:ln w="9525">
            <a:noFill/>
            <a:miter lim="800000"/>
            <a:headEnd/>
            <a:tailEnd/>
          </a:ln>
        </p:spPr>
      </p:pic>
      <p:sp>
        <p:nvSpPr>
          <p:cNvPr id="4099" name="Rectangle 3"/>
          <p:cNvSpPr>
            <a:spLocks noGrp="1" noChangeArrowheads="1"/>
          </p:cNvSpPr>
          <p:nvPr>
            <p:ph type="title"/>
          </p:nvPr>
        </p:nvSpPr>
        <p:spPr bwMode="auto">
          <a:xfrm>
            <a:off x="87313" y="44450"/>
            <a:ext cx="8229600" cy="579438"/>
          </a:xfrm>
          <a:prstGeom prst="rect">
            <a:avLst/>
          </a:prstGeom>
          <a:noFill/>
          <a:ln w="9525" algn="ctr">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spAutoFit/>
          </a:bodyPr>
          <a:lstStyle/>
          <a:p>
            <a:pPr lvl="0"/>
            <a:r>
              <a:rPr lang="ko-KR" altLang="en-US" smtClean="0"/>
              <a:t>마스터 제목 스타일 편집</a:t>
            </a:r>
          </a:p>
        </p:txBody>
      </p:sp>
      <p:sp>
        <p:nvSpPr>
          <p:cNvPr id="1028" name="Rectangle 4"/>
          <p:cNvSpPr>
            <a:spLocks noGrp="1" noChangeArrowheads="1"/>
          </p:cNvSpPr>
          <p:nvPr>
            <p:ph type="body" idx="1"/>
          </p:nvPr>
        </p:nvSpPr>
        <p:spPr bwMode="auto">
          <a:xfrm>
            <a:off x="395288" y="908050"/>
            <a:ext cx="8291512"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029" name="Picture 2" descr="그림2"/>
          <p:cNvPicPr>
            <a:picLocks noChangeAspect="1" noChangeArrowheads="1"/>
          </p:cNvPicPr>
          <p:nvPr/>
        </p:nvPicPr>
        <p:blipFill>
          <a:blip r:embed="rId18" cstate="print"/>
          <a:srcRect b="91808"/>
          <a:stretch>
            <a:fillRect/>
          </a:stretch>
        </p:blipFill>
        <p:spPr bwMode="auto">
          <a:xfrm>
            <a:off x="0" y="6572250"/>
            <a:ext cx="9142413" cy="285750"/>
          </a:xfrm>
          <a:prstGeom prst="rect">
            <a:avLst/>
          </a:prstGeom>
          <a:noFill/>
          <a:ln w="9525">
            <a:noFill/>
            <a:miter lim="800000"/>
            <a:headEnd/>
            <a:tailEnd/>
          </a:ln>
        </p:spPr>
      </p:pic>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400" b="0" smtClean="0">
                <a:cs typeface="+mn-cs"/>
              </a:defRPr>
            </a:lvl1pPr>
          </a:lstStyle>
          <a:p>
            <a:pPr>
              <a:defRPr/>
            </a:pPr>
            <a:fld id="{349D8BFE-6CA0-487D-B75D-F93147E891F7}" type="datetime1">
              <a:rPr lang="en-US" altLang="ko-KR"/>
              <a:pPr>
                <a:defRPr/>
              </a:pPr>
              <a:t>9/13/2011</a:t>
            </a:fld>
            <a:endParaRPr lang="en-US" altLang="ko-KR"/>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defRPr sz="1400" b="0" smtClean="0">
                <a:cs typeface="+mn-cs"/>
              </a:defRPr>
            </a:lvl1pPr>
          </a:lstStyle>
          <a:p>
            <a:pPr>
              <a:defRPr/>
            </a:pPr>
            <a:endParaRPr lang="en-US" altLang="ko-KR"/>
          </a:p>
        </p:txBody>
      </p:sp>
      <p:sp>
        <p:nvSpPr>
          <p:cNvPr id="9" name="Slide Number Placeholder 3"/>
          <p:cNvSpPr txBox="1">
            <a:spLocks/>
          </p:cNvSpPr>
          <p:nvPr userDrawn="1"/>
        </p:nvSpPr>
        <p:spPr bwMode="auto">
          <a:xfrm>
            <a:off x="8655050" y="6572250"/>
            <a:ext cx="488950" cy="285750"/>
          </a:xfrm>
          <a:prstGeom prst="rect">
            <a:avLst/>
          </a:prstGeom>
          <a:noFill/>
          <a:ln w="9525">
            <a:noFill/>
            <a:miter lim="800000"/>
            <a:headEnd/>
            <a:tailEnd/>
          </a:ln>
        </p:spPr>
        <p:txBody>
          <a:bodyPr/>
          <a:lstStyle/>
          <a:p>
            <a:pPr algn="ctr" latinLnBrk="1">
              <a:defRPr/>
            </a:pPr>
            <a:fld id="{E626A9EA-4E1D-41BC-AAD6-A54FDCF8BFF7}" type="slidenum">
              <a:rPr lang="en-US" altLang="ko-KR" sz="1600">
                <a:solidFill>
                  <a:srgbClr val="FFFFFF"/>
                </a:solidFill>
                <a:latin typeface="Times New Roman" pitchFamily="18" charset="0"/>
                <a:ea typeface="HY헤드라인M" pitchFamily="18" charset="-127"/>
                <a:cs typeface="Times New Roman" pitchFamily="18" charset="0"/>
              </a:rPr>
              <a:pPr algn="ctr" latinLnBrk="1">
                <a:defRPr/>
              </a:pPr>
              <a:t>‹#›</a:t>
            </a:fld>
            <a:endParaRPr lang="en-US" altLang="ko-KR" sz="1600">
              <a:solidFill>
                <a:srgbClr val="FFFFFF"/>
              </a:solidFill>
              <a:latin typeface="Times New Roman" pitchFamily="18" charset="0"/>
              <a:ea typeface="HY헤드라인M" pitchFamily="18" charset="-127"/>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 id="2147484791" r:id="rId12"/>
    <p:sldLayoutId id="2147484792" r:id="rId13"/>
    <p:sldLayoutId id="2147484793" r:id="rId14"/>
    <p:sldLayoutId id="2147484794" r:id="rId15"/>
    <p:sldLayoutId id="2147484795" r:id="rId16"/>
  </p:sldLayoutIdLst>
  <p:hf hdr="0" ftr="0" dt="0"/>
  <p:txStyles>
    <p:titleStyle>
      <a:lvl1pPr algn="l" rtl="0" eaLnBrk="0" fontAlgn="base" latinLnBrk="1" hangingPunct="0">
        <a:spcBef>
          <a:spcPct val="50000"/>
        </a:spcBef>
        <a:spcAft>
          <a:spcPct val="0"/>
        </a:spcAft>
        <a:defRPr kumimoji="1" sz="3200" b="1">
          <a:solidFill>
            <a:schemeClr val="bg1"/>
          </a:solidFill>
          <a:latin typeface="+mj-lt"/>
          <a:ea typeface="+mj-ea"/>
          <a:cs typeface="+mj-cs"/>
        </a:defRPr>
      </a:lvl1pPr>
      <a:lvl2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2pPr>
      <a:lvl3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3pPr>
      <a:lvl4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4pPr>
      <a:lvl5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5pPr>
      <a:lvl6pPr marL="4572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6pPr>
      <a:lvl7pPr marL="9144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7pPr>
      <a:lvl8pPr marL="13716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8pPr>
      <a:lvl9pPr marL="18288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Blip>
          <a:blip r:embed="rId19"/>
        </a:buBlip>
        <a:defRPr kumimoji="1" sz="2400">
          <a:solidFill>
            <a:schemeClr val="tx1"/>
          </a:solidFill>
          <a:latin typeface="+mn-lt"/>
          <a:ea typeface="Gulim" pitchFamily="50" charset="-127"/>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Gulim"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Gulim" pitchFamily="50" charset="-127"/>
        </a:defRPr>
      </a:lvl3pPr>
      <a:lvl4pPr marL="1600200" indent="-228600" algn="l" rtl="0" eaLnBrk="0" fontAlgn="base" latinLnBrk="1" hangingPunct="0">
        <a:spcBef>
          <a:spcPct val="20000"/>
        </a:spcBef>
        <a:spcAft>
          <a:spcPct val="0"/>
        </a:spcAft>
        <a:buChar char="–"/>
        <a:defRPr kumimoji="1" sz="1600">
          <a:solidFill>
            <a:schemeClr val="tx1"/>
          </a:solidFill>
          <a:latin typeface="+mn-lt"/>
          <a:ea typeface="Gulim" pitchFamily="50" charset="-127"/>
        </a:defRPr>
      </a:lvl4pPr>
      <a:lvl5pPr marL="2057400" indent="-228600" algn="l" rtl="0" eaLnBrk="0" fontAlgn="base" latinLnBrk="1" hangingPunct="0">
        <a:spcBef>
          <a:spcPct val="20000"/>
        </a:spcBef>
        <a:spcAft>
          <a:spcPct val="0"/>
        </a:spcAft>
        <a:buChar char="»"/>
        <a:defRPr kumimoji="1" sz="1400">
          <a:solidFill>
            <a:schemeClr val="tx1"/>
          </a:solidFill>
          <a:latin typeface="+mn-lt"/>
          <a:ea typeface="Gulim" pitchFamily="50" charset="-127"/>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6.xml"/><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sensorwaresystems.com/" TargetMode="External"/><Relationship Id="rId3" Type="http://schemas.openxmlformats.org/officeDocument/2006/relationships/hyperlink" Target="http://www.pervasa.com/" TargetMode="External"/><Relationship Id="rId7" Type="http://schemas.openxmlformats.org/officeDocument/2006/relationships/hyperlink" Target="http://www.dustnetworks.com/" TargetMode="External"/><Relationship Id="rId2" Type="http://schemas.openxmlformats.org/officeDocument/2006/relationships/hyperlink" Target="http://www.btnode.ethz.ch/" TargetMode="External"/><Relationship Id="rId1" Type="http://schemas.openxmlformats.org/officeDocument/2006/relationships/slideLayout" Target="../slideLayouts/slideLayout2.xml"/><Relationship Id="rId6" Type="http://schemas.openxmlformats.org/officeDocument/2006/relationships/hyperlink" Target="http://www.sensicast.com/" TargetMode="External"/><Relationship Id="rId5" Type="http://schemas.openxmlformats.org/officeDocument/2006/relationships/hyperlink" Target="http://www.eng.yale.edu/enalab/XYZ/" TargetMode="External"/><Relationship Id="rId10" Type="http://schemas.openxmlformats.org/officeDocument/2006/relationships/hyperlink" Target="http://eyes.eu.org/" TargetMode="External"/><Relationship Id="rId4" Type="http://schemas.openxmlformats.org/officeDocument/2006/relationships/hyperlink" Target="http://www.xbow.com/Products/productsdetails.aspx?sid=62" TargetMode="External"/><Relationship Id="rId9" Type="http://schemas.openxmlformats.org/officeDocument/2006/relationships/hyperlink" Target="http://vadim.oversigma.com/Hoarder/Hoarder.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ctrTitle"/>
          </p:nvPr>
        </p:nvSpPr>
        <p:spPr>
          <a:xfrm>
            <a:off x="971600" y="908720"/>
            <a:ext cx="7772400" cy="2592288"/>
          </a:xfrm>
        </p:spPr>
        <p:txBody>
          <a:bodyPr>
            <a:normAutofit/>
          </a:bodyPr>
          <a:lstStyle/>
          <a:p>
            <a:pPr fontAlgn="auto" latinLnBrk="0" hangingPunct="1">
              <a:spcAft>
                <a:spcPts val="0"/>
              </a:spcAft>
              <a:defRPr/>
            </a:pPr>
            <a:r>
              <a:rPr lang="en-US" altLang="ko-KR" sz="4400" dirty="0" smtClean="0">
                <a:solidFill>
                  <a:schemeClr val="tx1"/>
                </a:solidFill>
              </a:rPr>
              <a:t>NGN –Lecture 2:</a:t>
            </a:r>
            <a:br>
              <a:rPr lang="en-US" altLang="ko-KR" sz="4400" dirty="0" smtClean="0">
                <a:solidFill>
                  <a:schemeClr val="tx1"/>
                </a:solidFill>
              </a:rPr>
            </a:br>
            <a:r>
              <a:rPr lang="en-US" altLang="ko-KR" sz="4400" dirty="0" smtClean="0">
                <a:solidFill>
                  <a:schemeClr val="tx1"/>
                </a:solidFill>
              </a:rPr>
              <a:t/>
            </a:r>
            <a:br>
              <a:rPr lang="en-US" altLang="ko-KR" sz="4400" dirty="0" smtClean="0">
                <a:solidFill>
                  <a:schemeClr val="tx1"/>
                </a:solidFill>
              </a:rPr>
            </a:br>
            <a:r>
              <a:rPr lang="en-US" altLang="ko-KR" sz="4400" dirty="0" smtClean="0">
                <a:solidFill>
                  <a:schemeClr val="tx1"/>
                </a:solidFill>
              </a:rPr>
              <a:t>Introduction </a:t>
            </a:r>
            <a:r>
              <a:rPr lang="en-US" altLang="ko-KR" sz="4400" dirty="0">
                <a:solidFill>
                  <a:schemeClr val="tx1"/>
                </a:solidFill>
              </a:rPr>
              <a:t>to </a:t>
            </a:r>
            <a:br>
              <a:rPr lang="en-US" altLang="ko-KR" sz="4400" dirty="0">
                <a:solidFill>
                  <a:schemeClr val="tx1"/>
                </a:solidFill>
              </a:rPr>
            </a:br>
            <a:r>
              <a:rPr lang="en-US" altLang="ko-KR" sz="4400" dirty="0">
                <a:solidFill>
                  <a:schemeClr val="tx1"/>
                </a:solidFill>
              </a:rPr>
              <a:t>Wireless Sensor Network</a:t>
            </a:r>
          </a:p>
        </p:txBody>
      </p:sp>
      <p:sp>
        <p:nvSpPr>
          <p:cNvPr id="17411" name="Rectangle 3"/>
          <p:cNvSpPr>
            <a:spLocks noGrp="1" noChangeArrowheads="1"/>
          </p:cNvSpPr>
          <p:nvPr>
            <p:ph type="subTitle" idx="1"/>
          </p:nvPr>
        </p:nvSpPr>
        <p:spPr>
          <a:xfrm>
            <a:off x="2286000" y="5003800"/>
            <a:ext cx="6172200" cy="1371600"/>
          </a:xfrm>
        </p:spPr>
        <p:txBody>
          <a:bodyPr/>
          <a:lstStyle/>
          <a:p>
            <a:pPr eaLnBrk="1" hangingPunct="1"/>
            <a:r>
              <a:rPr lang="en-US" altLang="ko-KR" smtClean="0"/>
              <a:t> </a:t>
            </a:r>
          </a:p>
        </p:txBody>
      </p:sp>
      <p:sp>
        <p:nvSpPr>
          <p:cNvPr id="17412" name="Text Box 4"/>
          <p:cNvSpPr txBox="1">
            <a:spLocks noChangeArrowheads="1"/>
          </p:cNvSpPr>
          <p:nvPr/>
        </p:nvSpPr>
        <p:spPr bwMode="auto">
          <a:xfrm>
            <a:off x="2971800" y="504983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Tx/>
              <a:buNone/>
            </a:pPr>
            <a:endParaRPr lang="en-US" altLang="ko-KR" sz="2400" b="0">
              <a:solidFill>
                <a:schemeClr val="tx1"/>
              </a:solidFill>
              <a:latin typeface="Times New Roman" pitchFamily="18" charset="0"/>
            </a:endParaRPr>
          </a:p>
        </p:txBody>
      </p:sp>
    </p:spTree>
    <p:extLst>
      <p:ext uri="{BB962C8B-B14F-4D97-AF65-F5344CB8AC3E}">
        <p14:creationId xmlns:p14="http://schemas.microsoft.com/office/powerpoint/2010/main" val="19960907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026"/>
          <p:cNvGrpSpPr>
            <a:grpSpLocks/>
          </p:cNvGrpSpPr>
          <p:nvPr/>
        </p:nvGrpSpPr>
        <p:grpSpPr bwMode="auto">
          <a:xfrm>
            <a:off x="685800" y="1855788"/>
            <a:ext cx="3810000" cy="3021012"/>
            <a:chOff x="432" y="864"/>
            <a:chExt cx="2784" cy="2208"/>
          </a:xfrm>
        </p:grpSpPr>
        <p:sp>
          <p:nvSpPr>
            <p:cNvPr id="471043" name="Rectangle 1027" descr="Brown marble"/>
            <p:cNvSpPr>
              <a:spLocks noChangeArrowheads="1"/>
            </p:cNvSpPr>
            <p:nvPr/>
          </p:nvSpPr>
          <p:spPr bwMode="auto">
            <a:xfrm>
              <a:off x="432" y="1248"/>
              <a:ext cx="2016" cy="1248"/>
            </a:xfrm>
            <a:prstGeom prst="rect">
              <a:avLst/>
            </a:prstGeom>
            <a:blipFill dpi="0" rotWithShape="0">
              <a:blip r:embed="rId3" cstate="print"/>
              <a:srcRect/>
              <a:tile tx="0" ty="0" sx="100000" sy="100000" flip="none" algn="tl"/>
            </a:blipFill>
            <a:ln w="9525">
              <a:solidFill>
                <a:schemeClr val="bg2"/>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44" name="Rectangle 1028" descr="Stationery"/>
            <p:cNvSpPr>
              <a:spLocks noChangeArrowheads="1"/>
            </p:cNvSpPr>
            <p:nvPr/>
          </p:nvSpPr>
          <p:spPr bwMode="auto">
            <a:xfrm>
              <a:off x="432" y="1776"/>
              <a:ext cx="2016" cy="721"/>
            </a:xfrm>
            <a:prstGeom prst="rect">
              <a:avLst/>
            </a:prstGeom>
            <a:blipFill dpi="0" rotWithShape="0">
              <a:blip r:embed="rId4" cstate="print"/>
              <a:srcRect/>
              <a:tile tx="0" ty="0" sx="100000" sy="100000" flip="none" algn="tl"/>
            </a:blipFill>
            <a:ln w="9525">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45" name="Rectangle 1029"/>
            <p:cNvSpPr>
              <a:spLocks noChangeArrowheads="1"/>
            </p:cNvSpPr>
            <p:nvPr/>
          </p:nvSpPr>
          <p:spPr bwMode="auto">
            <a:xfrm>
              <a:off x="1680" y="1152"/>
              <a:ext cx="48" cy="1296"/>
            </a:xfrm>
            <a:prstGeom prst="rect">
              <a:avLst/>
            </a:prstGeom>
            <a:solidFill>
              <a:schemeClr val="hlink"/>
            </a:solidFill>
            <a:ln w="9525">
              <a:solidFill>
                <a:schemeClr val="bg2"/>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46" name="Freeform 1030" descr="Pink tissue paper"/>
            <p:cNvSpPr>
              <a:spLocks/>
            </p:cNvSpPr>
            <p:nvPr/>
          </p:nvSpPr>
          <p:spPr bwMode="auto">
            <a:xfrm>
              <a:off x="432" y="1776"/>
              <a:ext cx="1146" cy="721"/>
            </a:xfrm>
            <a:custGeom>
              <a:avLst/>
              <a:gdLst/>
              <a:ahLst/>
              <a:cxnLst>
                <a:cxn ang="0">
                  <a:pos x="0" y="0"/>
                </a:cxn>
                <a:cxn ang="0">
                  <a:pos x="376" y="48"/>
                </a:cxn>
                <a:cxn ang="0">
                  <a:pos x="644" y="96"/>
                </a:cxn>
                <a:cxn ang="0">
                  <a:pos x="701" y="183"/>
                </a:cxn>
                <a:cxn ang="0">
                  <a:pos x="668" y="438"/>
                </a:cxn>
                <a:cxn ang="0">
                  <a:pos x="635" y="461"/>
                </a:cxn>
                <a:cxn ang="0">
                  <a:pos x="657" y="494"/>
                </a:cxn>
                <a:cxn ang="0">
                  <a:pos x="590" y="528"/>
                </a:cxn>
                <a:cxn ang="0">
                  <a:pos x="1002" y="527"/>
                </a:cxn>
                <a:cxn ang="0">
                  <a:pos x="1146" y="605"/>
                </a:cxn>
                <a:cxn ang="0">
                  <a:pos x="1079" y="672"/>
                </a:cxn>
                <a:cxn ang="0">
                  <a:pos x="790" y="705"/>
                </a:cxn>
                <a:cxn ang="0">
                  <a:pos x="268" y="720"/>
                </a:cxn>
                <a:cxn ang="0">
                  <a:pos x="0" y="720"/>
                </a:cxn>
                <a:cxn ang="0">
                  <a:pos x="0" y="0"/>
                </a:cxn>
              </a:cxnLst>
              <a:rect l="0" t="0" r="r" b="b"/>
              <a:pathLst>
                <a:path w="1146" h="720">
                  <a:moveTo>
                    <a:pt x="0" y="0"/>
                  </a:moveTo>
                  <a:lnTo>
                    <a:pt x="376" y="48"/>
                  </a:lnTo>
                  <a:lnTo>
                    <a:pt x="644" y="96"/>
                  </a:lnTo>
                  <a:lnTo>
                    <a:pt x="701" y="183"/>
                  </a:lnTo>
                  <a:lnTo>
                    <a:pt x="668" y="438"/>
                  </a:lnTo>
                  <a:lnTo>
                    <a:pt x="635" y="461"/>
                  </a:lnTo>
                  <a:lnTo>
                    <a:pt x="657" y="494"/>
                  </a:lnTo>
                  <a:lnTo>
                    <a:pt x="590" y="528"/>
                  </a:lnTo>
                  <a:lnTo>
                    <a:pt x="1002" y="527"/>
                  </a:lnTo>
                  <a:lnTo>
                    <a:pt x="1146" y="605"/>
                  </a:lnTo>
                  <a:lnTo>
                    <a:pt x="1079" y="672"/>
                  </a:lnTo>
                  <a:lnTo>
                    <a:pt x="790" y="705"/>
                  </a:lnTo>
                  <a:lnTo>
                    <a:pt x="268" y="720"/>
                  </a:lnTo>
                  <a:lnTo>
                    <a:pt x="0" y="720"/>
                  </a:lnTo>
                  <a:lnTo>
                    <a:pt x="0" y="0"/>
                  </a:lnTo>
                  <a:close/>
                </a:path>
              </a:pathLst>
            </a:custGeom>
            <a:blipFill dpi="0" rotWithShape="0">
              <a:blip r:embed="rId5" cstate="print"/>
              <a:srcRect/>
              <a:tile tx="0" ty="0" sx="100000" sy="100000" flip="none" algn="tl"/>
            </a:blipFill>
            <a:ln w="9525">
              <a:solidFill>
                <a:srgbClr val="FF7C80"/>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47" name="Arc 1031"/>
            <p:cNvSpPr>
              <a:spLocks/>
            </p:cNvSpPr>
            <p:nvPr/>
          </p:nvSpPr>
          <p:spPr bwMode="auto">
            <a:xfrm flipH="1" flipV="1">
              <a:off x="1488" y="2497"/>
              <a:ext cx="480" cy="5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48" name="Line 1032"/>
            <p:cNvSpPr>
              <a:spLocks noChangeShapeType="1"/>
            </p:cNvSpPr>
            <p:nvPr/>
          </p:nvSpPr>
          <p:spPr bwMode="auto">
            <a:xfrm flipV="1">
              <a:off x="1872" y="3072"/>
              <a:ext cx="1202" cy="0"/>
            </a:xfrm>
            <a:prstGeom prst="line">
              <a:avLst/>
            </a:prstGeom>
            <a:noFill/>
            <a:ln w="38100">
              <a:solidFill>
                <a:schemeClr val="tx1"/>
              </a:solidFill>
              <a:round/>
              <a:headEnd/>
              <a:tailEnd type="triangle" w="med" len="me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49" name="Text Box 1033"/>
            <p:cNvSpPr txBox="1">
              <a:spLocks noChangeArrowheads="1"/>
            </p:cNvSpPr>
            <p:nvPr/>
          </p:nvSpPr>
          <p:spPr bwMode="auto">
            <a:xfrm>
              <a:off x="432" y="1969"/>
              <a:ext cx="998" cy="470"/>
            </a:xfrm>
            <a:prstGeom prst="rect">
              <a:avLst/>
            </a:prstGeom>
            <a:noFill/>
            <a:ln w="9525">
              <a:noFill/>
              <a:miter lim="800000"/>
              <a:headEnd/>
              <a:tailEnd/>
            </a:ln>
            <a:effectLst/>
          </p:spPr>
          <p:txBody>
            <a:bodyPr wrap="none">
              <a:spAutoFit/>
            </a:bodyPr>
            <a:lstStyle/>
            <a:p>
              <a:pPr>
                <a:defRPr/>
              </a:pPr>
              <a:r>
                <a:rPr lang="en-US" altLang="ko-KR" sz="1800">
                  <a:solidFill>
                    <a:schemeClr val="bg2"/>
                  </a:solidFill>
                  <a:effectLst>
                    <a:outerShdw blurRad="38100" dist="38100" dir="2700000" algn="tl">
                      <a:srgbClr val="000000">
                        <a:alpha val="43137"/>
                      </a:srgbClr>
                    </a:outerShdw>
                  </a:effectLst>
                  <a:latin typeface="Arial" charset="0"/>
                  <a:ea typeface="굴림" pitchFamily="34" charset="-127"/>
                </a:rPr>
                <a:t>Contaminant</a:t>
              </a:r>
            </a:p>
            <a:p>
              <a:pPr>
                <a:defRPr/>
              </a:pPr>
              <a:r>
                <a:rPr lang="en-US" altLang="ko-KR" sz="1800">
                  <a:solidFill>
                    <a:schemeClr val="bg2"/>
                  </a:solidFill>
                  <a:effectLst>
                    <a:outerShdw blurRad="38100" dist="38100" dir="2700000" algn="tl">
                      <a:srgbClr val="000000">
                        <a:alpha val="43137"/>
                      </a:srgbClr>
                    </a:outerShdw>
                  </a:effectLst>
                  <a:latin typeface="Arial" charset="0"/>
                  <a:ea typeface="굴림" pitchFamily="34" charset="-127"/>
                </a:rPr>
                <a:t>plume</a:t>
              </a:r>
              <a:endParaRPr lang="en-US" altLang="ko-KR">
                <a:effectLst>
                  <a:outerShdw blurRad="38100" dist="38100" dir="2700000" algn="tl">
                    <a:srgbClr val="000000">
                      <a:alpha val="43137"/>
                    </a:srgbClr>
                  </a:outerShdw>
                </a:effectLst>
                <a:latin typeface="Tahoma" charset="0"/>
                <a:ea typeface="굴림" pitchFamily="34" charset="-127"/>
              </a:endParaRPr>
            </a:p>
          </p:txBody>
        </p:sp>
        <p:sp>
          <p:nvSpPr>
            <p:cNvPr id="471050" name="Oval 1034"/>
            <p:cNvSpPr>
              <a:spLocks noChangeArrowheads="1"/>
            </p:cNvSpPr>
            <p:nvPr/>
          </p:nvSpPr>
          <p:spPr bwMode="auto">
            <a:xfrm>
              <a:off x="1392" y="2208"/>
              <a:ext cx="239" cy="336"/>
            </a:xfrm>
            <a:prstGeom prst="ellipse">
              <a:avLst/>
            </a:prstGeom>
            <a:noFill/>
            <a:ln w="9525">
              <a:solidFill>
                <a:schemeClr val="accent2"/>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1" name="Oval 1035"/>
            <p:cNvSpPr>
              <a:spLocks noChangeArrowheads="1"/>
            </p:cNvSpPr>
            <p:nvPr/>
          </p:nvSpPr>
          <p:spPr bwMode="auto">
            <a:xfrm>
              <a:off x="2208" y="864"/>
              <a:ext cx="815" cy="816"/>
            </a:xfrm>
            <a:prstGeom prst="ellipse">
              <a:avLst/>
            </a:prstGeom>
            <a:solidFill>
              <a:schemeClr val="tx1"/>
            </a:solidFill>
            <a:ln w="9525">
              <a:solidFill>
                <a:schemeClr val="hlink"/>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2" name="Oval 1036"/>
            <p:cNvSpPr>
              <a:spLocks noChangeArrowheads="1"/>
            </p:cNvSpPr>
            <p:nvPr/>
          </p:nvSpPr>
          <p:spPr bwMode="auto">
            <a:xfrm>
              <a:off x="1728" y="1680"/>
              <a:ext cx="49" cy="50"/>
            </a:xfrm>
            <a:prstGeom prst="ellipse">
              <a:avLst/>
            </a:prstGeom>
            <a:noFill/>
            <a:ln w="9525">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3" name="Freeform 1037"/>
            <p:cNvSpPr>
              <a:spLocks/>
            </p:cNvSpPr>
            <p:nvPr/>
          </p:nvSpPr>
          <p:spPr bwMode="auto">
            <a:xfrm>
              <a:off x="2544" y="864"/>
              <a:ext cx="432" cy="336"/>
            </a:xfrm>
            <a:custGeom>
              <a:avLst/>
              <a:gdLst/>
              <a:ahLst/>
              <a:cxnLst>
                <a:cxn ang="0">
                  <a:pos x="48" y="0"/>
                </a:cxn>
                <a:cxn ang="0">
                  <a:pos x="0" y="96"/>
                </a:cxn>
                <a:cxn ang="0">
                  <a:pos x="0" y="240"/>
                </a:cxn>
                <a:cxn ang="0">
                  <a:pos x="144" y="336"/>
                </a:cxn>
                <a:cxn ang="0">
                  <a:pos x="288" y="336"/>
                </a:cxn>
                <a:cxn ang="0">
                  <a:pos x="384" y="288"/>
                </a:cxn>
                <a:cxn ang="0">
                  <a:pos x="432" y="192"/>
                </a:cxn>
                <a:cxn ang="0">
                  <a:pos x="371" y="106"/>
                </a:cxn>
                <a:cxn ang="0">
                  <a:pos x="192" y="0"/>
                </a:cxn>
                <a:cxn ang="0">
                  <a:pos x="48" y="0"/>
                </a:cxn>
              </a:cxnLst>
              <a:rect l="0" t="0" r="r" b="b"/>
              <a:pathLst>
                <a:path w="432" h="336">
                  <a:moveTo>
                    <a:pt x="48" y="0"/>
                  </a:moveTo>
                  <a:lnTo>
                    <a:pt x="0" y="96"/>
                  </a:lnTo>
                  <a:lnTo>
                    <a:pt x="0" y="240"/>
                  </a:lnTo>
                  <a:lnTo>
                    <a:pt x="144" y="336"/>
                  </a:lnTo>
                  <a:lnTo>
                    <a:pt x="288" y="336"/>
                  </a:lnTo>
                  <a:lnTo>
                    <a:pt x="384" y="288"/>
                  </a:lnTo>
                  <a:lnTo>
                    <a:pt x="432" y="192"/>
                  </a:lnTo>
                  <a:lnTo>
                    <a:pt x="371" y="106"/>
                  </a:lnTo>
                  <a:lnTo>
                    <a:pt x="192" y="0"/>
                  </a:lnTo>
                  <a:lnTo>
                    <a:pt x="48" y="0"/>
                  </a:lnTo>
                  <a:close/>
                </a:path>
              </a:pathLst>
            </a:custGeom>
            <a:solidFill>
              <a:srgbClr val="996600"/>
            </a:solidFill>
            <a:ln w="9525">
              <a:solidFill>
                <a:srgbClr val="996600"/>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4" name="Freeform 1038"/>
            <p:cNvSpPr>
              <a:spLocks/>
            </p:cNvSpPr>
            <p:nvPr/>
          </p:nvSpPr>
          <p:spPr bwMode="auto">
            <a:xfrm>
              <a:off x="2401" y="1344"/>
              <a:ext cx="433" cy="334"/>
            </a:xfrm>
            <a:custGeom>
              <a:avLst/>
              <a:gdLst/>
              <a:ahLst/>
              <a:cxnLst>
                <a:cxn ang="0">
                  <a:pos x="48" y="0"/>
                </a:cxn>
                <a:cxn ang="0">
                  <a:pos x="0" y="96"/>
                </a:cxn>
                <a:cxn ang="0">
                  <a:pos x="0" y="240"/>
                </a:cxn>
                <a:cxn ang="0">
                  <a:pos x="144" y="336"/>
                </a:cxn>
                <a:cxn ang="0">
                  <a:pos x="288" y="336"/>
                </a:cxn>
                <a:cxn ang="0">
                  <a:pos x="384" y="288"/>
                </a:cxn>
                <a:cxn ang="0">
                  <a:pos x="432" y="192"/>
                </a:cxn>
                <a:cxn ang="0">
                  <a:pos x="371" y="106"/>
                </a:cxn>
                <a:cxn ang="0">
                  <a:pos x="192" y="0"/>
                </a:cxn>
                <a:cxn ang="0">
                  <a:pos x="48" y="0"/>
                </a:cxn>
              </a:cxnLst>
              <a:rect l="0" t="0" r="r" b="b"/>
              <a:pathLst>
                <a:path w="432" h="336">
                  <a:moveTo>
                    <a:pt x="48" y="0"/>
                  </a:moveTo>
                  <a:lnTo>
                    <a:pt x="0" y="96"/>
                  </a:lnTo>
                  <a:lnTo>
                    <a:pt x="0" y="240"/>
                  </a:lnTo>
                  <a:lnTo>
                    <a:pt x="144" y="336"/>
                  </a:lnTo>
                  <a:lnTo>
                    <a:pt x="288" y="336"/>
                  </a:lnTo>
                  <a:lnTo>
                    <a:pt x="384" y="288"/>
                  </a:lnTo>
                  <a:lnTo>
                    <a:pt x="432" y="192"/>
                  </a:lnTo>
                  <a:lnTo>
                    <a:pt x="371" y="106"/>
                  </a:lnTo>
                  <a:lnTo>
                    <a:pt x="192" y="0"/>
                  </a:lnTo>
                  <a:lnTo>
                    <a:pt x="48" y="0"/>
                  </a:lnTo>
                  <a:close/>
                </a:path>
              </a:pathLst>
            </a:custGeom>
            <a:solidFill>
              <a:srgbClr val="996600"/>
            </a:solidFill>
            <a:ln w="9525">
              <a:solidFill>
                <a:srgbClr val="996600"/>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5" name="Line 1039"/>
            <p:cNvSpPr>
              <a:spLocks noChangeShapeType="1"/>
            </p:cNvSpPr>
            <p:nvPr/>
          </p:nvSpPr>
          <p:spPr bwMode="auto">
            <a:xfrm>
              <a:off x="2363" y="960"/>
              <a:ext cx="0" cy="624"/>
            </a:xfrm>
            <a:prstGeom prst="line">
              <a:avLst/>
            </a:prstGeom>
            <a:noFill/>
            <a:ln w="76200">
              <a:solidFill>
                <a:schemeClr val="bg2"/>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6" name="Freeform 1040"/>
            <p:cNvSpPr>
              <a:spLocks/>
            </p:cNvSpPr>
            <p:nvPr/>
          </p:nvSpPr>
          <p:spPr bwMode="auto">
            <a:xfrm>
              <a:off x="2208" y="960"/>
              <a:ext cx="144" cy="624"/>
            </a:xfrm>
            <a:custGeom>
              <a:avLst/>
              <a:gdLst/>
              <a:ahLst/>
              <a:cxnLst>
                <a:cxn ang="0">
                  <a:pos x="144" y="0"/>
                </a:cxn>
                <a:cxn ang="0">
                  <a:pos x="144" y="624"/>
                </a:cxn>
                <a:cxn ang="0">
                  <a:pos x="48" y="480"/>
                </a:cxn>
                <a:cxn ang="0">
                  <a:pos x="0" y="336"/>
                </a:cxn>
                <a:cxn ang="0">
                  <a:pos x="0" y="240"/>
                </a:cxn>
                <a:cxn ang="0">
                  <a:pos x="48" y="144"/>
                </a:cxn>
                <a:cxn ang="0">
                  <a:pos x="96" y="48"/>
                </a:cxn>
                <a:cxn ang="0">
                  <a:pos x="144" y="0"/>
                </a:cxn>
              </a:cxnLst>
              <a:rect l="0" t="0" r="r" b="b"/>
              <a:pathLst>
                <a:path w="144" h="624">
                  <a:moveTo>
                    <a:pt x="144" y="0"/>
                  </a:moveTo>
                  <a:lnTo>
                    <a:pt x="144" y="624"/>
                  </a:lnTo>
                  <a:lnTo>
                    <a:pt x="48" y="480"/>
                  </a:lnTo>
                  <a:lnTo>
                    <a:pt x="0" y="336"/>
                  </a:lnTo>
                  <a:lnTo>
                    <a:pt x="0" y="240"/>
                  </a:lnTo>
                  <a:lnTo>
                    <a:pt x="48" y="144"/>
                  </a:lnTo>
                  <a:lnTo>
                    <a:pt x="96" y="48"/>
                  </a:lnTo>
                  <a:lnTo>
                    <a:pt x="144" y="0"/>
                  </a:lnTo>
                  <a:close/>
                </a:path>
              </a:pathLst>
            </a:custGeom>
            <a:solidFill>
              <a:schemeClr val="hlink"/>
            </a:solidFill>
            <a:ln w="9525">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7" name="Rectangle 1041"/>
            <p:cNvSpPr>
              <a:spLocks noChangeArrowheads="1"/>
            </p:cNvSpPr>
            <p:nvPr/>
          </p:nvSpPr>
          <p:spPr bwMode="auto">
            <a:xfrm>
              <a:off x="2378" y="1055"/>
              <a:ext cx="48" cy="289"/>
            </a:xfrm>
            <a:prstGeom prst="rect">
              <a:avLst/>
            </a:prstGeom>
            <a:solidFill>
              <a:schemeClr val="accent1"/>
            </a:solidFill>
            <a:ln w="9525">
              <a:solidFill>
                <a:schemeClr val="bg2"/>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8" name="Rectangle 1042"/>
            <p:cNvSpPr>
              <a:spLocks noChangeArrowheads="1"/>
            </p:cNvSpPr>
            <p:nvPr/>
          </p:nvSpPr>
          <p:spPr bwMode="auto">
            <a:xfrm>
              <a:off x="2404" y="1152"/>
              <a:ext cx="48" cy="96"/>
            </a:xfrm>
            <a:prstGeom prst="rect">
              <a:avLst/>
            </a:prstGeom>
            <a:solidFill>
              <a:schemeClr val="bg2"/>
            </a:solidFill>
            <a:ln w="9525">
              <a:solidFill>
                <a:schemeClr val="bg2"/>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59" name="Freeform 1043"/>
            <p:cNvSpPr>
              <a:spLocks/>
            </p:cNvSpPr>
            <p:nvPr/>
          </p:nvSpPr>
          <p:spPr bwMode="auto">
            <a:xfrm>
              <a:off x="2568" y="1337"/>
              <a:ext cx="390" cy="311"/>
            </a:xfrm>
            <a:custGeom>
              <a:avLst/>
              <a:gdLst/>
              <a:ahLst/>
              <a:cxnLst>
                <a:cxn ang="0">
                  <a:pos x="0" y="0"/>
                </a:cxn>
                <a:cxn ang="0">
                  <a:pos x="169" y="55"/>
                </a:cxn>
                <a:cxn ang="0">
                  <a:pos x="265" y="7"/>
                </a:cxn>
                <a:cxn ang="0">
                  <a:pos x="313" y="103"/>
                </a:cxn>
                <a:cxn ang="0">
                  <a:pos x="389" y="189"/>
                </a:cxn>
                <a:cxn ang="0">
                  <a:pos x="313" y="247"/>
                </a:cxn>
                <a:cxn ang="0">
                  <a:pos x="211" y="311"/>
                </a:cxn>
                <a:cxn ang="0">
                  <a:pos x="265" y="199"/>
                </a:cxn>
                <a:cxn ang="0">
                  <a:pos x="217" y="151"/>
                </a:cxn>
                <a:cxn ang="0">
                  <a:pos x="169" y="103"/>
                </a:cxn>
                <a:cxn ang="0">
                  <a:pos x="78" y="78"/>
                </a:cxn>
                <a:cxn ang="0">
                  <a:pos x="0" y="0"/>
                </a:cxn>
              </a:cxnLst>
              <a:rect l="0" t="0" r="r" b="b"/>
              <a:pathLst>
                <a:path w="389" h="311">
                  <a:moveTo>
                    <a:pt x="0" y="0"/>
                  </a:moveTo>
                  <a:lnTo>
                    <a:pt x="169" y="55"/>
                  </a:lnTo>
                  <a:lnTo>
                    <a:pt x="265" y="7"/>
                  </a:lnTo>
                  <a:lnTo>
                    <a:pt x="313" y="103"/>
                  </a:lnTo>
                  <a:lnTo>
                    <a:pt x="389" y="189"/>
                  </a:lnTo>
                  <a:lnTo>
                    <a:pt x="313" y="247"/>
                  </a:lnTo>
                  <a:lnTo>
                    <a:pt x="211" y="311"/>
                  </a:lnTo>
                  <a:lnTo>
                    <a:pt x="265" y="199"/>
                  </a:lnTo>
                  <a:lnTo>
                    <a:pt x="217" y="151"/>
                  </a:lnTo>
                  <a:lnTo>
                    <a:pt x="169" y="103"/>
                  </a:lnTo>
                  <a:lnTo>
                    <a:pt x="78" y="78"/>
                  </a:lnTo>
                  <a:lnTo>
                    <a:pt x="0" y="0"/>
                  </a:lnTo>
                  <a:close/>
                </a:path>
              </a:pathLst>
            </a:custGeom>
            <a:solidFill>
              <a:schemeClr val="hlink"/>
            </a:solidFill>
            <a:ln w="9525">
              <a:solidFill>
                <a:schemeClr val="hlink"/>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60" name="Freeform 1044"/>
            <p:cNvSpPr>
              <a:spLocks/>
            </p:cNvSpPr>
            <p:nvPr/>
          </p:nvSpPr>
          <p:spPr bwMode="auto">
            <a:xfrm>
              <a:off x="2401" y="864"/>
              <a:ext cx="210" cy="295"/>
            </a:xfrm>
            <a:custGeom>
              <a:avLst/>
              <a:gdLst/>
              <a:ahLst/>
              <a:cxnLst>
                <a:cxn ang="0">
                  <a:pos x="163" y="0"/>
                </a:cxn>
                <a:cxn ang="0">
                  <a:pos x="145" y="128"/>
                </a:cxn>
                <a:cxn ang="0">
                  <a:pos x="211" y="295"/>
                </a:cxn>
                <a:cxn ang="0">
                  <a:pos x="82" y="239"/>
                </a:cxn>
                <a:cxn ang="0">
                  <a:pos x="0" y="195"/>
                </a:cxn>
                <a:cxn ang="0">
                  <a:pos x="0" y="128"/>
                </a:cxn>
                <a:cxn ang="0">
                  <a:pos x="28" y="51"/>
                </a:cxn>
                <a:cxn ang="0">
                  <a:pos x="163" y="0"/>
                </a:cxn>
              </a:cxnLst>
              <a:rect l="0" t="0" r="r" b="b"/>
              <a:pathLst>
                <a:path w="211" h="295">
                  <a:moveTo>
                    <a:pt x="163" y="0"/>
                  </a:moveTo>
                  <a:lnTo>
                    <a:pt x="145" y="128"/>
                  </a:lnTo>
                  <a:lnTo>
                    <a:pt x="211" y="295"/>
                  </a:lnTo>
                  <a:lnTo>
                    <a:pt x="82" y="239"/>
                  </a:lnTo>
                  <a:lnTo>
                    <a:pt x="0" y="195"/>
                  </a:lnTo>
                  <a:lnTo>
                    <a:pt x="0" y="128"/>
                  </a:lnTo>
                  <a:lnTo>
                    <a:pt x="28" y="51"/>
                  </a:lnTo>
                  <a:lnTo>
                    <a:pt x="163" y="0"/>
                  </a:lnTo>
                  <a:close/>
                </a:path>
              </a:pathLst>
            </a:custGeom>
            <a:solidFill>
              <a:schemeClr val="hlink"/>
            </a:solidFill>
            <a:ln w="9525">
              <a:solidFill>
                <a:schemeClr val="hlink"/>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61" name="Line 1045"/>
            <p:cNvSpPr>
              <a:spLocks noChangeShapeType="1"/>
            </p:cNvSpPr>
            <p:nvPr/>
          </p:nvSpPr>
          <p:spPr bwMode="auto">
            <a:xfrm>
              <a:off x="2928" y="1585"/>
              <a:ext cx="288" cy="191"/>
            </a:xfrm>
            <a:prstGeom prst="line">
              <a:avLst/>
            </a:prstGeom>
            <a:noFill/>
            <a:ln w="28575">
              <a:solidFill>
                <a:schemeClr val="tx1"/>
              </a:solidFill>
              <a:round/>
              <a:headEnd/>
              <a:tailEnd type="triangle" w="med" len="me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62" name="Oval 1046"/>
            <p:cNvSpPr>
              <a:spLocks noChangeArrowheads="1"/>
            </p:cNvSpPr>
            <p:nvPr/>
          </p:nvSpPr>
          <p:spPr bwMode="auto">
            <a:xfrm>
              <a:off x="2208" y="864"/>
              <a:ext cx="864" cy="816"/>
            </a:xfrm>
            <a:prstGeom prst="ellipse">
              <a:avLst/>
            </a:prstGeom>
            <a:noFill/>
            <a:ln w="57150">
              <a:solidFill>
                <a:schemeClr val="accent2"/>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63" name="Line 1047"/>
            <p:cNvSpPr>
              <a:spLocks noChangeShapeType="1"/>
            </p:cNvSpPr>
            <p:nvPr/>
          </p:nvSpPr>
          <p:spPr bwMode="auto">
            <a:xfrm flipV="1">
              <a:off x="1728" y="1055"/>
              <a:ext cx="528" cy="623"/>
            </a:xfrm>
            <a:prstGeom prst="line">
              <a:avLst/>
            </a:prstGeom>
            <a:noFill/>
            <a:ln w="9525">
              <a:solidFill>
                <a:schemeClr val="tx1"/>
              </a:solidFill>
              <a:round/>
              <a:headEnd/>
              <a:tailEnd type="triangle" w="med" len="me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64" name="Line 1048"/>
            <p:cNvSpPr>
              <a:spLocks noChangeShapeType="1"/>
            </p:cNvSpPr>
            <p:nvPr/>
          </p:nvSpPr>
          <p:spPr bwMode="auto">
            <a:xfrm flipV="1">
              <a:off x="1776" y="1680"/>
              <a:ext cx="768" cy="50"/>
            </a:xfrm>
            <a:prstGeom prst="line">
              <a:avLst/>
            </a:prstGeom>
            <a:noFill/>
            <a:ln w="9525">
              <a:solidFill>
                <a:schemeClr val="tx1"/>
              </a:solidFill>
              <a:round/>
              <a:headEnd/>
              <a:tailEnd type="triangle" w="med" len="me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71065" name="Freeform 1049"/>
            <p:cNvSpPr>
              <a:spLocks/>
            </p:cNvSpPr>
            <p:nvPr/>
          </p:nvSpPr>
          <p:spPr bwMode="auto">
            <a:xfrm>
              <a:off x="2832" y="1248"/>
              <a:ext cx="191" cy="288"/>
            </a:xfrm>
            <a:custGeom>
              <a:avLst/>
              <a:gdLst/>
              <a:ahLst/>
              <a:cxnLst>
                <a:cxn ang="0">
                  <a:pos x="157" y="0"/>
                </a:cxn>
                <a:cxn ang="0">
                  <a:pos x="202" y="12"/>
                </a:cxn>
                <a:cxn ang="0">
                  <a:pos x="54" y="50"/>
                </a:cxn>
                <a:cxn ang="0">
                  <a:pos x="0" y="142"/>
                </a:cxn>
                <a:cxn ang="0">
                  <a:pos x="54" y="235"/>
                </a:cxn>
                <a:cxn ang="0">
                  <a:pos x="108" y="281"/>
                </a:cxn>
                <a:cxn ang="0">
                  <a:pos x="162" y="235"/>
                </a:cxn>
                <a:cxn ang="0">
                  <a:pos x="216" y="142"/>
                </a:cxn>
                <a:cxn ang="0">
                  <a:pos x="240" y="0"/>
                </a:cxn>
                <a:cxn ang="0">
                  <a:pos x="113" y="23"/>
                </a:cxn>
              </a:cxnLst>
              <a:rect l="0" t="0" r="r" b="b"/>
              <a:pathLst>
                <a:path w="240" h="281">
                  <a:moveTo>
                    <a:pt x="157" y="0"/>
                  </a:moveTo>
                  <a:lnTo>
                    <a:pt x="202" y="12"/>
                  </a:lnTo>
                  <a:lnTo>
                    <a:pt x="54" y="50"/>
                  </a:lnTo>
                  <a:lnTo>
                    <a:pt x="0" y="142"/>
                  </a:lnTo>
                  <a:lnTo>
                    <a:pt x="54" y="235"/>
                  </a:lnTo>
                  <a:lnTo>
                    <a:pt x="108" y="281"/>
                  </a:lnTo>
                  <a:lnTo>
                    <a:pt x="162" y="235"/>
                  </a:lnTo>
                  <a:lnTo>
                    <a:pt x="216" y="142"/>
                  </a:lnTo>
                  <a:lnTo>
                    <a:pt x="240" y="0"/>
                  </a:lnTo>
                  <a:lnTo>
                    <a:pt x="113" y="23"/>
                  </a:lnTo>
                </a:path>
              </a:pathLst>
            </a:custGeom>
            <a:solidFill>
              <a:srgbClr val="996600"/>
            </a:solidFill>
            <a:ln w="9525">
              <a:solidFill>
                <a:srgbClr val="996600"/>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sp>
        <p:nvSpPr>
          <p:cNvPr id="471066" name="Rectangle 1050"/>
          <p:cNvSpPr>
            <a:spLocks noGrp="1" noChangeArrowheads="1"/>
          </p:cNvSpPr>
          <p:nvPr>
            <p:ph type="title"/>
          </p:nvPr>
        </p:nvSpPr>
        <p:spPr/>
        <p:txBody>
          <a:bodyPr/>
          <a:lstStyle/>
          <a:p>
            <a:pPr eaLnBrk="1" fontAlgn="auto" hangingPunct="1">
              <a:spcAft>
                <a:spcPts val="0"/>
              </a:spcAft>
              <a:defRPr/>
            </a:pPr>
            <a:r>
              <a:rPr lang="en-US" altLang="ko-KR" dirty="0" smtClean="0">
                <a:ea typeface="굴림" pitchFamily="34" charset="-127"/>
              </a:rPr>
              <a:t>ENS </a:t>
            </a:r>
            <a:r>
              <a:rPr lang="en-US" altLang="ko-KR" dirty="0">
                <a:ea typeface="굴림" pitchFamily="34" charset="-127"/>
              </a:rPr>
              <a:t>Research Implications</a:t>
            </a:r>
          </a:p>
        </p:txBody>
      </p:sp>
      <p:sp>
        <p:nvSpPr>
          <p:cNvPr id="26628" name="Text Box 1051"/>
          <p:cNvSpPr>
            <a:spLocks noGrp="1" noChangeArrowheads="1"/>
          </p:cNvSpPr>
          <p:nvPr>
            <p:ph sz="quarter" idx="1"/>
          </p:nvPr>
        </p:nvSpPr>
        <p:spPr>
          <a:xfrm>
            <a:off x="4214813" y="1500188"/>
            <a:ext cx="4438650" cy="5133975"/>
          </a:xfrm>
        </p:spPr>
        <p:txBody>
          <a:bodyPr/>
          <a:lstStyle/>
          <a:p>
            <a:pPr eaLnBrk="1" hangingPunct="1">
              <a:lnSpc>
                <a:spcPct val="90000"/>
              </a:lnSpc>
            </a:pPr>
            <a:r>
              <a:rPr lang="en-US" altLang="ko-KR" sz="2000" smtClean="0">
                <a:solidFill>
                  <a:schemeClr val="tx2"/>
                </a:solidFill>
                <a:ea typeface="굴림" pitchFamily="50" charset="-127"/>
              </a:rPr>
              <a:t>Environmental Micro-Sensors</a:t>
            </a:r>
            <a:endParaRPr lang="en-US" altLang="ko-KR" sz="2000" smtClean="0">
              <a:ea typeface="굴림" pitchFamily="50" charset="-127"/>
            </a:endParaRPr>
          </a:p>
          <a:p>
            <a:pPr lvl="1" eaLnBrk="1" hangingPunct="1">
              <a:lnSpc>
                <a:spcPct val="90000"/>
              </a:lnSpc>
            </a:pPr>
            <a:r>
              <a:rPr lang="en-US" altLang="ko-KR" sz="2000" smtClean="0">
                <a:ea typeface="굴림" pitchFamily="50" charset="-127"/>
              </a:rPr>
              <a:t>Sensors capable of recognizing phases in air/water/soil mixtures.</a:t>
            </a:r>
          </a:p>
          <a:p>
            <a:pPr lvl="1" eaLnBrk="1" hangingPunct="1">
              <a:lnSpc>
                <a:spcPct val="90000"/>
              </a:lnSpc>
            </a:pPr>
            <a:r>
              <a:rPr lang="en-US" altLang="ko-KR" sz="2000" smtClean="0">
                <a:ea typeface="굴림" pitchFamily="50" charset="-127"/>
              </a:rPr>
              <a:t>Sensors that withstand physically and chemically harsh conditions.</a:t>
            </a:r>
          </a:p>
          <a:p>
            <a:pPr lvl="1" eaLnBrk="1" hangingPunct="1">
              <a:lnSpc>
                <a:spcPct val="90000"/>
              </a:lnSpc>
            </a:pPr>
            <a:r>
              <a:rPr lang="en-US" altLang="ko-KR" sz="2000" smtClean="0">
                <a:ea typeface="굴림" pitchFamily="50" charset="-127"/>
              </a:rPr>
              <a:t>Microsensors.</a:t>
            </a:r>
          </a:p>
          <a:p>
            <a:pPr eaLnBrk="1" hangingPunct="1">
              <a:lnSpc>
                <a:spcPct val="90000"/>
              </a:lnSpc>
            </a:pPr>
            <a:r>
              <a:rPr lang="en-US" altLang="ko-KR" sz="2000" smtClean="0">
                <a:ea typeface="굴림" pitchFamily="50" charset="-127"/>
              </a:rPr>
              <a:t>Signal Processing</a:t>
            </a:r>
          </a:p>
          <a:p>
            <a:pPr lvl="1" eaLnBrk="1" hangingPunct="1">
              <a:lnSpc>
                <a:spcPct val="90000"/>
              </a:lnSpc>
            </a:pPr>
            <a:r>
              <a:rPr lang="en-US" altLang="ko-KR" sz="2000" smtClean="0">
                <a:ea typeface="굴림" pitchFamily="50" charset="-127"/>
              </a:rPr>
              <a:t>Nodes capable of real-time analysis of signals.</a:t>
            </a:r>
          </a:p>
          <a:p>
            <a:pPr lvl="1" eaLnBrk="1" hangingPunct="1">
              <a:lnSpc>
                <a:spcPct val="90000"/>
              </a:lnSpc>
            </a:pPr>
            <a:r>
              <a:rPr lang="en-US" altLang="ko-KR" sz="2000" b="1" smtClean="0">
                <a:ea typeface="굴림" pitchFamily="50" charset="-127"/>
              </a:rPr>
              <a:t>Collaborative signal processing to expend energy only where there is risk.</a:t>
            </a:r>
            <a:endParaRPr lang="en-US" altLang="ko-KR" sz="2000" smtClean="0">
              <a:ea typeface="굴림" pitchFamily="50" charset="-127"/>
            </a:endParaRPr>
          </a:p>
        </p:txBody>
      </p:sp>
      <p:sp>
        <p:nvSpPr>
          <p:cNvPr id="26629" name="슬라이드 번호 개체 틀 4"/>
          <p:cNvSpPr>
            <a:spLocks noGrp="1"/>
          </p:cNvSpPr>
          <p:nvPr>
            <p:ph type="sldNum" sz="quarter" idx="11"/>
          </p:nvPr>
        </p:nvSpPr>
        <p:spPr bwMode="auto">
          <a:xfrm>
            <a:off x="8143875" y="5786438"/>
            <a:ext cx="6429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kumimoji="0" lang="en-US" altLang="ko-KR" sz="1400" smtClean="0">
                <a:solidFill>
                  <a:schemeClr val="bg1"/>
                </a:solidFill>
                <a:effectLst/>
              </a:rPr>
              <a:t>1-</a:t>
            </a:r>
            <a:fld id="{A6203DDD-FD66-4B63-A540-AF64E9C8E944}" type="slidenum">
              <a:rPr kumimoji="0" lang="en-US" altLang="ko-KR" sz="1400" smtClean="0">
                <a:solidFill>
                  <a:schemeClr val="bg1"/>
                </a:solidFill>
                <a:effectLst/>
              </a:rPr>
              <a:pPr eaLnBrk="1" hangingPunct="1">
                <a:buFont typeface="Webdings" pitchFamily="18" charset="2"/>
                <a:buNone/>
              </a:pPr>
              <a:t>10</a:t>
            </a:fld>
            <a:endParaRPr kumimoji="0" lang="en-US" altLang="ko-KR" sz="1400" smtClean="0">
              <a:solidFill>
                <a:schemeClr val="bg1"/>
              </a:solidFill>
              <a:effectLst/>
            </a:endParaRPr>
          </a:p>
        </p:txBody>
      </p:sp>
    </p:spTree>
    <p:extLst>
      <p:ext uri="{BB962C8B-B14F-4D97-AF65-F5344CB8AC3E}">
        <p14:creationId xmlns:p14="http://schemas.microsoft.com/office/powerpoint/2010/main" val="387976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612431" y="44624"/>
            <a:ext cx="7772400" cy="571500"/>
          </a:xfrm>
          <a:prstGeom prst="rect">
            <a:avLst/>
          </a:prstGeom>
          <a:noFill/>
          <a:ln w="9525">
            <a:noFill/>
            <a:miter lim="800000"/>
            <a:headEnd/>
            <a:tailEnd/>
          </a:ln>
          <a:effectLst/>
        </p:spPr>
        <p:txBody>
          <a:bodyPr anchor="ctr"/>
          <a:lstStyle/>
          <a:p>
            <a:pPr algn="ctr">
              <a:defRPr/>
            </a:pPr>
            <a:r>
              <a:rPr lang="en-US" altLang="ko-KR" sz="2800" dirty="0">
                <a:solidFill>
                  <a:schemeClr val="bg1"/>
                </a:solidFill>
                <a:effectLst>
                  <a:outerShdw blurRad="38100" dist="38100" dir="2700000" algn="tl">
                    <a:srgbClr val="000000">
                      <a:alpha val="43137"/>
                    </a:srgbClr>
                  </a:outerShdw>
                </a:effectLst>
                <a:latin typeface="Arial" charset="0"/>
                <a:ea typeface="굴림" pitchFamily="34" charset="-127"/>
                <a:cs typeface="Times New Roman" pitchFamily="18" charset="0"/>
              </a:rPr>
              <a:t>Enabling Technologies</a:t>
            </a:r>
          </a:p>
        </p:txBody>
      </p:sp>
      <p:sp>
        <p:nvSpPr>
          <p:cNvPr id="431107" name="Oval 3"/>
          <p:cNvSpPr>
            <a:spLocks noChangeAspect="1" noChangeArrowheads="1"/>
          </p:cNvSpPr>
          <p:nvPr/>
        </p:nvSpPr>
        <p:spPr bwMode="auto">
          <a:xfrm>
            <a:off x="549275" y="2025650"/>
            <a:ext cx="4387850" cy="2727325"/>
          </a:xfrm>
          <a:prstGeom prst="ellipse">
            <a:avLst/>
          </a:prstGeom>
          <a:solidFill>
            <a:srgbClr val="FF0000"/>
          </a:solidFill>
          <a:ln w="9525">
            <a:noFill/>
            <a:round/>
            <a:headEnd/>
            <a:tailEnd/>
          </a:ln>
          <a:effectLst>
            <a:prstShdw prst="shdw18" dist="17961" dir="13500000">
              <a:srgbClr val="FF0000">
                <a:gamma/>
                <a:shade val="60000"/>
                <a:invGamma/>
              </a:srgbClr>
            </a:prstShdw>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31108" name="Oval 4"/>
          <p:cNvSpPr>
            <a:spLocks noChangeAspect="1" noChangeArrowheads="1"/>
          </p:cNvSpPr>
          <p:nvPr/>
        </p:nvSpPr>
        <p:spPr bwMode="auto">
          <a:xfrm>
            <a:off x="3635896" y="1951112"/>
            <a:ext cx="4387850" cy="2727325"/>
          </a:xfrm>
          <a:prstGeom prst="ellipse">
            <a:avLst/>
          </a:prstGeom>
          <a:solidFill>
            <a:schemeClr val="folHlink"/>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31109" name="Oval 5"/>
          <p:cNvSpPr>
            <a:spLocks noChangeAspect="1" noChangeArrowheads="1"/>
          </p:cNvSpPr>
          <p:nvPr/>
        </p:nvSpPr>
        <p:spPr bwMode="auto">
          <a:xfrm>
            <a:off x="1979712" y="3235880"/>
            <a:ext cx="4387850" cy="2727325"/>
          </a:xfrm>
          <a:prstGeom prst="ellipse">
            <a:avLst/>
          </a:prstGeom>
          <a:solidFill>
            <a:schemeClr val="accent2"/>
          </a:solidFill>
          <a:ln w="9525">
            <a:solidFill>
              <a:schemeClr val="tx1"/>
            </a:solidFill>
            <a:round/>
            <a:headEnd/>
            <a:tailEnd/>
          </a:ln>
          <a:effectLst>
            <a:outerShdw dist="35921" dir="2700000" algn="ctr" rotWithShape="0">
              <a:schemeClr val="bg2"/>
            </a:outerShdw>
          </a:effectLst>
        </p:spPr>
        <p:txBody>
          <a:bodyPr wrap="none" anchor="ctr"/>
          <a:lstStyle/>
          <a:p>
            <a:pPr algn="ctr">
              <a:defRPr/>
            </a:pPr>
            <a:endParaRPr lang="ko-KR" altLang="ko-KR">
              <a:solidFill>
                <a:schemeClr val="accent2"/>
              </a:solidFill>
              <a:effectLst>
                <a:outerShdw blurRad="38100" dist="38100" dir="2700000" algn="tl">
                  <a:srgbClr val="000000">
                    <a:alpha val="43137"/>
                  </a:srgbClr>
                </a:outerShdw>
              </a:effectLst>
              <a:latin typeface="Arial" charset="0"/>
              <a:ea typeface="굴림" pitchFamily="34" charset="-127"/>
            </a:endParaRPr>
          </a:p>
        </p:txBody>
      </p:sp>
      <p:sp>
        <p:nvSpPr>
          <p:cNvPr id="431110" name="Text Box 6"/>
          <p:cNvSpPr txBox="1">
            <a:spLocks noChangeArrowheads="1"/>
          </p:cNvSpPr>
          <p:nvPr/>
        </p:nvSpPr>
        <p:spPr bwMode="auto">
          <a:xfrm>
            <a:off x="457200" y="5318125"/>
            <a:ext cx="184150" cy="457200"/>
          </a:xfrm>
          <a:prstGeom prst="rect">
            <a:avLst/>
          </a:prstGeom>
          <a:noFill/>
          <a:ln w="9525">
            <a:noFill/>
            <a:miter lim="800000"/>
            <a:headEnd/>
            <a:tailEnd/>
          </a:ln>
          <a:effectLst/>
        </p:spPr>
        <p:txBody>
          <a:bodyPr wrap="none">
            <a:spAutoFit/>
          </a:bodyPr>
          <a:lstStyle/>
          <a:p>
            <a:pPr>
              <a:defRPr/>
            </a:pPr>
            <a:endParaRPr lang="ko-KR" altLang="ko-KR">
              <a:effectLst>
                <a:outerShdw blurRad="38100" dist="38100" dir="2700000" algn="tl">
                  <a:srgbClr val="000000">
                    <a:alpha val="43137"/>
                  </a:srgbClr>
                </a:outerShdw>
              </a:effectLst>
              <a:latin typeface="Arial" charset="0"/>
              <a:ea typeface="굴림" pitchFamily="34" charset="-127"/>
            </a:endParaRPr>
          </a:p>
        </p:txBody>
      </p:sp>
      <p:sp>
        <p:nvSpPr>
          <p:cNvPr id="431111" name="Text Box 7"/>
          <p:cNvSpPr txBox="1">
            <a:spLocks noChangeArrowheads="1"/>
          </p:cNvSpPr>
          <p:nvPr/>
        </p:nvSpPr>
        <p:spPr bwMode="auto">
          <a:xfrm>
            <a:off x="1539875" y="2254250"/>
            <a:ext cx="1497526" cy="400110"/>
          </a:xfrm>
          <a:prstGeom prst="rect">
            <a:avLst/>
          </a:prstGeom>
          <a:noFill/>
          <a:ln w="9525">
            <a:noFill/>
            <a:miter lim="800000"/>
            <a:headEnd/>
            <a:tailEnd/>
          </a:ln>
          <a:effectLst/>
        </p:spPr>
        <p:txBody>
          <a:bodyPr wrap="none">
            <a:spAutoFit/>
          </a:bodyPr>
          <a:lstStyle/>
          <a:p>
            <a:pPr>
              <a:defRPr/>
            </a:pPr>
            <a:r>
              <a:rPr lang="en-US" altLang="ko-KR" sz="2000" dirty="0">
                <a:solidFill>
                  <a:schemeClr val="bg1"/>
                </a:solidFill>
                <a:effectLst>
                  <a:outerShdw blurRad="38100" dist="38100" dir="2700000" algn="tl">
                    <a:srgbClr val="000000">
                      <a:alpha val="43137"/>
                    </a:srgbClr>
                  </a:outerShdw>
                </a:effectLst>
                <a:latin typeface="Arial" charset="0"/>
                <a:ea typeface="굴림" pitchFamily="34" charset="-127"/>
              </a:rPr>
              <a:t>Embedded</a:t>
            </a:r>
          </a:p>
        </p:txBody>
      </p:sp>
      <p:sp>
        <p:nvSpPr>
          <p:cNvPr id="431112" name="Text Box 8"/>
          <p:cNvSpPr txBox="1">
            <a:spLocks noChangeArrowheads="1"/>
          </p:cNvSpPr>
          <p:nvPr/>
        </p:nvSpPr>
        <p:spPr bwMode="auto">
          <a:xfrm>
            <a:off x="5002213" y="2254250"/>
            <a:ext cx="1595437" cy="369888"/>
          </a:xfrm>
          <a:prstGeom prst="rect">
            <a:avLst/>
          </a:prstGeom>
          <a:noFill/>
          <a:ln w="9525">
            <a:noFill/>
            <a:miter lim="800000"/>
            <a:headEnd/>
            <a:tailEnd/>
          </a:ln>
          <a:effectLst/>
        </p:spPr>
        <p:txBody>
          <a:bodyPr wrap="none">
            <a:spAutoFit/>
          </a:bodyPr>
          <a:lstStyle/>
          <a:p>
            <a:pPr>
              <a:defRPr/>
            </a:pPr>
            <a:r>
              <a:rPr lang="en-US" altLang="ko-KR" sz="1800" dirty="0">
                <a:solidFill>
                  <a:schemeClr val="bg1"/>
                </a:solidFill>
                <a:effectLst>
                  <a:outerShdw blurRad="38100" dist="38100" dir="2700000" algn="tl">
                    <a:srgbClr val="000000">
                      <a:alpha val="43137"/>
                    </a:srgbClr>
                  </a:outerShdw>
                </a:effectLst>
                <a:latin typeface="Arial" charset="0"/>
                <a:ea typeface="굴림" pitchFamily="34" charset="-127"/>
              </a:rPr>
              <a:t>Networked</a:t>
            </a:r>
          </a:p>
        </p:txBody>
      </p:sp>
      <p:sp>
        <p:nvSpPr>
          <p:cNvPr id="431113" name="Text Box 9"/>
          <p:cNvSpPr txBox="1">
            <a:spLocks noChangeArrowheads="1"/>
          </p:cNvSpPr>
          <p:nvPr/>
        </p:nvSpPr>
        <p:spPr bwMode="auto">
          <a:xfrm>
            <a:off x="3512343" y="4221088"/>
            <a:ext cx="1082348" cy="369332"/>
          </a:xfrm>
          <a:prstGeom prst="rect">
            <a:avLst/>
          </a:prstGeom>
          <a:noFill/>
          <a:ln w="9525">
            <a:noFill/>
            <a:miter lim="800000"/>
            <a:headEnd/>
            <a:tailEnd/>
          </a:ln>
          <a:effectLst/>
        </p:spPr>
        <p:txBody>
          <a:bodyPr wrap="none">
            <a:spAutoFit/>
          </a:bodyPr>
          <a:lstStyle/>
          <a:p>
            <a:pPr>
              <a:defRPr/>
            </a:pPr>
            <a:r>
              <a:rPr lang="en-US" altLang="ko-KR" sz="1800" dirty="0">
                <a:solidFill>
                  <a:schemeClr val="bg1"/>
                </a:solidFill>
                <a:effectLst>
                  <a:outerShdw blurRad="38100" dist="38100" dir="2700000" algn="tl">
                    <a:srgbClr val="000000">
                      <a:alpha val="43137"/>
                    </a:srgbClr>
                  </a:outerShdw>
                </a:effectLst>
                <a:latin typeface="Arial" charset="0"/>
                <a:ea typeface="굴림" pitchFamily="34" charset="-127"/>
              </a:rPr>
              <a:t>Sensing</a:t>
            </a:r>
          </a:p>
        </p:txBody>
      </p:sp>
      <p:sp>
        <p:nvSpPr>
          <p:cNvPr id="431114" name="Text Box 10"/>
          <p:cNvSpPr txBox="1">
            <a:spLocks noChangeArrowheads="1"/>
          </p:cNvSpPr>
          <p:nvPr/>
        </p:nvSpPr>
        <p:spPr bwMode="auto">
          <a:xfrm>
            <a:off x="854075" y="2711450"/>
            <a:ext cx="2041525" cy="954088"/>
          </a:xfrm>
          <a:prstGeom prst="rect">
            <a:avLst/>
          </a:prstGeom>
          <a:noFill/>
          <a:ln w="9525">
            <a:noFill/>
            <a:miter lim="800000"/>
            <a:headEnd/>
            <a:tailEnd/>
          </a:ln>
          <a:effectLst/>
        </p:spPr>
        <p:txBody>
          <a:bodyPr>
            <a:spAutoFit/>
          </a:bodyPr>
          <a:lstStyle/>
          <a:p>
            <a:pPr>
              <a:defRPr/>
            </a:pPr>
            <a:r>
              <a:rPr lang="en-US" altLang="ko-KR" sz="1400" dirty="0">
                <a:solidFill>
                  <a:schemeClr val="bg1"/>
                </a:solidFill>
                <a:effectLst>
                  <a:outerShdw blurRad="38100" dist="38100" dir="2700000" algn="tl">
                    <a:srgbClr val="000000">
                      <a:alpha val="43137"/>
                    </a:srgbClr>
                  </a:outerShdw>
                </a:effectLst>
                <a:latin typeface="Arial" charset="0"/>
                <a:ea typeface="굴림" pitchFamily="34" charset="-127"/>
              </a:rPr>
              <a:t>Control system w/</a:t>
            </a:r>
          </a:p>
          <a:p>
            <a:pPr>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ea typeface="굴림" pitchFamily="34" charset="-127"/>
              </a:rPr>
              <a:t>Small form factor</a:t>
            </a:r>
          </a:p>
          <a:p>
            <a:pPr>
              <a:buFont typeface="Webdings" pitchFamily="18" charset="2"/>
              <a:buNone/>
              <a:defRPr/>
            </a:pPr>
            <a:r>
              <a:rPr lang="en-US" altLang="ko-KR" sz="1400" dirty="0" err="1">
                <a:solidFill>
                  <a:schemeClr val="bg1"/>
                </a:solidFill>
                <a:effectLst>
                  <a:outerShdw blurRad="38100" dist="38100" dir="2700000" algn="tl">
                    <a:srgbClr val="000000">
                      <a:alpha val="43137"/>
                    </a:srgbClr>
                  </a:outerShdw>
                </a:effectLst>
                <a:latin typeface="Arial" charset="0"/>
                <a:ea typeface="굴림" pitchFamily="34" charset="-127"/>
              </a:rPr>
              <a:t>Untethered</a:t>
            </a:r>
            <a:r>
              <a:rPr lang="en-US" altLang="ko-KR" sz="1400" dirty="0">
                <a:solidFill>
                  <a:schemeClr val="bg1"/>
                </a:solidFill>
                <a:effectLst>
                  <a:outerShdw blurRad="38100" dist="38100" dir="2700000" algn="tl">
                    <a:srgbClr val="000000">
                      <a:alpha val="43137"/>
                    </a:srgbClr>
                  </a:outerShdw>
                </a:effectLst>
                <a:latin typeface="Arial" charset="0"/>
                <a:ea typeface="굴림" pitchFamily="34" charset="-127"/>
              </a:rPr>
              <a:t> nodes</a:t>
            </a:r>
          </a:p>
          <a:p>
            <a:pPr>
              <a:defRPr/>
            </a:pPr>
            <a:endParaRPr lang="en-US" altLang="ko-KR" sz="1400" dirty="0">
              <a:solidFill>
                <a:schemeClr val="bg1"/>
              </a:solidFill>
              <a:effectLst>
                <a:outerShdw blurRad="38100" dist="38100" dir="2700000" algn="tl">
                  <a:srgbClr val="000000">
                    <a:alpha val="43137"/>
                  </a:srgbClr>
                </a:outerShdw>
              </a:effectLst>
              <a:latin typeface="Arial" charset="0"/>
              <a:ea typeface="굴림" pitchFamily="34" charset="-127"/>
            </a:endParaRPr>
          </a:p>
        </p:txBody>
      </p:sp>
      <p:sp>
        <p:nvSpPr>
          <p:cNvPr id="431115" name="Text Box 11"/>
          <p:cNvSpPr txBox="1">
            <a:spLocks noChangeArrowheads="1"/>
          </p:cNvSpPr>
          <p:nvPr/>
        </p:nvSpPr>
        <p:spPr bwMode="auto">
          <a:xfrm>
            <a:off x="5426075" y="2635250"/>
            <a:ext cx="1701800" cy="830263"/>
          </a:xfrm>
          <a:prstGeom prst="rect">
            <a:avLst/>
          </a:prstGeom>
          <a:noFill/>
          <a:ln w="9525">
            <a:noFill/>
            <a:miter lim="800000"/>
            <a:headEnd/>
            <a:tailEnd/>
          </a:ln>
          <a:effectLst/>
        </p:spPr>
        <p:txBody>
          <a:bodyPr wrap="none">
            <a:spAutoFit/>
          </a:bodyPr>
          <a:lstStyle/>
          <a:p>
            <a:pPr>
              <a:defRPr/>
            </a:pPr>
            <a:r>
              <a:rPr lang="en-US" altLang="ko-KR" sz="1600" dirty="0">
                <a:solidFill>
                  <a:schemeClr val="bg1"/>
                </a:solidFill>
                <a:latin typeface="Arial" charset="0"/>
                <a:ea typeface="굴림" pitchFamily="34" charset="-127"/>
              </a:rPr>
              <a:t>Exploit</a:t>
            </a:r>
            <a:br>
              <a:rPr lang="en-US" altLang="ko-KR" sz="1600" dirty="0">
                <a:solidFill>
                  <a:schemeClr val="bg1"/>
                </a:solidFill>
                <a:latin typeface="Arial" charset="0"/>
                <a:ea typeface="굴림" pitchFamily="34" charset="-127"/>
              </a:rPr>
            </a:br>
            <a:r>
              <a:rPr lang="en-US" altLang="ko-KR" sz="1600" dirty="0">
                <a:solidFill>
                  <a:schemeClr val="bg1"/>
                </a:solidFill>
                <a:latin typeface="Arial" charset="0"/>
                <a:ea typeface="굴림" pitchFamily="34" charset="-127"/>
              </a:rPr>
              <a:t>collaborative</a:t>
            </a:r>
          </a:p>
          <a:p>
            <a:pPr>
              <a:buFont typeface="Webdings" pitchFamily="18" charset="2"/>
              <a:buNone/>
              <a:defRPr/>
            </a:pPr>
            <a:r>
              <a:rPr lang="en-US" altLang="ko-KR" sz="1600" dirty="0">
                <a:solidFill>
                  <a:schemeClr val="bg1"/>
                </a:solidFill>
                <a:latin typeface="Arial" charset="0"/>
                <a:ea typeface="굴림" pitchFamily="34" charset="-127"/>
              </a:rPr>
              <a:t>Sens</a:t>
            </a:r>
            <a:r>
              <a:rPr lang="en-US" altLang="ko-KR" sz="1600" dirty="0">
                <a:solidFill>
                  <a:schemeClr val="bg1"/>
                </a:solidFill>
                <a:effectLst>
                  <a:outerShdw blurRad="38100" dist="38100" dir="2700000" algn="tl">
                    <a:srgbClr val="000000">
                      <a:alpha val="43137"/>
                    </a:srgbClr>
                  </a:outerShdw>
                </a:effectLst>
                <a:latin typeface="Arial" charset="0"/>
                <a:ea typeface="굴림" pitchFamily="34" charset="-127"/>
              </a:rPr>
              <a:t>ing, action</a:t>
            </a:r>
          </a:p>
        </p:txBody>
      </p:sp>
      <p:sp>
        <p:nvSpPr>
          <p:cNvPr id="431116" name="Text Box 12"/>
          <p:cNvSpPr txBox="1">
            <a:spLocks noChangeArrowheads="1"/>
          </p:cNvSpPr>
          <p:nvPr/>
        </p:nvSpPr>
        <p:spPr bwMode="auto">
          <a:xfrm>
            <a:off x="2555776" y="4869160"/>
            <a:ext cx="3429000" cy="307975"/>
          </a:xfrm>
          <a:prstGeom prst="rect">
            <a:avLst/>
          </a:prstGeom>
          <a:noFill/>
          <a:ln w="9525">
            <a:noFill/>
            <a:miter lim="800000"/>
            <a:headEnd/>
            <a:tailEnd/>
          </a:ln>
          <a:effectLst/>
        </p:spPr>
        <p:txBody>
          <a:bodyPr>
            <a:spAutoFit/>
          </a:bodyPr>
          <a:lstStyle/>
          <a:p>
            <a:pPr>
              <a:defRPr/>
            </a:pPr>
            <a:r>
              <a:rPr lang="en-US" altLang="ko-KR" sz="1400" dirty="0">
                <a:solidFill>
                  <a:schemeClr val="bg1"/>
                </a:solidFill>
                <a:effectLst>
                  <a:outerShdw blurRad="38100" dist="38100" dir="2700000" algn="tl">
                    <a:srgbClr val="000000">
                      <a:alpha val="43137"/>
                    </a:srgbClr>
                  </a:outerShdw>
                </a:effectLst>
                <a:latin typeface="Arial" charset="0"/>
                <a:ea typeface="굴림" pitchFamily="34" charset="-127"/>
              </a:rPr>
              <a:t>Tightly coupled to physical world</a:t>
            </a:r>
          </a:p>
        </p:txBody>
      </p:sp>
      <p:sp>
        <p:nvSpPr>
          <p:cNvPr id="431117" name="Text Box 13"/>
          <p:cNvSpPr txBox="1">
            <a:spLocks noChangeArrowheads="1"/>
          </p:cNvSpPr>
          <p:nvPr/>
        </p:nvSpPr>
        <p:spPr bwMode="auto">
          <a:xfrm>
            <a:off x="304800" y="990600"/>
            <a:ext cx="3810000" cy="523875"/>
          </a:xfrm>
          <a:prstGeom prst="rect">
            <a:avLst/>
          </a:prstGeom>
          <a:noFill/>
          <a:ln w="9525">
            <a:noFill/>
            <a:miter lim="800000"/>
            <a:headEnd/>
            <a:tailEnd/>
          </a:ln>
          <a:effectLst/>
        </p:spPr>
        <p:txBody>
          <a:bodyPr>
            <a:spAutoFit/>
          </a:bodyPr>
          <a:lstStyle/>
          <a:p>
            <a:pPr>
              <a:defRPr/>
            </a:pPr>
            <a:r>
              <a:rPr lang="en-US" altLang="ko-KR" sz="1400" dirty="0">
                <a:solidFill>
                  <a:schemeClr val="tx1"/>
                </a:solidFill>
                <a:effectLst>
                  <a:outerShdw blurRad="38100" dist="38100" dir="2700000" algn="tl">
                    <a:srgbClr val="000000">
                      <a:alpha val="43137"/>
                    </a:srgbClr>
                  </a:outerShdw>
                </a:effectLst>
                <a:latin typeface="Arial" charset="0"/>
                <a:ea typeface="굴림" pitchFamily="34" charset="-127"/>
              </a:rPr>
              <a:t>Embed numerous distributed devices to monitor and interact with physical world</a:t>
            </a:r>
          </a:p>
        </p:txBody>
      </p:sp>
      <p:sp>
        <p:nvSpPr>
          <p:cNvPr id="431118" name="Text Box 14"/>
          <p:cNvSpPr txBox="1">
            <a:spLocks noChangeArrowheads="1"/>
          </p:cNvSpPr>
          <p:nvPr/>
        </p:nvSpPr>
        <p:spPr bwMode="auto">
          <a:xfrm>
            <a:off x="5334000" y="990600"/>
            <a:ext cx="3581400" cy="738188"/>
          </a:xfrm>
          <a:prstGeom prst="rect">
            <a:avLst/>
          </a:prstGeom>
          <a:noFill/>
          <a:ln w="9525">
            <a:noFill/>
            <a:miter lim="800000"/>
            <a:headEnd/>
            <a:tailEnd/>
          </a:ln>
          <a:effectLst/>
        </p:spPr>
        <p:txBody>
          <a:bodyPr>
            <a:spAutoFit/>
          </a:bodyPr>
          <a:lstStyle/>
          <a:p>
            <a:pPr>
              <a:defRPr/>
            </a:pPr>
            <a:r>
              <a:rPr lang="en-US" altLang="ko-KR" sz="1400">
                <a:solidFill>
                  <a:schemeClr val="tx1"/>
                </a:solidFill>
                <a:effectLst>
                  <a:outerShdw blurRad="38100" dist="38100" dir="2700000" algn="tl">
                    <a:srgbClr val="000000">
                      <a:alpha val="43137"/>
                    </a:srgbClr>
                  </a:outerShdw>
                </a:effectLst>
                <a:latin typeface="Arial" charset="0"/>
                <a:ea typeface="굴림" pitchFamily="34" charset="-127"/>
              </a:rPr>
              <a:t>Network devices </a:t>
            </a:r>
            <a:br>
              <a:rPr lang="en-US" altLang="ko-KR" sz="1400">
                <a:solidFill>
                  <a:schemeClr val="tx1"/>
                </a:solidFill>
                <a:effectLst>
                  <a:outerShdw blurRad="38100" dist="38100" dir="2700000" algn="tl">
                    <a:srgbClr val="000000">
                      <a:alpha val="43137"/>
                    </a:srgbClr>
                  </a:outerShdw>
                </a:effectLst>
                <a:latin typeface="Arial" charset="0"/>
                <a:ea typeface="굴림" pitchFamily="34" charset="-127"/>
              </a:rPr>
            </a:br>
            <a:r>
              <a:rPr lang="en-US" altLang="ko-KR" sz="1400">
                <a:solidFill>
                  <a:schemeClr val="tx1"/>
                </a:solidFill>
                <a:effectLst>
                  <a:outerShdw blurRad="38100" dist="38100" dir="2700000" algn="tl">
                    <a:srgbClr val="000000">
                      <a:alpha val="43137"/>
                    </a:srgbClr>
                  </a:outerShdw>
                </a:effectLst>
                <a:latin typeface="Arial" charset="0"/>
                <a:ea typeface="굴림" pitchFamily="34" charset="-127"/>
              </a:rPr>
              <a:t>to coordinate and perform higher-level tasks</a:t>
            </a:r>
          </a:p>
        </p:txBody>
      </p:sp>
      <p:sp>
        <p:nvSpPr>
          <p:cNvPr id="431119" name="Text Box 15"/>
          <p:cNvSpPr txBox="1">
            <a:spLocks noChangeArrowheads="1"/>
          </p:cNvSpPr>
          <p:nvPr/>
        </p:nvSpPr>
        <p:spPr bwMode="auto">
          <a:xfrm>
            <a:off x="685800" y="5943600"/>
            <a:ext cx="8001000" cy="307975"/>
          </a:xfrm>
          <a:prstGeom prst="rect">
            <a:avLst/>
          </a:prstGeom>
          <a:noFill/>
          <a:ln w="9525">
            <a:noFill/>
            <a:miter lim="800000"/>
            <a:headEnd/>
            <a:tailEnd/>
          </a:ln>
          <a:effectLst/>
        </p:spPr>
        <p:txBody>
          <a:bodyPr>
            <a:spAutoFit/>
          </a:bodyPr>
          <a:lstStyle/>
          <a:p>
            <a:pPr>
              <a:defRPr/>
            </a:pPr>
            <a:r>
              <a:rPr lang="en-US" altLang="ko-KR" sz="1400" dirty="0">
                <a:solidFill>
                  <a:schemeClr val="tx1"/>
                </a:solidFill>
                <a:effectLst>
                  <a:outerShdw blurRad="38100" dist="38100" dir="2700000" algn="tl">
                    <a:srgbClr val="000000">
                      <a:alpha val="43137"/>
                    </a:srgbClr>
                  </a:outerShdw>
                </a:effectLst>
                <a:latin typeface="Arial" charset="0"/>
                <a:ea typeface="굴림" pitchFamily="34" charset="-127"/>
              </a:rPr>
              <a:t>Exploit spatially and temporally dense sensing and actuation</a:t>
            </a:r>
          </a:p>
        </p:txBody>
      </p:sp>
    </p:spTree>
    <p:extLst>
      <p:ext uri="{BB962C8B-B14F-4D97-AF65-F5344CB8AC3E}">
        <p14:creationId xmlns:p14="http://schemas.microsoft.com/office/powerpoint/2010/main" val="3642765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Grp="1" noChangeArrowheads="1"/>
          </p:cNvSpPr>
          <p:nvPr>
            <p:ph type="title"/>
          </p:nvPr>
        </p:nvSpPr>
        <p:spPr>
          <a:xfrm>
            <a:off x="500063" y="0"/>
            <a:ext cx="7467600" cy="584775"/>
          </a:xfrm>
        </p:spPr>
        <p:txBody>
          <a:bodyPr/>
          <a:lstStyle/>
          <a:p>
            <a:pPr eaLnBrk="1" fontAlgn="auto" hangingPunct="1">
              <a:spcAft>
                <a:spcPts val="0"/>
              </a:spcAft>
              <a:defRPr/>
            </a:pPr>
            <a:r>
              <a:rPr lang="en-US" altLang="ko-KR" b="0" dirty="0">
                <a:ea typeface="굴림" pitchFamily="50" charset="-127"/>
              </a:rPr>
              <a:t>Sensor Network</a:t>
            </a:r>
          </a:p>
        </p:txBody>
      </p:sp>
      <p:sp>
        <p:nvSpPr>
          <p:cNvPr id="1029" name="슬라이드 번호 개체 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fld id="{52589818-BB34-49FC-A28B-0235987DF4BA}" type="slidenum">
              <a:rPr kumimoji="0" lang="en-US" altLang="ko-KR" sz="1400" smtClean="0">
                <a:solidFill>
                  <a:schemeClr val="tx1"/>
                </a:solidFill>
                <a:effectLst/>
              </a:rPr>
              <a:pPr eaLnBrk="1" hangingPunct="1">
                <a:buFont typeface="Webdings" pitchFamily="18" charset="2"/>
                <a:buNone/>
              </a:pPr>
              <a:t>12</a:t>
            </a:fld>
            <a:endParaRPr kumimoji="0" lang="en-US" altLang="ko-KR" sz="1400" smtClean="0">
              <a:solidFill>
                <a:schemeClr val="tx1"/>
              </a:solidFill>
              <a:effectLst/>
            </a:endParaRPr>
          </a:p>
        </p:txBody>
      </p:sp>
      <p:graphicFrame>
        <p:nvGraphicFramePr>
          <p:cNvPr id="19483" name="Object 2"/>
          <p:cNvGraphicFramePr>
            <a:graphicFrameLocks noGrp="1" noChangeAspect="1"/>
          </p:cNvGraphicFramePr>
          <p:nvPr>
            <p:ph sz="quarter" idx="1"/>
          </p:nvPr>
        </p:nvGraphicFramePr>
        <p:xfrm>
          <a:off x="1098550" y="2881313"/>
          <a:ext cx="2374900" cy="2008187"/>
        </p:xfrm>
        <a:graphic>
          <a:graphicData uri="http://schemas.openxmlformats.org/presentationml/2006/ole">
            <mc:AlternateContent xmlns:mc="http://schemas.openxmlformats.org/markup-compatibility/2006">
              <mc:Choice xmlns:v="urn:schemas-microsoft-com:vml" Requires="v">
                <p:oleObj spid="_x0000_s3100" name="CorelDRAW" r:id="rId3" imgW="2375306" imgH="2008937" progId="CorelDRAW.Graphic.10">
                  <p:embed/>
                </p:oleObj>
              </mc:Choice>
              <mc:Fallback>
                <p:oleObj name="CorelDRAW" r:id="rId3" imgW="2375306" imgH="2008937" progId="CorelDRAW.Graphic.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550" y="2881313"/>
                        <a:ext cx="2374900" cy="2008187"/>
                      </a:xfrm>
                      <a:prstGeom prst="rect">
                        <a:avLst/>
                      </a:prstGeom>
                    </p:spPr>
                  </p:pic>
                </p:oleObj>
              </mc:Fallback>
            </mc:AlternateContent>
          </a:graphicData>
        </a:graphic>
      </p:graphicFrame>
      <p:sp>
        <p:nvSpPr>
          <p:cNvPr id="19544" name="Freeform 88"/>
          <p:cNvSpPr>
            <a:spLocks/>
          </p:cNvSpPr>
          <p:nvPr/>
        </p:nvSpPr>
        <p:spPr bwMode="auto">
          <a:xfrm>
            <a:off x="152400" y="2438400"/>
            <a:ext cx="6781800" cy="3833813"/>
          </a:xfrm>
          <a:custGeom>
            <a:avLst/>
            <a:gdLst>
              <a:gd name="T0" fmla="*/ 6616700 w 4272"/>
              <a:gd name="T1" fmla="*/ 2394497 h 2344"/>
              <a:gd name="T2" fmla="*/ 6616700 w 4272"/>
              <a:gd name="T3" fmla="*/ 981351 h 2344"/>
              <a:gd name="T4" fmla="*/ 5626099 w 4272"/>
              <a:gd name="T5" fmla="*/ 902843 h 2344"/>
              <a:gd name="T6" fmla="*/ 4102100 w 4272"/>
              <a:gd name="T7" fmla="*/ 510303 h 2344"/>
              <a:gd name="T8" fmla="*/ 2044700 w 4272"/>
              <a:gd name="T9" fmla="*/ 196270 h 2344"/>
              <a:gd name="T10" fmla="*/ 749300 w 4272"/>
              <a:gd name="T11" fmla="*/ 117762 h 2344"/>
              <a:gd name="T12" fmla="*/ 215900 w 4272"/>
              <a:gd name="T13" fmla="*/ 902843 h 2344"/>
              <a:gd name="T14" fmla="*/ 292100 w 4272"/>
              <a:gd name="T15" fmla="*/ 1530908 h 2344"/>
              <a:gd name="T16" fmla="*/ 215900 w 4272"/>
              <a:gd name="T17" fmla="*/ 2080465 h 2344"/>
              <a:gd name="T18" fmla="*/ 63500 w 4272"/>
              <a:gd name="T19" fmla="*/ 2708530 h 2344"/>
              <a:gd name="T20" fmla="*/ 215900 w 4272"/>
              <a:gd name="T21" fmla="*/ 3415103 h 2344"/>
              <a:gd name="T22" fmla="*/ 1358900 w 4272"/>
              <a:gd name="T23" fmla="*/ 3572119 h 2344"/>
              <a:gd name="T24" fmla="*/ 2273300 w 4272"/>
              <a:gd name="T25" fmla="*/ 3258086 h 2344"/>
              <a:gd name="T26" fmla="*/ 3035299 w 4272"/>
              <a:gd name="T27" fmla="*/ 3493611 h 2344"/>
              <a:gd name="T28" fmla="*/ 3340100 w 4272"/>
              <a:gd name="T29" fmla="*/ 3729136 h 2344"/>
              <a:gd name="T30" fmla="*/ 4102100 w 4272"/>
              <a:gd name="T31" fmla="*/ 3729136 h 2344"/>
              <a:gd name="T32" fmla="*/ 5321299 w 4272"/>
              <a:gd name="T33" fmla="*/ 3101070 h 2344"/>
              <a:gd name="T34" fmla="*/ 6007099 w 4272"/>
              <a:gd name="T35" fmla="*/ 3022562 h 2344"/>
              <a:gd name="T36" fmla="*/ 6616700 w 4272"/>
              <a:gd name="T37" fmla="*/ 2394497 h 2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72"/>
              <a:gd name="T58" fmla="*/ 0 h 2344"/>
              <a:gd name="T59" fmla="*/ 4272 w 4272"/>
              <a:gd name="T60" fmla="*/ 2344 h 2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72" h="2344">
                <a:moveTo>
                  <a:pt x="4168" y="1464"/>
                </a:moveTo>
                <a:cubicBezTo>
                  <a:pt x="4232" y="1256"/>
                  <a:pt x="4272" y="752"/>
                  <a:pt x="4168" y="600"/>
                </a:cubicBezTo>
                <a:cubicBezTo>
                  <a:pt x="4064" y="448"/>
                  <a:pt x="3808" y="600"/>
                  <a:pt x="3544" y="552"/>
                </a:cubicBezTo>
                <a:cubicBezTo>
                  <a:pt x="3280" y="504"/>
                  <a:pt x="2960" y="384"/>
                  <a:pt x="2584" y="312"/>
                </a:cubicBezTo>
                <a:cubicBezTo>
                  <a:pt x="2208" y="240"/>
                  <a:pt x="1640" y="160"/>
                  <a:pt x="1288" y="120"/>
                </a:cubicBezTo>
                <a:cubicBezTo>
                  <a:pt x="936" y="80"/>
                  <a:pt x="664" y="0"/>
                  <a:pt x="472" y="72"/>
                </a:cubicBezTo>
                <a:cubicBezTo>
                  <a:pt x="280" y="144"/>
                  <a:pt x="184" y="408"/>
                  <a:pt x="136" y="552"/>
                </a:cubicBezTo>
                <a:cubicBezTo>
                  <a:pt x="88" y="696"/>
                  <a:pt x="184" y="816"/>
                  <a:pt x="184" y="936"/>
                </a:cubicBezTo>
                <a:cubicBezTo>
                  <a:pt x="184" y="1056"/>
                  <a:pt x="160" y="1152"/>
                  <a:pt x="136" y="1272"/>
                </a:cubicBezTo>
                <a:cubicBezTo>
                  <a:pt x="112" y="1392"/>
                  <a:pt x="40" y="1520"/>
                  <a:pt x="40" y="1656"/>
                </a:cubicBezTo>
                <a:cubicBezTo>
                  <a:pt x="40" y="1792"/>
                  <a:pt x="0" y="2000"/>
                  <a:pt x="136" y="2088"/>
                </a:cubicBezTo>
                <a:cubicBezTo>
                  <a:pt x="272" y="2176"/>
                  <a:pt x="640" y="2200"/>
                  <a:pt x="856" y="2184"/>
                </a:cubicBezTo>
                <a:cubicBezTo>
                  <a:pt x="1072" y="2168"/>
                  <a:pt x="1256" y="2000"/>
                  <a:pt x="1432" y="1992"/>
                </a:cubicBezTo>
                <a:cubicBezTo>
                  <a:pt x="1608" y="1984"/>
                  <a:pt x="1800" y="2088"/>
                  <a:pt x="1912" y="2136"/>
                </a:cubicBezTo>
                <a:cubicBezTo>
                  <a:pt x="2024" y="2184"/>
                  <a:pt x="1992" y="2256"/>
                  <a:pt x="2104" y="2280"/>
                </a:cubicBezTo>
                <a:cubicBezTo>
                  <a:pt x="2216" y="2304"/>
                  <a:pt x="2376" y="2344"/>
                  <a:pt x="2584" y="2280"/>
                </a:cubicBezTo>
                <a:cubicBezTo>
                  <a:pt x="2792" y="2216"/>
                  <a:pt x="3152" y="1968"/>
                  <a:pt x="3352" y="1896"/>
                </a:cubicBezTo>
                <a:cubicBezTo>
                  <a:pt x="3552" y="1824"/>
                  <a:pt x="3648" y="1920"/>
                  <a:pt x="3784" y="1848"/>
                </a:cubicBezTo>
                <a:cubicBezTo>
                  <a:pt x="3920" y="1776"/>
                  <a:pt x="4104" y="1672"/>
                  <a:pt x="4168" y="1464"/>
                </a:cubicBezTo>
                <a:close/>
              </a:path>
            </a:pathLst>
          </a:custGeom>
          <a:solidFill>
            <a:srgbClr val="006699">
              <a:alpha val="5098"/>
            </a:srgbClr>
          </a:solidFill>
          <a:ln w="9525">
            <a:solidFill>
              <a:schemeClr val="tx1"/>
            </a:solidFill>
            <a:round/>
            <a:headEnd/>
            <a:tailEnd/>
          </a:ln>
        </p:spPr>
        <p:txBody>
          <a:bodyPr/>
          <a:lstStyle/>
          <a:p>
            <a:endParaRPr lang="ko-KR" altLang="en-US"/>
          </a:p>
        </p:txBody>
      </p:sp>
      <p:grpSp>
        <p:nvGrpSpPr>
          <p:cNvPr id="2" name="Group 76"/>
          <p:cNvGrpSpPr>
            <a:grpSpLocks/>
          </p:cNvGrpSpPr>
          <p:nvPr/>
        </p:nvGrpSpPr>
        <p:grpSpPr bwMode="auto">
          <a:xfrm>
            <a:off x="895350" y="2916238"/>
            <a:ext cx="1049338" cy="1425575"/>
            <a:chOff x="564" y="2062"/>
            <a:chExt cx="661" cy="898"/>
          </a:xfrm>
        </p:grpSpPr>
        <p:sp>
          <p:nvSpPr>
            <p:cNvPr id="1102" name="Line 11"/>
            <p:cNvSpPr>
              <a:spLocks noChangeShapeType="1"/>
            </p:cNvSpPr>
            <p:nvPr/>
          </p:nvSpPr>
          <p:spPr bwMode="auto">
            <a:xfrm>
              <a:off x="949" y="2062"/>
              <a:ext cx="276" cy="441"/>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103" name="Line 12"/>
            <p:cNvSpPr>
              <a:spLocks noChangeShapeType="1"/>
            </p:cNvSpPr>
            <p:nvPr/>
          </p:nvSpPr>
          <p:spPr bwMode="auto">
            <a:xfrm flipV="1">
              <a:off x="564" y="2503"/>
              <a:ext cx="661" cy="55"/>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104" name="Line 6"/>
            <p:cNvSpPr>
              <a:spLocks noChangeShapeType="1"/>
            </p:cNvSpPr>
            <p:nvPr/>
          </p:nvSpPr>
          <p:spPr bwMode="auto">
            <a:xfrm flipH="1">
              <a:off x="720" y="2528"/>
              <a:ext cx="480" cy="432"/>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grpSp>
        <p:nvGrpSpPr>
          <p:cNvPr id="3" name="Group 75"/>
          <p:cNvGrpSpPr>
            <a:grpSpLocks/>
          </p:cNvGrpSpPr>
          <p:nvPr/>
        </p:nvGrpSpPr>
        <p:grpSpPr bwMode="auto">
          <a:xfrm>
            <a:off x="719138" y="2741613"/>
            <a:ext cx="963612" cy="1639887"/>
            <a:chOff x="453" y="1952"/>
            <a:chExt cx="607" cy="1033"/>
          </a:xfrm>
        </p:grpSpPr>
        <p:sp>
          <p:nvSpPr>
            <p:cNvPr id="1098" name="Line 10"/>
            <p:cNvSpPr>
              <a:spLocks noChangeShapeType="1"/>
            </p:cNvSpPr>
            <p:nvPr/>
          </p:nvSpPr>
          <p:spPr bwMode="auto">
            <a:xfrm flipH="1">
              <a:off x="564" y="2062"/>
              <a:ext cx="385" cy="496"/>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9" name="Line 19"/>
            <p:cNvSpPr>
              <a:spLocks noChangeShapeType="1"/>
            </p:cNvSpPr>
            <p:nvPr/>
          </p:nvSpPr>
          <p:spPr bwMode="auto">
            <a:xfrm>
              <a:off x="576" y="2576"/>
              <a:ext cx="144" cy="409"/>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100" name="Oval 33"/>
            <p:cNvSpPr>
              <a:spLocks noChangeArrowheads="1"/>
            </p:cNvSpPr>
            <p:nvPr/>
          </p:nvSpPr>
          <p:spPr bwMode="auto">
            <a:xfrm>
              <a:off x="453" y="2448"/>
              <a:ext cx="221"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101" name="Oval 37"/>
            <p:cNvSpPr>
              <a:spLocks noChangeArrowheads="1"/>
            </p:cNvSpPr>
            <p:nvPr/>
          </p:nvSpPr>
          <p:spPr bwMode="auto">
            <a:xfrm>
              <a:off x="839" y="1952"/>
              <a:ext cx="221"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grpSp>
      <p:sp>
        <p:nvSpPr>
          <p:cNvPr id="19460" name="Line 4"/>
          <p:cNvSpPr>
            <a:spLocks noChangeShapeType="1"/>
          </p:cNvSpPr>
          <p:nvPr/>
        </p:nvSpPr>
        <p:spPr bwMode="auto">
          <a:xfrm flipV="1">
            <a:off x="685800" y="4341813"/>
            <a:ext cx="457200" cy="533400"/>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9461" name="Line 5"/>
          <p:cNvSpPr>
            <a:spLocks noChangeShapeType="1"/>
          </p:cNvSpPr>
          <p:nvPr/>
        </p:nvSpPr>
        <p:spPr bwMode="auto">
          <a:xfrm flipH="1">
            <a:off x="1143000" y="4265613"/>
            <a:ext cx="1066800" cy="76200"/>
          </a:xfrm>
          <a:prstGeom prst="line">
            <a:avLst/>
          </a:prstGeom>
          <a:noFill/>
          <a:ln w="76200" cap="rnd">
            <a:solidFill>
              <a:srgbClr val="FF010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9463" name="Line 7"/>
          <p:cNvSpPr>
            <a:spLocks noChangeShapeType="1"/>
          </p:cNvSpPr>
          <p:nvPr/>
        </p:nvSpPr>
        <p:spPr bwMode="auto">
          <a:xfrm flipH="1" flipV="1">
            <a:off x="1981200" y="3656013"/>
            <a:ext cx="228600" cy="533400"/>
          </a:xfrm>
          <a:prstGeom prst="line">
            <a:avLst/>
          </a:prstGeom>
          <a:noFill/>
          <a:ln w="76200" cap="rnd">
            <a:solidFill>
              <a:srgbClr val="FF010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grpSp>
        <p:nvGrpSpPr>
          <p:cNvPr id="4" name="Group 74"/>
          <p:cNvGrpSpPr>
            <a:grpSpLocks/>
          </p:cNvGrpSpPr>
          <p:nvPr/>
        </p:nvGrpSpPr>
        <p:grpSpPr bwMode="auto">
          <a:xfrm>
            <a:off x="457200" y="4113213"/>
            <a:ext cx="4111625" cy="1778000"/>
            <a:chOff x="288" y="2816"/>
            <a:chExt cx="2590" cy="1120"/>
          </a:xfrm>
        </p:grpSpPr>
        <p:grpSp>
          <p:nvGrpSpPr>
            <p:cNvPr id="1074" name="Group 72"/>
            <p:cNvGrpSpPr>
              <a:grpSpLocks/>
            </p:cNvGrpSpPr>
            <p:nvPr/>
          </p:nvGrpSpPr>
          <p:grpSpPr bwMode="auto">
            <a:xfrm>
              <a:off x="398" y="2912"/>
              <a:ext cx="2480" cy="914"/>
              <a:chOff x="398" y="2912"/>
              <a:chExt cx="2480" cy="914"/>
            </a:xfrm>
          </p:grpSpPr>
          <p:sp>
            <p:nvSpPr>
              <p:cNvPr id="1085" name="Line 8"/>
              <p:cNvSpPr>
                <a:spLocks noChangeShapeType="1"/>
              </p:cNvSpPr>
              <p:nvPr/>
            </p:nvSpPr>
            <p:spPr bwMode="auto">
              <a:xfrm flipH="1" flipV="1">
                <a:off x="2272" y="3440"/>
                <a:ext cx="220" cy="220"/>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86" name="Line 9"/>
              <p:cNvSpPr>
                <a:spLocks noChangeShapeType="1"/>
              </p:cNvSpPr>
              <p:nvPr/>
            </p:nvSpPr>
            <p:spPr bwMode="auto">
              <a:xfrm flipV="1">
                <a:off x="2492" y="3385"/>
                <a:ext cx="386" cy="275"/>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87" name="Line 13"/>
              <p:cNvSpPr>
                <a:spLocks noChangeShapeType="1"/>
              </p:cNvSpPr>
              <p:nvPr/>
            </p:nvSpPr>
            <p:spPr bwMode="auto">
              <a:xfrm>
                <a:off x="453" y="3275"/>
                <a:ext cx="662" cy="165"/>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88" name="Line 14"/>
              <p:cNvSpPr>
                <a:spLocks noChangeShapeType="1"/>
              </p:cNvSpPr>
              <p:nvPr/>
            </p:nvSpPr>
            <p:spPr bwMode="auto">
              <a:xfrm flipV="1">
                <a:off x="398" y="3275"/>
                <a:ext cx="55" cy="385"/>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89" name="Line 15"/>
              <p:cNvSpPr>
                <a:spLocks noChangeShapeType="1"/>
              </p:cNvSpPr>
              <p:nvPr/>
            </p:nvSpPr>
            <p:spPr bwMode="auto">
              <a:xfrm flipV="1">
                <a:off x="398" y="3440"/>
                <a:ext cx="717" cy="220"/>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0" name="Line 16"/>
              <p:cNvSpPr>
                <a:spLocks noChangeShapeType="1"/>
              </p:cNvSpPr>
              <p:nvPr/>
            </p:nvSpPr>
            <p:spPr bwMode="auto">
              <a:xfrm>
                <a:off x="398" y="3660"/>
                <a:ext cx="496" cy="111"/>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1" name="Line 17"/>
              <p:cNvSpPr>
                <a:spLocks noChangeShapeType="1"/>
              </p:cNvSpPr>
              <p:nvPr/>
            </p:nvSpPr>
            <p:spPr bwMode="auto">
              <a:xfrm flipV="1">
                <a:off x="894" y="3440"/>
                <a:ext cx="221" cy="331"/>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2" name="Line 18"/>
              <p:cNvSpPr>
                <a:spLocks noChangeShapeType="1"/>
              </p:cNvSpPr>
              <p:nvPr/>
            </p:nvSpPr>
            <p:spPr bwMode="auto">
              <a:xfrm flipV="1">
                <a:off x="1115" y="2912"/>
                <a:ext cx="277" cy="528"/>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3" name="Line 20"/>
              <p:cNvSpPr>
                <a:spLocks noChangeShapeType="1"/>
              </p:cNvSpPr>
              <p:nvPr/>
            </p:nvSpPr>
            <p:spPr bwMode="auto">
              <a:xfrm>
                <a:off x="1440" y="2912"/>
                <a:ext cx="624" cy="0"/>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4" name="Line 21"/>
              <p:cNvSpPr>
                <a:spLocks noChangeShapeType="1"/>
              </p:cNvSpPr>
              <p:nvPr/>
            </p:nvSpPr>
            <p:spPr bwMode="auto">
              <a:xfrm>
                <a:off x="2064" y="2912"/>
                <a:ext cx="208" cy="528"/>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5" name="Line 22"/>
              <p:cNvSpPr>
                <a:spLocks noChangeShapeType="1"/>
              </p:cNvSpPr>
              <p:nvPr/>
            </p:nvSpPr>
            <p:spPr bwMode="auto">
              <a:xfrm flipV="1">
                <a:off x="2217" y="3440"/>
                <a:ext cx="55" cy="386"/>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6" name="Line 23"/>
              <p:cNvSpPr>
                <a:spLocks noChangeShapeType="1"/>
              </p:cNvSpPr>
              <p:nvPr/>
            </p:nvSpPr>
            <p:spPr bwMode="auto">
              <a:xfrm flipV="1">
                <a:off x="2217" y="3660"/>
                <a:ext cx="275" cy="166"/>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97" name="Line 24"/>
              <p:cNvSpPr>
                <a:spLocks noChangeShapeType="1"/>
              </p:cNvSpPr>
              <p:nvPr/>
            </p:nvSpPr>
            <p:spPr bwMode="auto">
              <a:xfrm flipV="1">
                <a:off x="2272" y="3385"/>
                <a:ext cx="606" cy="55"/>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grpSp>
          <p:nvGrpSpPr>
            <p:cNvPr id="1075" name="Group 73"/>
            <p:cNvGrpSpPr>
              <a:grpSpLocks/>
            </p:cNvGrpSpPr>
            <p:nvPr/>
          </p:nvGrpSpPr>
          <p:grpSpPr bwMode="auto">
            <a:xfrm>
              <a:off x="288" y="2816"/>
              <a:ext cx="2315" cy="1120"/>
              <a:chOff x="288" y="2816"/>
              <a:chExt cx="2315" cy="1120"/>
            </a:xfrm>
          </p:grpSpPr>
          <p:sp>
            <p:nvSpPr>
              <p:cNvPr id="1076" name="Oval 28"/>
              <p:cNvSpPr>
                <a:spLocks noChangeArrowheads="1"/>
              </p:cNvSpPr>
              <p:nvPr/>
            </p:nvSpPr>
            <p:spPr bwMode="auto">
              <a:xfrm>
                <a:off x="2162" y="3330"/>
                <a:ext cx="220"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77" name="Oval 30"/>
              <p:cNvSpPr>
                <a:spLocks noChangeArrowheads="1"/>
              </p:cNvSpPr>
              <p:nvPr/>
            </p:nvSpPr>
            <p:spPr bwMode="auto">
              <a:xfrm>
                <a:off x="1004" y="3330"/>
                <a:ext cx="221"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78" name="Oval 31"/>
              <p:cNvSpPr>
                <a:spLocks noChangeArrowheads="1"/>
              </p:cNvSpPr>
              <p:nvPr/>
            </p:nvSpPr>
            <p:spPr bwMode="auto">
              <a:xfrm>
                <a:off x="784" y="3660"/>
                <a:ext cx="220" cy="221"/>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79" name="Oval 32"/>
              <p:cNvSpPr>
                <a:spLocks noChangeArrowheads="1"/>
              </p:cNvSpPr>
              <p:nvPr/>
            </p:nvSpPr>
            <p:spPr bwMode="auto">
              <a:xfrm>
                <a:off x="288" y="3550"/>
                <a:ext cx="220" cy="221"/>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80" name="Oval 35"/>
              <p:cNvSpPr>
                <a:spLocks noChangeArrowheads="1"/>
              </p:cNvSpPr>
              <p:nvPr/>
            </p:nvSpPr>
            <p:spPr bwMode="auto">
              <a:xfrm>
                <a:off x="1296" y="2816"/>
                <a:ext cx="221"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81" name="Oval 36"/>
              <p:cNvSpPr>
                <a:spLocks noChangeArrowheads="1"/>
              </p:cNvSpPr>
              <p:nvPr/>
            </p:nvSpPr>
            <p:spPr bwMode="auto">
              <a:xfrm>
                <a:off x="1920" y="2816"/>
                <a:ext cx="221"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82" name="Oval 38"/>
              <p:cNvSpPr>
                <a:spLocks noChangeArrowheads="1"/>
              </p:cNvSpPr>
              <p:nvPr/>
            </p:nvSpPr>
            <p:spPr bwMode="auto">
              <a:xfrm>
                <a:off x="2107" y="3716"/>
                <a:ext cx="220"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83" name="Oval 39"/>
              <p:cNvSpPr>
                <a:spLocks noChangeArrowheads="1"/>
              </p:cNvSpPr>
              <p:nvPr/>
            </p:nvSpPr>
            <p:spPr bwMode="auto">
              <a:xfrm>
                <a:off x="2382" y="3550"/>
                <a:ext cx="221" cy="221"/>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84" name="Oval 43"/>
              <p:cNvSpPr>
                <a:spLocks noChangeArrowheads="1"/>
              </p:cNvSpPr>
              <p:nvPr/>
            </p:nvSpPr>
            <p:spPr bwMode="auto">
              <a:xfrm>
                <a:off x="336" y="3152"/>
                <a:ext cx="220"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grpSp>
      </p:grpSp>
      <p:grpSp>
        <p:nvGrpSpPr>
          <p:cNvPr id="7" name="Group 79"/>
          <p:cNvGrpSpPr>
            <a:grpSpLocks/>
          </p:cNvGrpSpPr>
          <p:nvPr/>
        </p:nvGrpSpPr>
        <p:grpSpPr bwMode="auto">
          <a:xfrm>
            <a:off x="4343400" y="4138613"/>
            <a:ext cx="685800" cy="877887"/>
            <a:chOff x="2736" y="2832"/>
            <a:chExt cx="432" cy="553"/>
          </a:xfrm>
        </p:grpSpPr>
        <p:sp>
          <p:nvSpPr>
            <p:cNvPr id="1071" name="Line 67"/>
            <p:cNvSpPr>
              <a:spLocks noChangeShapeType="1"/>
            </p:cNvSpPr>
            <p:nvPr/>
          </p:nvSpPr>
          <p:spPr bwMode="auto">
            <a:xfrm flipH="1" flipV="1">
              <a:off x="2736" y="2928"/>
              <a:ext cx="142" cy="457"/>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72" name="Line 70"/>
            <p:cNvSpPr>
              <a:spLocks noChangeShapeType="1"/>
            </p:cNvSpPr>
            <p:nvPr/>
          </p:nvSpPr>
          <p:spPr bwMode="auto">
            <a:xfrm flipV="1">
              <a:off x="2880" y="2832"/>
              <a:ext cx="276" cy="551"/>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73" name="Line 69"/>
            <p:cNvSpPr>
              <a:spLocks noChangeShapeType="1"/>
            </p:cNvSpPr>
            <p:nvPr/>
          </p:nvSpPr>
          <p:spPr bwMode="auto">
            <a:xfrm flipV="1">
              <a:off x="2736" y="2832"/>
              <a:ext cx="432" cy="96"/>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sp>
        <p:nvSpPr>
          <p:cNvPr id="19524" name="Line 68"/>
          <p:cNvSpPr>
            <a:spLocks noChangeShapeType="1"/>
          </p:cNvSpPr>
          <p:nvPr/>
        </p:nvSpPr>
        <p:spPr bwMode="auto">
          <a:xfrm flipV="1">
            <a:off x="5029200" y="3910013"/>
            <a:ext cx="685800" cy="228600"/>
          </a:xfrm>
          <a:prstGeom prst="line">
            <a:avLst/>
          </a:prstGeom>
          <a:noFill/>
          <a:ln w="76200">
            <a:solidFill>
              <a:srgbClr val="666699"/>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9458" name="Line 2"/>
          <p:cNvSpPr>
            <a:spLocks noChangeShapeType="1"/>
          </p:cNvSpPr>
          <p:nvPr/>
        </p:nvSpPr>
        <p:spPr bwMode="auto">
          <a:xfrm flipV="1">
            <a:off x="5029200" y="3910013"/>
            <a:ext cx="685800" cy="228600"/>
          </a:xfrm>
          <a:prstGeom prst="line">
            <a:avLst/>
          </a:prstGeom>
          <a:noFill/>
          <a:ln w="76200" cap="rnd">
            <a:solidFill>
              <a:srgbClr val="FF010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9459" name="Freeform 3"/>
          <p:cNvSpPr>
            <a:spLocks/>
          </p:cNvSpPr>
          <p:nvPr/>
        </p:nvSpPr>
        <p:spPr bwMode="auto">
          <a:xfrm>
            <a:off x="1752600" y="3833813"/>
            <a:ext cx="762000" cy="635000"/>
          </a:xfrm>
          <a:custGeom>
            <a:avLst/>
            <a:gdLst>
              <a:gd name="T0" fmla="*/ 762000 w 480"/>
              <a:gd name="T1" fmla="*/ 25400 h 400"/>
              <a:gd name="T2" fmla="*/ 381000 w 480"/>
              <a:gd name="T3" fmla="*/ 101600 h 400"/>
              <a:gd name="T4" fmla="*/ 0 w 480"/>
              <a:gd name="T5" fmla="*/ 635000 h 400"/>
              <a:gd name="T6" fmla="*/ 0 60000 65536"/>
              <a:gd name="T7" fmla="*/ 0 60000 65536"/>
              <a:gd name="T8" fmla="*/ 0 60000 65536"/>
              <a:gd name="T9" fmla="*/ 0 w 480"/>
              <a:gd name="T10" fmla="*/ 0 h 400"/>
              <a:gd name="T11" fmla="*/ 480 w 480"/>
              <a:gd name="T12" fmla="*/ 400 h 400"/>
            </a:gdLst>
            <a:ahLst/>
            <a:cxnLst>
              <a:cxn ang="T6">
                <a:pos x="T0" y="T1"/>
              </a:cxn>
              <a:cxn ang="T7">
                <a:pos x="T2" y="T3"/>
              </a:cxn>
              <a:cxn ang="T8">
                <a:pos x="T4" y="T5"/>
              </a:cxn>
            </a:cxnLst>
            <a:rect l="T9" t="T10" r="T11" b="T12"/>
            <a:pathLst>
              <a:path w="480" h="400">
                <a:moveTo>
                  <a:pt x="480" y="16"/>
                </a:moveTo>
                <a:cubicBezTo>
                  <a:pt x="400" y="8"/>
                  <a:pt x="320" y="0"/>
                  <a:pt x="240" y="64"/>
                </a:cubicBezTo>
                <a:cubicBezTo>
                  <a:pt x="160" y="128"/>
                  <a:pt x="40" y="344"/>
                  <a:pt x="0" y="40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nvGrpSpPr>
          <p:cNvPr id="8" name="Group 78"/>
          <p:cNvGrpSpPr>
            <a:grpSpLocks/>
          </p:cNvGrpSpPr>
          <p:nvPr/>
        </p:nvGrpSpPr>
        <p:grpSpPr bwMode="auto">
          <a:xfrm>
            <a:off x="4343400" y="4138613"/>
            <a:ext cx="685800" cy="877887"/>
            <a:chOff x="2736" y="2832"/>
            <a:chExt cx="432" cy="553"/>
          </a:xfrm>
        </p:grpSpPr>
        <p:sp>
          <p:nvSpPr>
            <p:cNvPr id="1068" name="Line 71"/>
            <p:cNvSpPr>
              <a:spLocks noChangeShapeType="1"/>
            </p:cNvSpPr>
            <p:nvPr/>
          </p:nvSpPr>
          <p:spPr bwMode="auto">
            <a:xfrm flipH="1" flipV="1">
              <a:off x="2736" y="2928"/>
              <a:ext cx="142" cy="457"/>
            </a:xfrm>
            <a:prstGeom prst="line">
              <a:avLst/>
            </a:prstGeom>
            <a:noFill/>
            <a:ln w="76200" cap="rnd">
              <a:solidFill>
                <a:srgbClr val="FF010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69" name="Line 66"/>
            <p:cNvSpPr>
              <a:spLocks noChangeShapeType="1"/>
            </p:cNvSpPr>
            <p:nvPr/>
          </p:nvSpPr>
          <p:spPr bwMode="auto">
            <a:xfrm flipV="1">
              <a:off x="2736" y="2832"/>
              <a:ext cx="432" cy="96"/>
            </a:xfrm>
            <a:prstGeom prst="line">
              <a:avLst/>
            </a:prstGeom>
            <a:noFill/>
            <a:ln w="76200" cap="rnd">
              <a:solidFill>
                <a:srgbClr val="FF010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1070" name="Line 25"/>
            <p:cNvSpPr>
              <a:spLocks noChangeShapeType="1"/>
            </p:cNvSpPr>
            <p:nvPr/>
          </p:nvSpPr>
          <p:spPr bwMode="auto">
            <a:xfrm flipV="1">
              <a:off x="2878" y="2834"/>
              <a:ext cx="276" cy="551"/>
            </a:xfrm>
            <a:prstGeom prst="line">
              <a:avLst/>
            </a:prstGeom>
            <a:noFill/>
            <a:ln w="76200" cap="rnd">
              <a:solidFill>
                <a:srgbClr val="FF010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grpSp>
      <p:sp>
        <p:nvSpPr>
          <p:cNvPr id="19485" name="Oval 29"/>
          <p:cNvSpPr>
            <a:spLocks noChangeArrowheads="1"/>
          </p:cNvSpPr>
          <p:nvPr/>
        </p:nvSpPr>
        <p:spPr bwMode="auto">
          <a:xfrm>
            <a:off x="990600" y="4189413"/>
            <a:ext cx="350838" cy="350837"/>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9490" name="Oval 34"/>
          <p:cNvSpPr>
            <a:spLocks noChangeArrowheads="1"/>
          </p:cNvSpPr>
          <p:nvPr/>
        </p:nvSpPr>
        <p:spPr bwMode="auto">
          <a:xfrm>
            <a:off x="1770063" y="3441700"/>
            <a:ext cx="349250" cy="34925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9497" name="Oval 41"/>
          <p:cNvSpPr>
            <a:spLocks noChangeArrowheads="1"/>
          </p:cNvSpPr>
          <p:nvPr/>
        </p:nvSpPr>
        <p:spPr bwMode="auto">
          <a:xfrm>
            <a:off x="4832350" y="3967163"/>
            <a:ext cx="349250" cy="34925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graphicFrame>
        <p:nvGraphicFramePr>
          <p:cNvPr id="19498" name="Object 3"/>
          <p:cNvGraphicFramePr>
            <a:graphicFrameLocks noChangeAspect="1"/>
          </p:cNvGraphicFramePr>
          <p:nvPr/>
        </p:nvGraphicFramePr>
        <p:xfrm>
          <a:off x="7693025" y="1219200"/>
          <a:ext cx="1222375" cy="1828800"/>
        </p:xfrm>
        <a:graphic>
          <a:graphicData uri="http://schemas.openxmlformats.org/presentationml/2006/ole">
            <mc:AlternateContent xmlns:mc="http://schemas.openxmlformats.org/markup-compatibility/2006">
              <mc:Choice xmlns:v="urn:schemas-microsoft-com:vml" Requires="v">
                <p:oleObj spid="_x0000_s3101" name="VISIO" r:id="rId5" imgW="841320" imgH="1096560" progId="Visio.Drawing.4">
                  <p:embed/>
                </p:oleObj>
              </mc:Choice>
              <mc:Fallback>
                <p:oleObj name="VISIO" r:id="rId5" imgW="841320" imgH="1096560" progId="Visio.Drawing.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3025" y="1219200"/>
                        <a:ext cx="12223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0"/>
          <p:cNvGrpSpPr>
            <a:grpSpLocks/>
          </p:cNvGrpSpPr>
          <p:nvPr/>
        </p:nvGrpSpPr>
        <p:grpSpPr bwMode="auto">
          <a:xfrm>
            <a:off x="2209800" y="838200"/>
            <a:ext cx="3200400" cy="3048000"/>
            <a:chOff x="1440" y="768"/>
            <a:chExt cx="2016" cy="1920"/>
          </a:xfrm>
        </p:grpSpPr>
        <p:grpSp>
          <p:nvGrpSpPr>
            <p:cNvPr id="1060" name="Group 45"/>
            <p:cNvGrpSpPr>
              <a:grpSpLocks/>
            </p:cNvGrpSpPr>
            <p:nvPr/>
          </p:nvGrpSpPr>
          <p:grpSpPr bwMode="auto">
            <a:xfrm>
              <a:off x="1440" y="768"/>
              <a:ext cx="2016" cy="1728"/>
              <a:chOff x="1344" y="624"/>
              <a:chExt cx="2016" cy="1728"/>
            </a:xfrm>
          </p:grpSpPr>
          <p:sp>
            <p:nvSpPr>
              <p:cNvPr id="1062" name="Text Box 46"/>
              <p:cNvSpPr txBox="1">
                <a:spLocks noChangeArrowheads="1"/>
              </p:cNvSpPr>
              <p:nvPr/>
            </p:nvSpPr>
            <p:spPr bwMode="auto">
              <a:xfrm>
                <a:off x="2016" y="1104"/>
                <a:ext cx="134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lgn="ctr" eaLnBrk="1" hangingPunct="1">
                  <a:spcBef>
                    <a:spcPct val="50000"/>
                  </a:spcBef>
                </a:pPr>
                <a:r>
                  <a:rPr lang="en-US" altLang="ko-KR" sz="1800">
                    <a:solidFill>
                      <a:schemeClr val="tx1"/>
                    </a:solidFill>
                  </a:rPr>
                  <a:t>Interface  electronics, radio and microcontroller</a:t>
                </a:r>
              </a:p>
            </p:txBody>
          </p:sp>
          <p:sp>
            <p:nvSpPr>
              <p:cNvPr id="1063" name="Text Box 47"/>
              <p:cNvSpPr txBox="1">
                <a:spLocks noChangeArrowheads="1"/>
              </p:cNvSpPr>
              <p:nvPr/>
            </p:nvSpPr>
            <p:spPr bwMode="auto">
              <a:xfrm>
                <a:off x="1536" y="1756"/>
                <a:ext cx="100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lgn="ctr" eaLnBrk="1" hangingPunct="1">
                  <a:spcBef>
                    <a:spcPct val="50000"/>
                  </a:spcBef>
                </a:pPr>
                <a:r>
                  <a:rPr lang="en-US" altLang="ko-KR" sz="1800">
                    <a:solidFill>
                      <a:schemeClr val="tx1"/>
                    </a:solidFill>
                  </a:rPr>
                  <a:t>Soil moisture probe</a:t>
                </a:r>
              </a:p>
            </p:txBody>
          </p:sp>
          <p:pic>
            <p:nvPicPr>
              <p:cNvPr id="1064" name="Picture 48" descr="mote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2" y="672"/>
                <a:ext cx="99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 name="Rectangle 49"/>
              <p:cNvSpPr>
                <a:spLocks noChangeArrowheads="1"/>
              </p:cNvSpPr>
              <p:nvPr/>
            </p:nvSpPr>
            <p:spPr bwMode="auto">
              <a:xfrm>
                <a:off x="1344" y="624"/>
                <a:ext cx="2016" cy="1728"/>
              </a:xfrm>
              <a:prstGeom prst="rect">
                <a:avLst/>
              </a:prstGeom>
              <a:solidFill>
                <a:srgbClr val="006699">
                  <a:alpha val="5882"/>
                </a:srgbClr>
              </a:solidFill>
              <a:ln w="12700">
                <a:solidFill>
                  <a:schemeClr val="tx1"/>
                </a:solidFill>
                <a:miter lim="800000"/>
                <a:headEnd/>
                <a:tailEnd/>
              </a:ln>
            </p:spPr>
            <p:txBody>
              <a:bodyPr wrap="none" anchor="ctr"/>
              <a:lstStyle/>
              <a:p>
                <a:endParaRPr lang="ko-KR" altLang="en-US" sz="1200">
                  <a:solidFill>
                    <a:schemeClr val="tx1"/>
                  </a:solidFill>
                </a:endParaRPr>
              </a:p>
            </p:txBody>
          </p:sp>
          <p:sp>
            <p:nvSpPr>
              <p:cNvPr id="1066" name="Text Box 50"/>
              <p:cNvSpPr txBox="1">
                <a:spLocks noChangeArrowheads="1"/>
              </p:cNvSpPr>
              <p:nvPr/>
            </p:nvSpPr>
            <p:spPr bwMode="auto">
              <a:xfrm>
                <a:off x="2304" y="1968"/>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lgn="r" eaLnBrk="1" hangingPunct="1">
                  <a:spcBef>
                    <a:spcPct val="50000"/>
                  </a:spcBef>
                </a:pPr>
                <a:r>
                  <a:rPr lang="en-US" altLang="ko-KR" sz="2400">
                    <a:solidFill>
                      <a:schemeClr val="tx1"/>
                    </a:solidFill>
                  </a:rPr>
                  <a:t>Mote</a:t>
                </a:r>
              </a:p>
            </p:txBody>
          </p:sp>
          <p:sp>
            <p:nvSpPr>
              <p:cNvPr id="1067" name="Text Box 51"/>
              <p:cNvSpPr txBox="1">
                <a:spLocks noChangeArrowheads="1"/>
              </p:cNvSpPr>
              <p:nvPr/>
            </p:nvSpPr>
            <p:spPr bwMode="auto">
              <a:xfrm>
                <a:off x="2304" y="672"/>
                <a:ext cx="8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spcBef>
                    <a:spcPct val="50000"/>
                  </a:spcBef>
                </a:pPr>
                <a:r>
                  <a:rPr lang="en-US" altLang="ko-KR" sz="1800">
                    <a:solidFill>
                      <a:schemeClr val="tx1"/>
                    </a:solidFill>
                  </a:rPr>
                  <a:t>Antenna</a:t>
                </a:r>
              </a:p>
            </p:txBody>
          </p:sp>
        </p:grpSp>
        <p:sp>
          <p:nvSpPr>
            <p:cNvPr id="1061" name="Line 52"/>
            <p:cNvSpPr>
              <a:spLocks noChangeShapeType="1"/>
            </p:cNvSpPr>
            <p:nvPr/>
          </p:nvSpPr>
          <p:spPr bwMode="auto">
            <a:xfrm>
              <a:off x="2784" y="2400"/>
              <a:ext cx="28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sp>
        <p:nvSpPr>
          <p:cNvPr id="19512" name="Rectangle 56"/>
          <p:cNvSpPr>
            <a:spLocks noChangeArrowheads="1"/>
          </p:cNvSpPr>
          <p:nvPr/>
        </p:nvSpPr>
        <p:spPr bwMode="auto">
          <a:xfrm>
            <a:off x="5638800" y="3605213"/>
            <a:ext cx="609600" cy="533400"/>
          </a:xfrm>
          <a:prstGeom prst="rect">
            <a:avLst/>
          </a:prstGeom>
          <a:solidFill>
            <a:srgbClr val="FFCC00"/>
          </a:solidFill>
          <a:ln w="9525">
            <a:solidFill>
              <a:schemeClr val="tx1"/>
            </a:solidFill>
            <a:miter lim="800000"/>
            <a:headEnd/>
            <a:tailEnd/>
          </a:ln>
        </p:spPr>
        <p:txBody>
          <a:bodyPr wrap="none" anchor="ctr"/>
          <a:lstStyle/>
          <a:p>
            <a:pPr algn="ctr"/>
            <a:endParaRPr lang="ko-KR" altLang="ko-KR" sz="1800">
              <a:solidFill>
                <a:schemeClr val="tx1"/>
              </a:solidFill>
            </a:endParaRPr>
          </a:p>
        </p:txBody>
      </p:sp>
      <p:sp>
        <p:nvSpPr>
          <p:cNvPr id="19513" name="Text Box 57"/>
          <p:cNvSpPr txBox="1">
            <a:spLocks noChangeArrowheads="1"/>
          </p:cNvSpPr>
          <p:nvPr/>
        </p:nvSpPr>
        <p:spPr bwMode="auto">
          <a:xfrm>
            <a:off x="5334000" y="4216400"/>
            <a:ext cx="1219200" cy="646113"/>
          </a:xfrm>
          <a:prstGeom prst="rect">
            <a:avLst/>
          </a:prstGeom>
          <a:solidFill>
            <a:srgbClr val="006699">
              <a:alpha val="5098"/>
            </a:srgbClr>
          </a:solidFill>
          <a:ln w="12700">
            <a:solidFill>
              <a:schemeClr val="tx1"/>
            </a:solidFill>
            <a:miter lim="800000"/>
            <a:headEnd/>
            <a:tailEnd/>
          </a:ln>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lgn="ctr" eaLnBrk="1" hangingPunct="1">
              <a:spcBef>
                <a:spcPct val="50000"/>
              </a:spcBef>
            </a:pPr>
            <a:r>
              <a:rPr lang="en-US" altLang="ko-KR" sz="1800">
                <a:solidFill>
                  <a:schemeClr val="tx1"/>
                </a:solidFill>
              </a:rPr>
              <a:t>Gateway</a:t>
            </a:r>
          </a:p>
        </p:txBody>
      </p:sp>
      <p:sp>
        <p:nvSpPr>
          <p:cNvPr id="19514" name="Text Box 58"/>
          <p:cNvSpPr txBox="1">
            <a:spLocks noChangeArrowheads="1"/>
          </p:cNvSpPr>
          <p:nvPr/>
        </p:nvSpPr>
        <p:spPr bwMode="auto">
          <a:xfrm>
            <a:off x="6477000" y="1295400"/>
            <a:ext cx="1447800" cy="379413"/>
          </a:xfrm>
          <a:prstGeom prst="rect">
            <a:avLst/>
          </a:prstGeom>
          <a:solidFill>
            <a:srgbClr val="006699">
              <a:alpha val="5098"/>
            </a:srgbClr>
          </a:solidFill>
          <a:ln w="12700">
            <a:solidFill>
              <a:schemeClr val="tx1"/>
            </a:solidFill>
            <a:miter lim="800000"/>
            <a:headEnd/>
            <a:tailEnd/>
          </a:ln>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lgn="ctr" eaLnBrk="1" hangingPunct="1">
              <a:spcBef>
                <a:spcPct val="50000"/>
              </a:spcBef>
            </a:pPr>
            <a:r>
              <a:rPr lang="en-US" altLang="ko-KR" sz="1800">
                <a:solidFill>
                  <a:schemeClr val="tx1"/>
                </a:solidFill>
              </a:rPr>
              <a:t>Server</a:t>
            </a:r>
          </a:p>
        </p:txBody>
      </p:sp>
      <p:sp>
        <p:nvSpPr>
          <p:cNvPr id="19515" name="AutoShape 59"/>
          <p:cNvSpPr>
            <a:spLocks noChangeArrowheads="1"/>
          </p:cNvSpPr>
          <p:nvPr/>
        </p:nvSpPr>
        <p:spPr bwMode="auto">
          <a:xfrm>
            <a:off x="6172200" y="3733800"/>
            <a:ext cx="990600" cy="304800"/>
          </a:xfrm>
          <a:prstGeom prst="leftRightArrow">
            <a:avLst>
              <a:gd name="adj1" fmla="val 43750"/>
              <a:gd name="adj2" fmla="val 82755"/>
            </a:avLst>
          </a:prstGeom>
          <a:solidFill>
            <a:srgbClr val="666699"/>
          </a:solidFill>
          <a:ln w="9525">
            <a:solidFill>
              <a:schemeClr val="tx1"/>
            </a:solidFill>
            <a:miter lim="800000"/>
            <a:headEnd/>
            <a:tailEnd/>
          </a:ln>
        </p:spPr>
        <p:txBody>
          <a:bodyPr wrap="none" anchor="ctr"/>
          <a:lstStyle/>
          <a:p>
            <a:endParaRPr lang="ko-KR" altLang="en-US">
              <a:solidFill>
                <a:schemeClr val="tx1"/>
              </a:solidFill>
            </a:endParaRPr>
          </a:p>
        </p:txBody>
      </p:sp>
      <p:sp>
        <p:nvSpPr>
          <p:cNvPr id="19516" name="AutoShape 60"/>
          <p:cNvSpPr>
            <a:spLocks noChangeArrowheads="1"/>
          </p:cNvSpPr>
          <p:nvPr/>
        </p:nvSpPr>
        <p:spPr bwMode="auto">
          <a:xfrm rot="-5400000">
            <a:off x="7962900" y="3009900"/>
            <a:ext cx="685800" cy="304800"/>
          </a:xfrm>
          <a:prstGeom prst="leftRightArrow">
            <a:avLst>
              <a:gd name="adj1" fmla="val 43750"/>
              <a:gd name="adj2" fmla="val 57292"/>
            </a:avLst>
          </a:prstGeom>
          <a:solidFill>
            <a:srgbClr val="666699"/>
          </a:solidFill>
          <a:ln w="9525">
            <a:solidFill>
              <a:schemeClr val="tx1"/>
            </a:solidFill>
            <a:miter lim="800000"/>
            <a:headEnd/>
            <a:tailEnd/>
          </a:ln>
        </p:spPr>
        <p:txBody>
          <a:bodyPr wrap="none" anchor="ctr"/>
          <a:lstStyle/>
          <a:p>
            <a:endParaRPr lang="ko-KR" altLang="en-US">
              <a:solidFill>
                <a:schemeClr val="tx1"/>
              </a:solidFill>
            </a:endParaRPr>
          </a:p>
        </p:txBody>
      </p:sp>
      <p:sp>
        <p:nvSpPr>
          <p:cNvPr id="19517" name="Text Box 61"/>
          <p:cNvSpPr txBox="1">
            <a:spLocks noChangeArrowheads="1"/>
          </p:cNvSpPr>
          <p:nvPr/>
        </p:nvSpPr>
        <p:spPr bwMode="auto">
          <a:xfrm>
            <a:off x="7286625" y="3571875"/>
            <a:ext cx="1571625" cy="369888"/>
          </a:xfrm>
          <a:prstGeom prst="rect">
            <a:avLst/>
          </a:prstGeom>
          <a:solidFill>
            <a:srgbClr val="006699">
              <a:alpha val="5098"/>
            </a:srgbClr>
          </a:solidFill>
          <a:ln w="12700">
            <a:solidFill>
              <a:schemeClr val="tx1"/>
            </a:solidFill>
            <a:miter lim="800000"/>
            <a:headEnd/>
            <a:tailEnd/>
          </a:ln>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spcBef>
                <a:spcPct val="50000"/>
              </a:spcBef>
            </a:pPr>
            <a:r>
              <a:rPr lang="en-US" altLang="ko-KR" sz="1800">
                <a:solidFill>
                  <a:schemeClr val="tx1"/>
                </a:solidFill>
              </a:rPr>
              <a:t>Internet</a:t>
            </a:r>
          </a:p>
        </p:txBody>
      </p:sp>
      <p:grpSp>
        <p:nvGrpSpPr>
          <p:cNvPr id="11" name="Group 77"/>
          <p:cNvGrpSpPr>
            <a:grpSpLocks/>
          </p:cNvGrpSpPr>
          <p:nvPr/>
        </p:nvGrpSpPr>
        <p:grpSpPr bwMode="auto">
          <a:xfrm>
            <a:off x="4146550" y="4138613"/>
            <a:ext cx="596900" cy="1052512"/>
            <a:chOff x="2612" y="2832"/>
            <a:chExt cx="376" cy="663"/>
          </a:xfrm>
        </p:grpSpPr>
        <p:sp>
          <p:nvSpPr>
            <p:cNvPr id="1058" name="Oval 40"/>
            <p:cNvSpPr>
              <a:spLocks noChangeArrowheads="1"/>
            </p:cNvSpPr>
            <p:nvPr/>
          </p:nvSpPr>
          <p:spPr bwMode="auto">
            <a:xfrm>
              <a:off x="2768" y="3275"/>
              <a:ext cx="220"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sp>
          <p:nvSpPr>
            <p:cNvPr id="1059" name="Oval 65"/>
            <p:cNvSpPr>
              <a:spLocks noChangeArrowheads="1"/>
            </p:cNvSpPr>
            <p:nvPr/>
          </p:nvSpPr>
          <p:spPr bwMode="auto">
            <a:xfrm>
              <a:off x="2612" y="2832"/>
              <a:ext cx="220" cy="220"/>
            </a:xfrm>
            <a:prstGeom prst="ellipse">
              <a:avLst/>
            </a:prstGeom>
            <a:solidFill>
              <a:srgbClr val="FF6600"/>
            </a:solidFill>
            <a:ln w="38100">
              <a:solidFill>
                <a:schemeClr val="tx1"/>
              </a:solidFill>
              <a:round/>
              <a:headEnd/>
              <a:tailEnd/>
            </a:ln>
          </p:spPr>
          <p:txBody>
            <a:bodyPr wrap="none" anchor="ctr"/>
            <a:lstStyle/>
            <a:p>
              <a:endParaRPr lang="ko-KR" altLang="en-US">
                <a:solidFill>
                  <a:schemeClr val="tx1"/>
                </a:solidFill>
              </a:endParaRPr>
            </a:p>
          </p:txBody>
        </p:sp>
      </p:grpSp>
      <p:grpSp>
        <p:nvGrpSpPr>
          <p:cNvPr id="12" name="Group 85"/>
          <p:cNvGrpSpPr>
            <a:grpSpLocks/>
          </p:cNvGrpSpPr>
          <p:nvPr/>
        </p:nvGrpSpPr>
        <p:grpSpPr bwMode="auto">
          <a:xfrm>
            <a:off x="2209800" y="3519488"/>
            <a:ext cx="1981200" cy="838200"/>
            <a:chOff x="1392" y="2112"/>
            <a:chExt cx="1248" cy="528"/>
          </a:xfrm>
        </p:grpSpPr>
        <p:sp>
          <p:nvSpPr>
            <p:cNvPr id="1056" name="Text Box 83"/>
            <p:cNvSpPr txBox="1">
              <a:spLocks noChangeArrowheads="1"/>
            </p:cNvSpPr>
            <p:nvPr/>
          </p:nvSpPr>
          <p:spPr bwMode="auto">
            <a:xfrm>
              <a:off x="1392" y="2112"/>
              <a:ext cx="1248" cy="330"/>
            </a:xfrm>
            <a:prstGeom prst="rect">
              <a:avLst/>
            </a:prstGeom>
            <a:solidFill>
              <a:srgbClr val="006699">
                <a:alpha val="5098"/>
              </a:srgbClr>
            </a:solidFill>
            <a:ln w="12700">
              <a:solidFill>
                <a:schemeClr val="tx1"/>
              </a:solidFill>
              <a:miter lim="800000"/>
              <a:headEnd/>
              <a:tailEnd/>
            </a:ln>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lgn="ctr" eaLnBrk="1" hangingPunct="1">
                <a:spcBef>
                  <a:spcPct val="50000"/>
                </a:spcBef>
              </a:pPr>
              <a:r>
                <a:rPr lang="en-US" altLang="ko-KR" sz="1400">
                  <a:solidFill>
                    <a:schemeClr val="tx1"/>
                  </a:solidFill>
                </a:rPr>
                <a:t>Communications barrier</a:t>
              </a:r>
            </a:p>
          </p:txBody>
        </p:sp>
        <p:sp>
          <p:nvSpPr>
            <p:cNvPr id="1057" name="Line 84"/>
            <p:cNvSpPr>
              <a:spLocks noChangeShapeType="1"/>
            </p:cNvSpPr>
            <p:nvPr/>
          </p:nvSpPr>
          <p:spPr bwMode="auto">
            <a:xfrm flipV="1">
              <a:off x="1440" y="2352"/>
              <a:ext cx="96"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sp>
        <p:nvSpPr>
          <p:cNvPr id="19545" name="Text Box 89"/>
          <p:cNvSpPr txBox="1">
            <a:spLocks noChangeArrowheads="1"/>
          </p:cNvSpPr>
          <p:nvPr/>
        </p:nvSpPr>
        <p:spPr bwMode="auto">
          <a:xfrm>
            <a:off x="5334000" y="2767013"/>
            <a:ext cx="1524000" cy="646112"/>
          </a:xfrm>
          <a:prstGeom prst="rect">
            <a:avLst/>
          </a:prstGeom>
          <a:solidFill>
            <a:srgbClr val="006699">
              <a:alpha val="5098"/>
            </a:srgbClr>
          </a:solidFill>
          <a:ln w="12700">
            <a:solidFill>
              <a:schemeClr val="tx1"/>
            </a:solidFill>
            <a:miter lim="800000"/>
            <a:headEnd/>
            <a:tailEnd/>
          </a:ln>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lgn="ctr" eaLnBrk="1" hangingPunct="1">
              <a:spcBef>
                <a:spcPct val="50000"/>
              </a:spcBef>
            </a:pPr>
            <a:r>
              <a:rPr lang="en-US" altLang="ko-KR" sz="1800">
                <a:solidFill>
                  <a:schemeClr val="tx1"/>
                </a:solidFill>
              </a:rPr>
              <a:t>Sensor field</a:t>
            </a:r>
          </a:p>
        </p:txBody>
      </p:sp>
      <p:sp>
        <p:nvSpPr>
          <p:cNvPr id="19546" name="Line 90"/>
          <p:cNvSpPr>
            <a:spLocks noChangeShapeType="1"/>
          </p:cNvSpPr>
          <p:nvPr/>
        </p:nvSpPr>
        <p:spPr bwMode="auto">
          <a:xfrm>
            <a:off x="6096000" y="3071813"/>
            <a:ext cx="1397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extLst>
      <p:ext uri="{BB962C8B-B14F-4D97-AF65-F5344CB8AC3E}">
        <p14:creationId xmlns:p14="http://schemas.microsoft.com/office/powerpoint/2010/main" val="3924395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514"/>
                                        </p:tgtEl>
                                        <p:attrNameLst>
                                          <p:attrName>style.visibility</p:attrName>
                                        </p:attrNameLst>
                                      </p:cBhvr>
                                      <p:to>
                                        <p:strVal val="visible"/>
                                      </p:to>
                                    </p:set>
                                    <p:anim calcmode="lin" valueType="num">
                                      <p:cBhvr>
                                        <p:cTn id="7" dur="500" fill="hold"/>
                                        <p:tgtEl>
                                          <p:spTgt spid="19514"/>
                                        </p:tgtEl>
                                        <p:attrNameLst>
                                          <p:attrName>ppt_w</p:attrName>
                                        </p:attrNameLst>
                                      </p:cBhvr>
                                      <p:tavLst>
                                        <p:tav tm="0">
                                          <p:val>
                                            <p:fltVal val="0"/>
                                          </p:val>
                                        </p:tav>
                                        <p:tav tm="100000">
                                          <p:val>
                                            <p:strVal val="#ppt_w"/>
                                          </p:val>
                                        </p:tav>
                                      </p:tavLst>
                                    </p:anim>
                                    <p:anim calcmode="lin" valueType="num">
                                      <p:cBhvr>
                                        <p:cTn id="8" dur="500" fill="hold"/>
                                        <p:tgtEl>
                                          <p:spTgt spid="19514"/>
                                        </p:tgtEl>
                                        <p:attrNameLst>
                                          <p:attrName>ppt_h</p:attrName>
                                        </p:attrNameLst>
                                      </p:cBhvr>
                                      <p:tavLst>
                                        <p:tav tm="0">
                                          <p:val>
                                            <p:fltVal val="0"/>
                                          </p:val>
                                        </p:tav>
                                        <p:tav tm="100000">
                                          <p:val>
                                            <p:strVal val="#ppt_h"/>
                                          </p:val>
                                        </p:tav>
                                      </p:tavLst>
                                    </p:anim>
                                    <p:animEffect transition="in" filter="fade">
                                      <p:cBhvr>
                                        <p:cTn id="9" dur="500"/>
                                        <p:tgtEl>
                                          <p:spTgt spid="19514"/>
                                        </p:tgtEl>
                                      </p:cBhvr>
                                    </p:animEffect>
                                  </p:childTnLst>
                                </p:cTn>
                              </p:par>
                              <p:par>
                                <p:cTn id="10" presetID="53" presetClass="entr" presetSubtype="0" fill="hold" nodeType="withEffect">
                                  <p:stCondLst>
                                    <p:cond delay="0"/>
                                  </p:stCondLst>
                                  <p:childTnLst>
                                    <p:set>
                                      <p:cBhvr>
                                        <p:cTn id="11" dur="1" fill="hold">
                                          <p:stCondLst>
                                            <p:cond delay="0"/>
                                          </p:stCondLst>
                                        </p:cTn>
                                        <p:tgtEl>
                                          <p:spTgt spid="19498"/>
                                        </p:tgtEl>
                                        <p:attrNameLst>
                                          <p:attrName>style.visibility</p:attrName>
                                        </p:attrNameLst>
                                      </p:cBhvr>
                                      <p:to>
                                        <p:strVal val="visible"/>
                                      </p:to>
                                    </p:set>
                                    <p:anim calcmode="lin" valueType="num">
                                      <p:cBhvr>
                                        <p:cTn id="12" dur="500" fill="hold"/>
                                        <p:tgtEl>
                                          <p:spTgt spid="19498"/>
                                        </p:tgtEl>
                                        <p:attrNameLst>
                                          <p:attrName>ppt_w</p:attrName>
                                        </p:attrNameLst>
                                      </p:cBhvr>
                                      <p:tavLst>
                                        <p:tav tm="0">
                                          <p:val>
                                            <p:fltVal val="0"/>
                                          </p:val>
                                        </p:tav>
                                        <p:tav tm="100000">
                                          <p:val>
                                            <p:strVal val="#ppt_w"/>
                                          </p:val>
                                        </p:tav>
                                      </p:tavLst>
                                    </p:anim>
                                    <p:anim calcmode="lin" valueType="num">
                                      <p:cBhvr>
                                        <p:cTn id="13" dur="500" fill="hold"/>
                                        <p:tgtEl>
                                          <p:spTgt spid="19498"/>
                                        </p:tgtEl>
                                        <p:attrNameLst>
                                          <p:attrName>ppt_h</p:attrName>
                                        </p:attrNameLst>
                                      </p:cBhvr>
                                      <p:tavLst>
                                        <p:tav tm="0">
                                          <p:val>
                                            <p:fltVal val="0"/>
                                          </p:val>
                                        </p:tav>
                                        <p:tav tm="100000">
                                          <p:val>
                                            <p:strVal val="#ppt_h"/>
                                          </p:val>
                                        </p:tav>
                                      </p:tavLst>
                                    </p:anim>
                                    <p:animEffect transition="in" filter="fade">
                                      <p:cBhvr>
                                        <p:cTn id="14" dur="500"/>
                                        <p:tgtEl>
                                          <p:spTgt spid="1949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516"/>
                                        </p:tgtEl>
                                        <p:attrNameLst>
                                          <p:attrName>style.visibility</p:attrName>
                                        </p:attrNameLst>
                                      </p:cBhvr>
                                      <p:to>
                                        <p:strVal val="visible"/>
                                      </p:to>
                                    </p:set>
                                    <p:anim calcmode="lin" valueType="num">
                                      <p:cBhvr>
                                        <p:cTn id="17" dur="500" fill="hold"/>
                                        <p:tgtEl>
                                          <p:spTgt spid="19516"/>
                                        </p:tgtEl>
                                        <p:attrNameLst>
                                          <p:attrName>ppt_w</p:attrName>
                                        </p:attrNameLst>
                                      </p:cBhvr>
                                      <p:tavLst>
                                        <p:tav tm="0">
                                          <p:val>
                                            <p:fltVal val="0"/>
                                          </p:val>
                                        </p:tav>
                                        <p:tav tm="100000">
                                          <p:val>
                                            <p:strVal val="#ppt_w"/>
                                          </p:val>
                                        </p:tav>
                                      </p:tavLst>
                                    </p:anim>
                                    <p:anim calcmode="lin" valueType="num">
                                      <p:cBhvr>
                                        <p:cTn id="18" dur="500" fill="hold"/>
                                        <p:tgtEl>
                                          <p:spTgt spid="19516"/>
                                        </p:tgtEl>
                                        <p:attrNameLst>
                                          <p:attrName>ppt_h</p:attrName>
                                        </p:attrNameLst>
                                      </p:cBhvr>
                                      <p:tavLst>
                                        <p:tav tm="0">
                                          <p:val>
                                            <p:fltVal val="0"/>
                                          </p:val>
                                        </p:tav>
                                        <p:tav tm="100000">
                                          <p:val>
                                            <p:strVal val="#ppt_h"/>
                                          </p:val>
                                        </p:tav>
                                      </p:tavLst>
                                    </p:anim>
                                    <p:animEffect transition="in" filter="fade">
                                      <p:cBhvr>
                                        <p:cTn id="19" dur="500"/>
                                        <p:tgtEl>
                                          <p:spTgt spid="19516"/>
                                        </p:tgtEl>
                                      </p:cBhvr>
                                    </p:animEffect>
                                  </p:childTnLst>
                                </p:cTn>
                              </p:par>
                              <p:par>
                                <p:cTn id="20" presetID="53" presetClass="entr" presetSubtype="0" fill="hold" nodeType="withEffect">
                                  <p:stCondLst>
                                    <p:cond delay="0"/>
                                  </p:stCondLst>
                                  <p:childTnLst>
                                    <p:set>
                                      <p:cBhvr>
                                        <p:cTn id="21" dur="1" fill="hold">
                                          <p:stCondLst>
                                            <p:cond delay="0"/>
                                          </p:stCondLst>
                                        </p:cTn>
                                        <p:tgtEl>
                                          <p:spTgt spid="19483"/>
                                        </p:tgtEl>
                                        <p:attrNameLst>
                                          <p:attrName>style.visibility</p:attrName>
                                        </p:attrNameLst>
                                      </p:cBhvr>
                                      <p:to>
                                        <p:strVal val="visible"/>
                                      </p:to>
                                    </p:set>
                                    <p:anim calcmode="lin" valueType="num">
                                      <p:cBhvr>
                                        <p:cTn id="22" dur="500" fill="hold"/>
                                        <p:tgtEl>
                                          <p:spTgt spid="19483"/>
                                        </p:tgtEl>
                                        <p:attrNameLst>
                                          <p:attrName>ppt_w</p:attrName>
                                        </p:attrNameLst>
                                      </p:cBhvr>
                                      <p:tavLst>
                                        <p:tav tm="0">
                                          <p:val>
                                            <p:fltVal val="0"/>
                                          </p:val>
                                        </p:tav>
                                        <p:tav tm="100000">
                                          <p:val>
                                            <p:strVal val="#ppt_w"/>
                                          </p:val>
                                        </p:tav>
                                      </p:tavLst>
                                    </p:anim>
                                    <p:anim calcmode="lin" valueType="num">
                                      <p:cBhvr>
                                        <p:cTn id="23" dur="500" fill="hold"/>
                                        <p:tgtEl>
                                          <p:spTgt spid="19483"/>
                                        </p:tgtEl>
                                        <p:attrNameLst>
                                          <p:attrName>ppt_h</p:attrName>
                                        </p:attrNameLst>
                                      </p:cBhvr>
                                      <p:tavLst>
                                        <p:tav tm="0">
                                          <p:val>
                                            <p:fltVal val="0"/>
                                          </p:val>
                                        </p:tav>
                                        <p:tav tm="100000">
                                          <p:val>
                                            <p:strVal val="#ppt_h"/>
                                          </p:val>
                                        </p:tav>
                                      </p:tavLst>
                                    </p:anim>
                                    <p:animEffect transition="in" filter="fade">
                                      <p:cBhvr>
                                        <p:cTn id="24" dur="500"/>
                                        <p:tgtEl>
                                          <p:spTgt spid="1948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9517"/>
                                        </p:tgtEl>
                                        <p:attrNameLst>
                                          <p:attrName>style.visibility</p:attrName>
                                        </p:attrNameLst>
                                      </p:cBhvr>
                                      <p:to>
                                        <p:strVal val="visible"/>
                                      </p:to>
                                    </p:set>
                                    <p:anim calcmode="lin" valueType="num">
                                      <p:cBhvr>
                                        <p:cTn id="27" dur="500" fill="hold"/>
                                        <p:tgtEl>
                                          <p:spTgt spid="19517"/>
                                        </p:tgtEl>
                                        <p:attrNameLst>
                                          <p:attrName>ppt_w</p:attrName>
                                        </p:attrNameLst>
                                      </p:cBhvr>
                                      <p:tavLst>
                                        <p:tav tm="0">
                                          <p:val>
                                            <p:fltVal val="0"/>
                                          </p:val>
                                        </p:tav>
                                        <p:tav tm="100000">
                                          <p:val>
                                            <p:strVal val="#ppt_w"/>
                                          </p:val>
                                        </p:tav>
                                      </p:tavLst>
                                    </p:anim>
                                    <p:anim calcmode="lin" valueType="num">
                                      <p:cBhvr>
                                        <p:cTn id="28" dur="500" fill="hold"/>
                                        <p:tgtEl>
                                          <p:spTgt spid="19517"/>
                                        </p:tgtEl>
                                        <p:attrNameLst>
                                          <p:attrName>ppt_h</p:attrName>
                                        </p:attrNameLst>
                                      </p:cBhvr>
                                      <p:tavLst>
                                        <p:tav tm="0">
                                          <p:val>
                                            <p:fltVal val="0"/>
                                          </p:val>
                                        </p:tav>
                                        <p:tav tm="100000">
                                          <p:val>
                                            <p:strVal val="#ppt_h"/>
                                          </p:val>
                                        </p:tav>
                                      </p:tavLst>
                                    </p:anim>
                                    <p:animEffect transition="in" filter="fade">
                                      <p:cBhvr>
                                        <p:cTn id="29" dur="500"/>
                                        <p:tgtEl>
                                          <p:spTgt spid="195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9497"/>
                                        </p:tgtEl>
                                        <p:attrNameLst>
                                          <p:attrName>style.visibility</p:attrName>
                                        </p:attrNameLst>
                                      </p:cBhvr>
                                      <p:to>
                                        <p:strVal val="visible"/>
                                      </p:to>
                                    </p:set>
                                    <p:anim calcmode="lin" valueType="num">
                                      <p:cBhvr>
                                        <p:cTn id="34" dur="500" fill="hold"/>
                                        <p:tgtEl>
                                          <p:spTgt spid="19497"/>
                                        </p:tgtEl>
                                        <p:attrNameLst>
                                          <p:attrName>ppt_w</p:attrName>
                                        </p:attrNameLst>
                                      </p:cBhvr>
                                      <p:tavLst>
                                        <p:tav tm="0">
                                          <p:val>
                                            <p:fltVal val="0"/>
                                          </p:val>
                                        </p:tav>
                                        <p:tav tm="100000">
                                          <p:val>
                                            <p:strVal val="#ppt_w"/>
                                          </p:val>
                                        </p:tav>
                                      </p:tavLst>
                                    </p:anim>
                                    <p:anim calcmode="lin" valueType="num">
                                      <p:cBhvr>
                                        <p:cTn id="35" dur="500" fill="hold"/>
                                        <p:tgtEl>
                                          <p:spTgt spid="19497"/>
                                        </p:tgtEl>
                                        <p:attrNameLst>
                                          <p:attrName>ppt_h</p:attrName>
                                        </p:attrNameLst>
                                      </p:cBhvr>
                                      <p:tavLst>
                                        <p:tav tm="0">
                                          <p:val>
                                            <p:fltVal val="0"/>
                                          </p:val>
                                        </p:tav>
                                        <p:tav tm="100000">
                                          <p:val>
                                            <p:strVal val="#ppt_h"/>
                                          </p:val>
                                        </p:tav>
                                      </p:tavLst>
                                    </p:anim>
                                    <p:animEffect transition="in" filter="fade">
                                      <p:cBhvr>
                                        <p:cTn id="36" dur="500"/>
                                        <p:tgtEl>
                                          <p:spTgt spid="19497"/>
                                        </p:tgtEl>
                                      </p:cBhvr>
                                    </p:animEffect>
                                  </p:childTnLst>
                                </p:cTn>
                              </p:par>
                              <p:par>
                                <p:cTn id="37" presetID="53"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nodeType="afterGroup">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19512"/>
                                        </p:tgtEl>
                                        <p:attrNameLst>
                                          <p:attrName>style.visibility</p:attrName>
                                        </p:attrNameLst>
                                      </p:cBhvr>
                                      <p:to>
                                        <p:strVal val="visible"/>
                                      </p:to>
                                    </p:set>
                                    <p:anim calcmode="lin" valueType="num">
                                      <p:cBhvr>
                                        <p:cTn id="52" dur="500" fill="hold"/>
                                        <p:tgtEl>
                                          <p:spTgt spid="19512"/>
                                        </p:tgtEl>
                                        <p:attrNameLst>
                                          <p:attrName>ppt_w</p:attrName>
                                        </p:attrNameLst>
                                      </p:cBhvr>
                                      <p:tavLst>
                                        <p:tav tm="0">
                                          <p:val>
                                            <p:fltVal val="0"/>
                                          </p:val>
                                        </p:tav>
                                        <p:tav tm="100000">
                                          <p:val>
                                            <p:strVal val="#ppt_w"/>
                                          </p:val>
                                        </p:tav>
                                      </p:tavLst>
                                    </p:anim>
                                    <p:anim calcmode="lin" valueType="num">
                                      <p:cBhvr>
                                        <p:cTn id="53" dur="500" fill="hold"/>
                                        <p:tgtEl>
                                          <p:spTgt spid="19512"/>
                                        </p:tgtEl>
                                        <p:attrNameLst>
                                          <p:attrName>ppt_h</p:attrName>
                                        </p:attrNameLst>
                                      </p:cBhvr>
                                      <p:tavLst>
                                        <p:tav tm="0">
                                          <p:val>
                                            <p:fltVal val="0"/>
                                          </p:val>
                                        </p:tav>
                                        <p:tav tm="100000">
                                          <p:val>
                                            <p:strVal val="#ppt_h"/>
                                          </p:val>
                                        </p:tav>
                                      </p:tavLst>
                                    </p:anim>
                                    <p:animEffect transition="in" filter="fade">
                                      <p:cBhvr>
                                        <p:cTn id="54" dur="500"/>
                                        <p:tgtEl>
                                          <p:spTgt spid="19512"/>
                                        </p:tgtEl>
                                      </p:cBhvr>
                                    </p:animEffect>
                                  </p:childTnLst>
                                </p:cTn>
                              </p:par>
                              <p:par>
                                <p:cTn id="55" presetID="53" presetClass="entr" presetSubtype="0" fill="hold" nodeType="withEffect">
                                  <p:stCondLst>
                                    <p:cond delay="0"/>
                                  </p:stCondLst>
                                  <p:childTnLst>
                                    <p:set>
                                      <p:cBhvr>
                                        <p:cTn id="56" dur="1" fill="hold">
                                          <p:stCondLst>
                                            <p:cond delay="0"/>
                                          </p:stCondLst>
                                        </p:cTn>
                                        <p:tgtEl>
                                          <p:spTgt spid="19513"/>
                                        </p:tgtEl>
                                        <p:attrNameLst>
                                          <p:attrName>style.visibility</p:attrName>
                                        </p:attrNameLst>
                                      </p:cBhvr>
                                      <p:to>
                                        <p:strVal val="visible"/>
                                      </p:to>
                                    </p:set>
                                    <p:anim calcmode="lin" valueType="num">
                                      <p:cBhvr>
                                        <p:cTn id="57" dur="500" fill="hold"/>
                                        <p:tgtEl>
                                          <p:spTgt spid="19513"/>
                                        </p:tgtEl>
                                        <p:attrNameLst>
                                          <p:attrName>ppt_w</p:attrName>
                                        </p:attrNameLst>
                                      </p:cBhvr>
                                      <p:tavLst>
                                        <p:tav tm="0">
                                          <p:val>
                                            <p:fltVal val="0"/>
                                          </p:val>
                                        </p:tav>
                                        <p:tav tm="100000">
                                          <p:val>
                                            <p:strVal val="#ppt_w"/>
                                          </p:val>
                                        </p:tav>
                                      </p:tavLst>
                                    </p:anim>
                                    <p:anim calcmode="lin" valueType="num">
                                      <p:cBhvr>
                                        <p:cTn id="58" dur="500" fill="hold"/>
                                        <p:tgtEl>
                                          <p:spTgt spid="19513"/>
                                        </p:tgtEl>
                                        <p:attrNameLst>
                                          <p:attrName>ppt_h</p:attrName>
                                        </p:attrNameLst>
                                      </p:cBhvr>
                                      <p:tavLst>
                                        <p:tav tm="0">
                                          <p:val>
                                            <p:fltVal val="0"/>
                                          </p:val>
                                        </p:tav>
                                        <p:tav tm="100000">
                                          <p:val>
                                            <p:strVal val="#ppt_h"/>
                                          </p:val>
                                        </p:tav>
                                      </p:tavLst>
                                    </p:anim>
                                    <p:animEffect transition="in" filter="fade">
                                      <p:cBhvr>
                                        <p:cTn id="59" dur="500"/>
                                        <p:tgtEl>
                                          <p:spTgt spid="19513"/>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9515"/>
                                        </p:tgtEl>
                                        <p:attrNameLst>
                                          <p:attrName>style.visibility</p:attrName>
                                        </p:attrNameLst>
                                      </p:cBhvr>
                                      <p:to>
                                        <p:strVal val="visible"/>
                                      </p:to>
                                    </p:set>
                                    <p:anim calcmode="lin" valueType="num">
                                      <p:cBhvr>
                                        <p:cTn id="62" dur="500" fill="hold"/>
                                        <p:tgtEl>
                                          <p:spTgt spid="19515"/>
                                        </p:tgtEl>
                                        <p:attrNameLst>
                                          <p:attrName>ppt_w</p:attrName>
                                        </p:attrNameLst>
                                      </p:cBhvr>
                                      <p:tavLst>
                                        <p:tav tm="0">
                                          <p:val>
                                            <p:fltVal val="0"/>
                                          </p:val>
                                        </p:tav>
                                        <p:tav tm="100000">
                                          <p:val>
                                            <p:strVal val="#ppt_w"/>
                                          </p:val>
                                        </p:tav>
                                      </p:tavLst>
                                    </p:anim>
                                    <p:anim calcmode="lin" valueType="num">
                                      <p:cBhvr>
                                        <p:cTn id="63" dur="500" fill="hold"/>
                                        <p:tgtEl>
                                          <p:spTgt spid="19515"/>
                                        </p:tgtEl>
                                        <p:attrNameLst>
                                          <p:attrName>ppt_h</p:attrName>
                                        </p:attrNameLst>
                                      </p:cBhvr>
                                      <p:tavLst>
                                        <p:tav tm="0">
                                          <p:val>
                                            <p:fltVal val="0"/>
                                          </p:val>
                                        </p:tav>
                                        <p:tav tm="100000">
                                          <p:val>
                                            <p:strVal val="#ppt_h"/>
                                          </p:val>
                                        </p:tav>
                                      </p:tavLst>
                                    </p:anim>
                                    <p:animEffect transition="in" filter="fade">
                                      <p:cBhvr>
                                        <p:cTn id="64" dur="500"/>
                                        <p:tgtEl>
                                          <p:spTgt spid="195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9458"/>
                                        </p:tgtEl>
                                        <p:attrNameLst>
                                          <p:attrName>style.visibility</p:attrName>
                                        </p:attrNameLst>
                                      </p:cBhvr>
                                      <p:to>
                                        <p:strVal val="visible"/>
                                      </p:to>
                                    </p:set>
                                    <p:anim calcmode="lin" valueType="num">
                                      <p:cBhvr>
                                        <p:cTn id="69" dur="500" fill="hold"/>
                                        <p:tgtEl>
                                          <p:spTgt spid="19458"/>
                                        </p:tgtEl>
                                        <p:attrNameLst>
                                          <p:attrName>ppt_w</p:attrName>
                                        </p:attrNameLst>
                                      </p:cBhvr>
                                      <p:tavLst>
                                        <p:tav tm="0">
                                          <p:val>
                                            <p:fltVal val="0"/>
                                          </p:val>
                                        </p:tav>
                                        <p:tav tm="100000">
                                          <p:val>
                                            <p:strVal val="#ppt_w"/>
                                          </p:val>
                                        </p:tav>
                                      </p:tavLst>
                                    </p:anim>
                                    <p:anim calcmode="lin" valueType="num">
                                      <p:cBhvr>
                                        <p:cTn id="70" dur="500" fill="hold"/>
                                        <p:tgtEl>
                                          <p:spTgt spid="19458"/>
                                        </p:tgtEl>
                                        <p:attrNameLst>
                                          <p:attrName>ppt_h</p:attrName>
                                        </p:attrNameLst>
                                      </p:cBhvr>
                                      <p:tavLst>
                                        <p:tav tm="0">
                                          <p:val>
                                            <p:fltVal val="0"/>
                                          </p:val>
                                        </p:tav>
                                        <p:tav tm="100000">
                                          <p:val>
                                            <p:strVal val="#ppt_h"/>
                                          </p:val>
                                        </p:tav>
                                      </p:tavLst>
                                    </p:anim>
                                    <p:animEffect transition="in" filter="fade">
                                      <p:cBhvr>
                                        <p:cTn id="71" dur="500"/>
                                        <p:tgtEl>
                                          <p:spTgt spid="1945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1" presetClass="exit" presetSubtype="0" fill="hold" grpId="1" nodeType="clickEffect">
                                  <p:stCondLst>
                                    <p:cond delay="0"/>
                                  </p:stCondLst>
                                  <p:childTnLst>
                                    <p:anim calcmode="discrete" valueType="str">
                                      <p:cBhvr>
                                        <p:cTn id="75" dur="1000"/>
                                        <p:tgtEl>
                                          <p:spTgt spid="19458"/>
                                        </p:tgtEl>
                                        <p:attrNameLst>
                                          <p:attrName>style.visibility</p:attrName>
                                        </p:attrNameLst>
                                      </p:cBhvr>
                                      <p:tavLst>
                                        <p:tav tm="0">
                                          <p:val>
                                            <p:strVal val="hidden"/>
                                          </p:val>
                                        </p:tav>
                                        <p:tav tm="50000">
                                          <p:val>
                                            <p:strVal val="visible"/>
                                          </p:val>
                                        </p:tav>
                                      </p:tavLst>
                                    </p:anim>
                                    <p:set>
                                      <p:cBhvr>
                                        <p:cTn id="76" dur="1" fill="hold">
                                          <p:stCondLst>
                                            <p:cond delay="999"/>
                                          </p:stCondLst>
                                        </p:cTn>
                                        <p:tgtEl>
                                          <p:spTgt spid="19458"/>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9524"/>
                                        </p:tgtEl>
                                        <p:attrNameLst>
                                          <p:attrName>style.visibility</p:attrName>
                                        </p:attrNameLst>
                                      </p:cBhvr>
                                      <p:to>
                                        <p:strVal val="visible"/>
                                      </p:to>
                                    </p:set>
                                    <p:anim calcmode="lin" valueType="num">
                                      <p:cBhvr>
                                        <p:cTn id="81" dur="500" fill="hold"/>
                                        <p:tgtEl>
                                          <p:spTgt spid="19524"/>
                                        </p:tgtEl>
                                        <p:attrNameLst>
                                          <p:attrName>ppt_w</p:attrName>
                                        </p:attrNameLst>
                                      </p:cBhvr>
                                      <p:tavLst>
                                        <p:tav tm="0">
                                          <p:val>
                                            <p:fltVal val="0"/>
                                          </p:val>
                                        </p:tav>
                                        <p:tav tm="100000">
                                          <p:val>
                                            <p:strVal val="#ppt_w"/>
                                          </p:val>
                                        </p:tav>
                                      </p:tavLst>
                                    </p:anim>
                                    <p:anim calcmode="lin" valueType="num">
                                      <p:cBhvr>
                                        <p:cTn id="82" dur="500" fill="hold"/>
                                        <p:tgtEl>
                                          <p:spTgt spid="19524"/>
                                        </p:tgtEl>
                                        <p:attrNameLst>
                                          <p:attrName>ppt_h</p:attrName>
                                        </p:attrNameLst>
                                      </p:cBhvr>
                                      <p:tavLst>
                                        <p:tav tm="0">
                                          <p:val>
                                            <p:fltVal val="0"/>
                                          </p:val>
                                        </p:tav>
                                        <p:tav tm="100000">
                                          <p:val>
                                            <p:strVal val="#ppt_h"/>
                                          </p:val>
                                        </p:tav>
                                      </p:tavLst>
                                    </p:anim>
                                    <p:animEffect transition="in" filter="fade">
                                      <p:cBhvr>
                                        <p:cTn id="83" dur="500"/>
                                        <p:tgtEl>
                                          <p:spTgt spid="1952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nodeType="click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animEffect transition="in" filter="fade">
                                      <p:cBhvr>
                                        <p:cTn id="97" dur="500"/>
                                        <p:tgtEl>
                                          <p:spTgt spid="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1" presetClass="exit" presetSubtype="0" fill="hold" nodeType="clickEffect">
                                  <p:stCondLst>
                                    <p:cond delay="0"/>
                                  </p:stCondLst>
                                  <p:childTnLst>
                                    <p:anim calcmode="discrete" valueType="str">
                                      <p:cBhvr>
                                        <p:cTn id="101" dur="1000"/>
                                        <p:tgtEl>
                                          <p:spTgt spid="8"/>
                                        </p:tgtEl>
                                        <p:attrNameLst>
                                          <p:attrName>style.visibility</p:attrName>
                                        </p:attrNameLst>
                                      </p:cBhvr>
                                      <p:tavLst>
                                        <p:tav tm="0">
                                          <p:val>
                                            <p:strVal val="hidden"/>
                                          </p:val>
                                        </p:tav>
                                        <p:tav tm="50000">
                                          <p:val>
                                            <p:strVal val="visible"/>
                                          </p:val>
                                        </p:tav>
                                      </p:tavLst>
                                    </p:anim>
                                    <p:set>
                                      <p:cBhvr>
                                        <p:cTn id="102" dur="1" fill="hold">
                                          <p:stCondLst>
                                            <p:cond delay="999"/>
                                          </p:stCondLst>
                                        </p:cTn>
                                        <p:tgtEl>
                                          <p:spTgt spid="8"/>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3" presetClass="entr" presetSubtype="0" fill="hold" nodeType="click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p:cTn id="107" dur="500" fill="hold"/>
                                        <p:tgtEl>
                                          <p:spTgt spid="7"/>
                                        </p:tgtEl>
                                        <p:attrNameLst>
                                          <p:attrName>ppt_w</p:attrName>
                                        </p:attrNameLst>
                                      </p:cBhvr>
                                      <p:tavLst>
                                        <p:tav tm="0">
                                          <p:val>
                                            <p:fltVal val="0"/>
                                          </p:val>
                                        </p:tav>
                                        <p:tav tm="100000">
                                          <p:val>
                                            <p:strVal val="#ppt_w"/>
                                          </p:val>
                                        </p:tav>
                                      </p:tavLst>
                                    </p:anim>
                                    <p:anim calcmode="lin" valueType="num">
                                      <p:cBhvr>
                                        <p:cTn id="108" dur="500" fill="hold"/>
                                        <p:tgtEl>
                                          <p:spTgt spid="7"/>
                                        </p:tgtEl>
                                        <p:attrNameLst>
                                          <p:attrName>ppt_h</p:attrName>
                                        </p:attrNameLst>
                                      </p:cBhvr>
                                      <p:tavLst>
                                        <p:tav tm="0">
                                          <p:val>
                                            <p:fltVal val="0"/>
                                          </p:val>
                                        </p:tav>
                                        <p:tav tm="100000">
                                          <p:val>
                                            <p:strVal val="#ppt_h"/>
                                          </p:val>
                                        </p:tav>
                                      </p:tavLst>
                                    </p:anim>
                                    <p:animEffect transition="in" filter="fade">
                                      <p:cBhvr>
                                        <p:cTn id="109" dur="500"/>
                                        <p:tgtEl>
                                          <p:spTgt spid="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3" presetClass="entr" presetSubtype="0" fill="hold" nodeType="click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p:cTn id="114" dur="500" fill="hold"/>
                                        <p:tgtEl>
                                          <p:spTgt spid="4"/>
                                        </p:tgtEl>
                                        <p:attrNameLst>
                                          <p:attrName>ppt_w</p:attrName>
                                        </p:attrNameLst>
                                      </p:cBhvr>
                                      <p:tavLst>
                                        <p:tav tm="0">
                                          <p:val>
                                            <p:fltVal val="0"/>
                                          </p:val>
                                        </p:tav>
                                        <p:tav tm="100000">
                                          <p:val>
                                            <p:strVal val="#ppt_w"/>
                                          </p:val>
                                        </p:tav>
                                      </p:tavLst>
                                    </p:anim>
                                    <p:anim calcmode="lin" valueType="num">
                                      <p:cBhvr>
                                        <p:cTn id="115" dur="500" fill="hold"/>
                                        <p:tgtEl>
                                          <p:spTgt spid="4"/>
                                        </p:tgtEl>
                                        <p:attrNameLst>
                                          <p:attrName>ppt_h</p:attrName>
                                        </p:attrNameLst>
                                      </p:cBhvr>
                                      <p:tavLst>
                                        <p:tav tm="0">
                                          <p:val>
                                            <p:fltVal val="0"/>
                                          </p:val>
                                        </p:tav>
                                        <p:tav tm="100000">
                                          <p:val>
                                            <p:strVal val="#ppt_h"/>
                                          </p:val>
                                        </p:tav>
                                      </p:tavLst>
                                    </p:anim>
                                    <p:animEffect transition="in" filter="fade">
                                      <p:cBhvr>
                                        <p:cTn id="116" dur="500"/>
                                        <p:tgtEl>
                                          <p:spTgt spid="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19460"/>
                                        </p:tgtEl>
                                        <p:attrNameLst>
                                          <p:attrName>style.visibility</p:attrName>
                                        </p:attrNameLst>
                                      </p:cBhvr>
                                      <p:to>
                                        <p:strVal val="visible"/>
                                      </p:to>
                                    </p:set>
                                    <p:anim calcmode="lin" valueType="num">
                                      <p:cBhvr>
                                        <p:cTn id="121" dur="500" fill="hold"/>
                                        <p:tgtEl>
                                          <p:spTgt spid="19460"/>
                                        </p:tgtEl>
                                        <p:attrNameLst>
                                          <p:attrName>ppt_w</p:attrName>
                                        </p:attrNameLst>
                                      </p:cBhvr>
                                      <p:tavLst>
                                        <p:tav tm="0">
                                          <p:val>
                                            <p:fltVal val="0"/>
                                          </p:val>
                                        </p:tav>
                                        <p:tav tm="100000">
                                          <p:val>
                                            <p:strVal val="#ppt_w"/>
                                          </p:val>
                                        </p:tav>
                                      </p:tavLst>
                                    </p:anim>
                                    <p:anim calcmode="lin" valueType="num">
                                      <p:cBhvr>
                                        <p:cTn id="122" dur="500" fill="hold"/>
                                        <p:tgtEl>
                                          <p:spTgt spid="19460"/>
                                        </p:tgtEl>
                                        <p:attrNameLst>
                                          <p:attrName>ppt_h</p:attrName>
                                        </p:attrNameLst>
                                      </p:cBhvr>
                                      <p:tavLst>
                                        <p:tav tm="0">
                                          <p:val>
                                            <p:fltVal val="0"/>
                                          </p:val>
                                        </p:tav>
                                        <p:tav tm="100000">
                                          <p:val>
                                            <p:strVal val="#ppt_h"/>
                                          </p:val>
                                        </p:tav>
                                      </p:tavLst>
                                    </p:anim>
                                    <p:animEffect transition="in" filter="fade">
                                      <p:cBhvr>
                                        <p:cTn id="123" dur="500"/>
                                        <p:tgtEl>
                                          <p:spTgt spid="19460"/>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19485"/>
                                        </p:tgtEl>
                                        <p:attrNameLst>
                                          <p:attrName>style.visibility</p:attrName>
                                        </p:attrNameLst>
                                      </p:cBhvr>
                                      <p:to>
                                        <p:strVal val="visible"/>
                                      </p:to>
                                    </p:set>
                                    <p:anim calcmode="lin" valueType="num">
                                      <p:cBhvr>
                                        <p:cTn id="126" dur="500" fill="hold"/>
                                        <p:tgtEl>
                                          <p:spTgt spid="19485"/>
                                        </p:tgtEl>
                                        <p:attrNameLst>
                                          <p:attrName>ppt_w</p:attrName>
                                        </p:attrNameLst>
                                      </p:cBhvr>
                                      <p:tavLst>
                                        <p:tav tm="0">
                                          <p:val>
                                            <p:fltVal val="0"/>
                                          </p:val>
                                        </p:tav>
                                        <p:tav tm="100000">
                                          <p:val>
                                            <p:strVal val="#ppt_w"/>
                                          </p:val>
                                        </p:tav>
                                      </p:tavLst>
                                    </p:anim>
                                    <p:anim calcmode="lin" valueType="num">
                                      <p:cBhvr>
                                        <p:cTn id="127" dur="500" fill="hold"/>
                                        <p:tgtEl>
                                          <p:spTgt spid="19485"/>
                                        </p:tgtEl>
                                        <p:attrNameLst>
                                          <p:attrName>ppt_h</p:attrName>
                                        </p:attrNameLst>
                                      </p:cBhvr>
                                      <p:tavLst>
                                        <p:tav tm="0">
                                          <p:val>
                                            <p:fltVal val="0"/>
                                          </p:val>
                                        </p:tav>
                                        <p:tav tm="100000">
                                          <p:val>
                                            <p:strVal val="#ppt_h"/>
                                          </p:val>
                                        </p:tav>
                                      </p:tavLst>
                                    </p:anim>
                                    <p:animEffect transition="in" filter="fade">
                                      <p:cBhvr>
                                        <p:cTn id="128" dur="500"/>
                                        <p:tgtEl>
                                          <p:spTgt spid="19485"/>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nodeType="click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p:cTn id="133" dur="500" fill="hold"/>
                                        <p:tgtEl>
                                          <p:spTgt spid="12"/>
                                        </p:tgtEl>
                                        <p:attrNameLst>
                                          <p:attrName>ppt_w</p:attrName>
                                        </p:attrNameLst>
                                      </p:cBhvr>
                                      <p:tavLst>
                                        <p:tav tm="0">
                                          <p:val>
                                            <p:fltVal val="0"/>
                                          </p:val>
                                        </p:tav>
                                        <p:tav tm="100000">
                                          <p:val>
                                            <p:strVal val="#ppt_w"/>
                                          </p:val>
                                        </p:tav>
                                      </p:tavLst>
                                    </p:anim>
                                    <p:anim calcmode="lin" valueType="num">
                                      <p:cBhvr>
                                        <p:cTn id="134" dur="500" fill="hold"/>
                                        <p:tgtEl>
                                          <p:spTgt spid="12"/>
                                        </p:tgtEl>
                                        <p:attrNameLst>
                                          <p:attrName>ppt_h</p:attrName>
                                        </p:attrNameLst>
                                      </p:cBhvr>
                                      <p:tavLst>
                                        <p:tav tm="0">
                                          <p:val>
                                            <p:fltVal val="0"/>
                                          </p:val>
                                        </p:tav>
                                        <p:tav tm="100000">
                                          <p:val>
                                            <p:strVal val="#ppt_h"/>
                                          </p:val>
                                        </p:tav>
                                      </p:tavLst>
                                    </p:anim>
                                    <p:animEffect transition="in" filter="fade">
                                      <p:cBhvr>
                                        <p:cTn id="135" dur="500"/>
                                        <p:tgtEl>
                                          <p:spTgt spid="12"/>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19459"/>
                                        </p:tgtEl>
                                        <p:attrNameLst>
                                          <p:attrName>style.visibility</p:attrName>
                                        </p:attrNameLst>
                                      </p:cBhvr>
                                      <p:to>
                                        <p:strVal val="visible"/>
                                      </p:to>
                                    </p:set>
                                    <p:anim calcmode="lin" valueType="num">
                                      <p:cBhvr>
                                        <p:cTn id="138" dur="500" fill="hold"/>
                                        <p:tgtEl>
                                          <p:spTgt spid="19459"/>
                                        </p:tgtEl>
                                        <p:attrNameLst>
                                          <p:attrName>ppt_w</p:attrName>
                                        </p:attrNameLst>
                                      </p:cBhvr>
                                      <p:tavLst>
                                        <p:tav tm="0">
                                          <p:val>
                                            <p:fltVal val="0"/>
                                          </p:val>
                                        </p:tav>
                                        <p:tav tm="100000">
                                          <p:val>
                                            <p:strVal val="#ppt_w"/>
                                          </p:val>
                                        </p:tav>
                                      </p:tavLst>
                                    </p:anim>
                                    <p:anim calcmode="lin" valueType="num">
                                      <p:cBhvr>
                                        <p:cTn id="139" dur="500" fill="hold"/>
                                        <p:tgtEl>
                                          <p:spTgt spid="19459"/>
                                        </p:tgtEl>
                                        <p:attrNameLst>
                                          <p:attrName>ppt_h</p:attrName>
                                        </p:attrNameLst>
                                      </p:cBhvr>
                                      <p:tavLst>
                                        <p:tav tm="0">
                                          <p:val>
                                            <p:fltVal val="0"/>
                                          </p:val>
                                        </p:tav>
                                        <p:tav tm="100000">
                                          <p:val>
                                            <p:strVal val="#ppt_h"/>
                                          </p:val>
                                        </p:tav>
                                      </p:tavLst>
                                    </p:anim>
                                    <p:animEffect transition="in" filter="fade">
                                      <p:cBhvr>
                                        <p:cTn id="140" dur="500"/>
                                        <p:tgtEl>
                                          <p:spTgt spid="1945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19461"/>
                                        </p:tgtEl>
                                        <p:attrNameLst>
                                          <p:attrName>style.visibility</p:attrName>
                                        </p:attrNameLst>
                                      </p:cBhvr>
                                      <p:to>
                                        <p:strVal val="visible"/>
                                      </p:to>
                                    </p:set>
                                    <p:anim calcmode="lin" valueType="num">
                                      <p:cBhvr>
                                        <p:cTn id="145" dur="500" fill="hold"/>
                                        <p:tgtEl>
                                          <p:spTgt spid="19461"/>
                                        </p:tgtEl>
                                        <p:attrNameLst>
                                          <p:attrName>ppt_w</p:attrName>
                                        </p:attrNameLst>
                                      </p:cBhvr>
                                      <p:tavLst>
                                        <p:tav tm="0">
                                          <p:val>
                                            <p:fltVal val="0"/>
                                          </p:val>
                                        </p:tav>
                                        <p:tav tm="100000">
                                          <p:val>
                                            <p:strVal val="#ppt_w"/>
                                          </p:val>
                                        </p:tav>
                                      </p:tavLst>
                                    </p:anim>
                                    <p:anim calcmode="lin" valueType="num">
                                      <p:cBhvr>
                                        <p:cTn id="146" dur="500" fill="hold"/>
                                        <p:tgtEl>
                                          <p:spTgt spid="19461"/>
                                        </p:tgtEl>
                                        <p:attrNameLst>
                                          <p:attrName>ppt_h</p:attrName>
                                        </p:attrNameLst>
                                      </p:cBhvr>
                                      <p:tavLst>
                                        <p:tav tm="0">
                                          <p:val>
                                            <p:fltVal val="0"/>
                                          </p:val>
                                        </p:tav>
                                        <p:tav tm="100000">
                                          <p:val>
                                            <p:strVal val="#ppt_h"/>
                                          </p:val>
                                        </p:tav>
                                      </p:tavLst>
                                    </p:anim>
                                    <p:animEffect transition="in" filter="fade">
                                      <p:cBhvr>
                                        <p:cTn id="147" dur="500"/>
                                        <p:tgtEl>
                                          <p:spTgt spid="1946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1" presetClass="exit" presetSubtype="0" fill="hold" grpId="1" nodeType="clickEffect">
                                  <p:stCondLst>
                                    <p:cond delay="0"/>
                                  </p:stCondLst>
                                  <p:childTnLst>
                                    <p:anim calcmode="discrete" valueType="str">
                                      <p:cBhvr>
                                        <p:cTn id="151" dur="1000"/>
                                        <p:tgtEl>
                                          <p:spTgt spid="19461"/>
                                        </p:tgtEl>
                                        <p:attrNameLst>
                                          <p:attrName>style.visibility</p:attrName>
                                        </p:attrNameLst>
                                      </p:cBhvr>
                                      <p:tavLst>
                                        <p:tav tm="0">
                                          <p:val>
                                            <p:strVal val="hidden"/>
                                          </p:val>
                                        </p:tav>
                                        <p:tav tm="50000">
                                          <p:val>
                                            <p:strVal val="visible"/>
                                          </p:val>
                                        </p:tav>
                                      </p:tavLst>
                                    </p:anim>
                                    <p:set>
                                      <p:cBhvr>
                                        <p:cTn id="152" dur="1" fill="hold">
                                          <p:stCondLst>
                                            <p:cond delay="999"/>
                                          </p:stCondLst>
                                        </p:cTn>
                                        <p:tgtEl>
                                          <p:spTgt spid="19461"/>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3" presetClass="entr" presetSubtype="0" fill="hold" nodeType="clickEffect">
                                  <p:stCondLst>
                                    <p:cond delay="0"/>
                                  </p:stCondLst>
                                  <p:childTnLst>
                                    <p:set>
                                      <p:cBhvr>
                                        <p:cTn id="156" dur="1" fill="hold">
                                          <p:stCondLst>
                                            <p:cond delay="0"/>
                                          </p:stCondLst>
                                        </p:cTn>
                                        <p:tgtEl>
                                          <p:spTgt spid="3"/>
                                        </p:tgtEl>
                                        <p:attrNameLst>
                                          <p:attrName>style.visibility</p:attrName>
                                        </p:attrNameLst>
                                      </p:cBhvr>
                                      <p:to>
                                        <p:strVal val="visible"/>
                                      </p:to>
                                    </p:set>
                                    <p:anim calcmode="lin" valueType="num">
                                      <p:cBhvr>
                                        <p:cTn id="157" dur="500" fill="hold"/>
                                        <p:tgtEl>
                                          <p:spTgt spid="3"/>
                                        </p:tgtEl>
                                        <p:attrNameLst>
                                          <p:attrName>ppt_w</p:attrName>
                                        </p:attrNameLst>
                                      </p:cBhvr>
                                      <p:tavLst>
                                        <p:tav tm="0">
                                          <p:val>
                                            <p:fltVal val="0"/>
                                          </p:val>
                                        </p:tav>
                                        <p:tav tm="100000">
                                          <p:val>
                                            <p:strVal val="#ppt_w"/>
                                          </p:val>
                                        </p:tav>
                                      </p:tavLst>
                                    </p:anim>
                                    <p:anim calcmode="lin" valueType="num">
                                      <p:cBhvr>
                                        <p:cTn id="158" dur="500" fill="hold"/>
                                        <p:tgtEl>
                                          <p:spTgt spid="3"/>
                                        </p:tgtEl>
                                        <p:attrNameLst>
                                          <p:attrName>ppt_h</p:attrName>
                                        </p:attrNameLst>
                                      </p:cBhvr>
                                      <p:tavLst>
                                        <p:tav tm="0">
                                          <p:val>
                                            <p:fltVal val="0"/>
                                          </p:val>
                                        </p:tav>
                                        <p:tav tm="100000">
                                          <p:val>
                                            <p:strVal val="#ppt_h"/>
                                          </p:val>
                                        </p:tav>
                                      </p:tavLst>
                                    </p:anim>
                                    <p:animEffect transition="in" filter="fade">
                                      <p:cBhvr>
                                        <p:cTn id="159" dur="500"/>
                                        <p:tgtEl>
                                          <p:spTgt spid="3"/>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0" fill="hold" grpId="0" nodeType="clickEffect">
                                  <p:stCondLst>
                                    <p:cond delay="0"/>
                                  </p:stCondLst>
                                  <p:childTnLst>
                                    <p:set>
                                      <p:cBhvr>
                                        <p:cTn id="163" dur="1" fill="hold">
                                          <p:stCondLst>
                                            <p:cond delay="0"/>
                                          </p:stCondLst>
                                        </p:cTn>
                                        <p:tgtEl>
                                          <p:spTgt spid="19490"/>
                                        </p:tgtEl>
                                        <p:attrNameLst>
                                          <p:attrName>style.visibility</p:attrName>
                                        </p:attrNameLst>
                                      </p:cBhvr>
                                      <p:to>
                                        <p:strVal val="visible"/>
                                      </p:to>
                                    </p:set>
                                    <p:anim calcmode="lin" valueType="num">
                                      <p:cBhvr>
                                        <p:cTn id="164" dur="500" fill="hold"/>
                                        <p:tgtEl>
                                          <p:spTgt spid="19490"/>
                                        </p:tgtEl>
                                        <p:attrNameLst>
                                          <p:attrName>ppt_w</p:attrName>
                                        </p:attrNameLst>
                                      </p:cBhvr>
                                      <p:tavLst>
                                        <p:tav tm="0">
                                          <p:val>
                                            <p:fltVal val="0"/>
                                          </p:val>
                                        </p:tav>
                                        <p:tav tm="100000">
                                          <p:val>
                                            <p:strVal val="#ppt_w"/>
                                          </p:val>
                                        </p:tav>
                                      </p:tavLst>
                                    </p:anim>
                                    <p:anim calcmode="lin" valueType="num">
                                      <p:cBhvr>
                                        <p:cTn id="165" dur="500" fill="hold"/>
                                        <p:tgtEl>
                                          <p:spTgt spid="19490"/>
                                        </p:tgtEl>
                                        <p:attrNameLst>
                                          <p:attrName>ppt_h</p:attrName>
                                        </p:attrNameLst>
                                      </p:cBhvr>
                                      <p:tavLst>
                                        <p:tav tm="0">
                                          <p:val>
                                            <p:fltVal val="0"/>
                                          </p:val>
                                        </p:tav>
                                        <p:tav tm="100000">
                                          <p:val>
                                            <p:strVal val="#ppt_h"/>
                                          </p:val>
                                        </p:tav>
                                      </p:tavLst>
                                    </p:anim>
                                    <p:animEffect transition="in" filter="fade">
                                      <p:cBhvr>
                                        <p:cTn id="166" dur="500"/>
                                        <p:tgtEl>
                                          <p:spTgt spid="19490"/>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53" presetClass="entr" presetSubtype="0" fill="hold" grpId="0" nodeType="clickEffect">
                                  <p:stCondLst>
                                    <p:cond delay="0"/>
                                  </p:stCondLst>
                                  <p:childTnLst>
                                    <p:set>
                                      <p:cBhvr>
                                        <p:cTn id="170" dur="1" fill="hold">
                                          <p:stCondLst>
                                            <p:cond delay="0"/>
                                          </p:stCondLst>
                                        </p:cTn>
                                        <p:tgtEl>
                                          <p:spTgt spid="19463"/>
                                        </p:tgtEl>
                                        <p:attrNameLst>
                                          <p:attrName>style.visibility</p:attrName>
                                        </p:attrNameLst>
                                      </p:cBhvr>
                                      <p:to>
                                        <p:strVal val="visible"/>
                                      </p:to>
                                    </p:set>
                                    <p:anim calcmode="lin" valueType="num">
                                      <p:cBhvr>
                                        <p:cTn id="171" dur="500" fill="hold"/>
                                        <p:tgtEl>
                                          <p:spTgt spid="19463"/>
                                        </p:tgtEl>
                                        <p:attrNameLst>
                                          <p:attrName>ppt_w</p:attrName>
                                        </p:attrNameLst>
                                      </p:cBhvr>
                                      <p:tavLst>
                                        <p:tav tm="0">
                                          <p:val>
                                            <p:fltVal val="0"/>
                                          </p:val>
                                        </p:tav>
                                        <p:tav tm="100000">
                                          <p:val>
                                            <p:strVal val="#ppt_w"/>
                                          </p:val>
                                        </p:tav>
                                      </p:tavLst>
                                    </p:anim>
                                    <p:anim calcmode="lin" valueType="num">
                                      <p:cBhvr>
                                        <p:cTn id="172" dur="500" fill="hold"/>
                                        <p:tgtEl>
                                          <p:spTgt spid="19463"/>
                                        </p:tgtEl>
                                        <p:attrNameLst>
                                          <p:attrName>ppt_h</p:attrName>
                                        </p:attrNameLst>
                                      </p:cBhvr>
                                      <p:tavLst>
                                        <p:tav tm="0">
                                          <p:val>
                                            <p:fltVal val="0"/>
                                          </p:val>
                                        </p:tav>
                                        <p:tav tm="100000">
                                          <p:val>
                                            <p:strVal val="#ppt_h"/>
                                          </p:val>
                                        </p:tav>
                                      </p:tavLst>
                                    </p:anim>
                                    <p:animEffect transition="in" filter="fade">
                                      <p:cBhvr>
                                        <p:cTn id="173" dur="500"/>
                                        <p:tgtEl>
                                          <p:spTgt spid="19463"/>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1" presetClass="exit" presetSubtype="0" fill="hold" grpId="1" nodeType="clickEffect">
                                  <p:stCondLst>
                                    <p:cond delay="0"/>
                                  </p:stCondLst>
                                  <p:childTnLst>
                                    <p:anim calcmode="discrete" valueType="str">
                                      <p:cBhvr>
                                        <p:cTn id="177" dur="1000"/>
                                        <p:tgtEl>
                                          <p:spTgt spid="19463"/>
                                        </p:tgtEl>
                                        <p:attrNameLst>
                                          <p:attrName>style.visibility</p:attrName>
                                        </p:attrNameLst>
                                      </p:cBhvr>
                                      <p:tavLst>
                                        <p:tav tm="0">
                                          <p:val>
                                            <p:strVal val="hidden"/>
                                          </p:val>
                                        </p:tav>
                                        <p:tav tm="50000">
                                          <p:val>
                                            <p:strVal val="visible"/>
                                          </p:val>
                                        </p:tav>
                                      </p:tavLst>
                                    </p:anim>
                                    <p:set>
                                      <p:cBhvr>
                                        <p:cTn id="178" dur="1" fill="hold">
                                          <p:stCondLst>
                                            <p:cond delay="999"/>
                                          </p:stCondLst>
                                        </p:cTn>
                                        <p:tgtEl>
                                          <p:spTgt spid="19463"/>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53" presetClass="entr" presetSubtype="0" fill="hold" nodeType="clickEffect">
                                  <p:stCondLst>
                                    <p:cond delay="0"/>
                                  </p:stCondLst>
                                  <p:childTnLst>
                                    <p:set>
                                      <p:cBhvr>
                                        <p:cTn id="182" dur="1" fill="hold">
                                          <p:stCondLst>
                                            <p:cond delay="0"/>
                                          </p:stCondLst>
                                        </p:cTn>
                                        <p:tgtEl>
                                          <p:spTgt spid="2"/>
                                        </p:tgtEl>
                                        <p:attrNameLst>
                                          <p:attrName>style.visibility</p:attrName>
                                        </p:attrNameLst>
                                      </p:cBhvr>
                                      <p:to>
                                        <p:strVal val="visible"/>
                                      </p:to>
                                    </p:set>
                                    <p:anim calcmode="lin" valueType="num">
                                      <p:cBhvr>
                                        <p:cTn id="183" dur="500" fill="hold"/>
                                        <p:tgtEl>
                                          <p:spTgt spid="2"/>
                                        </p:tgtEl>
                                        <p:attrNameLst>
                                          <p:attrName>ppt_w</p:attrName>
                                        </p:attrNameLst>
                                      </p:cBhvr>
                                      <p:tavLst>
                                        <p:tav tm="0">
                                          <p:val>
                                            <p:fltVal val="0"/>
                                          </p:val>
                                        </p:tav>
                                        <p:tav tm="100000">
                                          <p:val>
                                            <p:strVal val="#ppt_w"/>
                                          </p:val>
                                        </p:tav>
                                      </p:tavLst>
                                    </p:anim>
                                    <p:anim calcmode="lin" valueType="num">
                                      <p:cBhvr>
                                        <p:cTn id="184" dur="500" fill="hold"/>
                                        <p:tgtEl>
                                          <p:spTgt spid="2"/>
                                        </p:tgtEl>
                                        <p:attrNameLst>
                                          <p:attrName>ppt_h</p:attrName>
                                        </p:attrNameLst>
                                      </p:cBhvr>
                                      <p:tavLst>
                                        <p:tav tm="0">
                                          <p:val>
                                            <p:fltVal val="0"/>
                                          </p:val>
                                        </p:tav>
                                        <p:tav tm="100000">
                                          <p:val>
                                            <p:strVal val="#ppt_h"/>
                                          </p:val>
                                        </p:tav>
                                      </p:tavLst>
                                    </p:anim>
                                    <p:animEffect transition="in" filter="fade">
                                      <p:cBhvr>
                                        <p:cTn id="185" dur="500"/>
                                        <p:tgtEl>
                                          <p:spTgt spid="2"/>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19546"/>
                                        </p:tgtEl>
                                        <p:attrNameLst>
                                          <p:attrName>style.visibility</p:attrName>
                                        </p:attrNameLst>
                                      </p:cBhvr>
                                      <p:to>
                                        <p:strVal val="visible"/>
                                      </p:to>
                                    </p:set>
                                    <p:anim calcmode="lin" valueType="num">
                                      <p:cBhvr>
                                        <p:cTn id="190" dur="500" fill="hold"/>
                                        <p:tgtEl>
                                          <p:spTgt spid="19546"/>
                                        </p:tgtEl>
                                        <p:attrNameLst>
                                          <p:attrName>ppt_w</p:attrName>
                                        </p:attrNameLst>
                                      </p:cBhvr>
                                      <p:tavLst>
                                        <p:tav tm="0">
                                          <p:val>
                                            <p:fltVal val="0"/>
                                          </p:val>
                                        </p:tav>
                                        <p:tav tm="100000">
                                          <p:val>
                                            <p:strVal val="#ppt_w"/>
                                          </p:val>
                                        </p:tav>
                                      </p:tavLst>
                                    </p:anim>
                                    <p:anim calcmode="lin" valueType="num">
                                      <p:cBhvr>
                                        <p:cTn id="191" dur="500" fill="hold"/>
                                        <p:tgtEl>
                                          <p:spTgt spid="19546"/>
                                        </p:tgtEl>
                                        <p:attrNameLst>
                                          <p:attrName>ppt_h</p:attrName>
                                        </p:attrNameLst>
                                      </p:cBhvr>
                                      <p:tavLst>
                                        <p:tav tm="0">
                                          <p:val>
                                            <p:fltVal val="0"/>
                                          </p:val>
                                        </p:tav>
                                        <p:tav tm="100000">
                                          <p:val>
                                            <p:strVal val="#ppt_h"/>
                                          </p:val>
                                        </p:tav>
                                      </p:tavLst>
                                    </p:anim>
                                    <p:animEffect transition="in" filter="fade">
                                      <p:cBhvr>
                                        <p:cTn id="192" dur="500"/>
                                        <p:tgtEl>
                                          <p:spTgt spid="19546"/>
                                        </p:tgtEl>
                                      </p:cBhvr>
                                    </p:animEffect>
                                  </p:childTnLst>
                                </p:cTn>
                              </p:par>
                              <p:par>
                                <p:cTn id="193" presetID="53" presetClass="entr" presetSubtype="0" fill="hold" grpId="0" nodeType="withEffect">
                                  <p:stCondLst>
                                    <p:cond delay="0"/>
                                  </p:stCondLst>
                                  <p:childTnLst>
                                    <p:set>
                                      <p:cBhvr>
                                        <p:cTn id="194" dur="1" fill="hold">
                                          <p:stCondLst>
                                            <p:cond delay="0"/>
                                          </p:stCondLst>
                                        </p:cTn>
                                        <p:tgtEl>
                                          <p:spTgt spid="19545"/>
                                        </p:tgtEl>
                                        <p:attrNameLst>
                                          <p:attrName>style.visibility</p:attrName>
                                        </p:attrNameLst>
                                      </p:cBhvr>
                                      <p:to>
                                        <p:strVal val="visible"/>
                                      </p:to>
                                    </p:set>
                                    <p:anim calcmode="lin" valueType="num">
                                      <p:cBhvr>
                                        <p:cTn id="195" dur="500" fill="hold"/>
                                        <p:tgtEl>
                                          <p:spTgt spid="19545"/>
                                        </p:tgtEl>
                                        <p:attrNameLst>
                                          <p:attrName>ppt_w</p:attrName>
                                        </p:attrNameLst>
                                      </p:cBhvr>
                                      <p:tavLst>
                                        <p:tav tm="0">
                                          <p:val>
                                            <p:fltVal val="0"/>
                                          </p:val>
                                        </p:tav>
                                        <p:tav tm="100000">
                                          <p:val>
                                            <p:strVal val="#ppt_w"/>
                                          </p:val>
                                        </p:tav>
                                      </p:tavLst>
                                    </p:anim>
                                    <p:anim calcmode="lin" valueType="num">
                                      <p:cBhvr>
                                        <p:cTn id="196" dur="500" fill="hold"/>
                                        <p:tgtEl>
                                          <p:spTgt spid="19545"/>
                                        </p:tgtEl>
                                        <p:attrNameLst>
                                          <p:attrName>ppt_h</p:attrName>
                                        </p:attrNameLst>
                                      </p:cBhvr>
                                      <p:tavLst>
                                        <p:tav tm="0">
                                          <p:val>
                                            <p:fltVal val="0"/>
                                          </p:val>
                                        </p:tav>
                                        <p:tav tm="100000">
                                          <p:val>
                                            <p:strVal val="#ppt_h"/>
                                          </p:val>
                                        </p:tav>
                                      </p:tavLst>
                                    </p:anim>
                                    <p:animEffect transition="in" filter="fade">
                                      <p:cBhvr>
                                        <p:cTn id="197" dur="500"/>
                                        <p:tgtEl>
                                          <p:spTgt spid="19545"/>
                                        </p:tgtEl>
                                      </p:cBhvr>
                                    </p:animEffect>
                                  </p:childTnLst>
                                </p:cTn>
                              </p:par>
                              <p:par>
                                <p:cTn id="198" presetID="53" presetClass="entr" presetSubtype="0" fill="hold" grpId="0" nodeType="withEffect">
                                  <p:stCondLst>
                                    <p:cond delay="0"/>
                                  </p:stCondLst>
                                  <p:childTnLst>
                                    <p:set>
                                      <p:cBhvr>
                                        <p:cTn id="199" dur="1" fill="hold">
                                          <p:stCondLst>
                                            <p:cond delay="0"/>
                                          </p:stCondLst>
                                        </p:cTn>
                                        <p:tgtEl>
                                          <p:spTgt spid="19544"/>
                                        </p:tgtEl>
                                        <p:attrNameLst>
                                          <p:attrName>style.visibility</p:attrName>
                                        </p:attrNameLst>
                                      </p:cBhvr>
                                      <p:to>
                                        <p:strVal val="visible"/>
                                      </p:to>
                                    </p:set>
                                    <p:anim calcmode="lin" valueType="num">
                                      <p:cBhvr>
                                        <p:cTn id="200" dur="500" fill="hold"/>
                                        <p:tgtEl>
                                          <p:spTgt spid="19544"/>
                                        </p:tgtEl>
                                        <p:attrNameLst>
                                          <p:attrName>ppt_w</p:attrName>
                                        </p:attrNameLst>
                                      </p:cBhvr>
                                      <p:tavLst>
                                        <p:tav tm="0">
                                          <p:val>
                                            <p:fltVal val="0"/>
                                          </p:val>
                                        </p:tav>
                                        <p:tav tm="100000">
                                          <p:val>
                                            <p:strVal val="#ppt_w"/>
                                          </p:val>
                                        </p:tav>
                                      </p:tavLst>
                                    </p:anim>
                                    <p:anim calcmode="lin" valueType="num">
                                      <p:cBhvr>
                                        <p:cTn id="201" dur="500" fill="hold"/>
                                        <p:tgtEl>
                                          <p:spTgt spid="19544"/>
                                        </p:tgtEl>
                                        <p:attrNameLst>
                                          <p:attrName>ppt_h</p:attrName>
                                        </p:attrNameLst>
                                      </p:cBhvr>
                                      <p:tavLst>
                                        <p:tav tm="0">
                                          <p:val>
                                            <p:fltVal val="0"/>
                                          </p:val>
                                        </p:tav>
                                        <p:tav tm="100000">
                                          <p:val>
                                            <p:strVal val="#ppt_h"/>
                                          </p:val>
                                        </p:tav>
                                      </p:tavLst>
                                    </p:anim>
                                    <p:animEffect transition="in" filter="fade">
                                      <p:cBhvr>
                                        <p:cTn id="202" dur="500"/>
                                        <p:tgtEl>
                                          <p:spTgt spid="19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4" grpId="0" animBg="1"/>
      <p:bldP spid="19460" grpId="0" animBg="1"/>
      <p:bldP spid="19461" grpId="0" animBg="1"/>
      <p:bldP spid="19461" grpId="1" animBg="1"/>
      <p:bldP spid="19463" grpId="0" animBg="1"/>
      <p:bldP spid="19463" grpId="1" animBg="1"/>
      <p:bldP spid="19524" grpId="0" animBg="1"/>
      <p:bldP spid="19458" grpId="0" animBg="1"/>
      <p:bldP spid="19458" grpId="1" animBg="1"/>
      <p:bldP spid="19459" grpId="0" animBg="1"/>
      <p:bldP spid="19485" grpId="0" animBg="1"/>
      <p:bldP spid="19490" grpId="0" animBg="1"/>
      <p:bldP spid="19497" grpId="0" animBg="1"/>
      <p:bldP spid="19512" grpId="0" animBg="1"/>
      <p:bldP spid="19514" grpId="0" animBg="1"/>
      <p:bldP spid="19515" grpId="0" animBg="1"/>
      <p:bldP spid="19516" grpId="0" animBg="1"/>
      <p:bldP spid="19517" grpId="0" animBg="1"/>
      <p:bldP spid="19545" grpId="0" animBg="1"/>
      <p:bldP spid="195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altLang="ko-KR" dirty="0">
                <a:ea typeface="굴림" pitchFamily="50" charset="-127"/>
              </a:rPr>
              <a:t>Computer Revolution</a:t>
            </a:r>
          </a:p>
        </p:txBody>
      </p:sp>
      <p:sp>
        <p:nvSpPr>
          <p:cNvPr id="28675" name="슬라이드 번호 개체 틀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5474FC56-5E52-40F7-8FE2-DBE76A2EB686}" type="slidenum">
              <a:rPr kumimoji="0" lang="en-US" altLang="ko-KR" sz="1400" smtClean="0">
                <a:solidFill>
                  <a:srgbClr val="FFFFFF"/>
                </a:solidFill>
                <a:effectLst/>
              </a:rPr>
              <a:pPr eaLnBrk="1" hangingPunct="1"/>
              <a:t>13</a:t>
            </a:fld>
            <a:endParaRPr kumimoji="0" lang="en-US" altLang="ko-KR" sz="1400" smtClean="0">
              <a:solidFill>
                <a:srgbClr val="FFFFFF"/>
              </a:solidFill>
              <a:effectLst/>
            </a:endParaRPr>
          </a:p>
        </p:txBody>
      </p:sp>
      <p:sp>
        <p:nvSpPr>
          <p:cNvPr id="26647" name="Rectangle 23"/>
          <p:cNvSpPr>
            <a:spLocks noChangeArrowheads="1"/>
          </p:cNvSpPr>
          <p:nvPr/>
        </p:nvSpPr>
        <p:spPr bwMode="auto">
          <a:xfrm>
            <a:off x="4495800" y="5969000"/>
            <a:ext cx="350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buFont typeface="Webdings" pitchFamily="18" charset="2"/>
              <a:buNone/>
            </a:pPr>
            <a:r>
              <a:rPr lang="en-US" altLang="ko-KR" sz="1600"/>
              <a:t>0.5 oz, 2.25 x 1.25 x 0.25 inch</a:t>
            </a:r>
          </a:p>
        </p:txBody>
      </p:sp>
      <p:sp>
        <p:nvSpPr>
          <p:cNvPr id="26646" name="Rectangle 22"/>
          <p:cNvSpPr>
            <a:spLocks noChangeArrowheads="1"/>
          </p:cNvSpPr>
          <p:nvPr/>
        </p:nvSpPr>
        <p:spPr bwMode="auto">
          <a:xfrm>
            <a:off x="1143000" y="5969000"/>
            <a:ext cx="335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solidFill>
                  <a:schemeClr val="accent2"/>
                </a:solidFill>
              </a:rPr>
              <a:t>25 lb, 19.5 x 5.5 x 16 inch</a:t>
            </a:r>
          </a:p>
        </p:txBody>
      </p:sp>
      <p:sp>
        <p:nvSpPr>
          <p:cNvPr id="26645" name="Rectangle 21"/>
          <p:cNvSpPr>
            <a:spLocks noChangeArrowheads="1"/>
          </p:cNvSpPr>
          <p:nvPr/>
        </p:nvSpPr>
        <p:spPr bwMode="auto">
          <a:xfrm>
            <a:off x="4495800" y="5537200"/>
            <a:ext cx="350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t>~14 mW</a:t>
            </a:r>
          </a:p>
        </p:txBody>
      </p:sp>
      <p:sp>
        <p:nvSpPr>
          <p:cNvPr id="26644" name="Rectangle 20"/>
          <p:cNvSpPr>
            <a:spLocks noChangeArrowheads="1"/>
          </p:cNvSpPr>
          <p:nvPr/>
        </p:nvSpPr>
        <p:spPr bwMode="auto">
          <a:xfrm>
            <a:off x="1143000" y="5537200"/>
            <a:ext cx="335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solidFill>
                  <a:schemeClr val="accent2"/>
                </a:solidFill>
              </a:rPr>
              <a:t>~ 64 W</a:t>
            </a:r>
          </a:p>
        </p:txBody>
      </p:sp>
      <p:sp>
        <p:nvSpPr>
          <p:cNvPr id="26643" name="Rectangle 19"/>
          <p:cNvSpPr>
            <a:spLocks noChangeArrowheads="1"/>
          </p:cNvSpPr>
          <p:nvPr/>
        </p:nvSpPr>
        <p:spPr bwMode="auto">
          <a:xfrm>
            <a:off x="4495800" y="5105400"/>
            <a:ext cx="350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t>~ $35</a:t>
            </a:r>
          </a:p>
        </p:txBody>
      </p:sp>
      <p:sp>
        <p:nvSpPr>
          <p:cNvPr id="26642" name="Rectangle 18"/>
          <p:cNvSpPr>
            <a:spLocks noChangeArrowheads="1"/>
          </p:cNvSpPr>
          <p:nvPr/>
        </p:nvSpPr>
        <p:spPr bwMode="auto">
          <a:xfrm>
            <a:off x="1143000" y="5105400"/>
            <a:ext cx="335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solidFill>
                  <a:schemeClr val="accent2"/>
                </a:solidFill>
              </a:rPr>
              <a:t>~ $6K (today)</a:t>
            </a:r>
          </a:p>
        </p:txBody>
      </p:sp>
      <p:sp>
        <p:nvSpPr>
          <p:cNvPr id="26641" name="Rectangle 17"/>
          <p:cNvSpPr>
            <a:spLocks noChangeArrowheads="1"/>
          </p:cNvSpPr>
          <p:nvPr/>
        </p:nvSpPr>
        <p:spPr bwMode="auto">
          <a:xfrm>
            <a:off x="4495800" y="4673600"/>
            <a:ext cx="350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t>512 KB Flash</a:t>
            </a:r>
          </a:p>
        </p:txBody>
      </p:sp>
      <p:sp>
        <p:nvSpPr>
          <p:cNvPr id="26640" name="Rectangle 16"/>
          <p:cNvSpPr>
            <a:spLocks noChangeArrowheads="1"/>
          </p:cNvSpPr>
          <p:nvPr/>
        </p:nvSpPr>
        <p:spPr bwMode="auto">
          <a:xfrm>
            <a:off x="1143000" y="4673600"/>
            <a:ext cx="335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solidFill>
                  <a:schemeClr val="accent2"/>
                </a:solidFill>
              </a:rPr>
              <a:t>160 KB Floppies</a:t>
            </a:r>
          </a:p>
        </p:txBody>
      </p:sp>
      <p:sp>
        <p:nvSpPr>
          <p:cNvPr id="26639" name="Rectangle 15"/>
          <p:cNvSpPr>
            <a:spLocks noChangeArrowheads="1"/>
          </p:cNvSpPr>
          <p:nvPr/>
        </p:nvSpPr>
        <p:spPr bwMode="auto">
          <a:xfrm>
            <a:off x="4495800" y="4241800"/>
            <a:ext cx="350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t>128 KB RAM</a:t>
            </a:r>
          </a:p>
        </p:txBody>
      </p:sp>
      <p:sp>
        <p:nvSpPr>
          <p:cNvPr id="26638" name="Rectangle 14"/>
          <p:cNvSpPr>
            <a:spLocks noChangeArrowheads="1"/>
          </p:cNvSpPr>
          <p:nvPr/>
        </p:nvSpPr>
        <p:spPr bwMode="auto">
          <a:xfrm>
            <a:off x="1143000" y="4241800"/>
            <a:ext cx="335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solidFill>
                  <a:schemeClr val="accent2"/>
                </a:solidFill>
              </a:rPr>
              <a:t>16-256 KB RAM</a:t>
            </a:r>
          </a:p>
        </p:txBody>
      </p:sp>
      <p:sp>
        <p:nvSpPr>
          <p:cNvPr id="26637" name="Rectangle 13"/>
          <p:cNvSpPr>
            <a:spLocks noChangeArrowheads="1"/>
          </p:cNvSpPr>
          <p:nvPr/>
        </p:nvSpPr>
        <p:spPr bwMode="auto">
          <a:xfrm>
            <a:off x="4495800" y="3810000"/>
            <a:ext cx="3505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t>4 MHz</a:t>
            </a:r>
          </a:p>
        </p:txBody>
      </p:sp>
      <p:sp>
        <p:nvSpPr>
          <p:cNvPr id="26636" name="Rectangle 12"/>
          <p:cNvSpPr>
            <a:spLocks noChangeArrowheads="1"/>
          </p:cNvSpPr>
          <p:nvPr/>
        </p:nvSpPr>
        <p:spPr bwMode="auto">
          <a:xfrm>
            <a:off x="1143000" y="3810000"/>
            <a:ext cx="335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Font typeface="Webdings" pitchFamily="18" charset="2"/>
              <a:buNone/>
            </a:pPr>
            <a:r>
              <a:rPr lang="en-US" altLang="ko-KR" sz="1800">
                <a:solidFill>
                  <a:schemeClr val="accent2"/>
                </a:solidFill>
              </a:rPr>
              <a:t>4.77 MHz</a:t>
            </a:r>
          </a:p>
        </p:txBody>
      </p:sp>
      <p:sp>
        <p:nvSpPr>
          <p:cNvPr id="28688" name="Rectangle 11"/>
          <p:cNvSpPr>
            <a:spLocks noChangeArrowheads="1"/>
          </p:cNvSpPr>
          <p:nvPr/>
        </p:nvSpPr>
        <p:spPr bwMode="auto">
          <a:xfrm>
            <a:off x="4495800" y="3443288"/>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buFont typeface="Webdings" pitchFamily="18" charset="2"/>
              <a:buNone/>
            </a:pPr>
            <a:r>
              <a:rPr lang="en-US" altLang="ko-KR" sz="1800" i="1">
                <a:solidFill>
                  <a:srgbClr val="FF0101"/>
                </a:solidFill>
              </a:rPr>
              <a:t>MICAZ Mote (2005)</a:t>
            </a:r>
          </a:p>
        </p:txBody>
      </p:sp>
      <p:sp>
        <p:nvSpPr>
          <p:cNvPr id="28689" name="Rectangle 10"/>
          <p:cNvSpPr>
            <a:spLocks noChangeArrowheads="1"/>
          </p:cNvSpPr>
          <p:nvPr/>
        </p:nvSpPr>
        <p:spPr bwMode="auto">
          <a:xfrm>
            <a:off x="1143000" y="3443288"/>
            <a:ext cx="335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buFont typeface="Webdings" pitchFamily="18" charset="2"/>
              <a:buNone/>
            </a:pPr>
            <a:r>
              <a:rPr lang="en-US" altLang="ko-KR" sz="1800" i="1">
                <a:solidFill>
                  <a:srgbClr val="FF0101"/>
                </a:solidFill>
              </a:rPr>
              <a:t>Original IBM PC (1981)</a:t>
            </a:r>
          </a:p>
        </p:txBody>
      </p:sp>
      <p:sp>
        <p:nvSpPr>
          <p:cNvPr id="28690" name="Line 24"/>
          <p:cNvSpPr>
            <a:spLocks noChangeShapeType="1"/>
          </p:cNvSpPr>
          <p:nvPr/>
        </p:nvSpPr>
        <p:spPr bwMode="auto">
          <a:xfrm>
            <a:off x="1143000" y="3443288"/>
            <a:ext cx="6858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1" name="Line 25"/>
          <p:cNvSpPr>
            <a:spLocks noChangeShapeType="1"/>
          </p:cNvSpPr>
          <p:nvPr/>
        </p:nvSpPr>
        <p:spPr bwMode="auto">
          <a:xfrm>
            <a:off x="1143000" y="3810000"/>
            <a:ext cx="685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2" name="Line 26"/>
          <p:cNvSpPr>
            <a:spLocks noChangeShapeType="1"/>
          </p:cNvSpPr>
          <p:nvPr/>
        </p:nvSpPr>
        <p:spPr bwMode="auto">
          <a:xfrm>
            <a:off x="1143000" y="4241800"/>
            <a:ext cx="685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3" name="Line 27"/>
          <p:cNvSpPr>
            <a:spLocks noChangeShapeType="1"/>
          </p:cNvSpPr>
          <p:nvPr/>
        </p:nvSpPr>
        <p:spPr bwMode="auto">
          <a:xfrm>
            <a:off x="1143000" y="4673600"/>
            <a:ext cx="685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4" name="Line 28"/>
          <p:cNvSpPr>
            <a:spLocks noChangeShapeType="1"/>
          </p:cNvSpPr>
          <p:nvPr/>
        </p:nvSpPr>
        <p:spPr bwMode="auto">
          <a:xfrm>
            <a:off x="1143000" y="5105400"/>
            <a:ext cx="685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5" name="Line 29"/>
          <p:cNvSpPr>
            <a:spLocks noChangeShapeType="1"/>
          </p:cNvSpPr>
          <p:nvPr/>
        </p:nvSpPr>
        <p:spPr bwMode="auto">
          <a:xfrm>
            <a:off x="1143000" y="5537200"/>
            <a:ext cx="685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6" name="Line 30"/>
          <p:cNvSpPr>
            <a:spLocks noChangeShapeType="1"/>
          </p:cNvSpPr>
          <p:nvPr/>
        </p:nvSpPr>
        <p:spPr bwMode="auto">
          <a:xfrm>
            <a:off x="1143000" y="5969000"/>
            <a:ext cx="6858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7" name="Line 31"/>
          <p:cNvSpPr>
            <a:spLocks noChangeShapeType="1"/>
          </p:cNvSpPr>
          <p:nvPr/>
        </p:nvSpPr>
        <p:spPr bwMode="auto">
          <a:xfrm>
            <a:off x="1143000" y="6400800"/>
            <a:ext cx="6858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8" name="Line 32"/>
          <p:cNvSpPr>
            <a:spLocks noChangeShapeType="1"/>
          </p:cNvSpPr>
          <p:nvPr/>
        </p:nvSpPr>
        <p:spPr bwMode="auto">
          <a:xfrm>
            <a:off x="1143000" y="3443288"/>
            <a:ext cx="0" cy="295751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699" name="Line 33"/>
          <p:cNvSpPr>
            <a:spLocks noChangeShapeType="1"/>
          </p:cNvSpPr>
          <p:nvPr/>
        </p:nvSpPr>
        <p:spPr bwMode="auto">
          <a:xfrm>
            <a:off x="4495800" y="3443288"/>
            <a:ext cx="0" cy="2957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8700" name="Line 34"/>
          <p:cNvSpPr>
            <a:spLocks noChangeShapeType="1"/>
          </p:cNvSpPr>
          <p:nvPr/>
        </p:nvSpPr>
        <p:spPr bwMode="auto">
          <a:xfrm>
            <a:off x="8001000" y="3443288"/>
            <a:ext cx="0" cy="295751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ko-KR" altLang="en-US"/>
          </a:p>
        </p:txBody>
      </p:sp>
      <p:pic>
        <p:nvPicPr>
          <p:cNvPr id="28701" name="Picture 60" descr="ibm_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990600"/>
            <a:ext cx="2703512" cy="2325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702"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3276600" cy="2325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2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anim calcmode="lin" valueType="num">
                                      <p:cBhvr>
                                        <p:cTn id="7" dur="500" fill="hold"/>
                                        <p:tgtEl>
                                          <p:spTgt spid="26636"/>
                                        </p:tgtEl>
                                        <p:attrNameLst>
                                          <p:attrName>ppt_w</p:attrName>
                                        </p:attrNameLst>
                                      </p:cBhvr>
                                      <p:tavLst>
                                        <p:tav tm="0">
                                          <p:val>
                                            <p:fltVal val="0"/>
                                          </p:val>
                                        </p:tav>
                                        <p:tav tm="100000">
                                          <p:val>
                                            <p:strVal val="#ppt_w"/>
                                          </p:val>
                                        </p:tav>
                                      </p:tavLst>
                                    </p:anim>
                                    <p:anim calcmode="lin" valueType="num">
                                      <p:cBhvr>
                                        <p:cTn id="8" dur="500" fill="hold"/>
                                        <p:tgtEl>
                                          <p:spTgt spid="26636"/>
                                        </p:tgtEl>
                                        <p:attrNameLst>
                                          <p:attrName>ppt_h</p:attrName>
                                        </p:attrNameLst>
                                      </p:cBhvr>
                                      <p:tavLst>
                                        <p:tav tm="0">
                                          <p:val>
                                            <p:fltVal val="0"/>
                                          </p:val>
                                        </p:tav>
                                        <p:tav tm="100000">
                                          <p:val>
                                            <p:strVal val="#ppt_h"/>
                                          </p:val>
                                        </p:tav>
                                      </p:tavLst>
                                    </p:anim>
                                    <p:animEffect transition="in" filter="fade">
                                      <p:cBhvr>
                                        <p:cTn id="9" dur="500"/>
                                        <p:tgtEl>
                                          <p:spTgt spid="2663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637"/>
                                        </p:tgtEl>
                                        <p:attrNameLst>
                                          <p:attrName>style.visibility</p:attrName>
                                        </p:attrNameLst>
                                      </p:cBhvr>
                                      <p:to>
                                        <p:strVal val="visible"/>
                                      </p:to>
                                    </p:set>
                                    <p:anim calcmode="lin" valueType="num">
                                      <p:cBhvr>
                                        <p:cTn id="12" dur="500" fill="hold"/>
                                        <p:tgtEl>
                                          <p:spTgt spid="26637"/>
                                        </p:tgtEl>
                                        <p:attrNameLst>
                                          <p:attrName>ppt_w</p:attrName>
                                        </p:attrNameLst>
                                      </p:cBhvr>
                                      <p:tavLst>
                                        <p:tav tm="0">
                                          <p:val>
                                            <p:fltVal val="0"/>
                                          </p:val>
                                        </p:tav>
                                        <p:tav tm="100000">
                                          <p:val>
                                            <p:strVal val="#ppt_w"/>
                                          </p:val>
                                        </p:tav>
                                      </p:tavLst>
                                    </p:anim>
                                    <p:anim calcmode="lin" valueType="num">
                                      <p:cBhvr>
                                        <p:cTn id="13" dur="500" fill="hold"/>
                                        <p:tgtEl>
                                          <p:spTgt spid="26637"/>
                                        </p:tgtEl>
                                        <p:attrNameLst>
                                          <p:attrName>ppt_h</p:attrName>
                                        </p:attrNameLst>
                                      </p:cBhvr>
                                      <p:tavLst>
                                        <p:tav tm="0">
                                          <p:val>
                                            <p:fltVal val="0"/>
                                          </p:val>
                                        </p:tav>
                                        <p:tav tm="100000">
                                          <p:val>
                                            <p:strVal val="#ppt_h"/>
                                          </p:val>
                                        </p:tav>
                                      </p:tavLst>
                                    </p:anim>
                                    <p:animEffect transition="in" filter="fade">
                                      <p:cBhvr>
                                        <p:cTn id="14" dur="500"/>
                                        <p:tgtEl>
                                          <p:spTgt spid="266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6638"/>
                                        </p:tgtEl>
                                        <p:attrNameLst>
                                          <p:attrName>style.visibility</p:attrName>
                                        </p:attrNameLst>
                                      </p:cBhvr>
                                      <p:to>
                                        <p:strVal val="visible"/>
                                      </p:to>
                                    </p:set>
                                    <p:anim calcmode="lin" valueType="num">
                                      <p:cBhvr>
                                        <p:cTn id="19" dur="500" fill="hold"/>
                                        <p:tgtEl>
                                          <p:spTgt spid="26638"/>
                                        </p:tgtEl>
                                        <p:attrNameLst>
                                          <p:attrName>ppt_w</p:attrName>
                                        </p:attrNameLst>
                                      </p:cBhvr>
                                      <p:tavLst>
                                        <p:tav tm="0">
                                          <p:val>
                                            <p:fltVal val="0"/>
                                          </p:val>
                                        </p:tav>
                                        <p:tav tm="100000">
                                          <p:val>
                                            <p:strVal val="#ppt_w"/>
                                          </p:val>
                                        </p:tav>
                                      </p:tavLst>
                                    </p:anim>
                                    <p:anim calcmode="lin" valueType="num">
                                      <p:cBhvr>
                                        <p:cTn id="20" dur="500" fill="hold"/>
                                        <p:tgtEl>
                                          <p:spTgt spid="26638"/>
                                        </p:tgtEl>
                                        <p:attrNameLst>
                                          <p:attrName>ppt_h</p:attrName>
                                        </p:attrNameLst>
                                      </p:cBhvr>
                                      <p:tavLst>
                                        <p:tav tm="0">
                                          <p:val>
                                            <p:fltVal val="0"/>
                                          </p:val>
                                        </p:tav>
                                        <p:tav tm="100000">
                                          <p:val>
                                            <p:strVal val="#ppt_h"/>
                                          </p:val>
                                        </p:tav>
                                      </p:tavLst>
                                    </p:anim>
                                    <p:animEffect transition="in" filter="fade">
                                      <p:cBhvr>
                                        <p:cTn id="21" dur="500"/>
                                        <p:tgtEl>
                                          <p:spTgt spid="2663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6639"/>
                                        </p:tgtEl>
                                        <p:attrNameLst>
                                          <p:attrName>style.visibility</p:attrName>
                                        </p:attrNameLst>
                                      </p:cBhvr>
                                      <p:to>
                                        <p:strVal val="visible"/>
                                      </p:to>
                                    </p:set>
                                    <p:anim calcmode="lin" valueType="num">
                                      <p:cBhvr>
                                        <p:cTn id="24" dur="500" fill="hold"/>
                                        <p:tgtEl>
                                          <p:spTgt spid="26639"/>
                                        </p:tgtEl>
                                        <p:attrNameLst>
                                          <p:attrName>ppt_w</p:attrName>
                                        </p:attrNameLst>
                                      </p:cBhvr>
                                      <p:tavLst>
                                        <p:tav tm="0">
                                          <p:val>
                                            <p:fltVal val="0"/>
                                          </p:val>
                                        </p:tav>
                                        <p:tav tm="100000">
                                          <p:val>
                                            <p:strVal val="#ppt_w"/>
                                          </p:val>
                                        </p:tav>
                                      </p:tavLst>
                                    </p:anim>
                                    <p:anim calcmode="lin" valueType="num">
                                      <p:cBhvr>
                                        <p:cTn id="25" dur="500" fill="hold"/>
                                        <p:tgtEl>
                                          <p:spTgt spid="26639"/>
                                        </p:tgtEl>
                                        <p:attrNameLst>
                                          <p:attrName>ppt_h</p:attrName>
                                        </p:attrNameLst>
                                      </p:cBhvr>
                                      <p:tavLst>
                                        <p:tav tm="0">
                                          <p:val>
                                            <p:fltVal val="0"/>
                                          </p:val>
                                        </p:tav>
                                        <p:tav tm="100000">
                                          <p:val>
                                            <p:strVal val="#ppt_h"/>
                                          </p:val>
                                        </p:tav>
                                      </p:tavLst>
                                    </p:anim>
                                    <p:animEffect transition="in" filter="fade">
                                      <p:cBhvr>
                                        <p:cTn id="26" dur="500"/>
                                        <p:tgtEl>
                                          <p:spTgt spid="266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6640"/>
                                        </p:tgtEl>
                                        <p:attrNameLst>
                                          <p:attrName>style.visibility</p:attrName>
                                        </p:attrNameLst>
                                      </p:cBhvr>
                                      <p:to>
                                        <p:strVal val="visible"/>
                                      </p:to>
                                    </p:set>
                                    <p:anim calcmode="lin" valueType="num">
                                      <p:cBhvr>
                                        <p:cTn id="31" dur="500" fill="hold"/>
                                        <p:tgtEl>
                                          <p:spTgt spid="26640"/>
                                        </p:tgtEl>
                                        <p:attrNameLst>
                                          <p:attrName>ppt_w</p:attrName>
                                        </p:attrNameLst>
                                      </p:cBhvr>
                                      <p:tavLst>
                                        <p:tav tm="0">
                                          <p:val>
                                            <p:fltVal val="0"/>
                                          </p:val>
                                        </p:tav>
                                        <p:tav tm="100000">
                                          <p:val>
                                            <p:strVal val="#ppt_w"/>
                                          </p:val>
                                        </p:tav>
                                      </p:tavLst>
                                    </p:anim>
                                    <p:anim calcmode="lin" valueType="num">
                                      <p:cBhvr>
                                        <p:cTn id="32" dur="500" fill="hold"/>
                                        <p:tgtEl>
                                          <p:spTgt spid="26640"/>
                                        </p:tgtEl>
                                        <p:attrNameLst>
                                          <p:attrName>ppt_h</p:attrName>
                                        </p:attrNameLst>
                                      </p:cBhvr>
                                      <p:tavLst>
                                        <p:tav tm="0">
                                          <p:val>
                                            <p:fltVal val="0"/>
                                          </p:val>
                                        </p:tav>
                                        <p:tav tm="100000">
                                          <p:val>
                                            <p:strVal val="#ppt_h"/>
                                          </p:val>
                                        </p:tav>
                                      </p:tavLst>
                                    </p:anim>
                                    <p:animEffect transition="in" filter="fade">
                                      <p:cBhvr>
                                        <p:cTn id="33" dur="500"/>
                                        <p:tgtEl>
                                          <p:spTgt spid="2664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6641"/>
                                        </p:tgtEl>
                                        <p:attrNameLst>
                                          <p:attrName>style.visibility</p:attrName>
                                        </p:attrNameLst>
                                      </p:cBhvr>
                                      <p:to>
                                        <p:strVal val="visible"/>
                                      </p:to>
                                    </p:set>
                                    <p:anim calcmode="lin" valueType="num">
                                      <p:cBhvr>
                                        <p:cTn id="36" dur="500" fill="hold"/>
                                        <p:tgtEl>
                                          <p:spTgt spid="26641"/>
                                        </p:tgtEl>
                                        <p:attrNameLst>
                                          <p:attrName>ppt_w</p:attrName>
                                        </p:attrNameLst>
                                      </p:cBhvr>
                                      <p:tavLst>
                                        <p:tav tm="0">
                                          <p:val>
                                            <p:fltVal val="0"/>
                                          </p:val>
                                        </p:tav>
                                        <p:tav tm="100000">
                                          <p:val>
                                            <p:strVal val="#ppt_w"/>
                                          </p:val>
                                        </p:tav>
                                      </p:tavLst>
                                    </p:anim>
                                    <p:anim calcmode="lin" valueType="num">
                                      <p:cBhvr>
                                        <p:cTn id="37" dur="500" fill="hold"/>
                                        <p:tgtEl>
                                          <p:spTgt spid="26641"/>
                                        </p:tgtEl>
                                        <p:attrNameLst>
                                          <p:attrName>ppt_h</p:attrName>
                                        </p:attrNameLst>
                                      </p:cBhvr>
                                      <p:tavLst>
                                        <p:tav tm="0">
                                          <p:val>
                                            <p:fltVal val="0"/>
                                          </p:val>
                                        </p:tav>
                                        <p:tav tm="100000">
                                          <p:val>
                                            <p:strVal val="#ppt_h"/>
                                          </p:val>
                                        </p:tav>
                                      </p:tavLst>
                                    </p:anim>
                                    <p:animEffect transition="in" filter="fade">
                                      <p:cBhvr>
                                        <p:cTn id="38" dur="500"/>
                                        <p:tgtEl>
                                          <p:spTgt spid="2664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6642"/>
                                        </p:tgtEl>
                                        <p:attrNameLst>
                                          <p:attrName>style.visibility</p:attrName>
                                        </p:attrNameLst>
                                      </p:cBhvr>
                                      <p:to>
                                        <p:strVal val="visible"/>
                                      </p:to>
                                    </p:set>
                                    <p:anim calcmode="lin" valueType="num">
                                      <p:cBhvr>
                                        <p:cTn id="43" dur="500" fill="hold"/>
                                        <p:tgtEl>
                                          <p:spTgt spid="26642"/>
                                        </p:tgtEl>
                                        <p:attrNameLst>
                                          <p:attrName>ppt_w</p:attrName>
                                        </p:attrNameLst>
                                      </p:cBhvr>
                                      <p:tavLst>
                                        <p:tav tm="0">
                                          <p:val>
                                            <p:fltVal val="0"/>
                                          </p:val>
                                        </p:tav>
                                        <p:tav tm="100000">
                                          <p:val>
                                            <p:strVal val="#ppt_w"/>
                                          </p:val>
                                        </p:tav>
                                      </p:tavLst>
                                    </p:anim>
                                    <p:anim calcmode="lin" valueType="num">
                                      <p:cBhvr>
                                        <p:cTn id="44" dur="500" fill="hold"/>
                                        <p:tgtEl>
                                          <p:spTgt spid="26642"/>
                                        </p:tgtEl>
                                        <p:attrNameLst>
                                          <p:attrName>ppt_h</p:attrName>
                                        </p:attrNameLst>
                                      </p:cBhvr>
                                      <p:tavLst>
                                        <p:tav tm="0">
                                          <p:val>
                                            <p:fltVal val="0"/>
                                          </p:val>
                                        </p:tav>
                                        <p:tav tm="100000">
                                          <p:val>
                                            <p:strVal val="#ppt_h"/>
                                          </p:val>
                                        </p:tav>
                                      </p:tavLst>
                                    </p:anim>
                                    <p:animEffect transition="in" filter="fade">
                                      <p:cBhvr>
                                        <p:cTn id="45" dur="500"/>
                                        <p:tgtEl>
                                          <p:spTgt spid="26642"/>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26643"/>
                                        </p:tgtEl>
                                        <p:attrNameLst>
                                          <p:attrName>style.visibility</p:attrName>
                                        </p:attrNameLst>
                                      </p:cBhvr>
                                      <p:to>
                                        <p:strVal val="visible"/>
                                      </p:to>
                                    </p:set>
                                    <p:anim calcmode="lin" valueType="num">
                                      <p:cBhvr>
                                        <p:cTn id="48" dur="500" fill="hold"/>
                                        <p:tgtEl>
                                          <p:spTgt spid="26643"/>
                                        </p:tgtEl>
                                        <p:attrNameLst>
                                          <p:attrName>ppt_w</p:attrName>
                                        </p:attrNameLst>
                                      </p:cBhvr>
                                      <p:tavLst>
                                        <p:tav tm="0">
                                          <p:val>
                                            <p:fltVal val="0"/>
                                          </p:val>
                                        </p:tav>
                                        <p:tav tm="100000">
                                          <p:val>
                                            <p:strVal val="#ppt_w"/>
                                          </p:val>
                                        </p:tav>
                                      </p:tavLst>
                                    </p:anim>
                                    <p:anim calcmode="lin" valueType="num">
                                      <p:cBhvr>
                                        <p:cTn id="49" dur="500" fill="hold"/>
                                        <p:tgtEl>
                                          <p:spTgt spid="26643"/>
                                        </p:tgtEl>
                                        <p:attrNameLst>
                                          <p:attrName>ppt_h</p:attrName>
                                        </p:attrNameLst>
                                      </p:cBhvr>
                                      <p:tavLst>
                                        <p:tav tm="0">
                                          <p:val>
                                            <p:fltVal val="0"/>
                                          </p:val>
                                        </p:tav>
                                        <p:tav tm="100000">
                                          <p:val>
                                            <p:strVal val="#ppt_h"/>
                                          </p:val>
                                        </p:tav>
                                      </p:tavLst>
                                    </p:anim>
                                    <p:animEffect transition="in" filter="fade">
                                      <p:cBhvr>
                                        <p:cTn id="50" dur="500"/>
                                        <p:tgtEl>
                                          <p:spTgt spid="2664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6644"/>
                                        </p:tgtEl>
                                        <p:attrNameLst>
                                          <p:attrName>style.visibility</p:attrName>
                                        </p:attrNameLst>
                                      </p:cBhvr>
                                      <p:to>
                                        <p:strVal val="visible"/>
                                      </p:to>
                                    </p:set>
                                    <p:anim calcmode="lin" valueType="num">
                                      <p:cBhvr>
                                        <p:cTn id="55" dur="500" fill="hold"/>
                                        <p:tgtEl>
                                          <p:spTgt spid="26644"/>
                                        </p:tgtEl>
                                        <p:attrNameLst>
                                          <p:attrName>ppt_w</p:attrName>
                                        </p:attrNameLst>
                                      </p:cBhvr>
                                      <p:tavLst>
                                        <p:tav tm="0">
                                          <p:val>
                                            <p:fltVal val="0"/>
                                          </p:val>
                                        </p:tav>
                                        <p:tav tm="100000">
                                          <p:val>
                                            <p:strVal val="#ppt_w"/>
                                          </p:val>
                                        </p:tav>
                                      </p:tavLst>
                                    </p:anim>
                                    <p:anim calcmode="lin" valueType="num">
                                      <p:cBhvr>
                                        <p:cTn id="56" dur="500" fill="hold"/>
                                        <p:tgtEl>
                                          <p:spTgt spid="26644"/>
                                        </p:tgtEl>
                                        <p:attrNameLst>
                                          <p:attrName>ppt_h</p:attrName>
                                        </p:attrNameLst>
                                      </p:cBhvr>
                                      <p:tavLst>
                                        <p:tav tm="0">
                                          <p:val>
                                            <p:fltVal val="0"/>
                                          </p:val>
                                        </p:tav>
                                        <p:tav tm="100000">
                                          <p:val>
                                            <p:strVal val="#ppt_h"/>
                                          </p:val>
                                        </p:tav>
                                      </p:tavLst>
                                    </p:anim>
                                    <p:animEffect transition="in" filter="fade">
                                      <p:cBhvr>
                                        <p:cTn id="57" dur="500"/>
                                        <p:tgtEl>
                                          <p:spTgt spid="26644"/>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6645"/>
                                        </p:tgtEl>
                                        <p:attrNameLst>
                                          <p:attrName>style.visibility</p:attrName>
                                        </p:attrNameLst>
                                      </p:cBhvr>
                                      <p:to>
                                        <p:strVal val="visible"/>
                                      </p:to>
                                    </p:set>
                                    <p:anim calcmode="lin" valueType="num">
                                      <p:cBhvr>
                                        <p:cTn id="60" dur="500" fill="hold"/>
                                        <p:tgtEl>
                                          <p:spTgt spid="26645"/>
                                        </p:tgtEl>
                                        <p:attrNameLst>
                                          <p:attrName>ppt_w</p:attrName>
                                        </p:attrNameLst>
                                      </p:cBhvr>
                                      <p:tavLst>
                                        <p:tav tm="0">
                                          <p:val>
                                            <p:fltVal val="0"/>
                                          </p:val>
                                        </p:tav>
                                        <p:tav tm="100000">
                                          <p:val>
                                            <p:strVal val="#ppt_w"/>
                                          </p:val>
                                        </p:tav>
                                      </p:tavLst>
                                    </p:anim>
                                    <p:anim calcmode="lin" valueType="num">
                                      <p:cBhvr>
                                        <p:cTn id="61" dur="500" fill="hold"/>
                                        <p:tgtEl>
                                          <p:spTgt spid="26645"/>
                                        </p:tgtEl>
                                        <p:attrNameLst>
                                          <p:attrName>ppt_h</p:attrName>
                                        </p:attrNameLst>
                                      </p:cBhvr>
                                      <p:tavLst>
                                        <p:tav tm="0">
                                          <p:val>
                                            <p:fltVal val="0"/>
                                          </p:val>
                                        </p:tav>
                                        <p:tav tm="100000">
                                          <p:val>
                                            <p:strVal val="#ppt_h"/>
                                          </p:val>
                                        </p:tav>
                                      </p:tavLst>
                                    </p:anim>
                                    <p:animEffect transition="in" filter="fade">
                                      <p:cBhvr>
                                        <p:cTn id="62" dur="500"/>
                                        <p:tgtEl>
                                          <p:spTgt spid="2664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6646"/>
                                        </p:tgtEl>
                                        <p:attrNameLst>
                                          <p:attrName>style.visibility</p:attrName>
                                        </p:attrNameLst>
                                      </p:cBhvr>
                                      <p:to>
                                        <p:strVal val="visible"/>
                                      </p:to>
                                    </p:set>
                                    <p:anim calcmode="lin" valueType="num">
                                      <p:cBhvr>
                                        <p:cTn id="67" dur="500" fill="hold"/>
                                        <p:tgtEl>
                                          <p:spTgt spid="26646"/>
                                        </p:tgtEl>
                                        <p:attrNameLst>
                                          <p:attrName>ppt_w</p:attrName>
                                        </p:attrNameLst>
                                      </p:cBhvr>
                                      <p:tavLst>
                                        <p:tav tm="0">
                                          <p:val>
                                            <p:fltVal val="0"/>
                                          </p:val>
                                        </p:tav>
                                        <p:tav tm="100000">
                                          <p:val>
                                            <p:strVal val="#ppt_w"/>
                                          </p:val>
                                        </p:tav>
                                      </p:tavLst>
                                    </p:anim>
                                    <p:anim calcmode="lin" valueType="num">
                                      <p:cBhvr>
                                        <p:cTn id="68" dur="500" fill="hold"/>
                                        <p:tgtEl>
                                          <p:spTgt spid="26646"/>
                                        </p:tgtEl>
                                        <p:attrNameLst>
                                          <p:attrName>ppt_h</p:attrName>
                                        </p:attrNameLst>
                                      </p:cBhvr>
                                      <p:tavLst>
                                        <p:tav tm="0">
                                          <p:val>
                                            <p:fltVal val="0"/>
                                          </p:val>
                                        </p:tav>
                                        <p:tav tm="100000">
                                          <p:val>
                                            <p:strVal val="#ppt_h"/>
                                          </p:val>
                                        </p:tav>
                                      </p:tavLst>
                                    </p:anim>
                                    <p:animEffect transition="in" filter="fade">
                                      <p:cBhvr>
                                        <p:cTn id="69" dur="500"/>
                                        <p:tgtEl>
                                          <p:spTgt spid="26646"/>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6647"/>
                                        </p:tgtEl>
                                        <p:attrNameLst>
                                          <p:attrName>style.visibility</p:attrName>
                                        </p:attrNameLst>
                                      </p:cBhvr>
                                      <p:to>
                                        <p:strVal val="visible"/>
                                      </p:to>
                                    </p:set>
                                    <p:anim calcmode="lin" valueType="num">
                                      <p:cBhvr>
                                        <p:cTn id="72" dur="500" fill="hold"/>
                                        <p:tgtEl>
                                          <p:spTgt spid="26647"/>
                                        </p:tgtEl>
                                        <p:attrNameLst>
                                          <p:attrName>ppt_w</p:attrName>
                                        </p:attrNameLst>
                                      </p:cBhvr>
                                      <p:tavLst>
                                        <p:tav tm="0">
                                          <p:val>
                                            <p:fltVal val="0"/>
                                          </p:val>
                                        </p:tav>
                                        <p:tav tm="100000">
                                          <p:val>
                                            <p:strVal val="#ppt_w"/>
                                          </p:val>
                                        </p:tav>
                                      </p:tavLst>
                                    </p:anim>
                                    <p:anim calcmode="lin" valueType="num">
                                      <p:cBhvr>
                                        <p:cTn id="73" dur="500" fill="hold"/>
                                        <p:tgtEl>
                                          <p:spTgt spid="26647"/>
                                        </p:tgtEl>
                                        <p:attrNameLst>
                                          <p:attrName>ppt_h</p:attrName>
                                        </p:attrNameLst>
                                      </p:cBhvr>
                                      <p:tavLst>
                                        <p:tav tm="0">
                                          <p:val>
                                            <p:fltVal val="0"/>
                                          </p:val>
                                        </p:tav>
                                        <p:tav tm="100000">
                                          <p:val>
                                            <p:strVal val="#ppt_h"/>
                                          </p:val>
                                        </p:tav>
                                      </p:tavLst>
                                    </p:anim>
                                    <p:animEffect transition="in" filter="fade">
                                      <p:cBhvr>
                                        <p:cTn id="74" dur="500"/>
                                        <p:tgtEl>
                                          <p:spTgt spid="2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p:bldP spid="26646" grpId="0"/>
      <p:bldP spid="26645" grpId="0"/>
      <p:bldP spid="26644" grpId="0"/>
      <p:bldP spid="26643" grpId="0"/>
      <p:bldP spid="26642" grpId="0"/>
      <p:bldP spid="26641" grpId="0"/>
      <p:bldP spid="26640" grpId="0"/>
      <p:bldP spid="26639" grpId="0"/>
      <p:bldP spid="26638" grpId="0"/>
      <p:bldP spid="26637" grpId="0"/>
      <p:bldP spid="266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28625" y="0"/>
            <a:ext cx="7467600" cy="857250"/>
          </a:xfrm>
        </p:spPr>
        <p:txBody>
          <a:bodyPr/>
          <a:lstStyle/>
          <a:p>
            <a:pPr eaLnBrk="1" fontAlgn="auto" hangingPunct="1">
              <a:spcAft>
                <a:spcPts val="0"/>
              </a:spcAft>
              <a:defRPr/>
            </a:pPr>
            <a:r>
              <a:rPr lang="en-US" altLang="ko-KR" dirty="0">
                <a:ea typeface="굴림" pitchFamily="50" charset="-127"/>
              </a:rPr>
              <a:t>How Did We Get Here?</a:t>
            </a:r>
          </a:p>
        </p:txBody>
      </p:sp>
      <p:sp>
        <p:nvSpPr>
          <p:cNvPr id="59395" name="Rectangle 3"/>
          <p:cNvSpPr>
            <a:spLocks noGrp="1" noChangeArrowheads="1"/>
          </p:cNvSpPr>
          <p:nvPr>
            <p:ph sz="quarter" idx="1"/>
          </p:nvPr>
        </p:nvSpPr>
        <p:spPr>
          <a:xfrm>
            <a:off x="642938" y="1357313"/>
            <a:ext cx="7467600" cy="4873625"/>
          </a:xfrm>
        </p:spPr>
        <p:txBody>
          <a:bodyPr>
            <a:normAutofit/>
          </a:bodyPr>
          <a:lstStyle/>
          <a:p>
            <a:pPr eaLnBrk="1" fontAlgn="auto" hangingPunct="1">
              <a:lnSpc>
                <a:spcPct val="90000"/>
              </a:lnSpc>
              <a:spcAft>
                <a:spcPts val="0"/>
              </a:spcAft>
              <a:buFont typeface="Wingdings" pitchFamily="2" charset="2"/>
              <a:buChar char="v"/>
              <a:defRPr/>
            </a:pPr>
            <a:r>
              <a:rPr lang="en-US" altLang="ko-KR" dirty="0">
                <a:ea typeface="굴림" pitchFamily="50" charset="-127"/>
              </a:rPr>
              <a:t>Advances </a:t>
            </a:r>
            <a:r>
              <a:rPr lang="en-US" altLang="ko-KR" dirty="0" smtClean="0">
                <a:ea typeface="굴림" pitchFamily="50" charset="-127"/>
              </a:rPr>
              <a:t>in</a:t>
            </a:r>
            <a:r>
              <a:rPr lang="ko-KR" altLang="en-US" dirty="0" smtClean="0">
                <a:ea typeface="굴림" pitchFamily="50" charset="-127"/>
              </a:rPr>
              <a:t> </a:t>
            </a:r>
            <a:r>
              <a:rPr lang="en-US" altLang="ko-KR" dirty="0" smtClean="0">
                <a:ea typeface="굴림" pitchFamily="50" charset="-127"/>
              </a:rPr>
              <a:t>wireless </a:t>
            </a:r>
            <a:r>
              <a:rPr lang="en-US" altLang="ko-KR" dirty="0">
                <a:ea typeface="굴림" pitchFamily="50" charset="-127"/>
              </a:rPr>
              <a:t>technology</a:t>
            </a:r>
          </a:p>
          <a:p>
            <a:pPr marL="640080" lvl="1" indent="-274320" eaLnBrk="1" fontAlgn="auto" hangingPunct="1">
              <a:lnSpc>
                <a:spcPct val="90000"/>
              </a:lnSpc>
              <a:spcAft>
                <a:spcPts val="0"/>
              </a:spcAft>
              <a:buFont typeface="Wingdings 2"/>
              <a:buChar char=""/>
              <a:defRPr/>
            </a:pPr>
            <a:r>
              <a:rPr lang="en-US" altLang="ko-KR" dirty="0">
                <a:ea typeface="굴림" pitchFamily="50" charset="-127"/>
              </a:rPr>
              <a:t>MEMS, VLSI</a:t>
            </a:r>
          </a:p>
          <a:p>
            <a:pPr marL="640080" lvl="1" indent="-274320" eaLnBrk="1" fontAlgn="auto" hangingPunct="1">
              <a:lnSpc>
                <a:spcPct val="90000"/>
              </a:lnSpc>
              <a:spcAft>
                <a:spcPts val="0"/>
              </a:spcAft>
              <a:buFont typeface="Wingdings 2"/>
              <a:buChar char=""/>
              <a:defRPr/>
            </a:pPr>
            <a:r>
              <a:rPr lang="en-US" altLang="ko-KR" dirty="0">
                <a:ea typeface="굴림" pitchFamily="50" charset="-127"/>
              </a:rPr>
              <a:t>Bandwidth explosion</a:t>
            </a:r>
          </a:p>
          <a:p>
            <a:pPr eaLnBrk="1" fontAlgn="auto" hangingPunct="1">
              <a:lnSpc>
                <a:spcPct val="90000"/>
              </a:lnSpc>
              <a:spcAft>
                <a:spcPts val="0"/>
              </a:spcAft>
              <a:buFont typeface="Wingdings" pitchFamily="2" charset="2"/>
              <a:buChar char="v"/>
              <a:defRPr/>
            </a:pPr>
            <a:r>
              <a:rPr lang="en-US" altLang="ko-KR" dirty="0">
                <a:ea typeface="굴림" pitchFamily="50" charset="-127"/>
              </a:rPr>
              <a:t>Changes in regulation</a:t>
            </a:r>
          </a:p>
          <a:p>
            <a:pPr eaLnBrk="1" fontAlgn="auto" hangingPunct="1">
              <a:lnSpc>
                <a:spcPct val="90000"/>
              </a:lnSpc>
              <a:spcAft>
                <a:spcPts val="0"/>
              </a:spcAft>
              <a:buFont typeface="Wingdings" pitchFamily="2" charset="2"/>
              <a:buChar char="v"/>
              <a:defRPr/>
            </a:pPr>
            <a:r>
              <a:rPr lang="en-US" altLang="ko-KR" dirty="0">
                <a:ea typeface="굴림" pitchFamily="50" charset="-127"/>
              </a:rPr>
              <a:t>Cultural </a:t>
            </a:r>
            <a:r>
              <a:rPr lang="en-US" altLang="ko-KR" dirty="0" smtClean="0">
                <a:ea typeface="굴림" pitchFamily="50" charset="-127"/>
              </a:rPr>
              <a:t>changes</a:t>
            </a:r>
            <a:endParaRPr lang="en-US" altLang="ko-KR" dirty="0">
              <a:ea typeface="굴림" pitchFamily="50" charset="-127"/>
            </a:endParaRPr>
          </a:p>
          <a:p>
            <a:pPr marL="640080" lvl="1" indent="-274320" eaLnBrk="1" fontAlgn="auto" hangingPunct="1">
              <a:lnSpc>
                <a:spcPct val="90000"/>
              </a:lnSpc>
              <a:spcAft>
                <a:spcPts val="0"/>
              </a:spcAft>
              <a:buFont typeface="Wingdings 2"/>
              <a:buChar char=""/>
              <a:defRPr/>
            </a:pPr>
            <a:r>
              <a:rPr lang="en-US" altLang="ko-KR" dirty="0">
                <a:ea typeface="굴림" pitchFamily="50" charset="-127"/>
              </a:rPr>
              <a:t>Wireless devices are everywhere and people are receptive to new applications</a:t>
            </a:r>
          </a:p>
          <a:p>
            <a:pPr marL="640080" lvl="1" indent="-274320" eaLnBrk="1" fontAlgn="auto" hangingPunct="1">
              <a:lnSpc>
                <a:spcPct val="90000"/>
              </a:lnSpc>
              <a:spcAft>
                <a:spcPts val="0"/>
              </a:spcAft>
              <a:buFont typeface="Wingdings 2"/>
              <a:buChar char=""/>
              <a:defRPr/>
            </a:pPr>
            <a:r>
              <a:rPr lang="en-US" altLang="ko-KR" dirty="0">
                <a:ea typeface="굴림" pitchFamily="50" charset="-127"/>
              </a:rPr>
              <a:t>The concept of networks </a:t>
            </a:r>
            <a:r>
              <a:rPr lang="en-US" altLang="ko-KR" dirty="0" smtClean="0">
                <a:ea typeface="굴림" pitchFamily="50" charset="-127"/>
              </a:rPr>
              <a:t>is</a:t>
            </a:r>
            <a:r>
              <a:rPr lang="en-US" altLang="ko-KR" dirty="0" smtClean="0">
                <a:ea typeface="굴림" pitchFamily="50" charset="-127"/>
              </a:rPr>
              <a:t> </a:t>
            </a:r>
            <a:r>
              <a:rPr lang="en-US" altLang="ko-KR" dirty="0">
                <a:ea typeface="굴림" pitchFamily="50" charset="-127"/>
              </a:rPr>
              <a:t>ingrained in culture</a:t>
            </a:r>
          </a:p>
          <a:p>
            <a:pPr marL="640080" lvl="1" indent="-274320" eaLnBrk="1" fontAlgn="auto" hangingPunct="1">
              <a:lnSpc>
                <a:spcPct val="90000"/>
              </a:lnSpc>
              <a:spcAft>
                <a:spcPts val="0"/>
              </a:spcAft>
              <a:buFont typeface="Wingdings 2"/>
              <a:buChar char=""/>
              <a:defRPr/>
            </a:pPr>
            <a:r>
              <a:rPr lang="en-US" altLang="ko-KR" dirty="0">
                <a:ea typeface="굴림" pitchFamily="50" charset="-127"/>
              </a:rPr>
              <a:t>Open source</a:t>
            </a:r>
          </a:p>
          <a:p>
            <a:pPr eaLnBrk="1" fontAlgn="auto" hangingPunct="1">
              <a:lnSpc>
                <a:spcPct val="90000"/>
              </a:lnSpc>
              <a:spcAft>
                <a:spcPts val="0"/>
              </a:spcAft>
              <a:buFont typeface="Wingdings" pitchFamily="2" charset="2"/>
              <a:buChar char="v"/>
              <a:defRPr/>
            </a:pPr>
            <a:r>
              <a:rPr lang="en-US" altLang="ko-KR" sz="2800" dirty="0">
                <a:ea typeface="굴림" pitchFamily="50" charset="-127"/>
              </a:rPr>
              <a:t>Computer Science</a:t>
            </a:r>
          </a:p>
          <a:p>
            <a:pPr marL="640080" lvl="1" indent="-274320" eaLnBrk="1" fontAlgn="auto" hangingPunct="1">
              <a:lnSpc>
                <a:spcPct val="90000"/>
              </a:lnSpc>
              <a:spcAft>
                <a:spcPts val="0"/>
              </a:spcAft>
              <a:buFont typeface="Wingdings 2"/>
              <a:buChar char=""/>
              <a:defRPr/>
            </a:pPr>
            <a:r>
              <a:rPr lang="en-US" altLang="ko-KR" dirty="0">
                <a:ea typeface="굴림" pitchFamily="50" charset="-127"/>
              </a:rPr>
              <a:t>Operating system theory, network theory</a:t>
            </a:r>
          </a:p>
          <a:p>
            <a:pPr marL="640080" lvl="1" indent="-274320" eaLnBrk="1" fontAlgn="auto" hangingPunct="1">
              <a:lnSpc>
                <a:spcPct val="90000"/>
              </a:lnSpc>
              <a:spcAft>
                <a:spcPts val="0"/>
              </a:spcAft>
              <a:buFont typeface="Wingdings 2"/>
              <a:buChar char=""/>
              <a:defRPr/>
            </a:pPr>
            <a:r>
              <a:rPr lang="en-US" altLang="ko-KR" dirty="0">
                <a:ea typeface="굴림" pitchFamily="50" charset="-127"/>
              </a:rPr>
              <a:t>Inexpensive compilers</a:t>
            </a:r>
          </a:p>
          <a:p>
            <a:pPr marL="640080" lvl="1" indent="-274320" eaLnBrk="1" fontAlgn="auto" hangingPunct="1">
              <a:lnSpc>
                <a:spcPct val="90000"/>
              </a:lnSpc>
              <a:spcAft>
                <a:spcPts val="0"/>
              </a:spcAft>
              <a:buFont typeface="Wingdings 2"/>
              <a:buChar char=""/>
              <a:defRPr/>
            </a:pPr>
            <a:endParaRPr lang="en-US" altLang="ko-KR" sz="2400" dirty="0">
              <a:ea typeface="굴림" pitchFamily="50" charset="-127"/>
            </a:endParaRPr>
          </a:p>
          <a:p>
            <a:pPr marL="274320" indent="-274320" eaLnBrk="1" fontAlgn="auto" hangingPunct="1">
              <a:lnSpc>
                <a:spcPct val="90000"/>
              </a:lnSpc>
              <a:spcAft>
                <a:spcPts val="0"/>
              </a:spcAft>
              <a:buFontTx/>
              <a:buNone/>
              <a:defRPr/>
            </a:pPr>
            <a:endParaRPr lang="en-US" altLang="ko-KR" sz="2800" dirty="0">
              <a:ea typeface="굴림" pitchFamily="50" charset="-127"/>
            </a:endParaRPr>
          </a:p>
        </p:txBody>
      </p:sp>
    </p:spTree>
    <p:extLst>
      <p:ext uri="{BB962C8B-B14F-4D97-AF65-F5344CB8AC3E}">
        <p14:creationId xmlns:p14="http://schemas.microsoft.com/office/powerpoint/2010/main" val="2081665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939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 calcmode="lin" valueType="num">
                                      <p:cBhvr>
                                        <p:cTn id="12"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939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939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calcmode="lin" valueType="num">
                                      <p:cBhvr>
                                        <p:cTn id="17"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939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93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 calcmode="lin" valueType="num">
                                      <p:cBhvr>
                                        <p:cTn id="24" dur="5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939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939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p:cTn id="31" dur="5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939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9395">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9395">
                                            <p:txEl>
                                              <p:pRg st="5" end="5"/>
                                            </p:txEl>
                                          </p:spTgt>
                                        </p:tgtEl>
                                        <p:attrNameLst>
                                          <p:attrName>style.visibility</p:attrName>
                                        </p:attrNameLst>
                                      </p:cBhvr>
                                      <p:to>
                                        <p:strVal val="visible"/>
                                      </p:to>
                                    </p:set>
                                    <p:anim calcmode="lin" valueType="num">
                                      <p:cBhvr>
                                        <p:cTn id="36" dur="500" fill="hold"/>
                                        <p:tgtEl>
                                          <p:spTgt spid="5939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939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9395">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9395">
                                            <p:txEl>
                                              <p:pRg st="6" end="6"/>
                                            </p:txEl>
                                          </p:spTgt>
                                        </p:tgtEl>
                                        <p:attrNameLst>
                                          <p:attrName>style.visibility</p:attrName>
                                        </p:attrNameLst>
                                      </p:cBhvr>
                                      <p:to>
                                        <p:strVal val="visible"/>
                                      </p:to>
                                    </p:set>
                                    <p:anim calcmode="lin" valueType="num">
                                      <p:cBhvr>
                                        <p:cTn id="41" dur="500" fill="hold"/>
                                        <p:tgtEl>
                                          <p:spTgt spid="59395">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59395">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59395">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59395">
                                            <p:txEl>
                                              <p:pRg st="7" end="7"/>
                                            </p:txEl>
                                          </p:spTgt>
                                        </p:tgtEl>
                                        <p:attrNameLst>
                                          <p:attrName>style.visibility</p:attrName>
                                        </p:attrNameLst>
                                      </p:cBhvr>
                                      <p:to>
                                        <p:strVal val="visible"/>
                                      </p:to>
                                    </p:set>
                                    <p:anim calcmode="lin" valueType="num">
                                      <p:cBhvr>
                                        <p:cTn id="46" dur="500" fill="hold"/>
                                        <p:tgtEl>
                                          <p:spTgt spid="59395">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59395">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59395">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9395">
                                            <p:txEl>
                                              <p:pRg st="8" end="8"/>
                                            </p:txEl>
                                          </p:spTgt>
                                        </p:tgtEl>
                                        <p:attrNameLst>
                                          <p:attrName>style.visibility</p:attrName>
                                        </p:attrNameLst>
                                      </p:cBhvr>
                                      <p:to>
                                        <p:strVal val="visible"/>
                                      </p:to>
                                    </p:set>
                                    <p:anim calcmode="lin" valueType="num">
                                      <p:cBhvr>
                                        <p:cTn id="53" dur="500" fill="hold"/>
                                        <p:tgtEl>
                                          <p:spTgt spid="59395">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59395">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59395">
                                            <p:txEl>
                                              <p:pRg st="8" end="8"/>
                                            </p:txEl>
                                          </p:spTgt>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59395">
                                            <p:txEl>
                                              <p:pRg st="9" end="9"/>
                                            </p:txEl>
                                          </p:spTgt>
                                        </p:tgtEl>
                                        <p:attrNameLst>
                                          <p:attrName>style.visibility</p:attrName>
                                        </p:attrNameLst>
                                      </p:cBhvr>
                                      <p:to>
                                        <p:strVal val="visible"/>
                                      </p:to>
                                    </p:set>
                                    <p:anim calcmode="lin" valueType="num">
                                      <p:cBhvr>
                                        <p:cTn id="58" dur="500" fill="hold"/>
                                        <p:tgtEl>
                                          <p:spTgt spid="59395">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59395">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59395">
                                            <p:txEl>
                                              <p:pRg st="9" end="9"/>
                                            </p:txEl>
                                          </p:spTgt>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59395">
                                            <p:txEl>
                                              <p:pRg st="10" end="10"/>
                                            </p:txEl>
                                          </p:spTgt>
                                        </p:tgtEl>
                                        <p:attrNameLst>
                                          <p:attrName>style.visibility</p:attrName>
                                        </p:attrNameLst>
                                      </p:cBhvr>
                                      <p:to>
                                        <p:strVal val="visible"/>
                                      </p:to>
                                    </p:set>
                                    <p:anim calcmode="lin" valueType="num">
                                      <p:cBhvr>
                                        <p:cTn id="63" dur="500" fill="hold"/>
                                        <p:tgtEl>
                                          <p:spTgt spid="59395">
                                            <p:txEl>
                                              <p:pRg st="10" end="10"/>
                                            </p:txEl>
                                          </p:spTgt>
                                        </p:tgtEl>
                                        <p:attrNameLst>
                                          <p:attrName>ppt_w</p:attrName>
                                        </p:attrNameLst>
                                      </p:cBhvr>
                                      <p:tavLst>
                                        <p:tav tm="0">
                                          <p:val>
                                            <p:fltVal val="0"/>
                                          </p:val>
                                        </p:tav>
                                        <p:tav tm="100000">
                                          <p:val>
                                            <p:strVal val="#ppt_w"/>
                                          </p:val>
                                        </p:tav>
                                      </p:tavLst>
                                    </p:anim>
                                    <p:anim calcmode="lin" valueType="num">
                                      <p:cBhvr>
                                        <p:cTn id="64" dur="500" fill="hold"/>
                                        <p:tgtEl>
                                          <p:spTgt spid="59395">
                                            <p:txEl>
                                              <p:pRg st="10" end="10"/>
                                            </p:txEl>
                                          </p:spTgt>
                                        </p:tgtEl>
                                        <p:attrNameLst>
                                          <p:attrName>ppt_h</p:attrName>
                                        </p:attrNameLst>
                                      </p:cBhvr>
                                      <p:tavLst>
                                        <p:tav tm="0">
                                          <p:val>
                                            <p:fltVal val="0"/>
                                          </p:val>
                                        </p:tav>
                                        <p:tav tm="100000">
                                          <p:val>
                                            <p:strVal val="#ppt_h"/>
                                          </p:val>
                                        </p:tav>
                                      </p:tavLst>
                                    </p:anim>
                                    <p:animEffect transition="in" filter="fade">
                                      <p:cBhvr>
                                        <p:cTn id="65" dur="500"/>
                                        <p:tgtEl>
                                          <p:spTgt spid="59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571500" y="0"/>
            <a:ext cx="7467600" cy="785813"/>
          </a:xfrm>
        </p:spPr>
        <p:txBody>
          <a:bodyPr/>
          <a:lstStyle/>
          <a:p>
            <a:pPr eaLnBrk="1" fontAlgn="auto" hangingPunct="1">
              <a:spcAft>
                <a:spcPts val="0"/>
              </a:spcAft>
              <a:defRPr/>
            </a:pPr>
            <a:r>
              <a:rPr lang="en-US" altLang="ko-KR" dirty="0">
                <a:ea typeface="굴림" pitchFamily="50" charset="-127"/>
              </a:rPr>
              <a:t>Wireless Revolution</a:t>
            </a:r>
          </a:p>
        </p:txBody>
      </p:sp>
      <p:sp>
        <p:nvSpPr>
          <p:cNvPr id="6" name="슬라이드 번호 개체 틀 2"/>
          <p:cNvSpPr>
            <a:spLocks noGrp="1"/>
          </p:cNvSpPr>
          <p:nvPr>
            <p:ph type="sldNum" sz="quarter" idx="11"/>
          </p:nvPr>
        </p:nvSpPr>
        <p:spPr/>
        <p:txBody>
          <a:bodyPr/>
          <a:lstStyle/>
          <a:p>
            <a:pPr>
              <a:defRPr/>
            </a:pPr>
            <a:endParaRPr lang="en-US" altLang="ko-KR" dirty="0"/>
          </a:p>
        </p:txBody>
      </p:sp>
      <p:sp>
        <p:nvSpPr>
          <p:cNvPr id="29701" name="Rectangle 5"/>
          <p:cNvSpPr>
            <a:spLocks noChangeArrowheads="1"/>
          </p:cNvSpPr>
          <p:nvPr/>
        </p:nvSpPr>
        <p:spPr bwMode="auto">
          <a:xfrm>
            <a:off x="428624" y="5500688"/>
            <a:ext cx="8463856" cy="369332"/>
          </a:xfrm>
          <a:prstGeom prst="rect">
            <a:avLst/>
          </a:prstGeom>
          <a:solidFill>
            <a:srgbClr val="EAEAEA"/>
          </a:solidFill>
          <a:ln w="19050">
            <a:solidFill>
              <a:schemeClr val="tx1"/>
            </a:solidFill>
            <a:miter lim="800000"/>
            <a:headEnd/>
            <a:tailEnd/>
          </a:ln>
          <a:effectLst/>
        </p:spPr>
        <p:txBody>
          <a:bodyPr wrap="square">
            <a:spAutoFit/>
          </a:bodyPr>
          <a:lstStyle/>
          <a:p>
            <a:pPr>
              <a:defRPr/>
            </a:pPr>
            <a:r>
              <a:rPr lang="en-US" altLang="ko-KR" sz="1800" dirty="0">
                <a:effectLst>
                  <a:outerShdw blurRad="38100" dist="38100" dir="2700000" algn="tl">
                    <a:srgbClr val="000000">
                      <a:alpha val="43137"/>
                    </a:srgbClr>
                  </a:outerShdw>
                </a:effectLst>
                <a:latin typeface="Arial" charset="0"/>
              </a:rPr>
              <a:t>Boston central telephone station at 40 Pearl Street after the blizzard </a:t>
            </a:r>
            <a:r>
              <a:rPr lang="en-US" altLang="ko-KR" sz="1800" dirty="0" smtClean="0">
                <a:effectLst>
                  <a:outerShdw blurRad="38100" dist="38100" dir="2700000" algn="tl">
                    <a:srgbClr val="000000">
                      <a:alpha val="43137"/>
                    </a:srgbClr>
                  </a:outerShdw>
                </a:effectLst>
                <a:latin typeface="Arial" charset="0"/>
              </a:rPr>
              <a:t>of 1881</a:t>
            </a:r>
            <a:endParaRPr lang="en-US" altLang="ko-KR" sz="1800" dirty="0">
              <a:effectLst>
                <a:outerShdw blurRad="38100" dist="38100" dir="2700000" algn="tl">
                  <a:srgbClr val="000000">
                    <a:alpha val="43137"/>
                  </a:srgbClr>
                </a:outerShdw>
              </a:effectLst>
              <a:latin typeface="Arial" charset="0"/>
            </a:endParaRPr>
          </a:p>
        </p:txBody>
      </p:sp>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57313"/>
            <a:ext cx="6143625" cy="4067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8" descr="cartoon_031003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071563"/>
            <a:ext cx="5605463" cy="5502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64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p:cTn id="7" dur="500" fill="hold"/>
                                        <p:tgtEl>
                                          <p:spTgt spid="29704"/>
                                        </p:tgtEl>
                                        <p:attrNameLst>
                                          <p:attrName>ppt_w</p:attrName>
                                        </p:attrNameLst>
                                      </p:cBhvr>
                                      <p:tavLst>
                                        <p:tav tm="0">
                                          <p:val>
                                            <p:fltVal val="0"/>
                                          </p:val>
                                        </p:tav>
                                        <p:tav tm="100000">
                                          <p:val>
                                            <p:strVal val="#ppt_w"/>
                                          </p:val>
                                        </p:tav>
                                      </p:tavLst>
                                    </p:anim>
                                    <p:anim calcmode="lin" valueType="num">
                                      <p:cBhvr>
                                        <p:cTn id="8" dur="500" fill="hold"/>
                                        <p:tgtEl>
                                          <p:spTgt spid="29704"/>
                                        </p:tgtEl>
                                        <p:attrNameLst>
                                          <p:attrName>ppt_h</p:attrName>
                                        </p:attrNameLst>
                                      </p:cBhvr>
                                      <p:tavLst>
                                        <p:tav tm="0">
                                          <p:val>
                                            <p:fltVal val="0"/>
                                          </p:val>
                                        </p:tav>
                                        <p:tav tm="100000">
                                          <p:val>
                                            <p:strVal val="#ppt_h"/>
                                          </p:val>
                                        </p:tav>
                                      </p:tavLst>
                                    </p:anim>
                                    <p:animEffect transition="in" filter="fade">
                                      <p:cBhvr>
                                        <p:cTn id="9" dur="500"/>
                                        <p:tgtEl>
                                          <p:spTgt spid="29704"/>
                                        </p:tgtEl>
                                      </p:cBhvr>
                                    </p:animEffect>
                                  </p:childTnLst>
                                </p:cTn>
                              </p:par>
                              <p:par>
                                <p:cTn id="10" presetID="53" presetClass="exit" presetSubtype="0" fill="hold" nodeType="withEffect">
                                  <p:stCondLst>
                                    <p:cond delay="0"/>
                                  </p:stCondLst>
                                  <p:childTnLst>
                                    <p:anim calcmode="lin" valueType="num">
                                      <p:cBhvr>
                                        <p:cTn id="11" dur="500"/>
                                        <p:tgtEl>
                                          <p:spTgt spid="29703"/>
                                        </p:tgtEl>
                                        <p:attrNameLst>
                                          <p:attrName>ppt_w</p:attrName>
                                        </p:attrNameLst>
                                      </p:cBhvr>
                                      <p:tavLst>
                                        <p:tav tm="0">
                                          <p:val>
                                            <p:strVal val="ppt_w"/>
                                          </p:val>
                                        </p:tav>
                                        <p:tav tm="100000">
                                          <p:val>
                                            <p:fltVal val="0"/>
                                          </p:val>
                                        </p:tav>
                                      </p:tavLst>
                                    </p:anim>
                                    <p:anim calcmode="lin" valueType="num">
                                      <p:cBhvr>
                                        <p:cTn id="12" dur="500"/>
                                        <p:tgtEl>
                                          <p:spTgt spid="29703"/>
                                        </p:tgtEl>
                                        <p:attrNameLst>
                                          <p:attrName>ppt_h</p:attrName>
                                        </p:attrNameLst>
                                      </p:cBhvr>
                                      <p:tavLst>
                                        <p:tav tm="0">
                                          <p:val>
                                            <p:strVal val="ppt_h"/>
                                          </p:val>
                                        </p:tav>
                                        <p:tav tm="100000">
                                          <p:val>
                                            <p:fltVal val="0"/>
                                          </p:val>
                                        </p:tav>
                                      </p:tavLst>
                                    </p:anim>
                                    <p:animEffect transition="out" filter="fade">
                                      <p:cBhvr>
                                        <p:cTn id="13" dur="500"/>
                                        <p:tgtEl>
                                          <p:spTgt spid="29703"/>
                                        </p:tgtEl>
                                      </p:cBhvr>
                                    </p:animEffect>
                                    <p:set>
                                      <p:cBhvr>
                                        <p:cTn id="14" dur="1" fill="hold">
                                          <p:stCondLst>
                                            <p:cond delay="499"/>
                                          </p:stCondLst>
                                        </p:cTn>
                                        <p:tgtEl>
                                          <p:spTgt spid="29703"/>
                                        </p:tgtEl>
                                        <p:attrNameLst>
                                          <p:attrName>style.visibility</p:attrName>
                                        </p:attrNameLst>
                                      </p:cBhvr>
                                      <p:to>
                                        <p:strVal val="hidden"/>
                                      </p:to>
                                    </p:set>
                                  </p:childTnLst>
                                </p:cTn>
                              </p:par>
                              <p:par>
                                <p:cTn id="15" presetID="53" presetClass="exit" presetSubtype="0" fill="hold" grpId="0" nodeType="withEffect">
                                  <p:stCondLst>
                                    <p:cond delay="0"/>
                                  </p:stCondLst>
                                  <p:childTnLst>
                                    <p:anim calcmode="lin" valueType="num">
                                      <p:cBhvr>
                                        <p:cTn id="16" dur="500"/>
                                        <p:tgtEl>
                                          <p:spTgt spid="29701"/>
                                        </p:tgtEl>
                                        <p:attrNameLst>
                                          <p:attrName>ppt_w</p:attrName>
                                        </p:attrNameLst>
                                      </p:cBhvr>
                                      <p:tavLst>
                                        <p:tav tm="0">
                                          <p:val>
                                            <p:strVal val="ppt_w"/>
                                          </p:val>
                                        </p:tav>
                                        <p:tav tm="100000">
                                          <p:val>
                                            <p:fltVal val="0"/>
                                          </p:val>
                                        </p:tav>
                                      </p:tavLst>
                                    </p:anim>
                                    <p:anim calcmode="lin" valueType="num">
                                      <p:cBhvr>
                                        <p:cTn id="17" dur="500"/>
                                        <p:tgtEl>
                                          <p:spTgt spid="29701"/>
                                        </p:tgtEl>
                                        <p:attrNameLst>
                                          <p:attrName>ppt_h</p:attrName>
                                        </p:attrNameLst>
                                      </p:cBhvr>
                                      <p:tavLst>
                                        <p:tav tm="0">
                                          <p:val>
                                            <p:strVal val="ppt_h"/>
                                          </p:val>
                                        </p:tav>
                                        <p:tav tm="100000">
                                          <p:val>
                                            <p:fltVal val="0"/>
                                          </p:val>
                                        </p:tav>
                                      </p:tavLst>
                                    </p:anim>
                                    <p:animEffect transition="out" filter="fade">
                                      <p:cBhvr>
                                        <p:cTn id="18" dur="500"/>
                                        <p:tgtEl>
                                          <p:spTgt spid="29701"/>
                                        </p:tgtEl>
                                      </p:cBhvr>
                                    </p:animEffect>
                                    <p:set>
                                      <p:cBhvr>
                                        <p:cTn id="19" dur="1" fill="hold">
                                          <p:stCondLst>
                                            <p:cond delay="499"/>
                                          </p:stCondLst>
                                        </p:cTn>
                                        <p:tgtEl>
                                          <p:spTgt spid="29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pPr eaLnBrk="1" fontAlgn="auto" hangingPunct="1">
              <a:spcAft>
                <a:spcPts val="0"/>
              </a:spcAft>
              <a:defRPr/>
            </a:pPr>
            <a:r>
              <a:rPr lang="en-US" altLang="ko-KR">
                <a:ea typeface="굴림" pitchFamily="34" charset="-127"/>
              </a:rPr>
              <a:t>Sensors</a:t>
            </a:r>
          </a:p>
        </p:txBody>
      </p:sp>
      <p:sp>
        <p:nvSpPr>
          <p:cNvPr id="31747" name="Rectangle 3"/>
          <p:cNvSpPr>
            <a:spLocks noGrp="1" noChangeArrowheads="1"/>
          </p:cNvSpPr>
          <p:nvPr>
            <p:ph sz="quarter" idx="1"/>
          </p:nvPr>
        </p:nvSpPr>
        <p:spPr>
          <a:xfrm>
            <a:off x="395536" y="1124744"/>
            <a:ext cx="8496944" cy="5040560"/>
          </a:xfrm>
        </p:spPr>
        <p:txBody>
          <a:bodyPr/>
          <a:lstStyle/>
          <a:p>
            <a:pPr eaLnBrk="1" hangingPunct="1">
              <a:lnSpc>
                <a:spcPct val="120000"/>
              </a:lnSpc>
            </a:pPr>
            <a:r>
              <a:rPr lang="en-US" altLang="ko-KR" dirty="0" smtClean="0">
                <a:ea typeface="굴림" pitchFamily="50" charset="-127"/>
              </a:rPr>
              <a:t>Passive elements: seismic, acoustic, infrared, salinity(</a:t>
            </a:r>
            <a:r>
              <a:rPr lang="ko-KR" altLang="en-US" dirty="0" smtClean="0">
                <a:ea typeface="굴림" pitchFamily="50" charset="-127"/>
              </a:rPr>
              <a:t>염도</a:t>
            </a:r>
            <a:r>
              <a:rPr lang="en-US" altLang="ko-KR" dirty="0" smtClean="0">
                <a:ea typeface="굴림" pitchFamily="50" charset="-127"/>
              </a:rPr>
              <a:t>), humidity, temperature, etc.</a:t>
            </a:r>
          </a:p>
          <a:p>
            <a:pPr eaLnBrk="1" hangingPunct="1">
              <a:lnSpc>
                <a:spcPct val="120000"/>
              </a:lnSpc>
            </a:pPr>
            <a:r>
              <a:rPr lang="en-US" altLang="ko-KR" dirty="0" smtClean="0">
                <a:ea typeface="굴림" pitchFamily="50" charset="-127"/>
              </a:rPr>
              <a:t>Passive Arrays: imagers (visible, IR), biochemical</a:t>
            </a:r>
          </a:p>
          <a:p>
            <a:pPr eaLnBrk="1" hangingPunct="1">
              <a:lnSpc>
                <a:spcPct val="120000"/>
              </a:lnSpc>
            </a:pPr>
            <a:r>
              <a:rPr lang="en-US" altLang="ko-KR" dirty="0" smtClean="0">
                <a:ea typeface="굴림" pitchFamily="50" charset="-127"/>
              </a:rPr>
              <a:t>Active sensors: radar, sonar</a:t>
            </a:r>
          </a:p>
          <a:p>
            <a:pPr lvl="1" eaLnBrk="1" hangingPunct="1">
              <a:lnSpc>
                <a:spcPct val="120000"/>
              </a:lnSpc>
            </a:pPr>
            <a:r>
              <a:rPr lang="en-US" altLang="ko-KR" sz="2400" dirty="0" smtClean="0">
                <a:ea typeface="굴림" pitchFamily="50" charset="-127"/>
              </a:rPr>
              <a:t>High energy, in contrast to passive elements</a:t>
            </a:r>
          </a:p>
          <a:p>
            <a:pPr eaLnBrk="1" hangingPunct="1">
              <a:lnSpc>
                <a:spcPct val="120000"/>
              </a:lnSpc>
            </a:pPr>
            <a:r>
              <a:rPr lang="en-US" altLang="ko-KR" dirty="0" smtClean="0">
                <a:ea typeface="굴림" pitchFamily="50" charset="-127"/>
              </a:rPr>
              <a:t>Technology trend: use of IC technology for increased robustness, lower cost, smaller size</a:t>
            </a:r>
          </a:p>
          <a:p>
            <a:pPr lvl="1" eaLnBrk="1" hangingPunct="1">
              <a:lnSpc>
                <a:spcPct val="120000"/>
              </a:lnSpc>
            </a:pPr>
            <a:r>
              <a:rPr lang="en-US" altLang="ko-KR" sz="2400" dirty="0" smtClean="0">
                <a:ea typeface="굴림" pitchFamily="50" charset="-127"/>
              </a:rPr>
              <a:t>COTS adequate in many of these domains; work remains to be done in biochemical</a:t>
            </a:r>
          </a:p>
        </p:txBody>
      </p:sp>
      <p:sp>
        <p:nvSpPr>
          <p:cNvPr id="2" name="TextBox 1"/>
          <p:cNvSpPr txBox="1"/>
          <p:nvPr/>
        </p:nvSpPr>
        <p:spPr>
          <a:xfrm>
            <a:off x="251520" y="6174036"/>
            <a:ext cx="2981907" cy="307777"/>
          </a:xfrm>
          <a:prstGeom prst="rect">
            <a:avLst/>
          </a:prstGeom>
          <a:noFill/>
        </p:spPr>
        <p:txBody>
          <a:bodyPr wrap="none" rtlCol="0">
            <a:spAutoFit/>
          </a:bodyPr>
          <a:lstStyle/>
          <a:p>
            <a:r>
              <a:rPr lang="en-US" altLang="ko-KR" sz="1400" dirty="0" smtClean="0"/>
              <a:t>COTS : Commercial off-the-shelf</a:t>
            </a:r>
            <a:endParaRPr lang="ko-KR" altLang="en-US" sz="1400" dirty="0"/>
          </a:p>
        </p:txBody>
      </p:sp>
    </p:spTree>
    <p:extLst>
      <p:ext uri="{BB962C8B-B14F-4D97-AF65-F5344CB8AC3E}">
        <p14:creationId xmlns:p14="http://schemas.microsoft.com/office/powerpoint/2010/main" val="3664628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eaLnBrk="1" fontAlgn="auto" hangingPunct="1">
              <a:spcAft>
                <a:spcPts val="0"/>
              </a:spcAft>
              <a:defRPr/>
            </a:pPr>
            <a:r>
              <a:rPr lang="en-US" altLang="ko-KR">
                <a:ea typeface="굴림" pitchFamily="34" charset="-127"/>
              </a:rPr>
              <a:t>Sensor Node Energy Roadmap</a:t>
            </a:r>
          </a:p>
        </p:txBody>
      </p:sp>
      <p:sp>
        <p:nvSpPr>
          <p:cNvPr id="543747" name="Rectangle 3"/>
          <p:cNvSpPr>
            <a:spLocks noChangeArrowheads="1"/>
          </p:cNvSpPr>
          <p:nvPr/>
        </p:nvSpPr>
        <p:spPr bwMode="auto">
          <a:xfrm>
            <a:off x="1071563" y="1600200"/>
            <a:ext cx="6243637" cy="523875"/>
          </a:xfrm>
          <a:prstGeom prst="rect">
            <a:avLst/>
          </a:prstGeom>
          <a:solidFill>
            <a:srgbClr val="EAEAEA"/>
          </a:solidFill>
          <a:ln w="9525">
            <a:noFill/>
            <a:miter lim="800000"/>
            <a:headEnd/>
            <a:tailEnd/>
          </a:ln>
          <a:effectLst/>
        </p:spPr>
        <p:txBody>
          <a:bodyPr anchor="ct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48" name="AutoShape 4"/>
          <p:cNvSpPr>
            <a:spLocks noChangeArrowheads="1"/>
          </p:cNvSpPr>
          <p:nvPr/>
        </p:nvSpPr>
        <p:spPr bwMode="auto">
          <a:xfrm rot="2220000">
            <a:off x="2211388" y="2581275"/>
            <a:ext cx="4313237" cy="1828800"/>
          </a:xfrm>
          <a:prstGeom prst="notchedRightArrow">
            <a:avLst>
              <a:gd name="adj1" fmla="val 50000"/>
              <a:gd name="adj2" fmla="val 58963"/>
            </a:avLst>
          </a:prstGeom>
          <a:solidFill>
            <a:srgbClr val="FFFF99"/>
          </a:solidFill>
          <a:ln w="6350">
            <a:noFill/>
            <a:miter lim="800000"/>
            <a:headEnd/>
            <a:tailEnd/>
          </a:ln>
          <a:effectLst/>
        </p:spPr>
        <p:txBody>
          <a:bodyPr anchor="ct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49" name="Line 5"/>
          <p:cNvSpPr>
            <a:spLocks noChangeShapeType="1"/>
          </p:cNvSpPr>
          <p:nvPr/>
        </p:nvSpPr>
        <p:spPr bwMode="auto">
          <a:xfrm>
            <a:off x="1828800" y="1600200"/>
            <a:ext cx="0" cy="3810000"/>
          </a:xfrm>
          <a:prstGeom prst="line">
            <a:avLst/>
          </a:prstGeom>
          <a:noFill/>
          <a:ln w="12700">
            <a:solidFill>
              <a:schemeClr val="tx1"/>
            </a:solidFill>
            <a:round/>
            <a:headEnd/>
            <a:tailEnd/>
          </a:ln>
          <a:effectLst/>
        </p:spPr>
        <p:txBody>
          <a:bodyP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50" name="Line 6"/>
          <p:cNvSpPr>
            <a:spLocks noChangeShapeType="1"/>
          </p:cNvSpPr>
          <p:nvPr/>
        </p:nvSpPr>
        <p:spPr bwMode="auto">
          <a:xfrm>
            <a:off x="1828800" y="5410200"/>
            <a:ext cx="5486400" cy="0"/>
          </a:xfrm>
          <a:prstGeom prst="line">
            <a:avLst/>
          </a:prstGeom>
          <a:noFill/>
          <a:ln w="12700">
            <a:solidFill>
              <a:schemeClr val="tx1"/>
            </a:solidFill>
            <a:round/>
            <a:headEnd/>
            <a:tailEnd/>
          </a:ln>
          <a:effectLst/>
        </p:spPr>
        <p:txBody>
          <a:bodyP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51" name="Text Box 7"/>
          <p:cNvSpPr txBox="1">
            <a:spLocks noChangeArrowheads="1"/>
          </p:cNvSpPr>
          <p:nvPr/>
        </p:nvSpPr>
        <p:spPr bwMode="auto">
          <a:xfrm>
            <a:off x="2209800" y="5622925"/>
            <a:ext cx="5334000" cy="396875"/>
          </a:xfrm>
          <a:prstGeom prst="rect">
            <a:avLst/>
          </a:prstGeom>
          <a:noFill/>
          <a:ln w="9525">
            <a:noFill/>
            <a:miter lim="800000"/>
            <a:headEnd/>
            <a:tailEnd/>
          </a:ln>
          <a:effectLst/>
        </p:spPr>
        <p:txBody>
          <a:bodyPr>
            <a:spAutoFit/>
          </a:bodyPr>
          <a:lstStyle/>
          <a:p>
            <a:pPr>
              <a:spcBef>
                <a:spcPct val="50000"/>
              </a:spcBef>
              <a:defRPr/>
            </a:pPr>
            <a:r>
              <a:rPr lang="en-US" altLang="ko-KR" sz="2000">
                <a:effectLst>
                  <a:outerShdw blurRad="38100" dist="38100" dir="2700000" algn="tl">
                    <a:srgbClr val="C0C0C0"/>
                  </a:outerShdw>
                </a:effectLst>
                <a:latin typeface="Palatino" charset="0"/>
                <a:ea typeface="굴림" pitchFamily="34" charset="-127"/>
              </a:rPr>
              <a:t>2000		2002		2004</a:t>
            </a:r>
          </a:p>
        </p:txBody>
      </p:sp>
      <p:sp>
        <p:nvSpPr>
          <p:cNvPr id="543752" name="Text Box 8"/>
          <p:cNvSpPr txBox="1">
            <a:spLocks noChangeArrowheads="1"/>
          </p:cNvSpPr>
          <p:nvPr/>
        </p:nvSpPr>
        <p:spPr bwMode="auto">
          <a:xfrm>
            <a:off x="571500" y="1600200"/>
            <a:ext cx="1181100" cy="4003675"/>
          </a:xfrm>
          <a:prstGeom prst="rect">
            <a:avLst/>
          </a:prstGeom>
          <a:noFill/>
          <a:ln w="9525">
            <a:noFill/>
            <a:miter lim="800000"/>
            <a:headEnd/>
            <a:tailEnd/>
          </a:ln>
          <a:effectLst/>
        </p:spPr>
        <p:txBody>
          <a:bodyPr>
            <a:spAutoFit/>
          </a:bodyPr>
          <a:lstStyle/>
          <a:p>
            <a:pPr algn="r">
              <a:spcBef>
                <a:spcPct val="50000"/>
              </a:spcBef>
              <a:defRPr/>
            </a:pPr>
            <a:r>
              <a:rPr lang="en-US" altLang="ko-KR" sz="1600" dirty="0">
                <a:effectLst>
                  <a:outerShdw blurRad="38100" dist="38100" dir="2700000" algn="tl">
                    <a:srgbClr val="C0C0C0"/>
                  </a:outerShdw>
                </a:effectLst>
                <a:latin typeface="Palatino" charset="0"/>
                <a:ea typeface="굴림" pitchFamily="34" charset="-127"/>
              </a:rPr>
              <a:t>10,000</a:t>
            </a:r>
          </a:p>
          <a:p>
            <a:pPr algn="r">
              <a:spcBef>
                <a:spcPct val="50000"/>
              </a:spcBef>
              <a:defRPr/>
            </a:pPr>
            <a:endParaRPr lang="en-US" altLang="ko-KR" sz="1600" dirty="0">
              <a:effectLst>
                <a:outerShdw blurRad="38100" dist="38100" dir="2700000" algn="tl">
                  <a:srgbClr val="C0C0C0"/>
                </a:outerShdw>
              </a:effectLst>
              <a:latin typeface="Palatino" charset="0"/>
              <a:ea typeface="굴림" pitchFamily="34" charset="-127"/>
            </a:endParaRPr>
          </a:p>
          <a:p>
            <a:pPr algn="r">
              <a:spcBef>
                <a:spcPct val="50000"/>
              </a:spcBef>
              <a:defRPr/>
            </a:pPr>
            <a:r>
              <a:rPr lang="en-US" altLang="ko-KR" sz="1600" dirty="0">
                <a:effectLst>
                  <a:outerShdw blurRad="38100" dist="38100" dir="2700000" algn="tl">
                    <a:srgbClr val="C0C0C0"/>
                  </a:outerShdw>
                </a:effectLst>
                <a:latin typeface="Palatino" charset="0"/>
                <a:ea typeface="굴림" pitchFamily="34" charset="-127"/>
              </a:rPr>
              <a:t>1,000</a:t>
            </a:r>
          </a:p>
          <a:p>
            <a:pPr algn="r">
              <a:spcBef>
                <a:spcPct val="50000"/>
              </a:spcBef>
              <a:defRPr/>
            </a:pPr>
            <a:endParaRPr lang="en-US" altLang="ko-KR" sz="1600" dirty="0">
              <a:effectLst>
                <a:outerShdw blurRad="38100" dist="38100" dir="2700000" algn="tl">
                  <a:srgbClr val="C0C0C0"/>
                </a:outerShdw>
              </a:effectLst>
              <a:latin typeface="Palatino" charset="0"/>
              <a:ea typeface="굴림" pitchFamily="34" charset="-127"/>
            </a:endParaRPr>
          </a:p>
          <a:p>
            <a:pPr algn="r">
              <a:spcBef>
                <a:spcPct val="50000"/>
              </a:spcBef>
              <a:defRPr/>
            </a:pPr>
            <a:r>
              <a:rPr lang="en-US" altLang="ko-KR" sz="1600" dirty="0">
                <a:effectLst>
                  <a:outerShdw blurRad="38100" dist="38100" dir="2700000" algn="tl">
                    <a:srgbClr val="C0C0C0"/>
                  </a:outerShdw>
                </a:effectLst>
                <a:latin typeface="Palatino" charset="0"/>
                <a:ea typeface="굴림" pitchFamily="34" charset="-127"/>
              </a:rPr>
              <a:t>100</a:t>
            </a:r>
          </a:p>
          <a:p>
            <a:pPr algn="r">
              <a:spcBef>
                <a:spcPct val="50000"/>
              </a:spcBef>
              <a:defRPr/>
            </a:pPr>
            <a:endParaRPr lang="en-US" altLang="ko-KR" sz="1600" dirty="0">
              <a:effectLst>
                <a:outerShdw blurRad="38100" dist="38100" dir="2700000" algn="tl">
                  <a:srgbClr val="C0C0C0"/>
                </a:outerShdw>
              </a:effectLst>
              <a:latin typeface="Palatino" charset="0"/>
              <a:ea typeface="굴림" pitchFamily="34" charset="-127"/>
            </a:endParaRPr>
          </a:p>
          <a:p>
            <a:pPr algn="r">
              <a:spcBef>
                <a:spcPct val="50000"/>
              </a:spcBef>
              <a:defRPr/>
            </a:pPr>
            <a:r>
              <a:rPr lang="en-US" altLang="ko-KR" sz="1600" dirty="0">
                <a:effectLst>
                  <a:outerShdw blurRad="38100" dist="38100" dir="2700000" algn="tl">
                    <a:srgbClr val="C0C0C0"/>
                  </a:outerShdw>
                </a:effectLst>
                <a:latin typeface="Palatino" charset="0"/>
                <a:ea typeface="굴림" pitchFamily="34" charset="-127"/>
              </a:rPr>
              <a:t>10</a:t>
            </a:r>
          </a:p>
          <a:p>
            <a:pPr algn="r">
              <a:spcBef>
                <a:spcPct val="50000"/>
              </a:spcBef>
              <a:defRPr/>
            </a:pPr>
            <a:endParaRPr lang="en-US" altLang="ko-KR" sz="1600" dirty="0">
              <a:effectLst>
                <a:outerShdw blurRad="38100" dist="38100" dir="2700000" algn="tl">
                  <a:srgbClr val="C0C0C0"/>
                </a:outerShdw>
              </a:effectLst>
              <a:latin typeface="Palatino" charset="0"/>
              <a:ea typeface="굴림" pitchFamily="34" charset="-127"/>
            </a:endParaRPr>
          </a:p>
          <a:p>
            <a:pPr algn="r">
              <a:spcBef>
                <a:spcPct val="50000"/>
              </a:spcBef>
              <a:defRPr/>
            </a:pPr>
            <a:r>
              <a:rPr lang="en-US" altLang="ko-KR" sz="1600" dirty="0">
                <a:effectLst>
                  <a:outerShdw blurRad="38100" dist="38100" dir="2700000" algn="tl">
                    <a:srgbClr val="C0C0C0"/>
                  </a:outerShdw>
                </a:effectLst>
                <a:latin typeface="Palatino" charset="0"/>
                <a:ea typeface="굴림" pitchFamily="34" charset="-127"/>
              </a:rPr>
              <a:t>1</a:t>
            </a:r>
          </a:p>
          <a:p>
            <a:pPr algn="r">
              <a:spcBef>
                <a:spcPct val="50000"/>
              </a:spcBef>
              <a:defRPr/>
            </a:pPr>
            <a:endParaRPr lang="en-US" altLang="ko-KR" sz="1600" dirty="0">
              <a:effectLst>
                <a:outerShdw blurRad="38100" dist="38100" dir="2700000" algn="tl">
                  <a:srgbClr val="C0C0C0"/>
                </a:outerShdw>
              </a:effectLst>
              <a:latin typeface="Palatino" charset="0"/>
              <a:ea typeface="굴림" pitchFamily="34" charset="-127"/>
            </a:endParaRPr>
          </a:p>
          <a:p>
            <a:pPr algn="r">
              <a:spcBef>
                <a:spcPct val="50000"/>
              </a:spcBef>
              <a:defRPr/>
            </a:pPr>
            <a:r>
              <a:rPr lang="en-US" altLang="ko-KR" sz="1600" dirty="0">
                <a:effectLst>
                  <a:outerShdw blurRad="38100" dist="38100" dir="2700000" algn="tl">
                    <a:srgbClr val="C0C0C0"/>
                  </a:outerShdw>
                </a:effectLst>
                <a:latin typeface="Palatino" charset="0"/>
                <a:ea typeface="굴림" pitchFamily="34" charset="-127"/>
              </a:rPr>
              <a:t>.1</a:t>
            </a:r>
          </a:p>
        </p:txBody>
      </p:sp>
      <p:sp>
        <p:nvSpPr>
          <p:cNvPr id="543753" name="Text Box 9"/>
          <p:cNvSpPr txBox="1">
            <a:spLocks noChangeArrowheads="1"/>
          </p:cNvSpPr>
          <p:nvPr/>
        </p:nvSpPr>
        <p:spPr bwMode="auto">
          <a:xfrm rot="16200000">
            <a:off x="-868362" y="3087687"/>
            <a:ext cx="3048000" cy="396875"/>
          </a:xfrm>
          <a:prstGeom prst="rect">
            <a:avLst/>
          </a:prstGeom>
          <a:noFill/>
          <a:ln w="9525">
            <a:noFill/>
            <a:miter lim="800000"/>
            <a:headEnd/>
            <a:tailEnd/>
          </a:ln>
          <a:effectLst/>
        </p:spPr>
        <p:txBody>
          <a:bodyPr>
            <a:spAutoFit/>
          </a:bodyPr>
          <a:lstStyle/>
          <a:p>
            <a:pPr>
              <a:spcBef>
                <a:spcPct val="50000"/>
              </a:spcBef>
              <a:defRPr/>
            </a:pPr>
            <a:r>
              <a:rPr lang="en-US" altLang="ko-KR" sz="2000">
                <a:effectLst>
                  <a:outerShdw blurRad="38100" dist="38100" dir="2700000" algn="tl">
                    <a:srgbClr val="000000">
                      <a:alpha val="43137"/>
                    </a:srgbClr>
                  </a:outerShdw>
                </a:effectLst>
                <a:latin typeface="Palatino" charset="0"/>
                <a:ea typeface="굴림" pitchFamily="34" charset="-127"/>
              </a:rPr>
              <a:t>Average Power (mW)</a:t>
            </a:r>
          </a:p>
        </p:txBody>
      </p:sp>
      <p:sp>
        <p:nvSpPr>
          <p:cNvPr id="543754" name="Text Box 10"/>
          <p:cNvSpPr txBox="1">
            <a:spLocks noChangeArrowheads="1"/>
          </p:cNvSpPr>
          <p:nvPr/>
        </p:nvSpPr>
        <p:spPr bwMode="auto">
          <a:xfrm>
            <a:off x="2514600" y="1981200"/>
            <a:ext cx="2209800" cy="396875"/>
          </a:xfrm>
          <a:prstGeom prst="rect">
            <a:avLst/>
          </a:prstGeom>
          <a:noFill/>
          <a:ln w="9525">
            <a:noFill/>
            <a:miter lim="800000"/>
            <a:headEnd/>
            <a:tailEnd/>
          </a:ln>
          <a:effectLst/>
        </p:spPr>
        <p:txBody>
          <a:bodyPr>
            <a:spAutoFit/>
          </a:bodyPr>
          <a:lstStyle/>
          <a:p>
            <a:pPr>
              <a:spcBef>
                <a:spcPct val="50000"/>
              </a:spcBef>
              <a:buFontTx/>
              <a:buChar char="•"/>
              <a:defRPr/>
            </a:pPr>
            <a:r>
              <a:rPr lang="en-US" altLang="ko-KR" sz="2000">
                <a:solidFill>
                  <a:srgbClr val="006600"/>
                </a:solidFill>
                <a:effectLst>
                  <a:outerShdw blurRad="38100" dist="38100" dir="2700000" algn="tl">
                    <a:srgbClr val="000000">
                      <a:alpha val="43137"/>
                    </a:srgbClr>
                  </a:outerShdw>
                </a:effectLst>
                <a:latin typeface="Palatino" charset="0"/>
                <a:ea typeface="굴림" pitchFamily="34" charset="-127"/>
              </a:rPr>
              <a:t> Deployed (5W)</a:t>
            </a:r>
          </a:p>
        </p:txBody>
      </p:sp>
      <p:sp>
        <p:nvSpPr>
          <p:cNvPr id="543755" name="Text Box 11"/>
          <p:cNvSpPr txBox="1">
            <a:spLocks noChangeArrowheads="1"/>
          </p:cNvSpPr>
          <p:nvPr/>
        </p:nvSpPr>
        <p:spPr bwMode="auto">
          <a:xfrm>
            <a:off x="2514600" y="2743200"/>
            <a:ext cx="2971800" cy="396875"/>
          </a:xfrm>
          <a:prstGeom prst="rect">
            <a:avLst/>
          </a:prstGeom>
          <a:noFill/>
          <a:ln w="9525">
            <a:noFill/>
            <a:miter lim="800000"/>
            <a:headEnd/>
            <a:tailEnd/>
          </a:ln>
          <a:effectLst/>
        </p:spPr>
        <p:txBody>
          <a:bodyPr>
            <a:spAutoFit/>
          </a:bodyPr>
          <a:lstStyle/>
          <a:p>
            <a:pPr>
              <a:spcBef>
                <a:spcPct val="50000"/>
              </a:spcBef>
              <a:buFontTx/>
              <a:buChar char="•"/>
              <a:defRPr/>
            </a:pPr>
            <a:r>
              <a:rPr lang="en-US" altLang="ko-KR" sz="2000">
                <a:solidFill>
                  <a:srgbClr val="006600"/>
                </a:solidFill>
                <a:effectLst>
                  <a:outerShdw blurRad="38100" dist="38100" dir="2700000" algn="tl">
                    <a:srgbClr val="000000">
                      <a:alpha val="43137"/>
                    </a:srgbClr>
                  </a:outerShdw>
                </a:effectLst>
                <a:latin typeface="Palatino" charset="0"/>
                <a:ea typeface="굴림" pitchFamily="34" charset="-127"/>
              </a:rPr>
              <a:t> PAC/C Baseline (.5W)</a:t>
            </a:r>
          </a:p>
        </p:txBody>
      </p:sp>
      <p:sp>
        <p:nvSpPr>
          <p:cNvPr id="543756" name="Text Box 12"/>
          <p:cNvSpPr txBox="1">
            <a:spLocks noChangeArrowheads="1"/>
          </p:cNvSpPr>
          <p:nvPr/>
        </p:nvSpPr>
        <p:spPr bwMode="auto">
          <a:xfrm>
            <a:off x="4191000" y="3429000"/>
            <a:ext cx="2209800" cy="396875"/>
          </a:xfrm>
          <a:prstGeom prst="rect">
            <a:avLst/>
          </a:prstGeom>
          <a:noFill/>
          <a:ln w="9525">
            <a:noFill/>
            <a:miter lim="800000"/>
            <a:headEnd/>
            <a:tailEnd/>
          </a:ln>
          <a:effectLst/>
        </p:spPr>
        <p:txBody>
          <a:bodyPr>
            <a:spAutoFit/>
          </a:bodyPr>
          <a:lstStyle/>
          <a:p>
            <a:pPr>
              <a:spcBef>
                <a:spcPct val="50000"/>
              </a:spcBef>
              <a:buFontTx/>
              <a:buChar char="•"/>
              <a:defRPr/>
            </a:pPr>
            <a:r>
              <a:rPr lang="en-US" altLang="ko-KR" sz="2000">
                <a:solidFill>
                  <a:srgbClr val="006600"/>
                </a:solidFill>
                <a:effectLst>
                  <a:outerShdw blurRad="38100" dist="38100" dir="2700000" algn="tl">
                    <a:srgbClr val="000000">
                      <a:alpha val="43137"/>
                    </a:srgbClr>
                  </a:outerShdw>
                </a:effectLst>
                <a:latin typeface="Palatino" charset="0"/>
                <a:ea typeface="굴림" pitchFamily="34" charset="-127"/>
              </a:rPr>
              <a:t> (50 mW)</a:t>
            </a:r>
          </a:p>
        </p:txBody>
      </p:sp>
      <p:sp>
        <p:nvSpPr>
          <p:cNvPr id="543757" name="Text Box 13"/>
          <p:cNvSpPr txBox="1">
            <a:spLocks noChangeArrowheads="1"/>
          </p:cNvSpPr>
          <p:nvPr/>
        </p:nvSpPr>
        <p:spPr bwMode="auto">
          <a:xfrm>
            <a:off x="6019800" y="4556125"/>
            <a:ext cx="2209800" cy="701675"/>
          </a:xfrm>
          <a:prstGeom prst="rect">
            <a:avLst/>
          </a:prstGeom>
          <a:noFill/>
          <a:ln w="9525">
            <a:noFill/>
            <a:miter lim="800000"/>
            <a:headEnd/>
            <a:tailEnd/>
          </a:ln>
          <a:effec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ingdings" pitchFamily="2" charset="2"/>
              <a:buChar char="v"/>
            </a:pPr>
            <a:r>
              <a:rPr lang="en-US" altLang="ko-KR" sz="2000">
                <a:solidFill>
                  <a:srgbClr val="006600"/>
                </a:solidFill>
                <a:effectLst>
                  <a:outerShdw blurRad="38100" dist="38100" dir="2700000" algn="tl">
                    <a:srgbClr val="C0C0C0"/>
                  </a:outerShdw>
                </a:effectLst>
                <a:latin typeface="Palatino" pitchFamily="18" charset="0"/>
              </a:rPr>
              <a:t> </a:t>
            </a:r>
          </a:p>
          <a:p>
            <a:pPr eaLnBrk="1" hangingPunct="1">
              <a:buFont typeface="Wingdings" pitchFamily="2" charset="2"/>
              <a:buNone/>
            </a:pPr>
            <a:r>
              <a:rPr lang="en-US" altLang="ko-KR" sz="2000">
                <a:solidFill>
                  <a:srgbClr val="006600"/>
                </a:solidFill>
                <a:effectLst>
                  <a:outerShdw blurRad="38100" dist="38100" dir="2700000" algn="tl">
                    <a:srgbClr val="C0C0C0"/>
                  </a:outerShdw>
                </a:effectLst>
                <a:latin typeface="Palatino" pitchFamily="18" charset="0"/>
              </a:rPr>
              <a:t>(1mW)</a:t>
            </a:r>
          </a:p>
        </p:txBody>
      </p:sp>
      <p:sp>
        <p:nvSpPr>
          <p:cNvPr id="543758" name="Line 14"/>
          <p:cNvSpPr>
            <a:spLocks noChangeShapeType="1"/>
          </p:cNvSpPr>
          <p:nvPr/>
        </p:nvSpPr>
        <p:spPr bwMode="auto">
          <a:xfrm>
            <a:off x="6934200" y="2895600"/>
            <a:ext cx="990600" cy="0"/>
          </a:xfrm>
          <a:prstGeom prst="line">
            <a:avLst/>
          </a:prstGeom>
          <a:noFill/>
          <a:ln w="12700">
            <a:solidFill>
              <a:schemeClr val="tx1"/>
            </a:solidFill>
            <a:round/>
            <a:headEnd/>
            <a:tailEnd/>
          </a:ln>
          <a:effectLst/>
        </p:spPr>
        <p:txBody>
          <a:bodyP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59" name="Line 15"/>
          <p:cNvSpPr>
            <a:spLocks noChangeShapeType="1"/>
          </p:cNvSpPr>
          <p:nvPr/>
        </p:nvSpPr>
        <p:spPr bwMode="auto">
          <a:xfrm>
            <a:off x="6934200" y="1905000"/>
            <a:ext cx="990600" cy="0"/>
          </a:xfrm>
          <a:prstGeom prst="line">
            <a:avLst/>
          </a:prstGeom>
          <a:noFill/>
          <a:ln w="12700">
            <a:solidFill>
              <a:schemeClr val="tx1"/>
            </a:solidFill>
            <a:round/>
            <a:headEnd/>
            <a:tailEnd/>
          </a:ln>
          <a:effectLst/>
        </p:spPr>
        <p:txBody>
          <a:bodyP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60" name="Text Box 16"/>
          <p:cNvSpPr txBox="1">
            <a:spLocks noChangeArrowheads="1"/>
          </p:cNvSpPr>
          <p:nvPr/>
        </p:nvSpPr>
        <p:spPr bwMode="auto">
          <a:xfrm>
            <a:off x="6705600" y="1905000"/>
            <a:ext cx="2133600" cy="523220"/>
          </a:xfrm>
          <a:prstGeom prst="rect">
            <a:avLst/>
          </a:prstGeom>
          <a:noFill/>
          <a:ln w="9525">
            <a:noFill/>
            <a:miter lim="800000"/>
            <a:headEnd/>
            <a:tailEnd/>
          </a:ln>
          <a:effectLst/>
        </p:spPr>
        <p:txBody>
          <a:bodyPr>
            <a:spAutoFit/>
          </a:bodyPr>
          <a:lstStyle/>
          <a:p>
            <a:pPr>
              <a:defRPr/>
            </a:pPr>
            <a:r>
              <a:rPr lang="en-US" altLang="ko-KR" sz="1400" dirty="0" err="1">
                <a:effectLst>
                  <a:outerShdw blurRad="38100" dist="38100" dir="2700000" algn="tl">
                    <a:srgbClr val="C0C0C0"/>
                  </a:outerShdw>
                </a:effectLst>
                <a:latin typeface="Times New Roman" pitchFamily="18" charset="0"/>
                <a:ea typeface="굴림" pitchFamily="34" charset="-127"/>
                <a:cs typeface="Times New Roman" pitchFamily="18" charset="0"/>
              </a:rPr>
              <a:t>Rehosting</a:t>
            </a:r>
            <a:r>
              <a:rPr lang="en-US" altLang="ko-KR" sz="1400" dirty="0">
                <a:effectLst>
                  <a:outerShdw blurRad="38100" dist="38100" dir="2700000" algn="tl">
                    <a:srgbClr val="C0C0C0"/>
                  </a:outerShdw>
                </a:effectLst>
                <a:latin typeface="Times New Roman" pitchFamily="18" charset="0"/>
                <a:ea typeface="굴림" pitchFamily="34" charset="-127"/>
                <a:cs typeface="Times New Roman" pitchFamily="18" charset="0"/>
              </a:rPr>
              <a:t> to Low Power </a:t>
            </a:r>
            <a:r>
              <a:rPr lang="en-US" altLang="ko-KR" sz="1400" dirty="0" smtClean="0">
                <a:effectLst>
                  <a:outerShdw blurRad="38100" dist="38100" dir="2700000" algn="tl">
                    <a:srgbClr val="C0C0C0"/>
                  </a:outerShdw>
                </a:effectLst>
                <a:latin typeface="Times New Roman" pitchFamily="18" charset="0"/>
                <a:ea typeface="굴림" pitchFamily="34" charset="-127"/>
                <a:cs typeface="Times New Roman" pitchFamily="18" charset="0"/>
              </a:rPr>
              <a:t>COTS</a:t>
            </a:r>
            <a:endParaRPr lang="en-US" altLang="ko-KR" sz="1400" dirty="0">
              <a:effectLst>
                <a:outerShdw blurRad="38100" dist="38100" dir="2700000" algn="tl">
                  <a:srgbClr val="C0C0C0"/>
                </a:outerShdw>
              </a:effectLst>
              <a:latin typeface="Times New Roman" pitchFamily="18" charset="0"/>
              <a:ea typeface="굴림" pitchFamily="34" charset="-127"/>
              <a:cs typeface="Times New Roman" pitchFamily="18" charset="0"/>
            </a:endParaRPr>
          </a:p>
        </p:txBody>
      </p:sp>
      <p:sp>
        <p:nvSpPr>
          <p:cNvPr id="543761" name="Line 17"/>
          <p:cNvSpPr>
            <a:spLocks noChangeShapeType="1"/>
          </p:cNvSpPr>
          <p:nvPr/>
        </p:nvSpPr>
        <p:spPr bwMode="auto">
          <a:xfrm>
            <a:off x="6934200" y="3429000"/>
            <a:ext cx="990600" cy="0"/>
          </a:xfrm>
          <a:prstGeom prst="line">
            <a:avLst/>
          </a:prstGeom>
          <a:noFill/>
          <a:ln w="12700">
            <a:solidFill>
              <a:schemeClr val="tx1"/>
            </a:solidFill>
            <a:round/>
            <a:headEnd/>
            <a:tailEnd/>
          </a:ln>
          <a:effectLst/>
        </p:spPr>
        <p:txBody>
          <a:bodyP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62" name="Text Box 18"/>
          <p:cNvSpPr txBox="1">
            <a:spLocks noChangeArrowheads="1"/>
          </p:cNvSpPr>
          <p:nvPr/>
        </p:nvSpPr>
        <p:spPr bwMode="auto">
          <a:xfrm>
            <a:off x="6858000" y="3505200"/>
            <a:ext cx="2286000" cy="738664"/>
          </a:xfrm>
          <a:prstGeom prst="rect">
            <a:avLst/>
          </a:prstGeom>
          <a:noFill/>
          <a:ln w="9525">
            <a:noFill/>
            <a:miter lim="800000"/>
            <a:headEnd/>
            <a:tailEnd/>
          </a:ln>
          <a:effectLst/>
        </p:spPr>
        <p:txBody>
          <a:bodyPr>
            <a:spAutoFit/>
          </a:bodyPr>
          <a:lstStyle/>
          <a:p>
            <a:pPr>
              <a:defRPr/>
            </a:pPr>
            <a:r>
              <a:rPr lang="en-US" altLang="ko-KR" sz="1400" dirty="0">
                <a:effectLst>
                  <a:outerShdw blurRad="38100" dist="38100" dir="2700000" algn="tl">
                    <a:srgbClr val="C0C0C0"/>
                  </a:outerShdw>
                </a:effectLst>
                <a:latin typeface="Times New Roman" pitchFamily="18" charset="0"/>
                <a:ea typeface="굴림" pitchFamily="34" charset="-127"/>
                <a:cs typeface="Times New Roman" pitchFamily="18" charset="0"/>
              </a:rPr>
              <a:t>-System-On-Chip</a:t>
            </a:r>
          </a:p>
          <a:p>
            <a:pPr>
              <a:defRPr/>
            </a:pPr>
            <a:r>
              <a:rPr lang="en-US" altLang="ko-KR" sz="1400" dirty="0">
                <a:effectLst>
                  <a:outerShdw blurRad="38100" dist="38100" dir="2700000" algn="tl">
                    <a:srgbClr val="C0C0C0"/>
                  </a:outerShdw>
                </a:effectLst>
                <a:latin typeface="Times New Roman" pitchFamily="18" charset="0"/>
                <a:ea typeface="굴림" pitchFamily="34" charset="-127"/>
                <a:cs typeface="Times New Roman" pitchFamily="18" charset="0"/>
              </a:rPr>
              <a:t>-Adv Power Management</a:t>
            </a:r>
          </a:p>
          <a:p>
            <a:pPr>
              <a:buFont typeface="Webdings" pitchFamily="18" charset="2"/>
              <a:buNone/>
              <a:defRPr/>
            </a:pPr>
            <a:r>
              <a:rPr lang="en-US" altLang="ko-KR" sz="1400" dirty="0" smtClean="0">
                <a:effectLst>
                  <a:outerShdw blurRad="38100" dist="38100" dir="2700000" algn="tl">
                    <a:srgbClr val="C0C0C0"/>
                  </a:outerShdw>
                </a:effectLst>
                <a:latin typeface="Times New Roman" pitchFamily="18" charset="0"/>
                <a:ea typeface="굴림" pitchFamily="34" charset="-127"/>
                <a:cs typeface="Times New Roman" pitchFamily="18" charset="0"/>
              </a:rPr>
              <a:t>Algorithms</a:t>
            </a:r>
            <a:endParaRPr lang="en-US" altLang="ko-KR" sz="1400" dirty="0">
              <a:solidFill>
                <a:srgbClr val="663300"/>
              </a:solidFill>
              <a:effectLst>
                <a:outerShdw blurRad="38100" dist="38100" dir="2700000" algn="tl">
                  <a:srgbClr val="000000">
                    <a:alpha val="43137"/>
                  </a:srgbClr>
                </a:outerShdw>
              </a:effectLst>
              <a:latin typeface="Times New Roman" pitchFamily="18" charset="0"/>
              <a:ea typeface="굴림" pitchFamily="34" charset="-127"/>
              <a:cs typeface="Times New Roman" pitchFamily="18" charset="0"/>
            </a:endParaRPr>
          </a:p>
        </p:txBody>
      </p:sp>
      <p:sp>
        <p:nvSpPr>
          <p:cNvPr id="543763" name="Line 19"/>
          <p:cNvSpPr>
            <a:spLocks noChangeShapeType="1"/>
          </p:cNvSpPr>
          <p:nvPr/>
        </p:nvSpPr>
        <p:spPr bwMode="auto">
          <a:xfrm>
            <a:off x="6934200" y="4724400"/>
            <a:ext cx="990600" cy="0"/>
          </a:xfrm>
          <a:prstGeom prst="line">
            <a:avLst/>
          </a:prstGeom>
          <a:noFill/>
          <a:ln w="12700">
            <a:solidFill>
              <a:schemeClr val="tx1"/>
            </a:solidFill>
            <a:round/>
            <a:headEnd/>
            <a:tailEnd/>
          </a:ln>
          <a:effectLst/>
        </p:spPr>
        <p:txBody>
          <a:bodyP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543764" name="Text Box 20"/>
          <p:cNvSpPr txBox="1">
            <a:spLocks noChangeArrowheads="1"/>
          </p:cNvSpPr>
          <p:nvPr/>
        </p:nvSpPr>
        <p:spPr bwMode="auto">
          <a:xfrm>
            <a:off x="144462" y="764704"/>
            <a:ext cx="3216275" cy="304800"/>
          </a:xfrm>
          <a:prstGeom prst="rect">
            <a:avLst/>
          </a:prstGeom>
          <a:noFill/>
          <a:ln w="9525">
            <a:noFill/>
            <a:miter lim="800000"/>
            <a:headEnd/>
            <a:tailEnd/>
          </a:ln>
          <a:effectLst/>
        </p:spPr>
        <p:txBody>
          <a:bodyPr wrap="none">
            <a:spAutoFit/>
          </a:bodyPr>
          <a:lstStyle/>
          <a:p>
            <a:pPr>
              <a:defRPr/>
            </a:pPr>
            <a:r>
              <a:rPr lang="en-US" altLang="ko-KR" sz="1400" dirty="0">
                <a:effectLst>
                  <a:outerShdw blurRad="38100" dist="38100" dir="2700000" algn="tl">
                    <a:srgbClr val="000000">
                      <a:alpha val="43137"/>
                    </a:srgbClr>
                  </a:outerShdw>
                </a:effectLst>
                <a:latin typeface="Arial" charset="0"/>
                <a:ea typeface="굴림" pitchFamily="34" charset="-127"/>
              </a:rPr>
              <a:t>Source: ISI &amp; DARPA PAC/C Program</a:t>
            </a:r>
          </a:p>
        </p:txBody>
      </p:sp>
    </p:spTree>
    <p:extLst>
      <p:ext uri="{BB962C8B-B14F-4D97-AF65-F5344CB8AC3E}">
        <p14:creationId xmlns:p14="http://schemas.microsoft.com/office/powerpoint/2010/main" val="437372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7504" y="76200"/>
            <a:ext cx="8856984" cy="523220"/>
          </a:xfrm>
        </p:spPr>
        <p:txBody>
          <a:bodyPr/>
          <a:lstStyle/>
          <a:p>
            <a:pPr eaLnBrk="1" fontAlgn="auto" hangingPunct="1">
              <a:spcAft>
                <a:spcPts val="0"/>
              </a:spcAft>
              <a:defRPr/>
            </a:pPr>
            <a:r>
              <a:rPr lang="en-US" altLang="ko-KR" sz="2800" dirty="0">
                <a:ea typeface="굴림" pitchFamily="34" charset="-127"/>
              </a:rPr>
              <a:t>Communication/Computation Technology Projection</a:t>
            </a:r>
          </a:p>
        </p:txBody>
      </p:sp>
      <p:sp>
        <p:nvSpPr>
          <p:cNvPr id="2052" name="Text Box 3"/>
          <p:cNvSpPr txBox="1">
            <a:spLocks noChangeArrowheads="1"/>
          </p:cNvSpPr>
          <p:nvPr/>
        </p:nvSpPr>
        <p:spPr bwMode="auto">
          <a:xfrm>
            <a:off x="381000" y="4876800"/>
            <a:ext cx="8229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lnSpc>
                <a:spcPct val="70000"/>
              </a:lnSpc>
              <a:spcBef>
                <a:spcPct val="50000"/>
              </a:spcBef>
            </a:pPr>
            <a:r>
              <a:rPr lang="en-US" altLang="ko-KR" sz="1800">
                <a:latin typeface="Times New Roman" pitchFamily="18" charset="0"/>
                <a:cs typeface="Times New Roman" pitchFamily="18" charset="0"/>
              </a:rPr>
              <a:t>Assume: 10kbit/sec. Radio, 10 m range.</a:t>
            </a:r>
          </a:p>
          <a:p>
            <a:pPr eaLnBrk="1" hangingPunct="1">
              <a:lnSpc>
                <a:spcPct val="70000"/>
              </a:lnSpc>
              <a:spcBef>
                <a:spcPct val="50000"/>
              </a:spcBef>
            </a:pPr>
            <a:r>
              <a:rPr lang="en-US" altLang="ko-KR">
                <a:latin typeface="Times New Roman" pitchFamily="18" charset="0"/>
                <a:cs typeface="Times New Roman" pitchFamily="18" charset="0"/>
              </a:rPr>
              <a:t>Large cost of communications relative to computation continues</a:t>
            </a:r>
            <a:endParaRPr lang="en-US" altLang="ko-KR" sz="200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762000" y="1752600"/>
          <a:ext cx="7315200" cy="2840038"/>
        </p:xfrm>
        <a:graphic>
          <a:graphicData uri="http://schemas.openxmlformats.org/presentationml/2006/ole">
            <mc:AlternateContent xmlns:mc="http://schemas.openxmlformats.org/markup-compatibility/2006">
              <mc:Choice xmlns:v="urn:schemas-microsoft-com:vml" Requires="v">
                <p:oleObj spid="_x0000_s4111" name="Worksheet" r:id="rId4" imgW="2943631" imgH="1171937" progId="Excel.Sheet.8">
                  <p:embed/>
                </p:oleObj>
              </mc:Choice>
              <mc:Fallback>
                <p:oleObj name="Worksheet" r:id="rId4" imgW="2943631" imgH="117193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2600"/>
                        <a:ext cx="7315200" cy="28400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1" y="1196752"/>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r>
              <a:rPr lang="en-US" altLang="ko-KR" sz="1400" dirty="0"/>
              <a:t>Source: ISI &amp; DARPA PAC/C Program</a:t>
            </a:r>
          </a:p>
        </p:txBody>
      </p:sp>
    </p:spTree>
    <p:extLst>
      <p:ext uri="{BB962C8B-B14F-4D97-AF65-F5344CB8AC3E}">
        <p14:creationId xmlns:p14="http://schemas.microsoft.com/office/powerpoint/2010/main" val="3145031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500063" y="0"/>
            <a:ext cx="7772400" cy="771525"/>
          </a:xfrm>
        </p:spPr>
        <p:txBody>
          <a:bodyPr/>
          <a:lstStyle/>
          <a:p>
            <a:pPr eaLnBrk="1" fontAlgn="auto" hangingPunct="1">
              <a:spcAft>
                <a:spcPts val="0"/>
              </a:spcAft>
              <a:defRPr/>
            </a:pPr>
            <a:r>
              <a:rPr lang="en-US" altLang="ko-KR" dirty="0">
                <a:ea typeface="굴림" pitchFamily="34" charset="-127"/>
              </a:rPr>
              <a:t>New Design Themes</a:t>
            </a:r>
            <a:endParaRPr lang="en-US" altLang="ko-KR" sz="2400" dirty="0">
              <a:ea typeface="굴림" pitchFamily="34" charset="-127"/>
            </a:endParaRPr>
          </a:p>
        </p:txBody>
      </p:sp>
      <p:sp>
        <p:nvSpPr>
          <p:cNvPr id="33795" name="Rectangle 3"/>
          <p:cNvSpPr>
            <a:spLocks noGrp="1" noChangeArrowheads="1"/>
          </p:cNvSpPr>
          <p:nvPr>
            <p:ph sz="quarter" idx="1"/>
          </p:nvPr>
        </p:nvSpPr>
        <p:spPr>
          <a:xfrm>
            <a:off x="179512" y="836712"/>
            <a:ext cx="8839200" cy="5236269"/>
          </a:xfrm>
        </p:spPr>
        <p:txBody>
          <a:bodyPr/>
          <a:lstStyle/>
          <a:p>
            <a:pPr eaLnBrk="1" hangingPunct="1">
              <a:lnSpc>
                <a:spcPct val="90000"/>
              </a:lnSpc>
            </a:pPr>
            <a:r>
              <a:rPr lang="en-US" altLang="ko-KR" sz="2000" b="1" dirty="0" smtClean="0">
                <a:latin typeface="Times New Roman" pitchFamily="18" charset="0"/>
                <a:ea typeface="굴림" pitchFamily="50" charset="-127"/>
                <a:cs typeface="Times New Roman" pitchFamily="18" charset="0"/>
              </a:rPr>
              <a:t>Long-lived</a:t>
            </a:r>
            <a:r>
              <a:rPr lang="en-US" altLang="ko-KR" sz="2000" dirty="0" smtClean="0">
                <a:latin typeface="Times New Roman" pitchFamily="18" charset="0"/>
                <a:ea typeface="굴림" pitchFamily="50" charset="-127"/>
                <a:cs typeface="Times New Roman" pitchFamily="18" charset="0"/>
              </a:rPr>
              <a:t> systems that can be </a:t>
            </a:r>
            <a:r>
              <a:rPr lang="en-US" altLang="ko-KR" sz="2000" b="1" dirty="0" smtClean="0">
                <a:latin typeface="Times New Roman" pitchFamily="18" charset="0"/>
                <a:ea typeface="굴림" pitchFamily="50" charset="-127"/>
                <a:cs typeface="Times New Roman" pitchFamily="18" charset="0"/>
              </a:rPr>
              <a:t>unattended </a:t>
            </a:r>
          </a:p>
          <a:p>
            <a:pPr lvl="1" eaLnBrk="1" hangingPunct="1">
              <a:lnSpc>
                <a:spcPct val="90000"/>
              </a:lnSpc>
            </a:pPr>
            <a:r>
              <a:rPr lang="en-US" altLang="ko-KR" dirty="0" smtClean="0">
                <a:latin typeface="Times New Roman" pitchFamily="18" charset="0"/>
                <a:ea typeface="굴림" pitchFamily="50" charset="-127"/>
                <a:cs typeface="Times New Roman" pitchFamily="18" charset="0"/>
              </a:rPr>
              <a:t>Low-duty cycle operation with bounded latency</a:t>
            </a:r>
          </a:p>
          <a:p>
            <a:pPr lvl="1" eaLnBrk="1" hangingPunct="1">
              <a:lnSpc>
                <a:spcPct val="90000"/>
              </a:lnSpc>
            </a:pPr>
            <a:r>
              <a:rPr lang="en-US" altLang="ko-KR" dirty="0" smtClean="0">
                <a:latin typeface="Times New Roman" pitchFamily="18" charset="0"/>
                <a:ea typeface="굴림" pitchFamily="50" charset="-127"/>
                <a:cs typeface="Times New Roman" pitchFamily="18" charset="0"/>
              </a:rPr>
              <a:t>Exploit redundancy  and heterogeneous tiered systems </a:t>
            </a:r>
            <a:br>
              <a:rPr lang="en-US" altLang="ko-KR" dirty="0" smtClean="0">
                <a:latin typeface="Times New Roman" pitchFamily="18" charset="0"/>
                <a:ea typeface="굴림" pitchFamily="50" charset="-127"/>
                <a:cs typeface="Times New Roman" pitchFamily="18" charset="0"/>
              </a:rPr>
            </a:br>
            <a:endParaRPr lang="en-US" altLang="ko-KR" dirty="0" smtClean="0">
              <a:latin typeface="Times New Roman" pitchFamily="18" charset="0"/>
              <a:ea typeface="굴림" pitchFamily="50" charset="-127"/>
              <a:cs typeface="Times New Roman" pitchFamily="18" charset="0"/>
            </a:endParaRPr>
          </a:p>
          <a:p>
            <a:pPr eaLnBrk="1" hangingPunct="1">
              <a:lnSpc>
                <a:spcPct val="90000"/>
              </a:lnSpc>
            </a:pPr>
            <a:r>
              <a:rPr lang="en-US" altLang="ko-KR" sz="2000" b="1" dirty="0" smtClean="0">
                <a:latin typeface="Times New Roman" pitchFamily="18" charset="0"/>
                <a:ea typeface="굴림" pitchFamily="50" charset="-127"/>
                <a:cs typeface="Times New Roman" pitchFamily="18" charset="0"/>
              </a:rPr>
              <a:t>Leverage data processing inside the network</a:t>
            </a:r>
          </a:p>
          <a:p>
            <a:pPr lvl="1" eaLnBrk="1" hangingPunct="1">
              <a:lnSpc>
                <a:spcPct val="90000"/>
              </a:lnSpc>
            </a:pPr>
            <a:r>
              <a:rPr lang="en-US" altLang="ko-KR" dirty="0" smtClean="0">
                <a:latin typeface="Times New Roman" pitchFamily="18" charset="0"/>
                <a:ea typeface="굴림" pitchFamily="50" charset="-127"/>
                <a:cs typeface="Times New Roman" pitchFamily="18" charset="0"/>
              </a:rPr>
              <a:t>Thousands or millions of operations per second can be done using energy of sending a bit over 10 or 100 </a:t>
            </a:r>
            <a:r>
              <a:rPr lang="en-US" altLang="ko-KR" dirty="0" smtClean="0">
                <a:latin typeface="Times New Roman" pitchFamily="18" charset="0"/>
                <a:ea typeface="굴림" pitchFamily="50" charset="-127"/>
                <a:cs typeface="Times New Roman" pitchFamily="18" charset="0"/>
              </a:rPr>
              <a:t>meters</a:t>
            </a:r>
            <a:endParaRPr lang="en-US" altLang="ko-KR" dirty="0" smtClean="0">
              <a:latin typeface="Times New Roman" pitchFamily="18" charset="0"/>
              <a:ea typeface="굴림" pitchFamily="50" charset="-127"/>
              <a:cs typeface="Times New Roman" pitchFamily="18" charset="0"/>
            </a:endParaRPr>
          </a:p>
          <a:p>
            <a:pPr lvl="1" eaLnBrk="1" hangingPunct="1">
              <a:lnSpc>
                <a:spcPct val="90000"/>
              </a:lnSpc>
            </a:pPr>
            <a:r>
              <a:rPr lang="en-US" altLang="ko-KR" dirty="0" smtClean="0">
                <a:latin typeface="Times New Roman" pitchFamily="18" charset="0"/>
                <a:ea typeface="굴림" pitchFamily="50" charset="-127"/>
                <a:cs typeface="Times New Roman" pitchFamily="18" charset="0"/>
              </a:rPr>
              <a:t>Exploit computation near data to reduce communication</a:t>
            </a:r>
            <a:br>
              <a:rPr lang="en-US" altLang="ko-KR" dirty="0" smtClean="0">
                <a:latin typeface="Times New Roman" pitchFamily="18" charset="0"/>
                <a:ea typeface="굴림" pitchFamily="50" charset="-127"/>
                <a:cs typeface="Times New Roman" pitchFamily="18" charset="0"/>
              </a:rPr>
            </a:br>
            <a:endParaRPr lang="en-US" altLang="ko-KR" dirty="0" smtClean="0">
              <a:latin typeface="Times New Roman" pitchFamily="18" charset="0"/>
              <a:ea typeface="굴림" pitchFamily="50" charset="-127"/>
              <a:cs typeface="Times New Roman" pitchFamily="18" charset="0"/>
            </a:endParaRPr>
          </a:p>
          <a:p>
            <a:pPr eaLnBrk="1" hangingPunct="1">
              <a:lnSpc>
                <a:spcPct val="90000"/>
              </a:lnSpc>
            </a:pPr>
            <a:r>
              <a:rPr lang="en-US" altLang="ko-KR" sz="2000" b="1" dirty="0" smtClean="0">
                <a:latin typeface="Times New Roman" pitchFamily="18" charset="0"/>
                <a:ea typeface="굴림" pitchFamily="50" charset="-127"/>
                <a:cs typeface="Times New Roman" pitchFamily="18" charset="0"/>
              </a:rPr>
              <a:t>Self configuring</a:t>
            </a:r>
            <a:r>
              <a:rPr lang="en-US" altLang="ko-KR" sz="2000" dirty="0" smtClean="0">
                <a:latin typeface="Times New Roman" pitchFamily="18" charset="0"/>
                <a:ea typeface="굴림" pitchFamily="50" charset="-127"/>
                <a:cs typeface="Times New Roman" pitchFamily="18" charset="0"/>
              </a:rPr>
              <a:t> systems that can be deployed </a:t>
            </a:r>
            <a:r>
              <a:rPr lang="en-US" altLang="ko-KR" sz="2000" b="1" dirty="0" smtClean="0">
                <a:latin typeface="Times New Roman" pitchFamily="18" charset="0"/>
                <a:ea typeface="굴림" pitchFamily="50" charset="-127"/>
                <a:cs typeface="Times New Roman" pitchFamily="18" charset="0"/>
              </a:rPr>
              <a:t>ad hoc</a:t>
            </a:r>
          </a:p>
          <a:p>
            <a:pPr lvl="1" eaLnBrk="1" hangingPunct="1">
              <a:lnSpc>
                <a:spcPct val="90000"/>
              </a:lnSpc>
            </a:pPr>
            <a:r>
              <a:rPr lang="en-US" altLang="ko-KR" dirty="0" smtClean="0">
                <a:latin typeface="Times New Roman" pitchFamily="18" charset="0"/>
                <a:ea typeface="굴림" pitchFamily="50" charset="-127"/>
                <a:cs typeface="Times New Roman" pitchFamily="18" charset="0"/>
              </a:rPr>
              <a:t>Un-modeled physical world dynamics makes systems appear ad hoc</a:t>
            </a:r>
          </a:p>
          <a:p>
            <a:pPr lvl="1" eaLnBrk="1" hangingPunct="1">
              <a:lnSpc>
                <a:spcPct val="90000"/>
              </a:lnSpc>
            </a:pPr>
            <a:r>
              <a:rPr lang="en-US" altLang="ko-KR" dirty="0" smtClean="0">
                <a:latin typeface="Times New Roman" pitchFamily="18" charset="0"/>
                <a:ea typeface="굴림" pitchFamily="50" charset="-127"/>
                <a:cs typeface="Times New Roman" pitchFamily="18" charset="0"/>
              </a:rPr>
              <a:t>Measure and adapt to unpredictable environment</a:t>
            </a:r>
          </a:p>
          <a:p>
            <a:pPr lvl="1" eaLnBrk="1" hangingPunct="1">
              <a:lnSpc>
                <a:spcPct val="90000"/>
              </a:lnSpc>
            </a:pPr>
            <a:r>
              <a:rPr lang="en-US" altLang="ko-KR" dirty="0" smtClean="0">
                <a:latin typeface="Times New Roman" pitchFamily="18" charset="0"/>
                <a:ea typeface="굴림" pitchFamily="50" charset="-127"/>
                <a:cs typeface="Times New Roman" pitchFamily="18" charset="0"/>
              </a:rPr>
              <a:t>Exploit spatial diversity and density of sensor/actuator nodes</a:t>
            </a:r>
            <a:br>
              <a:rPr lang="en-US" altLang="ko-KR" dirty="0" smtClean="0">
                <a:latin typeface="Times New Roman" pitchFamily="18" charset="0"/>
                <a:ea typeface="굴림" pitchFamily="50" charset="-127"/>
                <a:cs typeface="Times New Roman" pitchFamily="18" charset="0"/>
              </a:rPr>
            </a:br>
            <a:endParaRPr lang="en-US" altLang="ko-KR" dirty="0" smtClean="0">
              <a:latin typeface="Times New Roman" pitchFamily="18" charset="0"/>
              <a:ea typeface="굴림" pitchFamily="50" charset="-127"/>
              <a:cs typeface="Times New Roman" pitchFamily="18" charset="0"/>
            </a:endParaRPr>
          </a:p>
          <a:p>
            <a:pPr eaLnBrk="1" hangingPunct="1">
              <a:lnSpc>
                <a:spcPct val="90000"/>
              </a:lnSpc>
            </a:pPr>
            <a:r>
              <a:rPr lang="en-US" altLang="ko-KR" sz="2000" dirty="0" smtClean="0">
                <a:latin typeface="Times New Roman" pitchFamily="18" charset="0"/>
                <a:ea typeface="굴림" pitchFamily="50" charset="-127"/>
                <a:cs typeface="Times New Roman" pitchFamily="18" charset="0"/>
              </a:rPr>
              <a:t>Achieve desired global behavior with </a:t>
            </a:r>
            <a:r>
              <a:rPr lang="en-US" altLang="ko-KR" sz="2000" b="1" dirty="0" smtClean="0">
                <a:latin typeface="Times New Roman" pitchFamily="18" charset="0"/>
                <a:ea typeface="굴림" pitchFamily="50" charset="-127"/>
                <a:cs typeface="Times New Roman" pitchFamily="18" charset="0"/>
              </a:rPr>
              <a:t>adaptive localized algorithms</a:t>
            </a:r>
            <a:endParaRPr lang="en-US" altLang="ko-KR" sz="2000" dirty="0" smtClean="0">
              <a:latin typeface="Times New Roman" pitchFamily="18" charset="0"/>
              <a:ea typeface="굴림" pitchFamily="50" charset="-127"/>
              <a:cs typeface="Times New Roman" pitchFamily="18" charset="0"/>
            </a:endParaRPr>
          </a:p>
          <a:p>
            <a:pPr lvl="1" eaLnBrk="1" hangingPunct="1">
              <a:lnSpc>
                <a:spcPct val="90000"/>
              </a:lnSpc>
            </a:pPr>
            <a:r>
              <a:rPr lang="en-US" altLang="ko-KR" dirty="0" smtClean="0">
                <a:latin typeface="Times New Roman" pitchFamily="18" charset="0"/>
                <a:ea typeface="굴림" pitchFamily="50" charset="-127"/>
                <a:cs typeface="Times New Roman" pitchFamily="18" charset="0"/>
              </a:rPr>
              <a:t>Cant afford to extract dynamic state information needed for centralized control</a:t>
            </a:r>
          </a:p>
        </p:txBody>
      </p:sp>
    </p:spTree>
    <p:extLst>
      <p:ext uri="{BB962C8B-B14F-4D97-AF65-F5344CB8AC3E}">
        <p14:creationId xmlns:p14="http://schemas.microsoft.com/office/powerpoint/2010/main" val="295656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5"/>
          <p:cNvSpPr>
            <a:spLocks noChangeArrowheads="1"/>
          </p:cNvSpPr>
          <p:nvPr/>
        </p:nvSpPr>
        <p:spPr bwMode="auto">
          <a:xfrm>
            <a:off x="250825" y="2133600"/>
            <a:ext cx="8720138" cy="3525838"/>
          </a:xfrm>
          <a:prstGeom prst="roundRect">
            <a:avLst>
              <a:gd name="adj" fmla="val 6806"/>
            </a:avLst>
          </a:prstGeom>
          <a:gradFill rotWithShape="1">
            <a:gsLst>
              <a:gs pos="0">
                <a:srgbClr val="00CCFF">
                  <a:alpha val="67000"/>
                </a:srgbClr>
              </a:gs>
              <a:gs pos="100000">
                <a:schemeClr val="bg1"/>
              </a:gs>
            </a:gsLst>
            <a:path path="shape">
              <a:fillToRect l="50000" t="50000" r="50000" b="50000"/>
            </a:path>
          </a:gradFill>
          <a:ln w="57150" algn="ctr">
            <a:solidFill>
              <a:srgbClr val="3366CC"/>
            </a:solidFill>
            <a:round/>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cs typeface="Arial" pitchFamily="34" charset="0"/>
            </a:endParaRPr>
          </a:p>
        </p:txBody>
      </p:sp>
      <p:sp>
        <p:nvSpPr>
          <p:cNvPr id="15363" name="제목 1"/>
          <p:cNvSpPr>
            <a:spLocks noGrp="1"/>
          </p:cNvSpPr>
          <p:nvPr>
            <p:ph type="title" idx="4294967295"/>
          </p:nvPr>
        </p:nvSpPr>
        <p:spPr>
          <a:xfrm>
            <a:off x="0" y="0"/>
            <a:ext cx="8858250" cy="646331"/>
          </a:xfrm>
        </p:spPr>
        <p:txBody>
          <a:bodyPr/>
          <a:lstStyle/>
          <a:p>
            <a:pPr eaLnBrk="1" fontAlgn="auto" hangingPunct="1">
              <a:spcAft>
                <a:spcPts val="0"/>
              </a:spcAft>
              <a:defRPr/>
            </a:pPr>
            <a:r>
              <a:rPr lang="en-US" altLang="ko-KR" sz="3600" dirty="0" smtClean="0">
                <a:solidFill>
                  <a:srgbClr val="FBFBBB"/>
                </a:solidFill>
                <a:latin typeface="Arial" pitchFamily="34" charset="0"/>
                <a:cs typeface="Arial" pitchFamily="34" charset="0"/>
              </a:rPr>
              <a:t>Service Trend</a:t>
            </a:r>
          </a:p>
        </p:txBody>
      </p:sp>
      <p:sp>
        <p:nvSpPr>
          <p:cNvPr id="17412" name="AutoShape 4"/>
          <p:cNvSpPr>
            <a:spLocks noChangeArrowheads="1"/>
          </p:cNvSpPr>
          <p:nvPr/>
        </p:nvSpPr>
        <p:spPr bwMode="auto">
          <a:xfrm>
            <a:off x="611188" y="2278063"/>
            <a:ext cx="2232025" cy="3024187"/>
          </a:xfrm>
          <a:prstGeom prst="roundRect">
            <a:avLst>
              <a:gd name="adj" fmla="val 7824"/>
            </a:avLst>
          </a:prstGeom>
          <a:gradFill rotWithShape="1">
            <a:gsLst>
              <a:gs pos="0">
                <a:srgbClr val="A6D6DA"/>
              </a:gs>
              <a:gs pos="100000">
                <a:srgbClr val="89B0B4"/>
              </a:gs>
            </a:gsLst>
            <a:lin ang="5400000" scaled="1"/>
          </a:gradFill>
          <a:ln w="9525" algn="ctr">
            <a:noFill/>
            <a:round/>
            <a:headEnd/>
            <a:tailEnd/>
          </a:ln>
        </p:spPr>
        <p:txBody>
          <a:bodyPr wrap="none" anchor="ctr"/>
          <a:lstStyle/>
          <a:p>
            <a:pPr marL="342900" indent="-342900">
              <a:spcBef>
                <a:spcPct val="20000"/>
              </a:spcBef>
              <a:defRPr/>
            </a:pPr>
            <a:endParaRPr lang="ko-KR" altLang="ko-KR" sz="1600">
              <a:effectLst>
                <a:outerShdw blurRad="38100" dist="38100" dir="2700000" algn="tl">
                  <a:srgbClr val="000000">
                    <a:alpha val="43137"/>
                  </a:srgbClr>
                </a:outerShdw>
              </a:effectLst>
              <a:latin typeface="Arial" charset="0"/>
              <a:ea typeface="산돌고딕 M"/>
              <a:cs typeface="Arial" pitchFamily="34" charset="0"/>
            </a:endParaRPr>
          </a:p>
        </p:txBody>
      </p:sp>
      <p:sp>
        <p:nvSpPr>
          <p:cNvPr id="17413" name="AutoShape 5"/>
          <p:cNvSpPr>
            <a:spLocks noChangeArrowheads="1"/>
          </p:cNvSpPr>
          <p:nvPr/>
        </p:nvSpPr>
        <p:spPr bwMode="auto">
          <a:xfrm>
            <a:off x="3419475" y="2276475"/>
            <a:ext cx="2232025" cy="3024188"/>
          </a:xfrm>
          <a:prstGeom prst="roundRect">
            <a:avLst>
              <a:gd name="adj" fmla="val 7824"/>
            </a:avLst>
          </a:prstGeom>
          <a:gradFill rotWithShape="1">
            <a:gsLst>
              <a:gs pos="0">
                <a:srgbClr val="80C5CA"/>
              </a:gs>
              <a:gs pos="100000">
                <a:srgbClr val="69A2A6"/>
              </a:gs>
            </a:gsLst>
            <a:lin ang="5400000" scaled="1"/>
          </a:gradFill>
          <a:ln w="9525" algn="ctr">
            <a:noFill/>
            <a:round/>
            <a:headEnd/>
            <a:tailEnd/>
          </a:ln>
        </p:spPr>
        <p:txBody>
          <a:bodyPr wrap="none" anchor="ctr"/>
          <a:lstStyle/>
          <a:p>
            <a:pPr marL="342900" indent="-342900">
              <a:spcBef>
                <a:spcPct val="20000"/>
              </a:spcBef>
              <a:defRPr/>
            </a:pPr>
            <a:endParaRPr lang="ko-KR" altLang="ko-KR" sz="1600">
              <a:effectLst>
                <a:outerShdw blurRad="38100" dist="38100" dir="2700000" algn="tl">
                  <a:srgbClr val="000000">
                    <a:alpha val="43137"/>
                  </a:srgbClr>
                </a:outerShdw>
              </a:effectLst>
              <a:latin typeface="Arial" charset="0"/>
              <a:ea typeface="산돌고딕 M"/>
              <a:cs typeface="Arial" pitchFamily="34" charset="0"/>
            </a:endParaRPr>
          </a:p>
        </p:txBody>
      </p:sp>
      <p:sp>
        <p:nvSpPr>
          <p:cNvPr id="17414" name="AutoShape 6"/>
          <p:cNvSpPr>
            <a:spLocks noChangeArrowheads="1"/>
          </p:cNvSpPr>
          <p:nvPr/>
        </p:nvSpPr>
        <p:spPr bwMode="auto">
          <a:xfrm>
            <a:off x="6227763" y="2276475"/>
            <a:ext cx="2232025" cy="3024188"/>
          </a:xfrm>
          <a:prstGeom prst="roundRect">
            <a:avLst>
              <a:gd name="adj" fmla="val 7824"/>
            </a:avLst>
          </a:prstGeom>
          <a:gradFill rotWithShape="1">
            <a:gsLst>
              <a:gs pos="0">
                <a:srgbClr val="68BAC0"/>
              </a:gs>
              <a:gs pos="100000">
                <a:srgbClr val="56999E"/>
              </a:gs>
            </a:gsLst>
            <a:lin ang="5400000" scaled="1"/>
          </a:gradFill>
          <a:ln w="9525" algn="ctr">
            <a:noFill/>
            <a:round/>
            <a:headEnd/>
            <a:tailEnd/>
          </a:ln>
        </p:spPr>
        <p:txBody>
          <a:bodyPr wrap="none" anchor="ctr"/>
          <a:lstStyle/>
          <a:p>
            <a:pPr marL="342900" indent="-342900">
              <a:spcBef>
                <a:spcPct val="20000"/>
              </a:spcBef>
              <a:defRPr/>
            </a:pPr>
            <a:endParaRPr lang="ko-KR" altLang="ko-KR" sz="1600">
              <a:effectLst>
                <a:outerShdw blurRad="38100" dist="38100" dir="2700000" algn="tl">
                  <a:srgbClr val="000000">
                    <a:alpha val="43137"/>
                  </a:srgbClr>
                </a:outerShdw>
              </a:effectLst>
              <a:latin typeface="Arial" charset="0"/>
              <a:ea typeface="산돌고딕 M"/>
              <a:cs typeface="Arial" pitchFamily="34" charset="0"/>
            </a:endParaRPr>
          </a:p>
        </p:txBody>
      </p:sp>
      <p:sp>
        <p:nvSpPr>
          <p:cNvPr id="17415" name="AutoShape 7"/>
          <p:cNvSpPr>
            <a:spLocks noChangeArrowheads="1"/>
          </p:cNvSpPr>
          <p:nvPr/>
        </p:nvSpPr>
        <p:spPr bwMode="auto">
          <a:xfrm>
            <a:off x="706438" y="2513013"/>
            <a:ext cx="2003425" cy="576262"/>
          </a:xfrm>
          <a:prstGeom prst="roundRect">
            <a:avLst>
              <a:gd name="adj" fmla="val 7088"/>
            </a:avLst>
          </a:prstGeom>
          <a:noFill/>
          <a:ln w="38100" cap="rnd">
            <a:noFill/>
            <a:prstDash val="sysDot"/>
            <a:round/>
            <a:headEnd/>
            <a:tailEnd/>
          </a:ln>
          <a:effectLst>
            <a:prstShdw prst="shdw17" dist="17961" dir="13500000">
              <a:srgbClr val="999999"/>
            </a:prstShdw>
          </a:effectLst>
        </p:spPr>
        <p:txBody>
          <a:bodyPr wrap="none" anchor="ctr"/>
          <a:lstStyle/>
          <a:p>
            <a:pPr eaLnBrk="0" hangingPunct="0">
              <a:defRPr/>
            </a:pPr>
            <a:r>
              <a:rPr lang="en-US" altLang="ko-KR" sz="2000">
                <a:solidFill>
                  <a:schemeClr val="bg1"/>
                </a:solidFill>
                <a:effectLst>
                  <a:outerShdw blurRad="38100" dist="38100" dir="2700000" algn="tl">
                    <a:srgbClr val="000000">
                      <a:alpha val="43137"/>
                    </a:srgbClr>
                  </a:outerShdw>
                </a:effectLst>
                <a:latin typeface="Arial" charset="0"/>
                <a:ea typeface="휴먼모음T" pitchFamily="18" charset="-127"/>
                <a:cs typeface="Arial" pitchFamily="34" charset="0"/>
              </a:rPr>
              <a:t>Digital / IT</a:t>
            </a:r>
          </a:p>
          <a:p>
            <a:pPr eaLnBrk="0" hangingPunct="0">
              <a:defRPr/>
            </a:pPr>
            <a:r>
              <a:rPr lang="en-US" altLang="ko-KR" sz="2000">
                <a:solidFill>
                  <a:schemeClr val="bg1"/>
                </a:solidFill>
                <a:effectLst>
                  <a:outerShdw blurRad="38100" dist="38100" dir="2700000" algn="tl">
                    <a:srgbClr val="000000">
                      <a:alpha val="43137"/>
                    </a:srgbClr>
                  </a:outerShdw>
                </a:effectLst>
                <a:latin typeface="Arial" charset="0"/>
                <a:ea typeface="휴먼모음T" pitchFamily="18" charset="-127"/>
                <a:cs typeface="Arial" pitchFamily="34" charset="0"/>
              </a:rPr>
              <a:t>Convergence</a:t>
            </a:r>
          </a:p>
        </p:txBody>
      </p:sp>
      <p:sp>
        <p:nvSpPr>
          <p:cNvPr id="17416" name="AutoShape 8"/>
          <p:cNvSpPr>
            <a:spLocks noChangeArrowheads="1"/>
          </p:cNvSpPr>
          <p:nvPr/>
        </p:nvSpPr>
        <p:spPr bwMode="auto">
          <a:xfrm>
            <a:off x="3683000" y="2513013"/>
            <a:ext cx="1728788" cy="576262"/>
          </a:xfrm>
          <a:prstGeom prst="roundRect">
            <a:avLst>
              <a:gd name="adj" fmla="val 7088"/>
            </a:avLst>
          </a:prstGeom>
          <a:noFill/>
          <a:ln w="38100" cap="rnd">
            <a:noFill/>
            <a:prstDash val="sysDot"/>
            <a:round/>
            <a:headEnd/>
            <a:tailEnd/>
          </a:ln>
          <a:effectLst>
            <a:prstShdw prst="shdw17" dist="17961" dir="13500000">
              <a:srgbClr val="999999"/>
            </a:prstShdw>
          </a:effectLst>
        </p:spPr>
        <p:txBody>
          <a:bodyPr wrap="none" anchor="ctr"/>
          <a:lstStyle/>
          <a:p>
            <a:pPr eaLnBrk="0" hangingPunct="0">
              <a:defRPr/>
            </a:pPr>
            <a:r>
              <a:rPr lang="en-US" altLang="ko-KR" sz="2000">
                <a:solidFill>
                  <a:schemeClr val="bg1"/>
                </a:solidFill>
                <a:effectLst>
                  <a:outerShdw blurRad="38100" dist="38100" dir="2700000" algn="tl">
                    <a:srgbClr val="000000">
                      <a:alpha val="43137"/>
                    </a:srgbClr>
                  </a:outerShdw>
                </a:effectLst>
                <a:latin typeface="Arial" charset="0"/>
                <a:ea typeface="휴먼모음T" pitchFamily="18" charset="-127"/>
                <a:cs typeface="Arial" pitchFamily="34" charset="0"/>
              </a:rPr>
              <a:t>Ubiquitous </a:t>
            </a:r>
          </a:p>
          <a:p>
            <a:pPr eaLnBrk="0" hangingPunct="0">
              <a:defRPr/>
            </a:pPr>
            <a:r>
              <a:rPr lang="en-US" altLang="ko-KR" sz="2000">
                <a:solidFill>
                  <a:schemeClr val="bg1"/>
                </a:solidFill>
                <a:effectLst>
                  <a:outerShdw blurRad="38100" dist="38100" dir="2700000" algn="tl">
                    <a:srgbClr val="000000">
                      <a:alpha val="43137"/>
                    </a:srgbClr>
                  </a:outerShdw>
                </a:effectLst>
                <a:latin typeface="Arial" charset="0"/>
                <a:ea typeface="휴먼모음T" pitchFamily="18" charset="-127"/>
                <a:cs typeface="Arial" pitchFamily="34" charset="0"/>
              </a:rPr>
              <a:t>Computing</a:t>
            </a:r>
          </a:p>
        </p:txBody>
      </p:sp>
      <p:sp>
        <p:nvSpPr>
          <p:cNvPr id="17417" name="AutoShape 9"/>
          <p:cNvSpPr>
            <a:spLocks noChangeArrowheads="1"/>
          </p:cNvSpPr>
          <p:nvPr/>
        </p:nvSpPr>
        <p:spPr bwMode="auto">
          <a:xfrm>
            <a:off x="6288088" y="2513013"/>
            <a:ext cx="2089150" cy="576262"/>
          </a:xfrm>
          <a:prstGeom prst="roundRect">
            <a:avLst>
              <a:gd name="adj" fmla="val 7088"/>
            </a:avLst>
          </a:prstGeom>
          <a:noFill/>
          <a:ln w="38100" cap="rnd">
            <a:noFill/>
            <a:prstDash val="sysDot"/>
            <a:round/>
            <a:headEnd/>
            <a:tailEnd/>
          </a:ln>
          <a:effectLst>
            <a:prstShdw prst="shdw17" dist="17961" dir="13500000">
              <a:srgbClr val="999999"/>
            </a:prstShdw>
          </a:effectLst>
        </p:spPr>
        <p:txBody>
          <a:bodyPr wrap="none" anchor="ctr"/>
          <a:lstStyle/>
          <a:p>
            <a:pPr eaLnBrk="0" hangingPunct="0">
              <a:defRPr/>
            </a:pPr>
            <a:r>
              <a:rPr lang="en-US" altLang="ko-KR" sz="2000">
                <a:solidFill>
                  <a:schemeClr val="bg1"/>
                </a:solidFill>
                <a:effectLst>
                  <a:outerShdw blurRad="38100" dist="38100" dir="2700000" algn="tl">
                    <a:srgbClr val="000000">
                      <a:alpha val="43137"/>
                    </a:srgbClr>
                  </a:outerShdw>
                </a:effectLst>
                <a:latin typeface="Arial" charset="0"/>
                <a:ea typeface="휴먼모음T" pitchFamily="18" charset="-127"/>
                <a:cs typeface="Arial" pitchFamily="34" charset="0"/>
              </a:rPr>
              <a:t>Ubiquitous </a:t>
            </a:r>
          </a:p>
          <a:p>
            <a:pPr eaLnBrk="0" hangingPunct="0">
              <a:defRPr/>
            </a:pPr>
            <a:r>
              <a:rPr lang="en-US" altLang="ko-KR" sz="2000">
                <a:solidFill>
                  <a:schemeClr val="bg1"/>
                </a:solidFill>
                <a:effectLst>
                  <a:outerShdw blurRad="38100" dist="38100" dir="2700000" algn="tl">
                    <a:srgbClr val="000000">
                      <a:alpha val="43137"/>
                    </a:srgbClr>
                  </a:outerShdw>
                </a:effectLst>
                <a:latin typeface="Arial" charset="0"/>
                <a:ea typeface="휴먼모음T" pitchFamily="18" charset="-127"/>
                <a:cs typeface="Arial" pitchFamily="34" charset="0"/>
              </a:rPr>
              <a:t>Intelligence</a:t>
            </a:r>
          </a:p>
        </p:txBody>
      </p:sp>
      <p:sp>
        <p:nvSpPr>
          <p:cNvPr id="17418" name="AutoShape 10"/>
          <p:cNvSpPr>
            <a:spLocks noChangeArrowheads="1"/>
          </p:cNvSpPr>
          <p:nvPr/>
        </p:nvSpPr>
        <p:spPr bwMode="auto">
          <a:xfrm>
            <a:off x="2987675" y="3335338"/>
            <a:ext cx="288925" cy="369887"/>
          </a:xfrm>
          <a:prstGeom prst="chevron">
            <a:avLst>
              <a:gd name="adj" fmla="val 67648"/>
            </a:avLst>
          </a:prstGeom>
          <a:solidFill>
            <a:srgbClr val="FF9900"/>
          </a:solidFill>
          <a:ln w="9525" algn="ctr">
            <a:noFill/>
            <a:miter lim="800000"/>
            <a:headEnd/>
            <a:tailEnd/>
          </a:ln>
        </p:spPr>
        <p:txBody>
          <a:bodyPr anchor="ct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cs typeface="Arial" pitchFamily="34" charset="0"/>
            </a:endParaRPr>
          </a:p>
        </p:txBody>
      </p:sp>
      <p:sp>
        <p:nvSpPr>
          <p:cNvPr id="17419" name="AutoShape 11"/>
          <p:cNvSpPr>
            <a:spLocks noChangeArrowheads="1"/>
          </p:cNvSpPr>
          <p:nvPr/>
        </p:nvSpPr>
        <p:spPr bwMode="auto">
          <a:xfrm>
            <a:off x="5795963" y="3335338"/>
            <a:ext cx="288925" cy="369887"/>
          </a:xfrm>
          <a:prstGeom prst="chevron">
            <a:avLst>
              <a:gd name="adj" fmla="val 67648"/>
            </a:avLst>
          </a:prstGeom>
          <a:solidFill>
            <a:srgbClr val="FF9900"/>
          </a:solidFill>
          <a:ln w="9525" algn="ctr">
            <a:noFill/>
            <a:miter lim="800000"/>
            <a:headEnd/>
            <a:tailEnd/>
          </a:ln>
        </p:spPr>
        <p:txBody>
          <a:bodyPr anchor="ct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cs typeface="Arial" pitchFamily="34" charset="0"/>
            </a:endParaRPr>
          </a:p>
        </p:txBody>
      </p:sp>
      <p:sp>
        <p:nvSpPr>
          <p:cNvPr id="17420" name="AutoShape 12"/>
          <p:cNvSpPr>
            <a:spLocks noChangeArrowheads="1"/>
          </p:cNvSpPr>
          <p:nvPr/>
        </p:nvSpPr>
        <p:spPr bwMode="auto">
          <a:xfrm>
            <a:off x="684213" y="3571875"/>
            <a:ext cx="2098675" cy="1692275"/>
          </a:xfrm>
          <a:prstGeom prst="roundRect">
            <a:avLst>
              <a:gd name="adj" fmla="val 7088"/>
            </a:avLst>
          </a:prstGeom>
          <a:noFill/>
          <a:ln w="38100" cap="rnd">
            <a:noFill/>
            <a:prstDash val="sysDot"/>
            <a:round/>
            <a:headEnd/>
            <a:tailEnd/>
          </a:ln>
          <a:effectLst>
            <a:prstShdw prst="shdw17" dist="17961" dir="13500000">
              <a:srgbClr val="999999"/>
            </a:prstShdw>
          </a:effectLst>
        </p:spPr>
        <p:txBody>
          <a:bodyPr wrap="none"/>
          <a:lstStyle/>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Functional Add-on</a:t>
            </a:r>
          </a:p>
          <a:p>
            <a:pPr eaLnBrk="0" hangingPunct="0">
              <a:defRPr/>
            </a:pPr>
            <a:endParaRPr lang="en-US" altLang="ko-KR" sz="1000">
              <a:effectLst>
                <a:outerShdw blurRad="38100" dist="38100" dir="2700000" algn="tl">
                  <a:srgbClr val="000000">
                    <a:alpha val="43137"/>
                  </a:srgbClr>
                </a:outerShdw>
              </a:effectLst>
              <a:latin typeface="Arial" charset="0"/>
              <a:ea typeface="산돌고딕 M"/>
              <a:cs typeface="Arial" pitchFamily="34" charset="0"/>
            </a:endParaRPr>
          </a:p>
          <a:p>
            <a:pPr eaLnBrk="0" hangingPunct="0">
              <a:defRPr/>
            </a:pPr>
            <a:endParaRPr lang="en-US" altLang="ko-KR" sz="1000">
              <a:effectLst>
                <a:outerShdw blurRad="38100" dist="38100" dir="2700000" algn="tl">
                  <a:srgbClr val="000000">
                    <a:alpha val="43137"/>
                  </a:srgbClr>
                </a:outerShdw>
              </a:effectLst>
              <a:latin typeface="Arial" charset="0"/>
              <a:ea typeface="산돌고딕 M"/>
              <a:cs typeface="Arial" pitchFamily="34" charset="0"/>
            </a:endParaRPr>
          </a:p>
          <a:p>
            <a:pPr eaLnBrk="0" hangingPunct="0">
              <a:defRPr/>
            </a:pPr>
            <a:endParaRPr lang="en-US" altLang="ko-KR" sz="1600">
              <a:effectLst>
                <a:outerShdw blurRad="38100" dist="38100" dir="2700000" algn="tl">
                  <a:srgbClr val="000000">
                    <a:alpha val="43137"/>
                  </a:srgbClr>
                </a:outerShdw>
              </a:effectLst>
              <a:latin typeface="Arial" charset="0"/>
              <a:ea typeface="산돌고딕 M"/>
              <a:cs typeface="Arial" pitchFamily="34" charset="0"/>
            </a:endParaRPr>
          </a:p>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Adapt Human</a:t>
            </a:r>
          </a:p>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to the Computer</a:t>
            </a:r>
          </a:p>
        </p:txBody>
      </p:sp>
      <p:sp>
        <p:nvSpPr>
          <p:cNvPr id="17421" name="AutoShape 13"/>
          <p:cNvSpPr>
            <a:spLocks noChangeArrowheads="1"/>
          </p:cNvSpPr>
          <p:nvPr/>
        </p:nvSpPr>
        <p:spPr bwMode="auto">
          <a:xfrm>
            <a:off x="3490913" y="3571875"/>
            <a:ext cx="2103437" cy="1692275"/>
          </a:xfrm>
          <a:prstGeom prst="roundRect">
            <a:avLst>
              <a:gd name="adj" fmla="val 7088"/>
            </a:avLst>
          </a:prstGeom>
          <a:noFill/>
          <a:ln w="38100" cap="rnd">
            <a:noFill/>
            <a:prstDash val="sysDot"/>
            <a:round/>
            <a:headEnd/>
            <a:tailEnd/>
          </a:ln>
          <a:effectLst>
            <a:prstShdw prst="shdw17" dist="17961" dir="13500000">
              <a:srgbClr val="999999"/>
            </a:prstShdw>
          </a:effectLst>
        </p:spPr>
        <p:txBody>
          <a:bodyPr wrap="none"/>
          <a:lstStyle/>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Digitalization </a:t>
            </a:r>
            <a:br>
              <a:rPr lang="en-US" altLang="ko-KR" sz="1600">
                <a:effectLst>
                  <a:outerShdw blurRad="38100" dist="38100" dir="2700000" algn="tl">
                    <a:srgbClr val="000000">
                      <a:alpha val="43137"/>
                    </a:srgbClr>
                  </a:outerShdw>
                </a:effectLst>
                <a:latin typeface="Arial" charset="0"/>
                <a:ea typeface="산돌고딕 M"/>
                <a:cs typeface="Arial" pitchFamily="34" charset="0"/>
              </a:rPr>
            </a:br>
            <a:r>
              <a:rPr lang="en-US" altLang="ko-KR" sz="1600">
                <a:effectLst>
                  <a:outerShdw blurRad="38100" dist="38100" dir="2700000" algn="tl">
                    <a:srgbClr val="000000">
                      <a:alpha val="43137"/>
                    </a:srgbClr>
                  </a:outerShdw>
                </a:effectLst>
                <a:latin typeface="Arial" charset="0"/>
                <a:ea typeface="산돌고딕 M"/>
                <a:cs typeface="Arial" pitchFamily="34" charset="0"/>
              </a:rPr>
              <a:t>of real world</a:t>
            </a:r>
          </a:p>
          <a:p>
            <a:pPr eaLnBrk="0" hangingPunct="0">
              <a:defRPr/>
            </a:pPr>
            <a:endParaRPr lang="en-US" altLang="ko-KR" sz="1600">
              <a:effectLst>
                <a:outerShdw blurRad="38100" dist="38100" dir="2700000" algn="tl">
                  <a:srgbClr val="000000">
                    <a:alpha val="43137"/>
                  </a:srgbClr>
                </a:outerShdw>
              </a:effectLst>
              <a:latin typeface="Arial" charset="0"/>
              <a:ea typeface="산돌고딕 M"/>
              <a:cs typeface="Arial" pitchFamily="34" charset="0"/>
            </a:endParaRPr>
          </a:p>
          <a:p>
            <a:pPr eaLnBrk="0" hangingPunct="0">
              <a:defRPr/>
            </a:pPr>
            <a:endParaRPr lang="en-US" altLang="ko-KR" sz="1600">
              <a:effectLst>
                <a:outerShdw blurRad="38100" dist="38100" dir="2700000" algn="tl">
                  <a:srgbClr val="000000">
                    <a:alpha val="43137"/>
                  </a:srgbClr>
                </a:outerShdw>
              </a:effectLst>
              <a:latin typeface="Arial" charset="0"/>
              <a:ea typeface="산돌고딕 M"/>
              <a:cs typeface="Arial" pitchFamily="34" charset="0"/>
            </a:endParaRPr>
          </a:p>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Adapt the Computer</a:t>
            </a:r>
          </a:p>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to Human</a:t>
            </a:r>
          </a:p>
        </p:txBody>
      </p:sp>
      <p:sp>
        <p:nvSpPr>
          <p:cNvPr id="17422" name="AutoShape 14"/>
          <p:cNvSpPr>
            <a:spLocks noChangeArrowheads="1"/>
          </p:cNvSpPr>
          <p:nvPr/>
        </p:nvSpPr>
        <p:spPr bwMode="auto">
          <a:xfrm>
            <a:off x="6326188" y="3571875"/>
            <a:ext cx="2006600" cy="1692275"/>
          </a:xfrm>
          <a:prstGeom prst="roundRect">
            <a:avLst>
              <a:gd name="adj" fmla="val 7088"/>
            </a:avLst>
          </a:prstGeom>
          <a:noFill/>
          <a:ln w="38100" cap="rnd">
            <a:noFill/>
            <a:prstDash val="sysDot"/>
            <a:round/>
            <a:headEnd/>
            <a:tailEnd/>
          </a:ln>
          <a:effectLst>
            <a:prstShdw prst="shdw17" dist="17961" dir="13500000">
              <a:srgbClr val="999999"/>
            </a:prstShdw>
          </a:effectLst>
        </p:spPr>
        <p:txBody>
          <a:bodyPr wrap="none"/>
          <a:lstStyle/>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Goal-oriented</a:t>
            </a:r>
            <a:br>
              <a:rPr lang="en-US" altLang="ko-KR" sz="1600">
                <a:effectLst>
                  <a:outerShdw blurRad="38100" dist="38100" dir="2700000" algn="tl">
                    <a:srgbClr val="000000">
                      <a:alpha val="43137"/>
                    </a:srgbClr>
                  </a:outerShdw>
                </a:effectLst>
                <a:latin typeface="Arial" charset="0"/>
                <a:ea typeface="산돌고딕 M"/>
                <a:cs typeface="Arial" pitchFamily="34" charset="0"/>
              </a:rPr>
            </a:br>
            <a:r>
              <a:rPr lang="en-US" altLang="ko-KR" sz="1600">
                <a:effectLst>
                  <a:outerShdw blurRad="38100" dist="38100" dir="2700000" algn="tl">
                    <a:srgbClr val="000000">
                      <a:alpha val="43137"/>
                    </a:srgbClr>
                  </a:outerShdw>
                </a:effectLst>
                <a:latin typeface="Arial" charset="0"/>
                <a:ea typeface="산돌고딕 M"/>
                <a:cs typeface="Arial" pitchFamily="34" charset="0"/>
              </a:rPr>
              <a:t>autonomic fusion</a:t>
            </a:r>
            <a:br>
              <a:rPr lang="en-US" altLang="ko-KR" sz="1600">
                <a:effectLst>
                  <a:outerShdw blurRad="38100" dist="38100" dir="2700000" algn="tl">
                    <a:srgbClr val="000000">
                      <a:alpha val="43137"/>
                    </a:srgbClr>
                  </a:outerShdw>
                </a:effectLst>
                <a:latin typeface="Arial" charset="0"/>
                <a:ea typeface="산돌고딕 M"/>
                <a:cs typeface="Arial" pitchFamily="34" charset="0"/>
              </a:rPr>
            </a:br>
            <a:r>
              <a:rPr lang="en-US" altLang="ko-KR" sz="1600">
                <a:effectLst>
                  <a:outerShdw blurRad="38100" dist="38100" dir="2700000" algn="tl">
                    <a:srgbClr val="000000">
                      <a:alpha val="43137"/>
                    </a:srgbClr>
                  </a:outerShdw>
                </a:effectLst>
                <a:latin typeface="Arial" charset="0"/>
                <a:ea typeface="산돌고딕 M"/>
                <a:cs typeface="Arial" pitchFamily="34" charset="0"/>
              </a:rPr>
              <a:t>service</a:t>
            </a:r>
          </a:p>
          <a:p>
            <a:pPr eaLnBrk="0" hangingPunct="0">
              <a:defRPr/>
            </a:pPr>
            <a:endParaRPr lang="en-US" altLang="ko-KR" sz="1600">
              <a:effectLst>
                <a:outerShdw blurRad="38100" dist="38100" dir="2700000" algn="tl">
                  <a:srgbClr val="000000">
                    <a:alpha val="43137"/>
                  </a:srgbClr>
                </a:outerShdw>
              </a:effectLst>
              <a:latin typeface="Arial" charset="0"/>
              <a:ea typeface="산돌고딕 M"/>
              <a:cs typeface="Arial" pitchFamily="34" charset="0"/>
            </a:endParaRPr>
          </a:p>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Adapt the Computer</a:t>
            </a:r>
          </a:p>
          <a:p>
            <a:pPr eaLnBrk="0" hangingPunct="0">
              <a:defRPr/>
            </a:pPr>
            <a:r>
              <a:rPr lang="en-US" altLang="ko-KR" sz="1600">
                <a:effectLst>
                  <a:outerShdw blurRad="38100" dist="38100" dir="2700000" algn="tl">
                    <a:srgbClr val="000000">
                      <a:alpha val="43137"/>
                    </a:srgbClr>
                  </a:outerShdw>
                </a:effectLst>
                <a:latin typeface="Arial" charset="0"/>
                <a:ea typeface="산돌고딕 M"/>
                <a:cs typeface="Arial" pitchFamily="34" charset="0"/>
              </a:rPr>
              <a:t>to Human’s Intent</a:t>
            </a:r>
          </a:p>
        </p:txBody>
      </p:sp>
      <p:sp>
        <p:nvSpPr>
          <p:cNvPr id="18447" name="슬라이드 번호 개체 틀 4"/>
          <p:cNvSpPr>
            <a:spLocks noGrp="1"/>
          </p:cNvSpPr>
          <p:nvPr>
            <p:ph type="sldNum" sz="quarter" idx="12"/>
          </p:nvPr>
        </p:nvSpPr>
        <p:spPr bwMode="auto">
          <a:xfrm>
            <a:off x="8143875" y="5786438"/>
            <a:ext cx="6429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kumimoji="0" lang="en-US" altLang="ko-KR" sz="1400" smtClean="0">
                <a:solidFill>
                  <a:schemeClr val="bg1"/>
                </a:solidFill>
                <a:effectLst/>
              </a:rPr>
              <a:t>1-</a:t>
            </a:r>
            <a:fld id="{0A3E1DC9-45E1-42CE-AC60-3A43F2C5CE8C}" type="slidenum">
              <a:rPr kumimoji="0" lang="en-US" altLang="ko-KR" sz="1400" smtClean="0">
                <a:solidFill>
                  <a:schemeClr val="bg1"/>
                </a:solidFill>
                <a:effectLst/>
              </a:rPr>
              <a:pPr eaLnBrk="1" hangingPunct="1">
                <a:buFont typeface="Webdings" pitchFamily="18" charset="2"/>
                <a:buNone/>
              </a:pPr>
              <a:t>2</a:t>
            </a:fld>
            <a:endParaRPr kumimoji="0" lang="en-US" altLang="ko-KR" sz="1400" smtClean="0">
              <a:solidFill>
                <a:schemeClr val="bg1"/>
              </a:solidFill>
              <a:effectLst/>
            </a:endParaRPr>
          </a:p>
        </p:txBody>
      </p:sp>
    </p:spTree>
    <p:extLst>
      <p:ext uri="{BB962C8B-B14F-4D97-AF65-F5344CB8AC3E}">
        <p14:creationId xmlns:p14="http://schemas.microsoft.com/office/powerpoint/2010/main" val="2199826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23528" y="0"/>
            <a:ext cx="8503096" cy="692696"/>
          </a:xfrm>
        </p:spPr>
        <p:txBody>
          <a:bodyPr/>
          <a:lstStyle/>
          <a:p>
            <a:pPr eaLnBrk="1" fontAlgn="auto" hangingPunct="1">
              <a:spcAft>
                <a:spcPts val="0"/>
              </a:spcAft>
              <a:defRPr/>
            </a:pPr>
            <a:r>
              <a:rPr lang="en-US" altLang="ko-KR" dirty="0">
                <a:ea typeface="굴림" pitchFamily="34" charset="-127"/>
              </a:rPr>
              <a:t>From Embedded Sensing to Embedded Control</a:t>
            </a:r>
            <a:endParaRPr lang="en-US" altLang="ko-KR" dirty="0">
              <a:solidFill>
                <a:schemeClr val="accent1"/>
              </a:solidFill>
              <a:ea typeface="굴림" pitchFamily="34" charset="-127"/>
            </a:endParaRPr>
          </a:p>
        </p:txBody>
      </p:sp>
      <p:sp>
        <p:nvSpPr>
          <p:cNvPr id="34819" name="Rectangle 3"/>
          <p:cNvSpPr>
            <a:spLocks noGrp="1" noChangeArrowheads="1"/>
          </p:cNvSpPr>
          <p:nvPr>
            <p:ph sz="quarter" idx="1"/>
          </p:nvPr>
        </p:nvSpPr>
        <p:spPr>
          <a:xfrm>
            <a:off x="323528" y="980728"/>
            <a:ext cx="8496944" cy="5181600"/>
          </a:xfrm>
        </p:spPr>
        <p:txBody>
          <a:bodyPr/>
          <a:lstStyle/>
          <a:p>
            <a:pPr eaLnBrk="1" hangingPunct="1"/>
            <a:r>
              <a:rPr lang="en-US" altLang="ko-KR" sz="2000" dirty="0" smtClean="0">
                <a:ea typeface="굴림" pitchFamily="50" charset="-127"/>
              </a:rPr>
              <a:t>Embedded in unattended “control systems”</a:t>
            </a:r>
          </a:p>
          <a:p>
            <a:pPr lvl="1" eaLnBrk="1" hangingPunct="1"/>
            <a:r>
              <a:rPr lang="en-US" altLang="ko-KR" dirty="0" smtClean="0">
                <a:ea typeface="굴림" pitchFamily="50" charset="-127"/>
              </a:rPr>
              <a:t>Different from traditional Internet, PDA, Mobility applications </a:t>
            </a:r>
          </a:p>
          <a:p>
            <a:pPr lvl="1" eaLnBrk="1" hangingPunct="1"/>
            <a:r>
              <a:rPr lang="en-US" altLang="ko-KR" dirty="0" smtClean="0">
                <a:ea typeface="굴림" pitchFamily="50" charset="-127"/>
              </a:rPr>
              <a:t>More than control of the sensor network itself</a:t>
            </a:r>
            <a:br>
              <a:rPr lang="en-US" altLang="ko-KR" dirty="0" smtClean="0">
                <a:ea typeface="굴림" pitchFamily="50" charset="-127"/>
              </a:rPr>
            </a:br>
            <a:endParaRPr lang="en-US" altLang="ko-KR" dirty="0" smtClean="0">
              <a:ea typeface="굴림" pitchFamily="50" charset="-127"/>
            </a:endParaRPr>
          </a:p>
          <a:p>
            <a:pPr eaLnBrk="1" hangingPunct="1"/>
            <a:r>
              <a:rPr lang="en-US" altLang="ko-KR" sz="2000" dirty="0" smtClean="0">
                <a:ea typeface="굴림" pitchFamily="50" charset="-127"/>
              </a:rPr>
              <a:t>Critical applications extend beyond sensing to control and actuation</a:t>
            </a:r>
          </a:p>
          <a:p>
            <a:pPr lvl="1" eaLnBrk="1" hangingPunct="1"/>
            <a:r>
              <a:rPr lang="en-US" altLang="ko-KR" dirty="0" smtClean="0">
                <a:ea typeface="굴림" pitchFamily="50" charset="-127"/>
              </a:rPr>
              <a:t>Transportation, Precision Agriculture, Medical monitoring and drug </a:t>
            </a:r>
            <a:r>
              <a:rPr lang="en-US" altLang="ko-KR" sz="1800" dirty="0" smtClean="0">
                <a:ea typeface="굴림" pitchFamily="50" charset="-127"/>
              </a:rPr>
              <a:t>delivery, Battlefield applications</a:t>
            </a:r>
          </a:p>
          <a:p>
            <a:pPr lvl="1" eaLnBrk="1" hangingPunct="1"/>
            <a:r>
              <a:rPr lang="en-US" altLang="ko-KR" dirty="0" smtClean="0">
                <a:ea typeface="굴림" pitchFamily="50" charset="-127"/>
              </a:rPr>
              <a:t>Concerns extend beyond traditional networked systems</a:t>
            </a:r>
          </a:p>
          <a:p>
            <a:pPr lvl="2" eaLnBrk="1" hangingPunct="1">
              <a:lnSpc>
                <a:spcPct val="80000"/>
              </a:lnSpc>
            </a:pPr>
            <a:r>
              <a:rPr lang="en-US" altLang="ko-KR" sz="1600" dirty="0" smtClean="0">
                <a:ea typeface="굴림" pitchFamily="50" charset="-127"/>
              </a:rPr>
              <a:t>Usability, Reliability, Safety</a:t>
            </a:r>
          </a:p>
          <a:p>
            <a:pPr lvl="1" eaLnBrk="1" hangingPunct="1">
              <a:lnSpc>
                <a:spcPct val="80000"/>
              </a:lnSpc>
            </a:pPr>
            <a:endParaRPr lang="en-US" altLang="ko-KR" sz="1800" dirty="0" smtClean="0">
              <a:ea typeface="굴림" pitchFamily="50" charset="-127"/>
            </a:endParaRPr>
          </a:p>
          <a:p>
            <a:pPr eaLnBrk="1" hangingPunct="1">
              <a:lnSpc>
                <a:spcPct val="80000"/>
              </a:lnSpc>
            </a:pPr>
            <a:r>
              <a:rPr lang="en-US" altLang="ko-KR" sz="2000" dirty="0" smtClean="0">
                <a:ea typeface="굴림" pitchFamily="50" charset="-127"/>
              </a:rPr>
              <a:t>Need systems architecture to manage interactions</a:t>
            </a:r>
          </a:p>
          <a:p>
            <a:pPr lvl="1" eaLnBrk="1" hangingPunct="1"/>
            <a:r>
              <a:rPr lang="en-US" altLang="ko-KR" dirty="0" smtClean="0">
                <a:ea typeface="굴림" pitchFamily="50" charset="-127"/>
              </a:rPr>
              <a:t>Current system development: one-off, incrementally </a:t>
            </a:r>
            <a:r>
              <a:rPr lang="en-US" altLang="ko-KR" dirty="0" smtClean="0">
                <a:ea typeface="굴림" pitchFamily="50" charset="-127"/>
              </a:rPr>
              <a:t>tuned</a:t>
            </a:r>
            <a:endParaRPr lang="en-US" altLang="ko-KR" dirty="0" smtClean="0">
              <a:ea typeface="굴림" pitchFamily="50" charset="-127"/>
            </a:endParaRPr>
          </a:p>
          <a:p>
            <a:pPr lvl="1" eaLnBrk="1" hangingPunct="1"/>
            <a:r>
              <a:rPr lang="en-US" altLang="ko-KR" b="1" dirty="0" smtClean="0">
                <a:ea typeface="굴림" pitchFamily="50" charset="-127"/>
              </a:rPr>
              <a:t>Serious repercussions for piecemeal uncoordinated design: insufficient longevity, interoperability, safety, robustness, scalability...</a:t>
            </a:r>
            <a:r>
              <a:rPr lang="en-US" altLang="ko-KR" dirty="0" smtClean="0">
                <a:ea typeface="굴림" pitchFamily="50" charset="-127"/>
              </a:rPr>
              <a:t> </a:t>
            </a:r>
          </a:p>
        </p:txBody>
      </p:sp>
    </p:spTree>
    <p:extLst>
      <p:ext uri="{BB962C8B-B14F-4D97-AF65-F5344CB8AC3E}">
        <p14:creationId xmlns:p14="http://schemas.microsoft.com/office/powerpoint/2010/main" val="2350404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ko-KR" sz="3600">
                <a:ea typeface="굴림" pitchFamily="50" charset="-127"/>
              </a:rPr>
              <a:t>What are wireless sensor networks (WSNs)?</a:t>
            </a:r>
          </a:p>
        </p:txBody>
      </p:sp>
      <p:sp>
        <p:nvSpPr>
          <p:cNvPr id="35843" name="Rectangle 3"/>
          <p:cNvSpPr>
            <a:spLocks noGrp="1" noChangeArrowheads="1"/>
          </p:cNvSpPr>
          <p:nvPr>
            <p:ph sz="quarter" idx="1"/>
          </p:nvPr>
        </p:nvSpPr>
        <p:spPr>
          <a:xfrm>
            <a:off x="323528" y="1122363"/>
            <a:ext cx="7467600" cy="4873625"/>
          </a:xfrm>
        </p:spPr>
        <p:txBody>
          <a:bodyPr/>
          <a:lstStyle/>
          <a:p>
            <a:pPr eaLnBrk="1" hangingPunct="1"/>
            <a:r>
              <a:rPr lang="en-US" altLang="ko-KR" dirty="0" smtClean="0">
                <a:ea typeface="굴림" pitchFamily="50" charset="-127"/>
              </a:rPr>
              <a:t>Networks of typically small, battery-powered, wireless devices.</a:t>
            </a:r>
          </a:p>
          <a:p>
            <a:pPr lvl="1" eaLnBrk="1" hangingPunct="1"/>
            <a:r>
              <a:rPr lang="en-US" altLang="ko-KR" dirty="0" smtClean="0">
                <a:ea typeface="굴림" pitchFamily="50" charset="-127"/>
              </a:rPr>
              <a:t>On-board processing,</a:t>
            </a:r>
          </a:p>
          <a:p>
            <a:pPr lvl="1" eaLnBrk="1" hangingPunct="1"/>
            <a:r>
              <a:rPr lang="en-US" altLang="ko-KR" dirty="0" smtClean="0">
                <a:ea typeface="굴림" pitchFamily="50" charset="-127"/>
              </a:rPr>
              <a:t>Communication, and </a:t>
            </a:r>
          </a:p>
          <a:p>
            <a:pPr lvl="1" eaLnBrk="1" hangingPunct="1"/>
            <a:r>
              <a:rPr lang="en-US" altLang="ko-KR" dirty="0" smtClean="0">
                <a:ea typeface="굴림" pitchFamily="50" charset="-127"/>
              </a:rPr>
              <a:t>Sensing capabilities.</a:t>
            </a:r>
          </a:p>
        </p:txBody>
      </p:sp>
      <p:sp>
        <p:nvSpPr>
          <p:cNvPr id="712708" name="Rectangle 4"/>
          <p:cNvSpPr>
            <a:spLocks noChangeArrowheads="1"/>
          </p:cNvSpPr>
          <p:nvPr/>
        </p:nvSpPr>
        <p:spPr bwMode="auto">
          <a:xfrm>
            <a:off x="5820345" y="2759720"/>
            <a:ext cx="1501775" cy="5746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dirty="0">
                <a:effectLst>
                  <a:outerShdw blurRad="38100" dist="38100" dir="2700000" algn="tl">
                    <a:srgbClr val="000000">
                      <a:alpha val="43137"/>
                    </a:srgbClr>
                  </a:outerShdw>
                </a:effectLst>
                <a:latin typeface="Arial" charset="0"/>
              </a:rPr>
              <a:t>Sensors</a:t>
            </a:r>
          </a:p>
        </p:txBody>
      </p:sp>
      <p:sp>
        <p:nvSpPr>
          <p:cNvPr id="712709" name="Rectangle 5"/>
          <p:cNvSpPr>
            <a:spLocks noChangeArrowheads="1"/>
          </p:cNvSpPr>
          <p:nvPr/>
        </p:nvSpPr>
        <p:spPr bwMode="auto">
          <a:xfrm>
            <a:off x="5829870" y="3577283"/>
            <a:ext cx="1501775" cy="5746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dirty="0">
                <a:effectLst>
                  <a:outerShdw blurRad="38100" dist="38100" dir="2700000" algn="tl">
                    <a:srgbClr val="000000">
                      <a:alpha val="43137"/>
                    </a:srgbClr>
                  </a:outerShdw>
                </a:effectLst>
                <a:latin typeface="Arial" charset="0"/>
              </a:rPr>
              <a:t>Processor</a:t>
            </a:r>
          </a:p>
        </p:txBody>
      </p:sp>
      <p:sp>
        <p:nvSpPr>
          <p:cNvPr id="712710" name="Rectangle 6"/>
          <p:cNvSpPr>
            <a:spLocks noChangeArrowheads="1"/>
          </p:cNvSpPr>
          <p:nvPr/>
        </p:nvSpPr>
        <p:spPr bwMode="auto">
          <a:xfrm>
            <a:off x="5817170" y="4388495"/>
            <a:ext cx="1501775" cy="5746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dirty="0">
                <a:effectLst>
                  <a:outerShdw blurRad="38100" dist="38100" dir="2700000" algn="tl">
                    <a:srgbClr val="000000">
                      <a:alpha val="43137"/>
                    </a:srgbClr>
                  </a:outerShdw>
                </a:effectLst>
                <a:latin typeface="Arial" charset="0"/>
              </a:rPr>
              <a:t>Radio</a:t>
            </a:r>
          </a:p>
        </p:txBody>
      </p:sp>
      <p:sp>
        <p:nvSpPr>
          <p:cNvPr id="712711" name="Rectangle 7"/>
          <p:cNvSpPr>
            <a:spLocks noChangeArrowheads="1"/>
          </p:cNvSpPr>
          <p:nvPr/>
        </p:nvSpPr>
        <p:spPr bwMode="auto">
          <a:xfrm>
            <a:off x="4644008" y="3569345"/>
            <a:ext cx="771525" cy="5873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dirty="0">
                <a:effectLst>
                  <a:outerShdw blurRad="38100" dist="38100" dir="2700000" algn="tl">
                    <a:srgbClr val="000000">
                      <a:alpha val="43137"/>
                    </a:srgbClr>
                  </a:outerShdw>
                </a:effectLst>
                <a:latin typeface="Arial" charset="0"/>
              </a:rPr>
              <a:t>Storage</a:t>
            </a:r>
          </a:p>
        </p:txBody>
      </p:sp>
      <p:sp>
        <p:nvSpPr>
          <p:cNvPr id="712712" name="Rectangle 8"/>
          <p:cNvSpPr>
            <a:spLocks noChangeArrowheads="1"/>
          </p:cNvSpPr>
          <p:nvPr/>
        </p:nvSpPr>
        <p:spPr bwMode="auto">
          <a:xfrm>
            <a:off x="7936483" y="2708920"/>
            <a:ext cx="417512" cy="2259013"/>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pPr>
            <a:r>
              <a:rPr lang="en-US" altLang="ko-KR" sz="1400">
                <a:effectLst>
                  <a:outerShdw blurRad="38100" dist="38100" dir="2700000" algn="tl">
                    <a:srgbClr val="000000"/>
                  </a:outerShdw>
                </a:effectLst>
              </a:rPr>
              <a:t>P</a:t>
            </a:r>
          </a:p>
          <a:p>
            <a:pPr algn="ctr">
              <a:buFont typeface="Webdings" pitchFamily="18" charset="2"/>
              <a:buNone/>
            </a:pPr>
            <a:r>
              <a:rPr lang="en-US" altLang="ko-KR" sz="1400">
                <a:effectLst>
                  <a:outerShdw blurRad="38100" dist="38100" dir="2700000" algn="tl">
                    <a:srgbClr val="000000"/>
                  </a:outerShdw>
                </a:effectLst>
              </a:rPr>
              <a:t>O</a:t>
            </a:r>
          </a:p>
          <a:p>
            <a:pPr algn="ctr">
              <a:buFont typeface="Webdings" pitchFamily="18" charset="2"/>
              <a:buNone/>
            </a:pPr>
            <a:r>
              <a:rPr lang="en-US" altLang="ko-KR" sz="1400">
                <a:effectLst>
                  <a:outerShdw blurRad="38100" dist="38100" dir="2700000" algn="tl">
                    <a:srgbClr val="000000"/>
                  </a:outerShdw>
                </a:effectLst>
              </a:rPr>
              <a:t>W</a:t>
            </a:r>
          </a:p>
          <a:p>
            <a:pPr algn="ctr">
              <a:buFont typeface="Webdings" pitchFamily="18" charset="2"/>
              <a:buNone/>
            </a:pPr>
            <a:r>
              <a:rPr lang="en-US" altLang="ko-KR" sz="1400">
                <a:effectLst>
                  <a:outerShdw blurRad="38100" dist="38100" dir="2700000" algn="tl">
                    <a:srgbClr val="000000"/>
                  </a:outerShdw>
                </a:effectLst>
              </a:rPr>
              <a:t>E</a:t>
            </a:r>
          </a:p>
          <a:p>
            <a:pPr algn="ctr">
              <a:buFont typeface="Webdings" pitchFamily="18" charset="2"/>
              <a:buNone/>
            </a:pPr>
            <a:r>
              <a:rPr lang="en-US" altLang="ko-KR" sz="1400">
                <a:effectLst>
                  <a:outerShdw blurRad="38100" dist="38100" dir="2700000" algn="tl">
                    <a:srgbClr val="000000"/>
                  </a:outerShdw>
                </a:effectLst>
              </a:rPr>
              <a:t>R</a:t>
            </a:r>
          </a:p>
          <a:p>
            <a:pPr algn="ctr">
              <a:buFont typeface="Webdings" pitchFamily="18" charset="2"/>
              <a:buNone/>
            </a:pPr>
            <a:endParaRPr lang="en-US" altLang="ko-KR" sz="1400">
              <a:effectLst>
                <a:outerShdw blurRad="38100" dist="38100" dir="2700000" algn="tl">
                  <a:srgbClr val="000000"/>
                </a:outerShdw>
              </a:effectLst>
            </a:endParaRPr>
          </a:p>
        </p:txBody>
      </p:sp>
      <p:sp>
        <p:nvSpPr>
          <p:cNvPr id="712718" name="Rectangle 14"/>
          <p:cNvSpPr>
            <a:spLocks noChangeArrowheads="1"/>
          </p:cNvSpPr>
          <p:nvPr/>
        </p:nvSpPr>
        <p:spPr bwMode="auto">
          <a:xfrm>
            <a:off x="4283968" y="2636912"/>
            <a:ext cx="4206875" cy="2611438"/>
          </a:xfrm>
          <a:prstGeom prst="rect">
            <a:avLst/>
          </a:prstGeom>
          <a:noFill/>
          <a:ln w="28575">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2719" name="Text Box 15"/>
          <p:cNvSpPr txBox="1">
            <a:spLocks noChangeArrowheads="1"/>
          </p:cNvSpPr>
          <p:nvPr/>
        </p:nvSpPr>
        <p:spPr bwMode="auto">
          <a:xfrm>
            <a:off x="4355976" y="5319168"/>
            <a:ext cx="2759075" cy="366713"/>
          </a:xfrm>
          <a:prstGeom prst="rect">
            <a:avLst/>
          </a:prstGeom>
          <a:noFill/>
          <a:ln w="9525">
            <a:noFill/>
            <a:miter lim="800000"/>
            <a:headEnd/>
            <a:tailEnd/>
          </a:ln>
          <a:effectLst/>
        </p:spPr>
        <p:txBody>
          <a:bodyPr wrap="none">
            <a:spAutoFit/>
          </a:bodyPr>
          <a:lstStyle/>
          <a:p>
            <a:pPr>
              <a:defRPr/>
            </a:pPr>
            <a:r>
              <a:rPr lang="en-US" altLang="ko-KR" dirty="0">
                <a:effectLst>
                  <a:outerShdw blurRad="38100" dist="38100" dir="2700000" algn="tl">
                    <a:srgbClr val="000000">
                      <a:alpha val="43137"/>
                    </a:srgbClr>
                  </a:outerShdw>
                </a:effectLst>
                <a:latin typeface="Arial" charset="0"/>
              </a:rPr>
              <a:t>WSN device schematics</a:t>
            </a:r>
          </a:p>
        </p:txBody>
      </p:sp>
    </p:spTree>
    <p:extLst>
      <p:ext uri="{BB962C8B-B14F-4D97-AF65-F5344CB8AC3E}">
        <p14:creationId xmlns:p14="http://schemas.microsoft.com/office/powerpoint/2010/main" val="15552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pPr eaLnBrk="1" fontAlgn="auto" hangingPunct="1">
              <a:spcAft>
                <a:spcPts val="0"/>
              </a:spcAft>
              <a:defRPr/>
            </a:pPr>
            <a:r>
              <a:rPr lang="en-US" altLang="ko-KR" dirty="0">
                <a:ea typeface="굴림" pitchFamily="50" charset="-127"/>
              </a:rPr>
              <a:t>WSN node components</a:t>
            </a:r>
          </a:p>
        </p:txBody>
      </p:sp>
      <p:sp>
        <p:nvSpPr>
          <p:cNvPr id="36867" name="Rectangle 5"/>
          <p:cNvSpPr>
            <a:spLocks noGrp="1" noChangeArrowheads="1"/>
          </p:cNvSpPr>
          <p:nvPr>
            <p:ph type="body" sz="half" idx="2"/>
          </p:nvPr>
        </p:nvSpPr>
        <p:spPr/>
        <p:txBody>
          <a:bodyPr/>
          <a:lstStyle/>
          <a:p>
            <a:pPr eaLnBrk="1" hangingPunct="1">
              <a:lnSpc>
                <a:spcPct val="90000"/>
              </a:lnSpc>
            </a:pPr>
            <a:r>
              <a:rPr lang="en-US" altLang="ko-KR" smtClean="0">
                <a:ea typeface="굴림" pitchFamily="50" charset="-127"/>
              </a:rPr>
              <a:t>Low-power processor.</a:t>
            </a:r>
          </a:p>
          <a:p>
            <a:pPr lvl="1" eaLnBrk="1" hangingPunct="1">
              <a:lnSpc>
                <a:spcPct val="90000"/>
              </a:lnSpc>
            </a:pPr>
            <a:r>
              <a:rPr lang="en-US" altLang="ko-KR" sz="2000" smtClean="0">
                <a:ea typeface="굴림" pitchFamily="50" charset="-127"/>
              </a:rPr>
              <a:t>Limited processing. </a:t>
            </a:r>
          </a:p>
          <a:p>
            <a:pPr eaLnBrk="1" hangingPunct="1">
              <a:lnSpc>
                <a:spcPct val="90000"/>
              </a:lnSpc>
            </a:pPr>
            <a:r>
              <a:rPr lang="en-US" altLang="ko-KR" smtClean="0">
                <a:ea typeface="굴림" pitchFamily="50" charset="-127"/>
              </a:rPr>
              <a:t>Memory.</a:t>
            </a:r>
          </a:p>
          <a:p>
            <a:pPr lvl="1" eaLnBrk="1" hangingPunct="1">
              <a:lnSpc>
                <a:spcPct val="90000"/>
              </a:lnSpc>
            </a:pPr>
            <a:r>
              <a:rPr lang="en-US" altLang="ko-KR" sz="2000" smtClean="0">
                <a:ea typeface="굴림" pitchFamily="50" charset="-127"/>
              </a:rPr>
              <a:t>Limited storage.</a:t>
            </a:r>
          </a:p>
          <a:p>
            <a:pPr eaLnBrk="1" hangingPunct="1">
              <a:lnSpc>
                <a:spcPct val="90000"/>
              </a:lnSpc>
            </a:pPr>
            <a:r>
              <a:rPr lang="en-US" altLang="ko-KR" smtClean="0">
                <a:ea typeface="굴림" pitchFamily="50" charset="-127"/>
              </a:rPr>
              <a:t>Radio.</a:t>
            </a:r>
          </a:p>
          <a:p>
            <a:pPr lvl="1" eaLnBrk="1" hangingPunct="1">
              <a:lnSpc>
                <a:spcPct val="90000"/>
              </a:lnSpc>
            </a:pPr>
            <a:r>
              <a:rPr lang="en-US" altLang="ko-KR" sz="2000" smtClean="0">
                <a:ea typeface="굴림" pitchFamily="50" charset="-127"/>
              </a:rPr>
              <a:t>Low-power.</a:t>
            </a:r>
          </a:p>
          <a:p>
            <a:pPr lvl="1" eaLnBrk="1" hangingPunct="1">
              <a:lnSpc>
                <a:spcPct val="90000"/>
              </a:lnSpc>
            </a:pPr>
            <a:r>
              <a:rPr lang="en-US" altLang="ko-KR" sz="2000" smtClean="0">
                <a:ea typeface="굴림" pitchFamily="50" charset="-127"/>
              </a:rPr>
              <a:t>Low data rate.</a:t>
            </a:r>
          </a:p>
          <a:p>
            <a:pPr lvl="1" eaLnBrk="1" hangingPunct="1">
              <a:lnSpc>
                <a:spcPct val="90000"/>
              </a:lnSpc>
            </a:pPr>
            <a:r>
              <a:rPr lang="en-US" altLang="ko-KR" sz="2000" smtClean="0">
                <a:ea typeface="굴림" pitchFamily="50" charset="-127"/>
              </a:rPr>
              <a:t>Limited range.</a:t>
            </a:r>
          </a:p>
          <a:p>
            <a:pPr eaLnBrk="1" hangingPunct="1">
              <a:lnSpc>
                <a:spcPct val="90000"/>
              </a:lnSpc>
            </a:pPr>
            <a:r>
              <a:rPr lang="en-US" altLang="ko-KR" smtClean="0">
                <a:ea typeface="굴림" pitchFamily="50" charset="-127"/>
              </a:rPr>
              <a:t>Sensors.</a:t>
            </a:r>
          </a:p>
          <a:p>
            <a:pPr lvl="1" eaLnBrk="1" hangingPunct="1">
              <a:lnSpc>
                <a:spcPct val="90000"/>
              </a:lnSpc>
            </a:pPr>
            <a:r>
              <a:rPr lang="en-US" altLang="ko-KR" sz="2000" smtClean="0">
                <a:ea typeface="굴림" pitchFamily="50" charset="-127"/>
              </a:rPr>
              <a:t>Scalar sensors: temperature, light, etc.</a:t>
            </a:r>
          </a:p>
          <a:p>
            <a:pPr lvl="1" eaLnBrk="1" hangingPunct="1">
              <a:lnSpc>
                <a:spcPct val="90000"/>
              </a:lnSpc>
            </a:pPr>
            <a:r>
              <a:rPr lang="en-US" altLang="ko-KR" sz="2000" smtClean="0">
                <a:ea typeface="굴림" pitchFamily="50" charset="-127"/>
              </a:rPr>
              <a:t>Cameras, microphones.</a:t>
            </a:r>
          </a:p>
          <a:p>
            <a:pPr eaLnBrk="1" hangingPunct="1">
              <a:lnSpc>
                <a:spcPct val="90000"/>
              </a:lnSpc>
            </a:pPr>
            <a:r>
              <a:rPr lang="en-US" altLang="ko-KR" smtClean="0">
                <a:ea typeface="굴림" pitchFamily="50" charset="-127"/>
              </a:rPr>
              <a:t>Power.</a:t>
            </a:r>
          </a:p>
        </p:txBody>
      </p:sp>
      <p:sp>
        <p:nvSpPr>
          <p:cNvPr id="719878" name="Rectangle 6"/>
          <p:cNvSpPr>
            <a:spLocks noChangeArrowheads="1"/>
          </p:cNvSpPr>
          <p:nvPr/>
        </p:nvSpPr>
        <p:spPr bwMode="auto">
          <a:xfrm>
            <a:off x="1684338" y="1855788"/>
            <a:ext cx="1501775" cy="5746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a:effectLst>
                  <a:outerShdw blurRad="38100" dist="38100" dir="2700000" algn="tl">
                    <a:srgbClr val="000000">
                      <a:alpha val="43137"/>
                    </a:srgbClr>
                  </a:outerShdw>
                </a:effectLst>
                <a:latin typeface="Arial" charset="0"/>
              </a:rPr>
              <a:t>Sensors</a:t>
            </a:r>
          </a:p>
        </p:txBody>
      </p:sp>
      <p:sp>
        <p:nvSpPr>
          <p:cNvPr id="719879" name="Rectangle 7"/>
          <p:cNvSpPr>
            <a:spLocks noChangeArrowheads="1"/>
          </p:cNvSpPr>
          <p:nvPr/>
        </p:nvSpPr>
        <p:spPr bwMode="auto">
          <a:xfrm>
            <a:off x="1693863" y="2673350"/>
            <a:ext cx="1501775" cy="5746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a:effectLst>
                  <a:outerShdw blurRad="38100" dist="38100" dir="2700000" algn="tl">
                    <a:srgbClr val="000000">
                      <a:alpha val="43137"/>
                    </a:srgbClr>
                  </a:outerShdw>
                </a:effectLst>
                <a:latin typeface="Arial" charset="0"/>
              </a:rPr>
              <a:t>Processor</a:t>
            </a:r>
          </a:p>
        </p:txBody>
      </p:sp>
      <p:sp>
        <p:nvSpPr>
          <p:cNvPr id="719880" name="Rectangle 8"/>
          <p:cNvSpPr>
            <a:spLocks noChangeArrowheads="1"/>
          </p:cNvSpPr>
          <p:nvPr/>
        </p:nvSpPr>
        <p:spPr bwMode="auto">
          <a:xfrm>
            <a:off x="1681163" y="3484563"/>
            <a:ext cx="1501775" cy="5746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a:effectLst>
                  <a:outerShdw blurRad="38100" dist="38100" dir="2700000" algn="tl">
                    <a:srgbClr val="000000">
                      <a:alpha val="43137"/>
                    </a:srgbClr>
                  </a:outerShdw>
                </a:effectLst>
                <a:latin typeface="Arial" charset="0"/>
              </a:rPr>
              <a:t>Radio</a:t>
            </a:r>
          </a:p>
        </p:txBody>
      </p:sp>
      <p:sp>
        <p:nvSpPr>
          <p:cNvPr id="719881" name="Rectangle 9"/>
          <p:cNvSpPr>
            <a:spLocks noChangeArrowheads="1"/>
          </p:cNvSpPr>
          <p:nvPr/>
        </p:nvSpPr>
        <p:spPr bwMode="auto">
          <a:xfrm>
            <a:off x="508000" y="2665413"/>
            <a:ext cx="771525" cy="587375"/>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defRPr/>
            </a:pPr>
            <a:r>
              <a:rPr lang="en-US" altLang="ko-KR" sz="1400">
                <a:effectLst>
                  <a:outerShdw blurRad="38100" dist="38100" dir="2700000" algn="tl">
                    <a:srgbClr val="000000">
                      <a:alpha val="43137"/>
                    </a:srgbClr>
                  </a:outerShdw>
                </a:effectLst>
                <a:latin typeface="Arial" charset="0"/>
              </a:rPr>
              <a:t>Storage</a:t>
            </a:r>
          </a:p>
        </p:txBody>
      </p:sp>
      <p:sp>
        <p:nvSpPr>
          <p:cNvPr id="719882" name="Rectangle 10"/>
          <p:cNvSpPr>
            <a:spLocks noChangeArrowheads="1"/>
          </p:cNvSpPr>
          <p:nvPr/>
        </p:nvSpPr>
        <p:spPr bwMode="auto">
          <a:xfrm>
            <a:off x="3800475" y="1804988"/>
            <a:ext cx="417513" cy="2259012"/>
          </a:xfrm>
          <a:prstGeom prst="rect">
            <a:avLst/>
          </a:prstGeom>
          <a:solidFill>
            <a:schemeClr val="accent1"/>
          </a:solidFill>
          <a:ln w="9525">
            <a:solidFill>
              <a:schemeClr val="tx1"/>
            </a:solidFill>
            <a:miter lim="800000"/>
            <a:headEnd/>
            <a:tailEnd/>
          </a:ln>
          <a:effectLst/>
        </p:spPr>
        <p:txBody>
          <a:bodyPr wrap="none" anchor="ctr"/>
          <a:lstStyle/>
          <a:p>
            <a:pPr algn="ctr">
              <a:buFont typeface="Webdings" pitchFamily="18" charset="2"/>
              <a:buNone/>
            </a:pPr>
            <a:r>
              <a:rPr lang="en-US" altLang="ko-KR" sz="1400">
                <a:effectLst>
                  <a:outerShdw blurRad="38100" dist="38100" dir="2700000" algn="tl">
                    <a:srgbClr val="000000"/>
                  </a:outerShdw>
                </a:effectLst>
              </a:rPr>
              <a:t>P</a:t>
            </a:r>
          </a:p>
          <a:p>
            <a:pPr algn="ctr">
              <a:buFont typeface="Webdings" pitchFamily="18" charset="2"/>
              <a:buNone/>
            </a:pPr>
            <a:r>
              <a:rPr lang="en-US" altLang="ko-KR" sz="1400">
                <a:effectLst>
                  <a:outerShdw blurRad="38100" dist="38100" dir="2700000" algn="tl">
                    <a:srgbClr val="000000"/>
                  </a:outerShdw>
                </a:effectLst>
              </a:rPr>
              <a:t>O</a:t>
            </a:r>
          </a:p>
          <a:p>
            <a:pPr algn="ctr">
              <a:buFont typeface="Webdings" pitchFamily="18" charset="2"/>
              <a:buNone/>
            </a:pPr>
            <a:r>
              <a:rPr lang="en-US" altLang="ko-KR" sz="1400">
                <a:effectLst>
                  <a:outerShdw blurRad="38100" dist="38100" dir="2700000" algn="tl">
                    <a:srgbClr val="000000"/>
                  </a:outerShdw>
                </a:effectLst>
              </a:rPr>
              <a:t>W</a:t>
            </a:r>
          </a:p>
          <a:p>
            <a:pPr algn="ctr">
              <a:buFont typeface="Webdings" pitchFamily="18" charset="2"/>
              <a:buNone/>
            </a:pPr>
            <a:r>
              <a:rPr lang="en-US" altLang="ko-KR" sz="1400">
                <a:effectLst>
                  <a:outerShdw blurRad="38100" dist="38100" dir="2700000" algn="tl">
                    <a:srgbClr val="000000"/>
                  </a:outerShdw>
                </a:effectLst>
              </a:rPr>
              <a:t>E</a:t>
            </a:r>
          </a:p>
          <a:p>
            <a:pPr algn="ctr">
              <a:buFont typeface="Webdings" pitchFamily="18" charset="2"/>
              <a:buNone/>
            </a:pPr>
            <a:r>
              <a:rPr lang="en-US" altLang="ko-KR" sz="1400">
                <a:effectLst>
                  <a:outerShdw blurRad="38100" dist="38100" dir="2700000" algn="tl">
                    <a:srgbClr val="000000"/>
                  </a:outerShdw>
                </a:effectLst>
              </a:rPr>
              <a:t>R</a:t>
            </a:r>
          </a:p>
          <a:p>
            <a:pPr algn="ctr">
              <a:buFont typeface="Webdings" pitchFamily="18" charset="2"/>
              <a:buNone/>
            </a:pPr>
            <a:endParaRPr lang="en-US" altLang="ko-KR" sz="1400">
              <a:effectLst>
                <a:outerShdw blurRad="38100" dist="38100" dir="2700000" algn="tl">
                  <a:srgbClr val="000000"/>
                </a:outerShdw>
              </a:effectLst>
            </a:endParaRPr>
          </a:p>
        </p:txBody>
      </p:sp>
      <p:sp>
        <p:nvSpPr>
          <p:cNvPr id="719883" name="Rectangle 11"/>
          <p:cNvSpPr>
            <a:spLocks noChangeArrowheads="1"/>
          </p:cNvSpPr>
          <p:nvPr/>
        </p:nvSpPr>
        <p:spPr bwMode="auto">
          <a:xfrm>
            <a:off x="168275" y="1595438"/>
            <a:ext cx="4206875" cy="2611437"/>
          </a:xfrm>
          <a:prstGeom prst="rect">
            <a:avLst/>
          </a:prstGeom>
          <a:noFill/>
          <a:ln w="28575">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9884" name="Text Box 12"/>
          <p:cNvSpPr txBox="1">
            <a:spLocks noChangeArrowheads="1"/>
          </p:cNvSpPr>
          <p:nvPr/>
        </p:nvSpPr>
        <p:spPr bwMode="auto">
          <a:xfrm>
            <a:off x="508000" y="4217988"/>
            <a:ext cx="2759075" cy="366712"/>
          </a:xfrm>
          <a:prstGeom prst="rect">
            <a:avLst/>
          </a:prstGeom>
          <a:noFill/>
          <a:ln w="9525">
            <a:noFill/>
            <a:miter lim="800000"/>
            <a:headEnd/>
            <a:tailEnd/>
          </a:ln>
          <a:effectLst/>
        </p:spPr>
        <p:txBody>
          <a:bodyPr wrap="none">
            <a:spAutoFit/>
          </a:bodyPr>
          <a:lstStyle/>
          <a:p>
            <a:pPr>
              <a:defRPr/>
            </a:pPr>
            <a:r>
              <a:rPr lang="en-US" altLang="ko-KR">
                <a:effectLst>
                  <a:outerShdw blurRad="38100" dist="38100" dir="2700000" algn="tl">
                    <a:srgbClr val="000000">
                      <a:alpha val="43137"/>
                    </a:srgbClr>
                  </a:outerShdw>
                </a:effectLst>
                <a:latin typeface="Arial" charset="0"/>
              </a:rPr>
              <a:t>WSN device schematics</a:t>
            </a:r>
          </a:p>
        </p:txBody>
      </p:sp>
    </p:spTree>
    <p:extLst>
      <p:ext uri="{BB962C8B-B14F-4D97-AF65-F5344CB8AC3E}">
        <p14:creationId xmlns:p14="http://schemas.microsoft.com/office/powerpoint/2010/main" val="557149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lstStyle/>
          <a:p>
            <a:pPr eaLnBrk="1" fontAlgn="auto" hangingPunct="1">
              <a:spcAft>
                <a:spcPts val="0"/>
              </a:spcAft>
              <a:defRPr/>
            </a:pPr>
            <a:r>
              <a:rPr lang="en-US" altLang="ko-KR">
                <a:ea typeface="굴림" pitchFamily="50" charset="-127"/>
              </a:rPr>
              <a:t>Why Now?</a:t>
            </a:r>
          </a:p>
        </p:txBody>
      </p:sp>
      <p:sp>
        <p:nvSpPr>
          <p:cNvPr id="37891" name="Rectangle 3"/>
          <p:cNvSpPr>
            <a:spLocks noGrp="1" noChangeArrowheads="1"/>
          </p:cNvSpPr>
          <p:nvPr>
            <p:ph sz="quarter" idx="1"/>
          </p:nvPr>
        </p:nvSpPr>
        <p:spPr>
          <a:xfrm>
            <a:off x="395536" y="1412776"/>
            <a:ext cx="7467600" cy="4873625"/>
          </a:xfrm>
        </p:spPr>
        <p:txBody>
          <a:bodyPr/>
          <a:lstStyle/>
          <a:p>
            <a:pPr eaLnBrk="1" hangingPunct="1"/>
            <a:r>
              <a:rPr lang="en-US" altLang="ko-KR" dirty="0" smtClean="0">
                <a:ea typeface="굴림" pitchFamily="50" charset="-127"/>
              </a:rPr>
              <a:t>Use of networked sensors dates back to the 1970s.</a:t>
            </a:r>
          </a:p>
          <a:p>
            <a:pPr lvl="1" eaLnBrk="1" hangingPunct="1"/>
            <a:r>
              <a:rPr lang="en-US" altLang="ko-KR" dirty="0" smtClean="0">
                <a:ea typeface="굴림" pitchFamily="50" charset="-127"/>
              </a:rPr>
              <a:t>Primarily wired and</a:t>
            </a:r>
          </a:p>
          <a:p>
            <a:pPr lvl="1" eaLnBrk="1" hangingPunct="1"/>
            <a:r>
              <a:rPr lang="en-US" altLang="ko-KR" dirty="0" smtClean="0">
                <a:ea typeface="굴림" pitchFamily="50" charset="-127"/>
              </a:rPr>
              <a:t>“Centralized”.</a:t>
            </a:r>
          </a:p>
          <a:p>
            <a:pPr eaLnBrk="1" hangingPunct="1"/>
            <a:r>
              <a:rPr lang="en-US" altLang="ko-KR" dirty="0" smtClean="0">
                <a:ea typeface="굴림" pitchFamily="50" charset="-127"/>
              </a:rPr>
              <a:t>Today, enabling technological advances in VLSI, MEMS, and wireless communications.</a:t>
            </a:r>
          </a:p>
          <a:p>
            <a:pPr lvl="1" eaLnBrk="1" hangingPunct="1"/>
            <a:r>
              <a:rPr lang="en-US" altLang="ko-KR" dirty="0" smtClean="0">
                <a:ea typeface="굴림" pitchFamily="50" charset="-127"/>
              </a:rPr>
              <a:t>Ubiquitous computing and</a:t>
            </a:r>
          </a:p>
          <a:p>
            <a:pPr lvl="1" eaLnBrk="1" hangingPunct="1"/>
            <a:r>
              <a:rPr lang="en-US" altLang="ko-KR" dirty="0" smtClean="0">
                <a:ea typeface="굴림" pitchFamily="50" charset="-127"/>
              </a:rPr>
              <a:t>Ubiquitous communications.</a:t>
            </a:r>
          </a:p>
          <a:p>
            <a:pPr eaLnBrk="1" hangingPunct="1"/>
            <a:endParaRPr lang="en-US" altLang="ko-KR" dirty="0" smtClean="0">
              <a:ea typeface="굴림" pitchFamily="50" charset="-127"/>
            </a:endParaRPr>
          </a:p>
        </p:txBody>
      </p:sp>
    </p:spTree>
    <p:extLst>
      <p:ext uri="{BB962C8B-B14F-4D97-AF65-F5344CB8AC3E}">
        <p14:creationId xmlns:p14="http://schemas.microsoft.com/office/powerpoint/2010/main" val="477666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p:txBody>
          <a:bodyPr/>
          <a:lstStyle/>
          <a:p>
            <a:pPr eaLnBrk="1" fontAlgn="auto" hangingPunct="1">
              <a:spcAft>
                <a:spcPts val="0"/>
              </a:spcAft>
              <a:defRPr/>
            </a:pPr>
            <a:r>
              <a:rPr lang="en-US" altLang="ko-KR">
                <a:ea typeface="굴림" pitchFamily="50" charset="-127"/>
              </a:rPr>
              <a:t>Vision: Embed the World</a:t>
            </a:r>
          </a:p>
        </p:txBody>
      </p:sp>
      <p:sp>
        <p:nvSpPr>
          <p:cNvPr id="714756" name="Rectangle 4"/>
          <p:cNvSpPr>
            <a:spLocks noChangeArrowheads="1"/>
          </p:cNvSpPr>
          <p:nvPr/>
        </p:nvSpPr>
        <p:spPr bwMode="auto">
          <a:xfrm>
            <a:off x="785813" y="303213"/>
            <a:ext cx="7793037" cy="1143000"/>
          </a:xfrm>
          <a:prstGeom prst="rect">
            <a:avLst/>
          </a:prstGeom>
          <a:noFill/>
          <a:ln w="9525">
            <a:noFill/>
            <a:miter lim="800000"/>
            <a:headEnd/>
            <a:tailEnd/>
          </a:ln>
          <a:effectLst/>
        </p:spPr>
        <p:txBody>
          <a:bodyPr anchor="b"/>
          <a:lstStyle/>
          <a:p>
            <a:pPr>
              <a:defRPr/>
            </a:pPr>
            <a:endParaRPr lang="ko-KR" altLang="ko-KR" sz="4000" u="sng">
              <a:solidFill>
                <a:schemeClr val="accent2"/>
              </a:solidFill>
              <a:effectLst>
                <a:outerShdw blurRad="38100" dist="38100" dir="2700000" algn="tl">
                  <a:srgbClr val="000000">
                    <a:alpha val="43137"/>
                  </a:srgbClr>
                </a:outerShdw>
              </a:effectLst>
              <a:latin typeface="Arial" charset="0"/>
              <a:ea typeface="굴림" pitchFamily="34" charset="-127"/>
            </a:endParaRPr>
          </a:p>
        </p:txBody>
      </p:sp>
      <p:pic>
        <p:nvPicPr>
          <p:cNvPr id="38917"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075" y="1514475"/>
            <a:ext cx="41148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213" y="2908300"/>
            <a:ext cx="9001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4759" name="Oval 7"/>
          <p:cNvSpPr>
            <a:spLocks noChangeArrowheads="1"/>
          </p:cNvSpPr>
          <p:nvPr/>
        </p:nvSpPr>
        <p:spPr bwMode="auto">
          <a:xfrm>
            <a:off x="3529013" y="3249613"/>
            <a:ext cx="134937" cy="122237"/>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60" name="Oval 8"/>
          <p:cNvSpPr>
            <a:spLocks noChangeArrowheads="1"/>
          </p:cNvSpPr>
          <p:nvPr/>
        </p:nvSpPr>
        <p:spPr bwMode="auto">
          <a:xfrm>
            <a:off x="3667125" y="4125913"/>
            <a:ext cx="133350" cy="123825"/>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61" name="Oval 9"/>
          <p:cNvSpPr>
            <a:spLocks noChangeArrowheads="1"/>
          </p:cNvSpPr>
          <p:nvPr/>
        </p:nvSpPr>
        <p:spPr bwMode="auto">
          <a:xfrm>
            <a:off x="3597275" y="3876675"/>
            <a:ext cx="134938" cy="122238"/>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62" name="Oval 10"/>
          <p:cNvSpPr>
            <a:spLocks noChangeArrowheads="1"/>
          </p:cNvSpPr>
          <p:nvPr/>
        </p:nvSpPr>
        <p:spPr bwMode="auto">
          <a:xfrm>
            <a:off x="3460750" y="3060700"/>
            <a:ext cx="134938" cy="122238"/>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63" name="Oval 11"/>
          <p:cNvSpPr>
            <a:spLocks noChangeArrowheads="1"/>
          </p:cNvSpPr>
          <p:nvPr/>
        </p:nvSpPr>
        <p:spPr bwMode="auto">
          <a:xfrm>
            <a:off x="3667125" y="3687763"/>
            <a:ext cx="133350" cy="122237"/>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38924" name="Text Box 12"/>
          <p:cNvSpPr txBox="1">
            <a:spLocks noChangeArrowheads="1"/>
          </p:cNvSpPr>
          <p:nvPr/>
        </p:nvSpPr>
        <p:spPr bwMode="auto">
          <a:xfrm>
            <a:off x="320675" y="4257675"/>
            <a:ext cx="42862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spcBef>
                <a:spcPct val="20000"/>
              </a:spcBef>
              <a:buClr>
                <a:schemeClr val="hlink"/>
              </a:buClr>
              <a:buSzPct val="110000"/>
              <a:buFont typeface="Wingdings" pitchFamily="2" charset="2"/>
              <a:buNone/>
            </a:pPr>
            <a:endParaRPr lang="en-US" altLang="ko-KR">
              <a:latin typeface="Tahoma" pitchFamily="34" charset="0"/>
            </a:endParaRPr>
          </a:p>
          <a:p>
            <a:pPr eaLnBrk="1" hangingPunct="1">
              <a:buFontTx/>
              <a:buChar char="•"/>
            </a:pPr>
            <a:r>
              <a:rPr lang="en-US" altLang="ko-KR" sz="2400"/>
              <a:t> Network these devices </a:t>
            </a:r>
          </a:p>
          <a:p>
            <a:pPr eaLnBrk="1" hangingPunct="1">
              <a:buFont typeface="Webdings" pitchFamily="18" charset="2"/>
              <a:buNone/>
            </a:pPr>
            <a:r>
              <a:rPr lang="en-US" altLang="ko-KR" sz="2400"/>
              <a:t>so that they can </a:t>
            </a:r>
          </a:p>
          <a:p>
            <a:pPr eaLnBrk="1" hangingPunct="1">
              <a:buFont typeface="Webdings" pitchFamily="18" charset="2"/>
              <a:buNone/>
            </a:pPr>
            <a:r>
              <a:rPr lang="en-US" altLang="ko-KR" sz="2400"/>
              <a:t>execute more complex task.</a:t>
            </a:r>
            <a:endParaRPr lang="en-US" altLang="ko-KR">
              <a:latin typeface="Tahoma" pitchFamily="34" charset="0"/>
            </a:endParaRPr>
          </a:p>
          <a:p>
            <a:pPr eaLnBrk="1" hangingPunct="1"/>
            <a:endParaRPr lang="en-US" altLang="ko-KR">
              <a:latin typeface="Tahoma" pitchFamily="34" charset="0"/>
            </a:endParaRPr>
          </a:p>
        </p:txBody>
      </p:sp>
      <p:sp>
        <p:nvSpPr>
          <p:cNvPr id="38925" name="Text Box 13"/>
          <p:cNvSpPr txBox="1">
            <a:spLocks noChangeArrowheads="1"/>
          </p:cNvSpPr>
          <p:nvPr/>
        </p:nvSpPr>
        <p:spPr bwMode="auto">
          <a:xfrm>
            <a:off x="4724400" y="1789113"/>
            <a:ext cx="33258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Tx/>
              <a:buChar char="•"/>
            </a:pPr>
            <a:r>
              <a:rPr lang="en-US" altLang="ko-KR" sz="2400"/>
              <a:t> Embed numerous</a:t>
            </a:r>
          </a:p>
          <a:p>
            <a:pPr eaLnBrk="1" hangingPunct="1">
              <a:buFont typeface="Webdings" pitchFamily="18" charset="2"/>
              <a:buNone/>
            </a:pPr>
            <a:r>
              <a:rPr lang="en-US" altLang="ko-KR" sz="2400"/>
              <a:t>sensing nodes to </a:t>
            </a:r>
          </a:p>
          <a:p>
            <a:pPr eaLnBrk="1" hangingPunct="1">
              <a:buFont typeface="Webdings" pitchFamily="18" charset="2"/>
              <a:buNone/>
            </a:pPr>
            <a:r>
              <a:rPr lang="en-US" altLang="ko-KR" sz="2400"/>
              <a:t>monitor and interact </a:t>
            </a:r>
          </a:p>
          <a:p>
            <a:pPr eaLnBrk="1" hangingPunct="1">
              <a:buFont typeface="Webdings" pitchFamily="18" charset="2"/>
              <a:buNone/>
            </a:pPr>
            <a:r>
              <a:rPr lang="en-US" altLang="ko-KR" sz="2400"/>
              <a:t>with physical world</a:t>
            </a:r>
          </a:p>
          <a:p>
            <a:pPr eaLnBrk="1" hangingPunct="1"/>
            <a:endParaRPr lang="en-US" altLang="ko-KR" sz="2400">
              <a:latin typeface="Tahoma" pitchFamily="34" charset="0"/>
            </a:endParaRPr>
          </a:p>
        </p:txBody>
      </p:sp>
      <p:pic>
        <p:nvPicPr>
          <p:cNvPr id="38926" name="Picture 1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713" y="3560763"/>
            <a:ext cx="39624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27" name="Group 15"/>
          <p:cNvGrpSpPr>
            <a:grpSpLocks/>
          </p:cNvGrpSpPr>
          <p:nvPr/>
        </p:nvGrpSpPr>
        <p:grpSpPr bwMode="auto">
          <a:xfrm>
            <a:off x="4740275" y="3648075"/>
            <a:ext cx="3554413" cy="2443163"/>
            <a:chOff x="3025" y="7"/>
            <a:chExt cx="2590" cy="2062"/>
          </a:xfrm>
        </p:grpSpPr>
        <p:sp>
          <p:nvSpPr>
            <p:cNvPr id="714768" name="Oval 16"/>
            <p:cNvSpPr>
              <a:spLocks noChangeArrowheads="1"/>
            </p:cNvSpPr>
            <p:nvPr/>
          </p:nvSpPr>
          <p:spPr bwMode="auto">
            <a:xfrm>
              <a:off x="3168" y="438"/>
              <a:ext cx="141"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69" name="Oval 17"/>
            <p:cNvSpPr>
              <a:spLocks noChangeArrowheads="1"/>
            </p:cNvSpPr>
            <p:nvPr/>
          </p:nvSpPr>
          <p:spPr bwMode="auto">
            <a:xfrm>
              <a:off x="3025" y="1735"/>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0" name="Oval 18"/>
            <p:cNvSpPr>
              <a:spLocks noChangeArrowheads="1"/>
            </p:cNvSpPr>
            <p:nvPr/>
          </p:nvSpPr>
          <p:spPr bwMode="auto">
            <a:xfrm>
              <a:off x="4753" y="1687"/>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1" name="Oval 19"/>
            <p:cNvSpPr>
              <a:spLocks noChangeArrowheads="1"/>
            </p:cNvSpPr>
            <p:nvPr/>
          </p:nvSpPr>
          <p:spPr bwMode="auto">
            <a:xfrm>
              <a:off x="4897" y="150"/>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2" name="Oval 20"/>
            <p:cNvSpPr>
              <a:spLocks noChangeArrowheads="1"/>
            </p:cNvSpPr>
            <p:nvPr/>
          </p:nvSpPr>
          <p:spPr bwMode="auto">
            <a:xfrm>
              <a:off x="5329" y="343"/>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3" name="Oval 21"/>
            <p:cNvSpPr>
              <a:spLocks noChangeArrowheads="1"/>
            </p:cNvSpPr>
            <p:nvPr/>
          </p:nvSpPr>
          <p:spPr bwMode="auto">
            <a:xfrm>
              <a:off x="3409" y="1254"/>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4" name="Oval 22"/>
            <p:cNvSpPr>
              <a:spLocks noChangeArrowheads="1"/>
            </p:cNvSpPr>
            <p:nvPr/>
          </p:nvSpPr>
          <p:spPr bwMode="auto">
            <a:xfrm>
              <a:off x="4225" y="919"/>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5" name="Oval 23"/>
            <p:cNvSpPr>
              <a:spLocks noChangeArrowheads="1"/>
            </p:cNvSpPr>
            <p:nvPr/>
          </p:nvSpPr>
          <p:spPr bwMode="auto">
            <a:xfrm>
              <a:off x="5329" y="1303"/>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6" name="Oval 24"/>
            <p:cNvSpPr>
              <a:spLocks noChangeArrowheads="1"/>
            </p:cNvSpPr>
            <p:nvPr/>
          </p:nvSpPr>
          <p:spPr bwMode="auto">
            <a:xfrm>
              <a:off x="4801" y="583"/>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7" name="Oval 25"/>
            <p:cNvSpPr>
              <a:spLocks noChangeArrowheads="1"/>
            </p:cNvSpPr>
            <p:nvPr/>
          </p:nvSpPr>
          <p:spPr bwMode="auto">
            <a:xfrm>
              <a:off x="5473" y="1927"/>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8" name="Oval 26"/>
            <p:cNvSpPr>
              <a:spLocks noChangeArrowheads="1"/>
            </p:cNvSpPr>
            <p:nvPr/>
          </p:nvSpPr>
          <p:spPr bwMode="auto">
            <a:xfrm>
              <a:off x="3505" y="680"/>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79" name="Oval 27"/>
            <p:cNvSpPr>
              <a:spLocks noChangeArrowheads="1"/>
            </p:cNvSpPr>
            <p:nvPr/>
          </p:nvSpPr>
          <p:spPr bwMode="auto">
            <a:xfrm>
              <a:off x="3456" y="7"/>
              <a:ext cx="141"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714780" name="Oval 28"/>
            <p:cNvSpPr>
              <a:spLocks noChangeArrowheads="1"/>
            </p:cNvSpPr>
            <p:nvPr/>
          </p:nvSpPr>
          <p:spPr bwMode="auto">
            <a:xfrm>
              <a:off x="4129" y="199"/>
              <a:ext cx="142" cy="142"/>
            </a:xfrm>
            <a:prstGeom prst="ellipse">
              <a:avLst/>
            </a:prstGeom>
            <a:gradFill rotWithShape="0">
              <a:gsLst>
                <a:gs pos="0">
                  <a:srgbClr val="FF66FF"/>
                </a:gs>
                <a:gs pos="100000">
                  <a:srgbClr val="800080"/>
                </a:gs>
              </a:gsLst>
              <a:path path="rect">
                <a:fillToRect r="100000" b="100000"/>
              </a:path>
            </a:gradFill>
            <a:ln w="12700">
              <a:solidFill>
                <a:schemeClr val="tx1"/>
              </a:solidFill>
              <a:round/>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spTree>
    <p:extLst>
      <p:ext uri="{BB962C8B-B14F-4D97-AF65-F5344CB8AC3E}">
        <p14:creationId xmlns:p14="http://schemas.microsoft.com/office/powerpoint/2010/main" val="2970642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0" name="Rectangle 4"/>
          <p:cNvSpPr>
            <a:spLocks noGrp="1" noChangeArrowheads="1"/>
          </p:cNvSpPr>
          <p:nvPr>
            <p:ph type="title"/>
          </p:nvPr>
        </p:nvSpPr>
        <p:spPr/>
        <p:txBody>
          <a:bodyPr/>
          <a:lstStyle/>
          <a:p>
            <a:pPr eaLnBrk="1" fontAlgn="auto" hangingPunct="1">
              <a:spcAft>
                <a:spcPts val="0"/>
              </a:spcAft>
              <a:defRPr/>
            </a:pPr>
            <a:r>
              <a:rPr lang="en-US" altLang="ko-KR">
                <a:ea typeface="굴림" pitchFamily="50" charset="-127"/>
              </a:rPr>
              <a:t>Examples of WSN Platforms</a:t>
            </a:r>
          </a:p>
        </p:txBody>
      </p:sp>
      <p:pic>
        <p:nvPicPr>
          <p:cNvPr id="39940" name="Picture 5" descr="PIC00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13" y="3532188"/>
            <a:ext cx="25368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238" y="2617788"/>
            <a:ext cx="2741612"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PIC00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1624013"/>
            <a:ext cx="31242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784" name="Text Box 8"/>
          <p:cNvSpPr txBox="1">
            <a:spLocks noChangeArrowheads="1"/>
          </p:cNvSpPr>
          <p:nvPr/>
        </p:nvSpPr>
        <p:spPr bwMode="auto">
          <a:xfrm>
            <a:off x="989013" y="4164013"/>
            <a:ext cx="2089150" cy="701675"/>
          </a:xfrm>
          <a:prstGeom prst="rect">
            <a:avLst/>
          </a:prstGeom>
          <a:noFill/>
          <a:ln w="9525">
            <a:noFill/>
            <a:miter lim="800000"/>
            <a:headEnd/>
            <a:tailEnd/>
          </a:ln>
          <a:effectLst/>
        </p:spPr>
        <p:txBody>
          <a:bodyPr wrap="none">
            <a:spAutoFit/>
          </a:bodyPr>
          <a:lstStyle/>
          <a:p>
            <a:pPr>
              <a:defRPr/>
            </a:pPr>
            <a:r>
              <a:rPr lang="en-US" altLang="ko-KR" sz="2000">
                <a:effectLst>
                  <a:outerShdw blurRad="38100" dist="38100" dir="2700000" algn="tl">
                    <a:srgbClr val="000000">
                      <a:alpha val="43137"/>
                    </a:srgbClr>
                  </a:outerShdw>
                </a:effectLst>
                <a:latin typeface="Arial" charset="0"/>
              </a:rPr>
              <a:t>PC-104+</a:t>
            </a:r>
            <a:br>
              <a:rPr lang="en-US" altLang="ko-KR" sz="2000">
                <a:effectLst>
                  <a:outerShdw blurRad="38100" dist="38100" dir="2700000" algn="tl">
                    <a:srgbClr val="000000">
                      <a:alpha val="43137"/>
                    </a:srgbClr>
                  </a:outerShdw>
                </a:effectLst>
                <a:latin typeface="Arial" charset="0"/>
              </a:rPr>
            </a:br>
            <a:r>
              <a:rPr lang="en-US" altLang="ko-KR" sz="2000">
                <a:effectLst>
                  <a:outerShdw blurRad="38100" dist="38100" dir="2700000" algn="tl">
                    <a:srgbClr val="000000">
                      <a:alpha val="43137"/>
                    </a:srgbClr>
                  </a:outerShdw>
                </a:effectLst>
                <a:latin typeface="Arial" charset="0"/>
              </a:rPr>
              <a:t>(off-the-shelf)</a:t>
            </a:r>
          </a:p>
        </p:txBody>
      </p:sp>
      <p:sp>
        <p:nvSpPr>
          <p:cNvPr id="715785" name="Text Box 9"/>
          <p:cNvSpPr txBox="1">
            <a:spLocks noChangeArrowheads="1"/>
          </p:cNvSpPr>
          <p:nvPr/>
        </p:nvSpPr>
        <p:spPr bwMode="auto">
          <a:xfrm>
            <a:off x="4113213" y="5080000"/>
            <a:ext cx="1498600" cy="701675"/>
          </a:xfrm>
          <a:prstGeom prst="rect">
            <a:avLst/>
          </a:prstGeom>
          <a:noFill/>
          <a:ln w="9525">
            <a:noFill/>
            <a:miter lim="800000"/>
            <a:headEnd/>
            <a:tailEnd/>
          </a:ln>
          <a:effectLst/>
        </p:spPr>
        <p:txBody>
          <a:bodyPr wrap="none">
            <a:spAutoFit/>
          </a:bodyPr>
          <a:lstStyle/>
          <a:p>
            <a:pPr>
              <a:defRPr/>
            </a:pPr>
            <a:r>
              <a:rPr lang="en-US" altLang="ko-KR" sz="2000">
                <a:effectLst>
                  <a:outerShdw blurRad="38100" dist="38100" dir="2700000" algn="tl">
                    <a:srgbClr val="000000">
                      <a:alpha val="43137"/>
                    </a:srgbClr>
                  </a:outerShdw>
                </a:effectLst>
                <a:latin typeface="Arial" charset="0"/>
              </a:rPr>
              <a:t>UCLA TAG</a:t>
            </a:r>
          </a:p>
          <a:p>
            <a:pPr>
              <a:defRPr/>
            </a:pPr>
            <a:r>
              <a:rPr lang="en-US" altLang="ko-KR" sz="2000">
                <a:effectLst>
                  <a:outerShdw blurRad="38100" dist="38100" dir="2700000" algn="tl">
                    <a:srgbClr val="000000">
                      <a:alpha val="43137"/>
                    </a:srgbClr>
                  </a:outerShdw>
                </a:effectLst>
                <a:latin typeface="Arial" charset="0"/>
              </a:rPr>
              <a:t>(Girod)</a:t>
            </a:r>
          </a:p>
        </p:txBody>
      </p:sp>
      <p:sp>
        <p:nvSpPr>
          <p:cNvPr id="715786" name="Text Box 10"/>
          <p:cNvSpPr txBox="1">
            <a:spLocks noChangeArrowheads="1"/>
          </p:cNvSpPr>
          <p:nvPr/>
        </p:nvSpPr>
        <p:spPr bwMode="auto">
          <a:xfrm>
            <a:off x="6215063" y="5500688"/>
            <a:ext cx="1906587" cy="701675"/>
          </a:xfrm>
          <a:prstGeom prst="rect">
            <a:avLst/>
          </a:prstGeom>
          <a:noFill/>
          <a:ln w="9525">
            <a:noFill/>
            <a:miter lim="800000"/>
            <a:headEnd/>
            <a:tailEnd/>
          </a:ln>
          <a:effectLst/>
        </p:spPr>
        <p:txBody>
          <a:bodyPr wrap="none">
            <a:spAutoFit/>
          </a:bodyPr>
          <a:lstStyle/>
          <a:p>
            <a:pPr>
              <a:defRPr/>
            </a:pPr>
            <a:r>
              <a:rPr lang="en-US" altLang="ko-KR" sz="2000" dirty="0">
                <a:effectLst>
                  <a:outerShdw blurRad="38100" dist="38100" dir="2700000" algn="tl">
                    <a:srgbClr val="000000">
                      <a:alpha val="43137"/>
                    </a:srgbClr>
                  </a:outerShdw>
                </a:effectLst>
                <a:latin typeface="Arial" charset="0"/>
              </a:rPr>
              <a:t>UCB Mote </a:t>
            </a:r>
            <a:br>
              <a:rPr lang="en-US" altLang="ko-KR" sz="2000" dirty="0">
                <a:effectLst>
                  <a:outerShdw blurRad="38100" dist="38100" dir="2700000" algn="tl">
                    <a:srgbClr val="000000">
                      <a:alpha val="43137"/>
                    </a:srgbClr>
                  </a:outerShdw>
                </a:effectLst>
                <a:latin typeface="Arial" charset="0"/>
              </a:rPr>
            </a:br>
            <a:r>
              <a:rPr lang="en-US" altLang="ko-KR" sz="2000" dirty="0">
                <a:effectLst>
                  <a:outerShdw blurRad="38100" dist="38100" dir="2700000" algn="tl">
                    <a:srgbClr val="000000">
                      <a:alpha val="43137"/>
                    </a:srgbClr>
                  </a:outerShdw>
                </a:effectLst>
                <a:latin typeface="Arial" charset="0"/>
              </a:rPr>
              <a:t>(</a:t>
            </a:r>
            <a:r>
              <a:rPr lang="en-US" altLang="ko-KR" sz="2000" dirty="0" err="1">
                <a:effectLst>
                  <a:outerShdw blurRad="38100" dist="38100" dir="2700000" algn="tl">
                    <a:srgbClr val="000000">
                      <a:alpha val="43137"/>
                    </a:srgbClr>
                  </a:outerShdw>
                </a:effectLst>
                <a:latin typeface="Arial" charset="0"/>
              </a:rPr>
              <a:t>Pister</a:t>
            </a:r>
            <a:r>
              <a:rPr lang="en-US" altLang="ko-KR" sz="2000" dirty="0">
                <a:effectLst>
                  <a:outerShdw blurRad="38100" dist="38100" dir="2700000" algn="tl">
                    <a:srgbClr val="000000">
                      <a:alpha val="43137"/>
                    </a:srgbClr>
                  </a:outerShdw>
                </a:effectLst>
                <a:latin typeface="Arial" charset="0"/>
              </a:rPr>
              <a:t>/Culler)</a:t>
            </a:r>
          </a:p>
        </p:txBody>
      </p:sp>
    </p:spTree>
    <p:extLst>
      <p:ext uri="{BB962C8B-B14F-4D97-AF65-F5344CB8AC3E}">
        <p14:creationId xmlns:p14="http://schemas.microsoft.com/office/powerpoint/2010/main" val="1073274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p:txBody>
          <a:bodyPr/>
          <a:lstStyle/>
          <a:p>
            <a:pPr eaLnBrk="1" fontAlgn="auto" hangingPunct="1">
              <a:spcAft>
                <a:spcPts val="0"/>
              </a:spcAft>
              <a:defRPr/>
            </a:pPr>
            <a:r>
              <a:rPr lang="en-US" altLang="ko-KR">
                <a:ea typeface="굴림" pitchFamily="50" charset="-127"/>
              </a:rPr>
              <a:t>Berkeley Mote</a:t>
            </a:r>
          </a:p>
        </p:txBody>
      </p:sp>
      <p:sp>
        <p:nvSpPr>
          <p:cNvPr id="40963" name="Rectangle 3"/>
          <p:cNvSpPr>
            <a:spLocks noGrp="1" noChangeArrowheads="1"/>
          </p:cNvSpPr>
          <p:nvPr>
            <p:ph sz="quarter" idx="1"/>
          </p:nvPr>
        </p:nvSpPr>
        <p:spPr>
          <a:xfrm>
            <a:off x="457200" y="1600200"/>
            <a:ext cx="7467600" cy="4873625"/>
          </a:xfrm>
        </p:spPr>
        <p:txBody>
          <a:bodyPr/>
          <a:lstStyle/>
          <a:p>
            <a:pPr eaLnBrk="1" hangingPunct="1"/>
            <a:r>
              <a:rPr lang="en-US" altLang="ko-KR" smtClean="0">
                <a:ea typeface="굴림" pitchFamily="50" charset="-127"/>
              </a:rPr>
              <a:t>Commercially available.</a:t>
            </a:r>
          </a:p>
          <a:p>
            <a:pPr eaLnBrk="1" hangingPunct="1"/>
            <a:r>
              <a:rPr lang="en-US" altLang="ko-KR" smtClean="0">
                <a:ea typeface="굴림" pitchFamily="50" charset="-127"/>
              </a:rPr>
              <a:t>TinyOS: embedded OS running on motes.</a:t>
            </a:r>
          </a:p>
        </p:txBody>
      </p:sp>
    </p:spTree>
    <p:extLst>
      <p:ext uri="{BB962C8B-B14F-4D97-AF65-F5344CB8AC3E}">
        <p14:creationId xmlns:p14="http://schemas.microsoft.com/office/powerpoint/2010/main" val="2662858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323528" y="116632"/>
            <a:ext cx="7772400" cy="673199"/>
          </a:xfrm>
        </p:spPr>
        <p:txBody>
          <a:bodyPr/>
          <a:lstStyle/>
          <a:p>
            <a:pPr eaLnBrk="1" fontAlgn="auto" hangingPunct="1">
              <a:spcAft>
                <a:spcPts val="0"/>
              </a:spcAft>
              <a:defRPr/>
            </a:pPr>
            <a:r>
              <a:rPr lang="en-US" altLang="ko-KR" dirty="0">
                <a:ea typeface="굴림" pitchFamily="50" charset="-127"/>
              </a:rPr>
              <a:t>Design Challenges</a:t>
            </a:r>
          </a:p>
        </p:txBody>
      </p:sp>
      <p:sp>
        <p:nvSpPr>
          <p:cNvPr id="41987" name="Rectangle 3"/>
          <p:cNvSpPr>
            <a:spLocks noGrp="1" noChangeArrowheads="1"/>
          </p:cNvSpPr>
          <p:nvPr>
            <p:ph sz="quarter" idx="1"/>
          </p:nvPr>
        </p:nvSpPr>
        <p:spPr>
          <a:xfrm>
            <a:off x="522288" y="980728"/>
            <a:ext cx="7772400" cy="5118100"/>
          </a:xfrm>
        </p:spPr>
        <p:txBody>
          <a:bodyPr/>
          <a:lstStyle/>
          <a:p>
            <a:pPr algn="ctr" eaLnBrk="1" hangingPunct="1">
              <a:lnSpc>
                <a:spcPct val="90000"/>
              </a:lnSpc>
              <a:buFont typeface="ZapfDingbats" pitchFamily="82" charset="2"/>
              <a:buNone/>
            </a:pPr>
            <a:endParaRPr lang="en-US" altLang="ko-KR" dirty="0" smtClean="0">
              <a:ea typeface="굴림" pitchFamily="50" charset="-127"/>
            </a:endParaRPr>
          </a:p>
          <a:p>
            <a:pPr algn="ctr" eaLnBrk="1" hangingPunct="1">
              <a:lnSpc>
                <a:spcPct val="90000"/>
              </a:lnSpc>
              <a:buFont typeface="ZapfDingbats" pitchFamily="82" charset="2"/>
              <a:buNone/>
            </a:pPr>
            <a:r>
              <a:rPr lang="en-US" altLang="ko-KR" dirty="0" smtClean="0">
                <a:ea typeface="굴림" pitchFamily="50" charset="-127"/>
              </a:rPr>
              <a:t>Why are WSNs challenging/unique from a research point of view?</a:t>
            </a:r>
          </a:p>
          <a:p>
            <a:pPr eaLnBrk="1" hangingPunct="1">
              <a:lnSpc>
                <a:spcPct val="90000"/>
              </a:lnSpc>
            </a:pPr>
            <a:endParaRPr lang="en-US" altLang="ko-KR" dirty="0" smtClean="0">
              <a:ea typeface="굴림" pitchFamily="50" charset="-127"/>
            </a:endParaRPr>
          </a:p>
          <a:p>
            <a:pPr eaLnBrk="1" hangingPunct="1">
              <a:lnSpc>
                <a:spcPct val="90000"/>
              </a:lnSpc>
            </a:pPr>
            <a:r>
              <a:rPr lang="en-US" altLang="ko-KR" dirty="0" smtClean="0">
                <a:ea typeface="굴림" pitchFamily="50" charset="-127"/>
              </a:rPr>
              <a:t>Typically, severely energy constrained.</a:t>
            </a:r>
          </a:p>
          <a:p>
            <a:pPr lvl="1" eaLnBrk="1" hangingPunct="1">
              <a:lnSpc>
                <a:spcPct val="90000"/>
              </a:lnSpc>
            </a:pPr>
            <a:r>
              <a:rPr lang="en-US" altLang="ko-KR" dirty="0" smtClean="0">
                <a:ea typeface="굴림" pitchFamily="50" charset="-127"/>
              </a:rPr>
              <a:t>Limited energy sources (e.g., batteries).</a:t>
            </a:r>
          </a:p>
          <a:p>
            <a:pPr lvl="1" eaLnBrk="1" hangingPunct="1">
              <a:lnSpc>
                <a:spcPct val="90000"/>
              </a:lnSpc>
            </a:pPr>
            <a:r>
              <a:rPr lang="en-US" altLang="ko-KR" dirty="0" smtClean="0">
                <a:ea typeface="굴림" pitchFamily="50" charset="-127"/>
              </a:rPr>
              <a:t>Trade-off between performance and lifetime.</a:t>
            </a:r>
          </a:p>
          <a:p>
            <a:pPr eaLnBrk="1" hangingPunct="1">
              <a:lnSpc>
                <a:spcPct val="90000"/>
              </a:lnSpc>
            </a:pPr>
            <a:r>
              <a:rPr lang="en-US" altLang="ko-KR" dirty="0" smtClean="0">
                <a:ea typeface="굴림" pitchFamily="50" charset="-127"/>
              </a:rPr>
              <a:t>Self-organizing and self-healing.</a:t>
            </a:r>
          </a:p>
          <a:p>
            <a:pPr lvl="1" eaLnBrk="1" hangingPunct="1">
              <a:lnSpc>
                <a:spcPct val="90000"/>
              </a:lnSpc>
            </a:pPr>
            <a:r>
              <a:rPr lang="en-US" altLang="ko-KR" dirty="0" smtClean="0">
                <a:ea typeface="굴림" pitchFamily="50" charset="-127"/>
              </a:rPr>
              <a:t>Remote deployments.</a:t>
            </a:r>
          </a:p>
          <a:p>
            <a:pPr eaLnBrk="1" hangingPunct="1">
              <a:lnSpc>
                <a:spcPct val="90000"/>
              </a:lnSpc>
            </a:pPr>
            <a:r>
              <a:rPr lang="en-US" altLang="ko-KR" dirty="0" smtClean="0">
                <a:ea typeface="굴림" pitchFamily="50" charset="-127"/>
              </a:rPr>
              <a:t>Scalable.</a:t>
            </a:r>
          </a:p>
          <a:p>
            <a:pPr lvl="1" eaLnBrk="1" hangingPunct="1">
              <a:lnSpc>
                <a:spcPct val="90000"/>
              </a:lnSpc>
            </a:pPr>
            <a:r>
              <a:rPr lang="en-US" altLang="ko-KR" dirty="0" smtClean="0">
                <a:ea typeface="굴림" pitchFamily="50" charset="-127"/>
              </a:rPr>
              <a:t>Arbitrarily large number of nodes.</a:t>
            </a:r>
          </a:p>
          <a:p>
            <a:pPr lvl="1" eaLnBrk="1" hangingPunct="1">
              <a:lnSpc>
                <a:spcPct val="90000"/>
              </a:lnSpc>
            </a:pPr>
            <a:endParaRPr lang="en-US" altLang="ko-KR" dirty="0" smtClean="0">
              <a:ea typeface="굴림" pitchFamily="50" charset="-127"/>
            </a:endParaRPr>
          </a:p>
        </p:txBody>
      </p:sp>
      <p:sp>
        <p:nvSpPr>
          <p:cNvPr id="766981" name="Rectangle 5"/>
          <p:cNvSpPr>
            <a:spLocks noChangeArrowheads="1"/>
          </p:cNvSpPr>
          <p:nvPr/>
        </p:nvSpPr>
        <p:spPr bwMode="auto">
          <a:xfrm>
            <a:off x="522287" y="1268760"/>
            <a:ext cx="7851775" cy="901700"/>
          </a:xfrm>
          <a:prstGeom prst="rect">
            <a:avLst/>
          </a:prstGeom>
          <a:noFill/>
          <a:ln w="38100">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Tree>
    <p:extLst>
      <p:ext uri="{BB962C8B-B14F-4D97-AF65-F5344CB8AC3E}">
        <p14:creationId xmlns:p14="http://schemas.microsoft.com/office/powerpoint/2010/main" val="4084670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pPr eaLnBrk="1" fontAlgn="auto" hangingPunct="1">
              <a:spcAft>
                <a:spcPts val="0"/>
              </a:spcAft>
              <a:defRPr/>
            </a:pPr>
            <a:r>
              <a:rPr lang="en-US" altLang="ko-KR">
                <a:ea typeface="굴림" pitchFamily="50" charset="-127"/>
              </a:rPr>
              <a:t>Design Challenges (Cont’d)</a:t>
            </a:r>
          </a:p>
        </p:txBody>
      </p:sp>
      <p:sp>
        <p:nvSpPr>
          <p:cNvPr id="43011" name="Rectangle 3"/>
          <p:cNvSpPr>
            <a:spLocks noGrp="1" noChangeArrowheads="1"/>
          </p:cNvSpPr>
          <p:nvPr>
            <p:ph sz="quarter" idx="1"/>
          </p:nvPr>
        </p:nvSpPr>
        <p:spPr>
          <a:xfrm>
            <a:off x="467544" y="1196752"/>
            <a:ext cx="7467600" cy="4873625"/>
          </a:xfrm>
        </p:spPr>
        <p:txBody>
          <a:bodyPr/>
          <a:lstStyle/>
          <a:p>
            <a:pPr eaLnBrk="1" hangingPunct="1"/>
            <a:r>
              <a:rPr lang="en-US" altLang="ko-KR" dirty="0" smtClean="0">
                <a:ea typeface="굴림" pitchFamily="50" charset="-127"/>
              </a:rPr>
              <a:t>Heterogeneity.</a:t>
            </a:r>
          </a:p>
          <a:p>
            <a:pPr lvl="1" eaLnBrk="1" hangingPunct="1"/>
            <a:r>
              <a:rPr lang="en-US" altLang="ko-KR" dirty="0" smtClean="0">
                <a:ea typeface="굴림" pitchFamily="50" charset="-127"/>
              </a:rPr>
              <a:t>Devices with varied capabilities.</a:t>
            </a:r>
          </a:p>
          <a:p>
            <a:pPr lvl="1" eaLnBrk="1" hangingPunct="1"/>
            <a:r>
              <a:rPr lang="en-US" altLang="ko-KR" dirty="0" smtClean="0">
                <a:ea typeface="굴림" pitchFamily="50" charset="-127"/>
              </a:rPr>
              <a:t>Different sensor modalities.</a:t>
            </a:r>
          </a:p>
          <a:p>
            <a:pPr lvl="1" eaLnBrk="1" hangingPunct="1"/>
            <a:r>
              <a:rPr lang="en-US" altLang="ko-KR" dirty="0" smtClean="0">
                <a:ea typeface="굴림" pitchFamily="50" charset="-127"/>
              </a:rPr>
              <a:t>Hierarchical deployments.</a:t>
            </a:r>
          </a:p>
          <a:p>
            <a:pPr eaLnBrk="1" hangingPunct="1"/>
            <a:r>
              <a:rPr lang="en-US" altLang="ko-KR" dirty="0" smtClean="0">
                <a:ea typeface="굴림" pitchFamily="50" charset="-127"/>
              </a:rPr>
              <a:t>Adaptability.</a:t>
            </a:r>
          </a:p>
          <a:p>
            <a:pPr lvl="1" eaLnBrk="1" hangingPunct="1"/>
            <a:r>
              <a:rPr lang="en-US" altLang="ko-KR" dirty="0" smtClean="0">
                <a:ea typeface="굴림" pitchFamily="50" charset="-127"/>
              </a:rPr>
              <a:t>Adjust to operating conditions and changes in application requirements.</a:t>
            </a:r>
          </a:p>
          <a:p>
            <a:pPr eaLnBrk="1" hangingPunct="1"/>
            <a:r>
              <a:rPr lang="en-US" altLang="ko-KR" dirty="0" smtClean="0">
                <a:ea typeface="굴림" pitchFamily="50" charset="-127"/>
              </a:rPr>
              <a:t>Security and privacy.</a:t>
            </a:r>
          </a:p>
          <a:p>
            <a:pPr lvl="1" eaLnBrk="1" hangingPunct="1"/>
            <a:r>
              <a:rPr lang="en-US" altLang="ko-KR" dirty="0" smtClean="0">
                <a:ea typeface="굴림" pitchFamily="50" charset="-127"/>
              </a:rPr>
              <a:t>Potentially sensitive information.</a:t>
            </a:r>
          </a:p>
          <a:p>
            <a:pPr lvl="1" eaLnBrk="1" hangingPunct="1"/>
            <a:r>
              <a:rPr lang="en-US" altLang="ko-KR" dirty="0" smtClean="0">
                <a:ea typeface="굴림" pitchFamily="50" charset="-127"/>
              </a:rPr>
              <a:t>Hostile environments.</a:t>
            </a:r>
          </a:p>
          <a:p>
            <a:pPr eaLnBrk="1" hangingPunct="1"/>
            <a:endParaRPr lang="en-US" altLang="ko-KR" dirty="0" smtClean="0">
              <a:ea typeface="굴림" pitchFamily="50" charset="-127"/>
            </a:endParaRPr>
          </a:p>
        </p:txBody>
      </p:sp>
    </p:spTree>
    <p:extLst>
      <p:ext uri="{BB962C8B-B14F-4D97-AF65-F5344CB8AC3E}">
        <p14:creationId xmlns:p14="http://schemas.microsoft.com/office/powerpoint/2010/main" val="1207211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a:xfrm>
            <a:off x="87312" y="44450"/>
            <a:ext cx="9056687" cy="523220"/>
          </a:xfrm>
        </p:spPr>
        <p:txBody>
          <a:bodyPr/>
          <a:lstStyle/>
          <a:p>
            <a:pPr eaLnBrk="1" fontAlgn="auto" hangingPunct="1">
              <a:spcAft>
                <a:spcPts val="0"/>
              </a:spcAft>
              <a:defRPr/>
            </a:pPr>
            <a:r>
              <a:rPr lang="en-US" sz="2800" dirty="0" smtClean="0"/>
              <a:t>Definition : Wireless Sensor Network</a:t>
            </a:r>
            <a:endParaRPr lang="en-US" sz="2800" dirty="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341438"/>
            <a:ext cx="4824413"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8"/>
          <p:cNvSpPr>
            <a:spLocks noChangeArrowheads="1"/>
          </p:cNvSpPr>
          <p:nvPr/>
        </p:nvSpPr>
        <p:spPr bwMode="auto">
          <a:xfrm>
            <a:off x="467544" y="908720"/>
            <a:ext cx="352839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latinLnBrk="0">
              <a:spcBef>
                <a:spcPct val="20000"/>
              </a:spcBef>
              <a:buFont typeface="Wingdings" pitchFamily="2" charset="2"/>
              <a:buChar char="ü"/>
            </a:pPr>
            <a:r>
              <a:rPr lang="en-US" altLang="ko-KR" sz="2000" b="0" dirty="0">
                <a:solidFill>
                  <a:schemeClr val="tx1"/>
                </a:solidFill>
              </a:rPr>
              <a:t>A network that is formed when a set of small sensor devices that are deployed in an ad hoc fashion cooperate for sensing a physical phenomenon.</a:t>
            </a:r>
          </a:p>
          <a:p>
            <a:pPr marL="342900" indent="-342900" latinLnBrk="0">
              <a:spcBef>
                <a:spcPct val="20000"/>
              </a:spcBef>
              <a:buFont typeface="Wingdings" pitchFamily="2" charset="2"/>
              <a:buChar char="ü"/>
            </a:pPr>
            <a:endParaRPr lang="en-US" altLang="ko-KR" sz="2000" b="0" dirty="0">
              <a:solidFill>
                <a:schemeClr val="tx1"/>
              </a:solidFill>
            </a:endParaRPr>
          </a:p>
          <a:p>
            <a:pPr marL="342900" indent="-342900" latinLnBrk="0">
              <a:spcBef>
                <a:spcPct val="20000"/>
              </a:spcBef>
              <a:buFont typeface="Wingdings" pitchFamily="2" charset="2"/>
              <a:buChar char="ü"/>
            </a:pPr>
            <a:r>
              <a:rPr lang="en-US" altLang="ko-KR" sz="2000" b="0" dirty="0">
                <a:solidFill>
                  <a:schemeClr val="tx1"/>
                </a:solidFill>
              </a:rPr>
              <a:t>A Wireless Sensor Network (WSN) consists of base stations and a number of wireless sensors.</a:t>
            </a:r>
          </a:p>
        </p:txBody>
      </p:sp>
      <p:sp>
        <p:nvSpPr>
          <p:cNvPr id="1086473" name="Text Box 9"/>
          <p:cNvSpPr txBox="1">
            <a:spLocks noChangeArrowheads="1"/>
          </p:cNvSpPr>
          <p:nvPr/>
        </p:nvSpPr>
        <p:spPr bwMode="auto">
          <a:xfrm>
            <a:off x="4984750" y="4724400"/>
            <a:ext cx="2774950" cy="366713"/>
          </a:xfrm>
          <a:prstGeom prst="rect">
            <a:avLst/>
          </a:prstGeom>
          <a:noFill/>
          <a:ln w="9525" algn="ctr">
            <a:noFill/>
            <a:miter lim="800000"/>
            <a:headEnd/>
            <a:tailEnd/>
          </a:ln>
          <a:effectLst/>
        </p:spPr>
        <p:txBody>
          <a:bodyPr wrap="none">
            <a:spAutoFit/>
          </a:bodyPr>
          <a:lstStyle/>
          <a:p>
            <a:pPr>
              <a:buFont typeface="Webdings" pitchFamily="18" charset="2"/>
              <a:buNone/>
              <a:defRPr/>
            </a:pPr>
            <a:r>
              <a:rPr lang="en-US" sz="1800">
                <a:effectLst>
                  <a:outerShdw blurRad="38100" dist="38100" dir="2700000" algn="tl">
                    <a:srgbClr val="C0C0C0"/>
                  </a:outerShdw>
                </a:effectLst>
                <a:latin typeface="Arial" charset="0"/>
                <a:ea typeface="굴림" pitchFamily="34" charset="-127"/>
              </a:rPr>
              <a:t>Typical Sensor Network</a:t>
            </a:r>
          </a:p>
        </p:txBody>
      </p:sp>
    </p:spTree>
    <p:extLst>
      <p:ext uri="{BB962C8B-B14F-4D97-AF65-F5344CB8AC3E}">
        <p14:creationId xmlns:p14="http://schemas.microsoft.com/office/powerpoint/2010/main" val="397524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title" idx="4294967295"/>
          </p:nvPr>
        </p:nvSpPr>
        <p:spPr>
          <a:xfrm>
            <a:off x="285750" y="0"/>
            <a:ext cx="8858250" cy="646331"/>
          </a:xfrm>
        </p:spPr>
        <p:txBody>
          <a:bodyPr/>
          <a:lstStyle/>
          <a:p>
            <a:pPr eaLnBrk="1" fontAlgn="auto" hangingPunct="1">
              <a:spcAft>
                <a:spcPts val="0"/>
              </a:spcAft>
              <a:defRPr/>
            </a:pPr>
            <a:r>
              <a:rPr lang="en-US" altLang="ko-KR" sz="3600" dirty="0" smtClean="0">
                <a:solidFill>
                  <a:srgbClr val="FBFBBB"/>
                </a:solidFill>
                <a:latin typeface="Arial" pitchFamily="34" charset="0"/>
                <a:cs typeface="Arial" pitchFamily="34" charset="0"/>
              </a:rPr>
              <a:t>Technical Trend</a:t>
            </a:r>
          </a:p>
        </p:txBody>
      </p:sp>
      <p:pic>
        <p:nvPicPr>
          <p:cNvPr id="19459" name="Picture 15" descr="UNI000005d40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7778750"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슬라이드 번호 개체 틀 4"/>
          <p:cNvSpPr>
            <a:spLocks noGrp="1"/>
          </p:cNvSpPr>
          <p:nvPr>
            <p:ph type="sldNum" sz="quarter" idx="12"/>
          </p:nvPr>
        </p:nvSpPr>
        <p:spPr bwMode="auto">
          <a:xfrm>
            <a:off x="8143875" y="5786438"/>
            <a:ext cx="6429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kumimoji="0" lang="en-US" altLang="ko-KR" sz="1400" smtClean="0">
                <a:solidFill>
                  <a:schemeClr val="bg1"/>
                </a:solidFill>
                <a:effectLst/>
              </a:rPr>
              <a:t>1-</a:t>
            </a:r>
            <a:fld id="{767170F0-631C-4777-A602-DA26C1975DD6}" type="slidenum">
              <a:rPr kumimoji="0" lang="en-US" altLang="ko-KR" sz="1400" smtClean="0">
                <a:solidFill>
                  <a:schemeClr val="bg1"/>
                </a:solidFill>
                <a:effectLst/>
              </a:rPr>
              <a:pPr eaLnBrk="1" hangingPunct="1">
                <a:buFont typeface="Webdings" pitchFamily="18" charset="2"/>
                <a:buNone/>
              </a:pPr>
              <a:t>3</a:t>
            </a:fld>
            <a:endParaRPr kumimoji="0" lang="en-US" altLang="ko-KR" sz="1400" smtClean="0">
              <a:solidFill>
                <a:schemeClr val="bg1"/>
              </a:solidFill>
              <a:effectLst/>
            </a:endParaRPr>
          </a:p>
        </p:txBody>
      </p:sp>
    </p:spTree>
    <p:extLst>
      <p:ext uri="{BB962C8B-B14F-4D97-AF65-F5344CB8AC3E}">
        <p14:creationId xmlns:p14="http://schemas.microsoft.com/office/powerpoint/2010/main" val="362941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p:txBody>
          <a:bodyPr/>
          <a:lstStyle/>
          <a:p>
            <a:pPr eaLnBrk="1" fontAlgn="auto" hangingPunct="1">
              <a:spcAft>
                <a:spcPts val="0"/>
              </a:spcAft>
              <a:defRPr/>
            </a:pPr>
            <a:r>
              <a:rPr lang="en-US"/>
              <a:t>Requirements</a:t>
            </a:r>
          </a:p>
        </p:txBody>
      </p:sp>
      <p:sp>
        <p:nvSpPr>
          <p:cNvPr id="1177603" name="Rectangle 3"/>
          <p:cNvSpPr>
            <a:spLocks noGrp="1" noChangeArrowheads="1"/>
          </p:cNvSpPr>
          <p:nvPr>
            <p:ph sz="quarter" idx="1"/>
          </p:nvPr>
        </p:nvSpPr>
        <p:spPr>
          <a:xfrm>
            <a:off x="323528" y="1124744"/>
            <a:ext cx="7467600" cy="4873625"/>
          </a:xfrm>
        </p:spPr>
        <p:txBody>
          <a:bodyPr>
            <a:normAutofit/>
          </a:bodyPr>
          <a:lstStyle/>
          <a:p>
            <a:pPr marL="274320" indent="-274320" algn="just" eaLnBrk="1" fontAlgn="auto" hangingPunct="1">
              <a:lnSpc>
                <a:spcPct val="80000"/>
              </a:lnSpc>
              <a:spcAft>
                <a:spcPts val="0"/>
              </a:spcAft>
              <a:buFont typeface="Wingdings"/>
              <a:buChar char=""/>
              <a:defRPr/>
            </a:pPr>
            <a:r>
              <a:rPr lang="ko-KR" sz="1800" b="1" dirty="0"/>
              <a:t>Hardware:</a:t>
            </a:r>
            <a:r>
              <a:rPr lang="ko-KR" sz="1800" dirty="0"/>
              <a:t> The main challenge is to produce </a:t>
            </a:r>
            <a:r>
              <a:rPr lang="ko-KR" sz="1800" i="1" dirty="0"/>
              <a:t>low cost</a:t>
            </a:r>
            <a:r>
              <a:rPr lang="ko-KR" sz="1800" dirty="0"/>
              <a:t> and </a:t>
            </a:r>
            <a:r>
              <a:rPr lang="ko-KR" sz="1800" i="1" dirty="0"/>
              <a:t>tiny</a:t>
            </a:r>
            <a:r>
              <a:rPr lang="ko-KR" sz="1800" dirty="0"/>
              <a:t> sensor nodes. With respect to these objectives, current sensor nodes are mainly prototypes. Miniaturization and low cost are understood to follow from recent and future progress in the fields of MEMS and NEMS. Some of the existing sensor nodes are given below. Some of the nodes are still in research stage.</a:t>
            </a:r>
          </a:p>
          <a:p>
            <a:pPr marL="274320" indent="-274320" algn="just" eaLnBrk="1" fontAlgn="auto" hangingPunct="1">
              <a:lnSpc>
                <a:spcPct val="80000"/>
              </a:lnSpc>
              <a:spcAft>
                <a:spcPts val="0"/>
              </a:spcAft>
              <a:buFont typeface="Wingdings"/>
              <a:buChar char=""/>
              <a:defRPr/>
            </a:pPr>
            <a:endParaRPr lang="ko-KR" sz="1800" dirty="0"/>
          </a:p>
          <a:p>
            <a:pPr marL="640080" lvl="1" indent="-274320" eaLnBrk="1" fontAlgn="auto" hangingPunct="1">
              <a:lnSpc>
                <a:spcPct val="80000"/>
              </a:lnSpc>
              <a:spcAft>
                <a:spcPts val="0"/>
              </a:spcAft>
              <a:buFont typeface="Wingdings 2"/>
              <a:buChar char=""/>
              <a:defRPr/>
            </a:pPr>
            <a:r>
              <a:rPr lang="de-DE" altLang="ko-KR" sz="1400" dirty="0"/>
              <a:t>BTnode (ETH Zurich) (</a:t>
            </a:r>
            <a:r>
              <a:rPr lang="de-DE" altLang="ko-KR" sz="1400" dirty="0">
                <a:hlinkClick r:id="rId2" tooltip="http://www.btnode.ethz.ch"/>
              </a:rPr>
              <a:t>http://www.btnode.ethz.ch</a:t>
            </a:r>
            <a:r>
              <a:rPr lang="de-DE" altLang="ko-KR" sz="1400" dirty="0"/>
              <a:t>)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Atlas (Pervasa/University of Florida) (</a:t>
            </a:r>
            <a:r>
              <a:rPr lang="ko-KR" altLang="ko-KR" sz="1400" dirty="0">
                <a:hlinkClick r:id="rId3" tooltip="http://www.pervasa.com/"/>
              </a:rPr>
              <a:t>http://www.pervasa.com/</a:t>
            </a:r>
            <a:r>
              <a:rPr lang="ko-KR" altLang="ko-KR" sz="1400" dirty="0"/>
              <a:t>)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Mica Mote (Crossbow) (</a:t>
            </a:r>
            <a:r>
              <a:rPr lang="ko-KR" altLang="ko-KR" sz="1400" dirty="0">
                <a:hlinkClick r:id="rId4" tooltip="http://www.xbow.com/Products/productsdetails.aspx?sid=62"/>
              </a:rPr>
              <a:t>http://www.xbow.com/Products/productsdetails.aspx?sid=62</a:t>
            </a:r>
            <a:r>
              <a:rPr lang="ko-KR" altLang="ko-KR" sz="1400" dirty="0"/>
              <a:t>) </a:t>
            </a:r>
            <a:endParaRPr lang="en-US" altLang="ko-KR" sz="1400" dirty="0"/>
          </a:p>
          <a:p>
            <a:pPr marL="640080" lvl="1" indent="-274320" eaLnBrk="1" fontAlgn="auto" hangingPunct="1">
              <a:lnSpc>
                <a:spcPct val="80000"/>
              </a:lnSpc>
              <a:spcAft>
                <a:spcPts val="0"/>
              </a:spcAft>
              <a:buFont typeface="Wingdings 2"/>
              <a:buChar char=""/>
              <a:defRPr/>
            </a:pPr>
            <a:r>
              <a:rPr lang="de-DE" altLang="ko-KR" sz="1400" dirty="0"/>
              <a:t>XYZ node (</a:t>
            </a:r>
            <a:r>
              <a:rPr lang="de-DE" altLang="ko-KR" sz="1400" dirty="0">
                <a:hlinkClick r:id="rId5" tooltip="http://www.eng.yale.edu/enalab/XYZ/"/>
              </a:rPr>
              <a:t>http://www.eng.yale.edu/enalab/XYZ/</a:t>
            </a:r>
            <a:r>
              <a:rPr lang="de-DE" altLang="ko-KR" sz="1400" dirty="0"/>
              <a:t>)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WINS (Rockwell) Wireless Integrated Network Sensors)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WINS (UCLA)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SensiNet Smart Sensors (Sensicast Systems) (</a:t>
            </a:r>
            <a:r>
              <a:rPr lang="ko-KR" altLang="ko-KR" sz="1400" dirty="0">
                <a:hlinkClick r:id="rId6" tooltip="http://www.sensicast.com"/>
              </a:rPr>
              <a:t>http://www.sensicast.com</a:t>
            </a:r>
            <a:r>
              <a:rPr lang="ko-KR" altLang="ko-KR" sz="1400" dirty="0"/>
              <a:t>)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Smart Dust (Dust Networks) (</a:t>
            </a:r>
            <a:r>
              <a:rPr lang="ko-KR" altLang="ko-KR" sz="1400" dirty="0">
                <a:hlinkClick r:id="rId7" tooltip="http://www.dustnetworks.com/"/>
              </a:rPr>
              <a:t>http://www.dustnetworks.com/</a:t>
            </a:r>
            <a:r>
              <a:rPr lang="ko-KR" altLang="ko-KR" sz="1400" dirty="0"/>
              <a:t> spun out of UC Berkeley)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COTS Dust (Dust Networks) (</a:t>
            </a:r>
            <a:r>
              <a:rPr lang="ko-KR" altLang="ko-KR" sz="1400" dirty="0">
                <a:hlinkClick r:id="rId7" tooltip="http://www.dustnetworks.com/"/>
              </a:rPr>
              <a:t>http://www.dustnetworks.com/</a:t>
            </a:r>
            <a:r>
              <a:rPr lang="ko-KR" altLang="ko-KR" sz="1400" dirty="0"/>
              <a:t> spun out of UC Berkeley)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Sensor Webs (SensorWare Systems) (</a:t>
            </a:r>
            <a:r>
              <a:rPr lang="ko-KR" altLang="ko-KR" sz="1400" dirty="0">
                <a:hlinkClick r:id="rId8" tooltip="http://www.sensorwaresystems.com/"/>
              </a:rPr>
              <a:t>http://www.sensorwaresystems.com/</a:t>
            </a:r>
            <a:r>
              <a:rPr lang="ko-KR" altLang="ko-KR" sz="1400" dirty="0"/>
              <a:t> spun out of the NASA/JPL Sensor Webs Project)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Hoarder Board (MIT Media Lab) (</a:t>
            </a:r>
            <a:r>
              <a:rPr lang="ko-KR" altLang="ko-KR" sz="1400" dirty="0">
                <a:hlinkClick r:id="rId9" tooltip="http://vadim.oversigma.com/Hoarder/Hoarder.htm"/>
              </a:rPr>
              <a:t>http://vadim.oversigma.com/Hoarder/Hoarder.htm</a:t>
            </a:r>
            <a:r>
              <a:rPr lang="ko-KR" altLang="ko-KR" sz="1400" dirty="0"/>
              <a:t>) </a:t>
            </a:r>
            <a:endParaRPr lang="en-US" altLang="ko-KR" sz="1400" dirty="0"/>
          </a:p>
          <a:p>
            <a:pPr marL="640080" lvl="1" indent="-274320" eaLnBrk="1" fontAlgn="auto" hangingPunct="1">
              <a:lnSpc>
                <a:spcPct val="80000"/>
              </a:lnSpc>
              <a:spcAft>
                <a:spcPts val="0"/>
              </a:spcAft>
              <a:buFont typeface="Wingdings 2"/>
              <a:buChar char=""/>
              <a:defRPr/>
            </a:pPr>
            <a:r>
              <a:rPr lang="ko-KR" altLang="ko-KR" sz="1400" dirty="0"/>
              <a:t>EYES Project (</a:t>
            </a:r>
            <a:r>
              <a:rPr lang="ko-KR" altLang="ko-KR" sz="1400" dirty="0">
                <a:hlinkClick r:id="rId10" tooltip="http://eyes.eu.org"/>
              </a:rPr>
              <a:t>http://eyes.eu.org</a:t>
            </a:r>
            <a:r>
              <a:rPr lang="ko-KR" altLang="ko-KR" sz="1400" dirty="0"/>
              <a:t>) </a:t>
            </a:r>
            <a:endParaRPr lang="en-US" altLang="ko-KR" sz="1400" dirty="0"/>
          </a:p>
        </p:txBody>
      </p:sp>
      <p:sp>
        <p:nvSpPr>
          <p:cNvPr id="45061" name="TextBox 4"/>
          <p:cNvSpPr txBox="1">
            <a:spLocks noChangeArrowheads="1"/>
          </p:cNvSpPr>
          <p:nvPr/>
        </p:nvSpPr>
        <p:spPr bwMode="auto">
          <a:xfrm>
            <a:off x="1115616" y="5888202"/>
            <a:ext cx="2878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lang="en-US" altLang="ko-KR" sz="1100">
                <a:solidFill>
                  <a:schemeClr val="tx1"/>
                </a:solidFill>
              </a:rPr>
              <a:t>MEMS:Microelectromechanical Systems</a:t>
            </a:r>
          </a:p>
          <a:p>
            <a:pPr eaLnBrk="1" hangingPunct="1">
              <a:buFont typeface="Webdings" pitchFamily="18" charset="2"/>
              <a:buNone/>
            </a:pPr>
            <a:r>
              <a:rPr lang="en-US" altLang="ko-KR" sz="1100" b="0">
                <a:solidFill>
                  <a:schemeClr val="tx1"/>
                </a:solidFill>
              </a:rPr>
              <a:t>NEMS: Nano-</a:t>
            </a:r>
            <a:endParaRPr lang="ko-KR" altLang="en-US" sz="1100" b="0">
              <a:solidFill>
                <a:schemeClr val="tx1"/>
              </a:solidFill>
            </a:endParaRPr>
          </a:p>
        </p:txBody>
      </p:sp>
    </p:spTree>
    <p:extLst>
      <p:ext uri="{BB962C8B-B14F-4D97-AF65-F5344CB8AC3E}">
        <p14:creationId xmlns:p14="http://schemas.microsoft.com/office/powerpoint/2010/main" val="2969816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pPr eaLnBrk="1" fontAlgn="auto" hangingPunct="1">
              <a:spcAft>
                <a:spcPts val="0"/>
              </a:spcAft>
              <a:defRPr/>
            </a:pPr>
            <a:r>
              <a:rPr lang="en-US"/>
              <a:t>Requirements (Cont’d)</a:t>
            </a:r>
          </a:p>
        </p:txBody>
      </p:sp>
      <p:sp>
        <p:nvSpPr>
          <p:cNvPr id="1178627" name="Rectangle 3"/>
          <p:cNvSpPr>
            <a:spLocks noGrp="1" noChangeArrowheads="1"/>
          </p:cNvSpPr>
          <p:nvPr>
            <p:ph sz="quarter" idx="1"/>
          </p:nvPr>
        </p:nvSpPr>
        <p:spPr>
          <a:xfrm>
            <a:off x="457200" y="1600200"/>
            <a:ext cx="8147248" cy="4873625"/>
          </a:xfrm>
        </p:spPr>
        <p:txBody>
          <a:bodyPr>
            <a:normAutofit/>
          </a:bodyPr>
          <a:lstStyle/>
          <a:p>
            <a:pPr marL="274320" indent="-274320" eaLnBrk="1" fontAlgn="auto" hangingPunct="1">
              <a:lnSpc>
                <a:spcPct val="90000"/>
              </a:lnSpc>
              <a:spcAft>
                <a:spcPts val="0"/>
              </a:spcAft>
              <a:buFont typeface="Wingdings"/>
              <a:buChar char=""/>
              <a:defRPr/>
            </a:pPr>
            <a:r>
              <a:rPr lang="ko-KR" b="1" dirty="0"/>
              <a:t>Software</a:t>
            </a:r>
            <a:endParaRPr lang="en-US" b="1" dirty="0"/>
          </a:p>
          <a:p>
            <a:pPr marL="640080" lvl="1" indent="-274320" eaLnBrk="1" fontAlgn="auto" hangingPunct="1">
              <a:lnSpc>
                <a:spcPct val="90000"/>
              </a:lnSpc>
              <a:spcAft>
                <a:spcPts val="0"/>
              </a:spcAft>
              <a:buFont typeface="Wingdings 2"/>
              <a:buChar char=""/>
              <a:defRPr/>
            </a:pPr>
            <a:r>
              <a:rPr lang="ko-KR" sz="2000" dirty="0"/>
              <a:t>Energy is the scarcest resource of WSN nodes, and it determines the lifetime of WSNs. WSNs are meant to be deployed in large numbers in various environments, including remote and hostile regions, with ad-hoc communications as key. For this reason, algorithms and protocols need to address the following issues:</a:t>
            </a:r>
            <a:endParaRPr lang="en-US" sz="2000" dirty="0"/>
          </a:p>
          <a:p>
            <a:pPr marL="640080" lvl="1" indent="-274320" eaLnBrk="1" fontAlgn="auto" hangingPunct="1">
              <a:lnSpc>
                <a:spcPct val="90000"/>
              </a:lnSpc>
              <a:spcAft>
                <a:spcPts val="0"/>
              </a:spcAft>
              <a:buFont typeface="Wingdings 2"/>
              <a:buChar char=""/>
              <a:defRPr/>
            </a:pPr>
            <a:r>
              <a:rPr lang="ko-KR" altLang="ko-KR" sz="2000" dirty="0"/>
              <a:t>Lifetime maximization </a:t>
            </a:r>
            <a:endParaRPr lang="en-US" altLang="ko-KR" sz="2000" dirty="0"/>
          </a:p>
          <a:p>
            <a:pPr marL="640080" lvl="1" indent="-274320" eaLnBrk="1" fontAlgn="auto" hangingPunct="1">
              <a:lnSpc>
                <a:spcPct val="90000"/>
              </a:lnSpc>
              <a:spcAft>
                <a:spcPts val="0"/>
              </a:spcAft>
              <a:buFont typeface="Wingdings 2"/>
              <a:buChar char=""/>
              <a:defRPr/>
            </a:pPr>
            <a:r>
              <a:rPr lang="ko-KR" altLang="ko-KR" sz="2000" dirty="0"/>
              <a:t>Robustness and fault tolerance </a:t>
            </a:r>
            <a:endParaRPr lang="en-US" altLang="ko-KR" sz="2000" dirty="0"/>
          </a:p>
          <a:p>
            <a:pPr marL="640080" lvl="1" indent="-274320" eaLnBrk="1" fontAlgn="auto" hangingPunct="1">
              <a:lnSpc>
                <a:spcPct val="90000"/>
              </a:lnSpc>
              <a:spcAft>
                <a:spcPts val="0"/>
              </a:spcAft>
              <a:buFont typeface="Wingdings 2"/>
              <a:buChar char=""/>
              <a:defRPr/>
            </a:pPr>
            <a:r>
              <a:rPr lang="ko-KR" altLang="ko-KR" sz="2000" dirty="0"/>
              <a:t>Self-configuration </a:t>
            </a:r>
            <a:endParaRPr lang="en-US" altLang="ko-KR" sz="2000" dirty="0"/>
          </a:p>
          <a:p>
            <a:pPr marL="640080" lvl="1" indent="-274320" eaLnBrk="1" fontAlgn="auto" hangingPunct="1">
              <a:lnSpc>
                <a:spcPct val="90000"/>
              </a:lnSpc>
              <a:spcAft>
                <a:spcPts val="0"/>
              </a:spcAft>
              <a:buFont typeface="Wingdings 2"/>
              <a:buChar char=""/>
              <a:defRPr/>
            </a:pPr>
            <a:r>
              <a:rPr lang="ko-KR" altLang="ko-KR" sz="2000" dirty="0"/>
              <a:t>Amongst the hot topics in WSN software, the following can also be pointed out:</a:t>
            </a:r>
            <a:endParaRPr lang="en-US" altLang="ko-KR" sz="2000" dirty="0"/>
          </a:p>
          <a:p>
            <a:pPr marL="1108710" lvl="2" indent="-342900" eaLnBrk="1" fontAlgn="auto" hangingPunct="1">
              <a:lnSpc>
                <a:spcPct val="90000"/>
              </a:lnSpc>
              <a:spcAft>
                <a:spcPts val="0"/>
              </a:spcAft>
              <a:buFont typeface="Wingdings" pitchFamily="2" charset="2"/>
              <a:buChar char="§"/>
              <a:defRPr/>
            </a:pPr>
            <a:r>
              <a:rPr lang="ko-KR" altLang="ko-KR" sz="2000" dirty="0"/>
              <a:t>Security </a:t>
            </a:r>
            <a:endParaRPr lang="en-US" altLang="ko-KR" sz="2000" dirty="0"/>
          </a:p>
          <a:p>
            <a:pPr marL="1108710" lvl="2" indent="-342900" eaLnBrk="1" fontAlgn="auto" hangingPunct="1">
              <a:lnSpc>
                <a:spcPct val="90000"/>
              </a:lnSpc>
              <a:spcAft>
                <a:spcPts val="0"/>
              </a:spcAft>
              <a:buFont typeface="Wingdings" pitchFamily="2" charset="2"/>
              <a:buChar char="§"/>
              <a:defRPr/>
            </a:pPr>
            <a:r>
              <a:rPr lang="ko-KR" altLang="ko-KR" sz="2000" dirty="0"/>
              <a:t>Mobility (when sensor nodes or base stations are moving) </a:t>
            </a:r>
            <a:endParaRPr lang="en-US" altLang="ko-KR" sz="2000" dirty="0"/>
          </a:p>
          <a:p>
            <a:pPr marL="1108710" lvl="2" indent="-342900" eaLnBrk="1" fontAlgn="auto" hangingPunct="1">
              <a:lnSpc>
                <a:spcPct val="90000"/>
              </a:lnSpc>
              <a:spcAft>
                <a:spcPts val="0"/>
              </a:spcAft>
              <a:buFont typeface="Wingdings" pitchFamily="2" charset="2"/>
              <a:buChar char="§"/>
              <a:defRPr/>
            </a:pPr>
            <a:r>
              <a:rPr lang="ko-KR" altLang="ko-KR" sz="2000" dirty="0"/>
              <a:t>Middleware: the design of middle-level primitives between the software and the hardware </a:t>
            </a:r>
            <a:endParaRPr lang="en-US" sz="2000" dirty="0"/>
          </a:p>
        </p:txBody>
      </p:sp>
    </p:spTree>
    <p:extLst>
      <p:ext uri="{BB962C8B-B14F-4D97-AF65-F5344CB8AC3E}">
        <p14:creationId xmlns:p14="http://schemas.microsoft.com/office/powerpoint/2010/main" val="1480636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pPr eaLnBrk="1" fontAlgn="auto" hangingPunct="1">
              <a:spcAft>
                <a:spcPts val="0"/>
              </a:spcAft>
              <a:defRPr/>
            </a:pPr>
            <a:r>
              <a:rPr lang="en-US"/>
              <a:t>Requirements (Cont’d)</a:t>
            </a:r>
          </a:p>
        </p:txBody>
      </p:sp>
      <p:sp>
        <p:nvSpPr>
          <p:cNvPr id="47107"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ko-KR" altLang="ko-KR" b="1" smtClean="0"/>
              <a:t>Operating systems</a:t>
            </a:r>
            <a:endParaRPr lang="en-US" altLang="ko-KR" b="1" smtClean="0"/>
          </a:p>
          <a:p>
            <a:pPr lvl="1" eaLnBrk="1" hangingPunct="1">
              <a:lnSpc>
                <a:spcPct val="90000"/>
              </a:lnSpc>
            </a:pPr>
            <a:r>
              <a:rPr lang="ko-KR" altLang="ko-KR" smtClean="0"/>
              <a:t>Bertha (pushpin computing platform) </a:t>
            </a:r>
            <a:endParaRPr lang="en-US" altLang="ko-KR" smtClean="0"/>
          </a:p>
          <a:p>
            <a:pPr lvl="1" eaLnBrk="1" hangingPunct="1">
              <a:lnSpc>
                <a:spcPct val="90000"/>
              </a:lnSpc>
            </a:pPr>
            <a:r>
              <a:rPr lang="ko-KR" altLang="ko-KR" smtClean="0"/>
              <a:t>BTnut Nut/OS </a:t>
            </a:r>
            <a:endParaRPr lang="en-US" altLang="ko-KR" smtClean="0"/>
          </a:p>
          <a:p>
            <a:pPr lvl="1" eaLnBrk="1" hangingPunct="1">
              <a:lnSpc>
                <a:spcPct val="90000"/>
              </a:lnSpc>
            </a:pPr>
            <a:r>
              <a:rPr lang="ko-KR" altLang="ko-KR" smtClean="0"/>
              <a:t>Contiki</a:t>
            </a:r>
            <a:endParaRPr lang="en-US" altLang="ko-KR" smtClean="0"/>
          </a:p>
          <a:p>
            <a:pPr lvl="1" eaLnBrk="1" hangingPunct="1">
              <a:lnSpc>
                <a:spcPct val="90000"/>
              </a:lnSpc>
            </a:pPr>
            <a:r>
              <a:rPr lang="ko-KR" altLang="ko-KR" smtClean="0"/>
              <a:t>CORMOS: A Communication Oriented Runtime System for Sensor Networks </a:t>
            </a:r>
            <a:endParaRPr lang="en-US" altLang="ko-KR" smtClean="0"/>
          </a:p>
          <a:p>
            <a:pPr lvl="1" eaLnBrk="1" hangingPunct="1">
              <a:lnSpc>
                <a:spcPct val="90000"/>
              </a:lnSpc>
            </a:pPr>
            <a:r>
              <a:rPr lang="ko-KR" altLang="ko-KR" smtClean="0"/>
              <a:t>EYESOS </a:t>
            </a:r>
            <a:endParaRPr lang="en-US" altLang="ko-KR" smtClean="0"/>
          </a:p>
          <a:p>
            <a:pPr lvl="1" eaLnBrk="1" hangingPunct="1">
              <a:lnSpc>
                <a:spcPct val="90000"/>
              </a:lnSpc>
            </a:pPr>
            <a:r>
              <a:rPr lang="ko-KR" altLang="ko-KR" smtClean="0"/>
              <a:t>MagnetOS </a:t>
            </a:r>
            <a:endParaRPr lang="en-US" altLang="ko-KR" smtClean="0"/>
          </a:p>
          <a:p>
            <a:pPr lvl="1" eaLnBrk="1" hangingPunct="1">
              <a:lnSpc>
                <a:spcPct val="90000"/>
              </a:lnSpc>
            </a:pPr>
            <a:r>
              <a:rPr lang="ko-KR" altLang="ko-KR" smtClean="0"/>
              <a:t>MANTIS (MultimodAl NeTworks In-situ Sensors) </a:t>
            </a:r>
            <a:endParaRPr lang="en-US" altLang="ko-KR" smtClean="0"/>
          </a:p>
          <a:p>
            <a:pPr lvl="1" eaLnBrk="1" hangingPunct="1">
              <a:lnSpc>
                <a:spcPct val="90000"/>
              </a:lnSpc>
            </a:pPr>
            <a:r>
              <a:rPr lang="ko-KR" altLang="ko-KR" smtClean="0"/>
              <a:t>SenOS </a:t>
            </a:r>
            <a:endParaRPr lang="en-US" altLang="ko-KR" smtClean="0"/>
          </a:p>
          <a:p>
            <a:pPr lvl="1" eaLnBrk="1" hangingPunct="1">
              <a:lnSpc>
                <a:spcPct val="90000"/>
              </a:lnSpc>
            </a:pPr>
            <a:r>
              <a:rPr lang="ko-KR" altLang="ko-KR" smtClean="0"/>
              <a:t>SOS</a:t>
            </a:r>
            <a:endParaRPr lang="en-US" altLang="ko-KR" smtClean="0"/>
          </a:p>
          <a:p>
            <a:pPr lvl="1" eaLnBrk="1" hangingPunct="1">
              <a:lnSpc>
                <a:spcPct val="90000"/>
              </a:lnSpc>
            </a:pPr>
            <a:r>
              <a:rPr lang="ko-KR" altLang="ko-KR" smtClean="0"/>
              <a:t>TinyOS</a:t>
            </a:r>
            <a:endParaRPr lang="en-US" altLang="ko-KR" smtClean="0"/>
          </a:p>
        </p:txBody>
      </p:sp>
    </p:spTree>
    <p:extLst>
      <p:ext uri="{BB962C8B-B14F-4D97-AF65-F5344CB8AC3E}">
        <p14:creationId xmlns:p14="http://schemas.microsoft.com/office/powerpoint/2010/main" val="1472308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pPr eaLnBrk="1" fontAlgn="auto" hangingPunct="1">
              <a:spcAft>
                <a:spcPts val="0"/>
              </a:spcAft>
              <a:defRPr/>
            </a:pPr>
            <a:r>
              <a:rPr lang="en-US"/>
              <a:t>Requirements (Cont’d)</a:t>
            </a:r>
          </a:p>
        </p:txBody>
      </p:sp>
      <p:sp>
        <p:nvSpPr>
          <p:cNvPr id="48131" name="Rectangle 3"/>
          <p:cNvSpPr>
            <a:spLocks noGrp="1" noChangeArrowheads="1"/>
          </p:cNvSpPr>
          <p:nvPr>
            <p:ph sz="quarter" idx="1"/>
          </p:nvPr>
        </p:nvSpPr>
        <p:spPr>
          <a:xfrm>
            <a:off x="323528" y="1196752"/>
            <a:ext cx="7467600" cy="4873625"/>
          </a:xfrm>
        </p:spPr>
        <p:txBody>
          <a:bodyPr/>
          <a:lstStyle/>
          <a:p>
            <a:pPr eaLnBrk="1" hangingPunct="1">
              <a:lnSpc>
                <a:spcPct val="80000"/>
              </a:lnSpc>
            </a:pPr>
            <a:r>
              <a:rPr lang="ko-KR" altLang="ko-KR" b="1" dirty="0" smtClean="0"/>
              <a:t>Middleware</a:t>
            </a:r>
            <a:endParaRPr lang="en-US" altLang="ko-KR" b="1" dirty="0" smtClean="0"/>
          </a:p>
          <a:p>
            <a:pPr lvl="1" eaLnBrk="1" hangingPunct="1">
              <a:lnSpc>
                <a:spcPct val="80000"/>
              </a:lnSpc>
            </a:pPr>
            <a:r>
              <a:rPr lang="ko-KR" altLang="ko-KR" sz="1600" dirty="0" smtClean="0"/>
              <a:t>There is a need and considerable research efforts currently invested in the design of middleware for WSN's. There are various research efforts in developing middleware for wireless sensor networks. In general approaches can be classified into distributed database, mobile agents, and event-based.</a:t>
            </a:r>
            <a:endParaRPr lang="en-US" altLang="ko-KR" sz="1600" dirty="0" smtClean="0"/>
          </a:p>
          <a:p>
            <a:pPr lvl="1" eaLnBrk="1" hangingPunct="1">
              <a:lnSpc>
                <a:spcPct val="80000"/>
              </a:lnSpc>
            </a:pPr>
            <a:r>
              <a:rPr lang="ko-KR" altLang="ko-KR" sz="1600" dirty="0" smtClean="0"/>
              <a:t>AutoSec </a:t>
            </a:r>
            <a:endParaRPr lang="en-US" altLang="ko-KR" sz="1600" dirty="0" smtClean="0"/>
          </a:p>
          <a:p>
            <a:pPr lvl="1" eaLnBrk="1" hangingPunct="1">
              <a:lnSpc>
                <a:spcPct val="80000"/>
              </a:lnSpc>
            </a:pPr>
            <a:r>
              <a:rPr lang="ko-KR" altLang="ko-KR" sz="1600" dirty="0" smtClean="0"/>
              <a:t>COMiS </a:t>
            </a:r>
            <a:endParaRPr lang="en-US" altLang="ko-KR" sz="1600" dirty="0" smtClean="0"/>
          </a:p>
          <a:p>
            <a:pPr lvl="1" eaLnBrk="1" hangingPunct="1">
              <a:lnSpc>
                <a:spcPct val="80000"/>
              </a:lnSpc>
            </a:pPr>
            <a:r>
              <a:rPr lang="ko-KR" altLang="ko-KR" sz="1600" dirty="0" smtClean="0"/>
              <a:t>COUGAR </a:t>
            </a:r>
            <a:endParaRPr lang="en-US" altLang="ko-KR" sz="1600" dirty="0" smtClean="0"/>
          </a:p>
          <a:p>
            <a:pPr lvl="1" eaLnBrk="1" hangingPunct="1">
              <a:lnSpc>
                <a:spcPct val="80000"/>
              </a:lnSpc>
            </a:pPr>
            <a:r>
              <a:rPr lang="ko-KR" altLang="ko-KR" sz="1600" dirty="0" smtClean="0"/>
              <a:t>DSWare </a:t>
            </a:r>
            <a:endParaRPr lang="en-US" altLang="ko-KR" sz="1600" dirty="0" smtClean="0"/>
          </a:p>
          <a:p>
            <a:pPr lvl="1" eaLnBrk="1" hangingPunct="1">
              <a:lnSpc>
                <a:spcPct val="80000"/>
              </a:lnSpc>
            </a:pPr>
            <a:r>
              <a:rPr lang="ko-KR" altLang="ko-KR" sz="1600" dirty="0" smtClean="0"/>
              <a:t>Enviro-Track </a:t>
            </a:r>
            <a:endParaRPr lang="en-US" altLang="ko-KR" sz="1600" dirty="0" smtClean="0"/>
          </a:p>
          <a:p>
            <a:pPr lvl="1" eaLnBrk="1" hangingPunct="1">
              <a:lnSpc>
                <a:spcPct val="80000"/>
              </a:lnSpc>
            </a:pPr>
            <a:r>
              <a:rPr lang="ko-KR" altLang="ko-KR" sz="1600" dirty="0" smtClean="0"/>
              <a:t>Global Sensor Networks;GSN (Application Oriented Middleware for sensor networks). </a:t>
            </a:r>
            <a:endParaRPr lang="en-US" altLang="ko-KR" sz="1600" dirty="0" smtClean="0"/>
          </a:p>
          <a:p>
            <a:pPr lvl="1" eaLnBrk="1" hangingPunct="1">
              <a:lnSpc>
                <a:spcPct val="80000"/>
              </a:lnSpc>
            </a:pPr>
            <a:r>
              <a:rPr lang="ko-KR" altLang="ko-KR" sz="1600" dirty="0" smtClean="0"/>
              <a:t>Impala </a:t>
            </a:r>
            <a:endParaRPr lang="en-US" altLang="ko-KR" sz="1600" dirty="0" smtClean="0"/>
          </a:p>
          <a:p>
            <a:pPr lvl="1" eaLnBrk="1" hangingPunct="1">
              <a:lnSpc>
                <a:spcPct val="80000"/>
              </a:lnSpc>
            </a:pPr>
            <a:r>
              <a:rPr lang="ko-KR" altLang="ko-KR" sz="1600" dirty="0" smtClean="0"/>
              <a:t>MagnetOS </a:t>
            </a:r>
            <a:endParaRPr lang="en-US" altLang="ko-KR" sz="1600" dirty="0" smtClean="0"/>
          </a:p>
          <a:p>
            <a:pPr lvl="1" eaLnBrk="1" hangingPunct="1">
              <a:lnSpc>
                <a:spcPct val="80000"/>
              </a:lnSpc>
            </a:pPr>
            <a:r>
              <a:rPr lang="ko-KR" altLang="ko-KR" sz="1600" dirty="0" smtClean="0"/>
              <a:t>MiLAN </a:t>
            </a:r>
            <a:endParaRPr lang="en-US" altLang="ko-KR" sz="1600" dirty="0" smtClean="0"/>
          </a:p>
          <a:p>
            <a:pPr lvl="1" eaLnBrk="1" hangingPunct="1">
              <a:lnSpc>
                <a:spcPct val="80000"/>
              </a:lnSpc>
            </a:pPr>
            <a:r>
              <a:rPr lang="ko-KR" altLang="ko-KR" sz="1600" dirty="0" smtClean="0"/>
              <a:t>SensorWare </a:t>
            </a:r>
            <a:endParaRPr lang="en-US" altLang="ko-KR" sz="1600" dirty="0" smtClean="0"/>
          </a:p>
          <a:p>
            <a:pPr lvl="1" eaLnBrk="1" hangingPunct="1">
              <a:lnSpc>
                <a:spcPct val="80000"/>
              </a:lnSpc>
            </a:pPr>
            <a:r>
              <a:rPr lang="ko-KR" altLang="ko-KR" sz="1600" dirty="0" smtClean="0"/>
              <a:t>SINA </a:t>
            </a:r>
            <a:endParaRPr lang="en-US" altLang="ko-KR" sz="1600" dirty="0" smtClean="0"/>
          </a:p>
          <a:p>
            <a:pPr lvl="1" eaLnBrk="1" hangingPunct="1">
              <a:lnSpc>
                <a:spcPct val="80000"/>
              </a:lnSpc>
            </a:pPr>
            <a:r>
              <a:rPr lang="ko-KR" altLang="ko-KR" sz="1600" dirty="0" smtClean="0"/>
              <a:t>TinyDB </a:t>
            </a:r>
            <a:endParaRPr lang="en-US" altLang="ko-KR" sz="1600" dirty="0" smtClean="0"/>
          </a:p>
          <a:p>
            <a:pPr lvl="1" eaLnBrk="1" hangingPunct="1">
              <a:lnSpc>
                <a:spcPct val="80000"/>
              </a:lnSpc>
            </a:pPr>
            <a:r>
              <a:rPr lang="ko-KR" altLang="ko-KR" sz="1600" dirty="0" smtClean="0"/>
              <a:t>TinyGALS</a:t>
            </a:r>
            <a:r>
              <a:rPr lang="en-US" altLang="ko-KR" sz="1600" dirty="0" smtClean="0"/>
              <a:t> </a:t>
            </a:r>
          </a:p>
        </p:txBody>
      </p:sp>
    </p:spTree>
    <p:extLst>
      <p:ext uri="{BB962C8B-B14F-4D97-AF65-F5344CB8AC3E}">
        <p14:creationId xmlns:p14="http://schemas.microsoft.com/office/powerpoint/2010/main" val="1584632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512" y="116632"/>
            <a:ext cx="7467600" cy="868362"/>
          </a:xfrm>
        </p:spPr>
        <p:txBody>
          <a:bodyPr/>
          <a:lstStyle/>
          <a:p>
            <a:pPr eaLnBrk="1" fontAlgn="auto" hangingPunct="1">
              <a:spcAft>
                <a:spcPts val="0"/>
              </a:spcAft>
              <a:defRPr/>
            </a:pPr>
            <a:r>
              <a:rPr lang="en-US" altLang="ko-KR" dirty="0" err="1"/>
              <a:t>Hanback</a:t>
            </a:r>
            <a:r>
              <a:rPr lang="en-US" altLang="ko-KR" dirty="0"/>
              <a:t> </a:t>
            </a:r>
            <a:r>
              <a:rPr lang="en-US" altLang="ko-KR" dirty="0" err="1"/>
              <a:t>Zigbex</a:t>
            </a:r>
            <a:endParaRPr lang="en-US" altLang="ko-KR" dirty="0"/>
          </a:p>
        </p:txBody>
      </p:sp>
      <p:sp>
        <p:nvSpPr>
          <p:cNvPr id="52227" name="Rectangle 3"/>
          <p:cNvSpPr>
            <a:spLocks noGrp="1" noChangeArrowheads="1"/>
          </p:cNvSpPr>
          <p:nvPr>
            <p:ph sz="quarter" idx="1"/>
          </p:nvPr>
        </p:nvSpPr>
        <p:spPr>
          <a:xfrm>
            <a:off x="428625" y="1357313"/>
            <a:ext cx="7467600" cy="4873625"/>
          </a:xfrm>
        </p:spPr>
        <p:txBody>
          <a:bodyPr>
            <a:normAutofit/>
          </a:bodyPr>
          <a:lstStyle/>
          <a:p>
            <a:pPr marL="274320" indent="-274320" eaLnBrk="1" fontAlgn="auto" hangingPunct="1">
              <a:lnSpc>
                <a:spcPct val="90000"/>
              </a:lnSpc>
              <a:spcAft>
                <a:spcPts val="0"/>
              </a:spcAft>
              <a:buFont typeface="Wingdings"/>
              <a:buChar char=""/>
              <a:defRPr/>
            </a:pPr>
            <a:r>
              <a:rPr lang="en-US" altLang="ko-KR" dirty="0"/>
              <a:t>Computing</a:t>
            </a:r>
          </a:p>
          <a:p>
            <a:pPr marL="640080" lvl="1" indent="-274320" eaLnBrk="1" fontAlgn="auto" hangingPunct="1">
              <a:lnSpc>
                <a:spcPct val="90000"/>
              </a:lnSpc>
              <a:spcAft>
                <a:spcPts val="0"/>
              </a:spcAft>
              <a:buFont typeface="Wingdings 2"/>
              <a:buChar char=""/>
              <a:defRPr/>
            </a:pPr>
            <a:r>
              <a:rPr lang="en-US" altLang="ko-KR" dirty="0"/>
              <a:t>Atmel 8-bit RISC microcontroller </a:t>
            </a:r>
          </a:p>
          <a:p>
            <a:pPr marL="640080" lvl="1" indent="-274320" eaLnBrk="1" fontAlgn="auto" hangingPunct="1">
              <a:lnSpc>
                <a:spcPct val="90000"/>
              </a:lnSpc>
              <a:spcAft>
                <a:spcPts val="0"/>
              </a:spcAft>
              <a:buFont typeface="Wingdings 2"/>
              <a:buChar char=""/>
              <a:defRPr/>
            </a:pPr>
            <a:r>
              <a:rPr lang="en-US" altLang="ko-KR" dirty="0"/>
              <a:t>128KB Flash program memory</a:t>
            </a:r>
          </a:p>
          <a:p>
            <a:pPr marL="640080" lvl="1" indent="-274320" eaLnBrk="1" fontAlgn="auto" hangingPunct="1">
              <a:lnSpc>
                <a:spcPct val="90000"/>
              </a:lnSpc>
              <a:spcAft>
                <a:spcPts val="0"/>
              </a:spcAft>
              <a:buFont typeface="Wingdings 2"/>
              <a:buChar char=""/>
              <a:defRPr/>
            </a:pPr>
            <a:r>
              <a:rPr lang="en-US" altLang="ko-KR" dirty="0"/>
              <a:t>4KB SRAM</a:t>
            </a:r>
          </a:p>
          <a:p>
            <a:pPr marL="640080" lvl="1" indent="-274320" eaLnBrk="1" fontAlgn="auto" hangingPunct="1">
              <a:lnSpc>
                <a:spcPct val="90000"/>
              </a:lnSpc>
              <a:spcAft>
                <a:spcPts val="0"/>
              </a:spcAft>
              <a:buFont typeface="Wingdings 2"/>
              <a:buChar char=""/>
              <a:defRPr/>
            </a:pPr>
            <a:endParaRPr lang="en-US" altLang="ko-KR" sz="1200" dirty="0"/>
          </a:p>
          <a:p>
            <a:pPr marL="274320" indent="-274320" eaLnBrk="1" fontAlgn="auto" hangingPunct="1">
              <a:lnSpc>
                <a:spcPct val="90000"/>
              </a:lnSpc>
              <a:spcAft>
                <a:spcPts val="0"/>
              </a:spcAft>
              <a:buFont typeface="Wingdings"/>
              <a:buChar char=""/>
              <a:defRPr/>
            </a:pPr>
            <a:r>
              <a:rPr lang="en-US" altLang="ko-KR" dirty="0"/>
              <a:t>Radio Transceiver</a:t>
            </a:r>
          </a:p>
          <a:p>
            <a:pPr marL="640080" lvl="1" indent="-274320" eaLnBrk="1" fontAlgn="auto" hangingPunct="1">
              <a:lnSpc>
                <a:spcPct val="90000"/>
              </a:lnSpc>
              <a:spcAft>
                <a:spcPts val="0"/>
              </a:spcAft>
              <a:buFont typeface="Wingdings 2"/>
              <a:buChar char=""/>
              <a:defRPr/>
            </a:pPr>
            <a:r>
              <a:rPr lang="en-US" altLang="ko-KR" dirty="0" err="1"/>
              <a:t>Chipcon</a:t>
            </a:r>
            <a:r>
              <a:rPr lang="en-US" altLang="ko-KR" dirty="0"/>
              <a:t> CC2420</a:t>
            </a:r>
          </a:p>
          <a:p>
            <a:pPr marL="640080" lvl="1" indent="-274320" eaLnBrk="1" fontAlgn="auto" hangingPunct="1">
              <a:lnSpc>
                <a:spcPct val="90000"/>
              </a:lnSpc>
              <a:spcAft>
                <a:spcPts val="0"/>
              </a:spcAft>
              <a:buFont typeface="Wingdings 2"/>
              <a:buChar char=""/>
              <a:defRPr/>
            </a:pPr>
            <a:r>
              <a:rPr lang="en-US" altLang="ko-KR" dirty="0"/>
              <a:t>Radio range: (130m)</a:t>
            </a:r>
          </a:p>
          <a:p>
            <a:pPr marL="640080" lvl="1" indent="-274320" eaLnBrk="1" fontAlgn="auto" hangingPunct="1">
              <a:lnSpc>
                <a:spcPct val="90000"/>
              </a:lnSpc>
              <a:spcAft>
                <a:spcPts val="0"/>
              </a:spcAft>
              <a:buFont typeface="Wingdings 2"/>
              <a:buChar char=""/>
              <a:defRPr/>
            </a:pPr>
            <a:r>
              <a:rPr lang="en-US" altLang="ko-KR" dirty="0"/>
              <a:t>Data rate: 240 Kbits/sec</a:t>
            </a:r>
          </a:p>
          <a:p>
            <a:pPr marL="640080" lvl="1" indent="-274320" eaLnBrk="1" fontAlgn="auto" hangingPunct="1">
              <a:lnSpc>
                <a:spcPct val="90000"/>
              </a:lnSpc>
              <a:spcAft>
                <a:spcPts val="0"/>
              </a:spcAft>
              <a:buFont typeface="Wingdings 2"/>
              <a:buChar char=""/>
              <a:defRPr/>
            </a:pPr>
            <a:r>
              <a:rPr lang="en-US" altLang="ko-KR" dirty="0"/>
              <a:t>Frequency range: 2.4 GHz (ISM)</a:t>
            </a:r>
          </a:p>
          <a:p>
            <a:pPr marL="640080" lvl="1" indent="-274320" eaLnBrk="1" fontAlgn="auto" hangingPunct="1">
              <a:lnSpc>
                <a:spcPct val="90000"/>
              </a:lnSpc>
              <a:spcAft>
                <a:spcPts val="0"/>
              </a:spcAft>
              <a:buFont typeface="Wingdings 2"/>
              <a:buChar char=""/>
              <a:defRPr/>
            </a:pPr>
            <a:endParaRPr lang="en-US" altLang="ko-KR" sz="1200" dirty="0"/>
          </a:p>
          <a:p>
            <a:pPr marL="274320" indent="-274320" eaLnBrk="1" fontAlgn="auto" hangingPunct="1">
              <a:lnSpc>
                <a:spcPct val="90000"/>
              </a:lnSpc>
              <a:spcAft>
                <a:spcPts val="0"/>
              </a:spcAft>
              <a:buFont typeface="Wingdings"/>
              <a:buChar char=""/>
              <a:defRPr/>
            </a:pPr>
            <a:r>
              <a:rPr lang="en-US" altLang="ko-KR" dirty="0" err="1"/>
              <a:t>TinyOS</a:t>
            </a:r>
            <a:r>
              <a:rPr lang="en-US" altLang="ko-KR" dirty="0"/>
              <a:t>, </a:t>
            </a:r>
            <a:r>
              <a:rPr lang="en-US" altLang="ko-KR" dirty="0" err="1"/>
              <a:t>Nano-Qplus</a:t>
            </a:r>
            <a:r>
              <a:rPr lang="en-US" altLang="ko-KR" dirty="0"/>
              <a:t>(ETRI </a:t>
            </a:r>
            <a:r>
              <a:rPr lang="en-US" altLang="ko-KR" dirty="0" smtClean="0"/>
              <a:t>OS</a:t>
            </a:r>
            <a:r>
              <a:rPr lang="en-US" altLang="ko-KR" dirty="0"/>
              <a:t>)</a:t>
            </a:r>
          </a:p>
          <a:p>
            <a:pPr marL="274320" indent="-274320" eaLnBrk="1" fontAlgn="auto" hangingPunct="1">
              <a:lnSpc>
                <a:spcPct val="90000"/>
              </a:lnSpc>
              <a:spcAft>
                <a:spcPts val="0"/>
              </a:spcAft>
              <a:buFont typeface="Wingdings"/>
              <a:buChar char=""/>
              <a:defRPr/>
            </a:pPr>
            <a:r>
              <a:rPr lang="en-US" altLang="ko-KR" dirty="0"/>
              <a:t>RFID </a:t>
            </a:r>
            <a:r>
              <a:rPr lang="en-US" altLang="ko-KR" dirty="0" smtClean="0"/>
              <a:t>reader</a:t>
            </a:r>
            <a:r>
              <a:rPr lang="ko-KR" altLang="en-US" dirty="0" smtClean="0"/>
              <a:t> </a:t>
            </a:r>
            <a:r>
              <a:rPr lang="en-US" altLang="ko-KR" dirty="0"/>
              <a:t>+ RFID </a:t>
            </a:r>
            <a:r>
              <a:rPr lang="en-US" altLang="ko-KR" dirty="0" smtClean="0"/>
              <a:t>tag</a:t>
            </a:r>
            <a:endParaRPr lang="ko-KR" altLang="en-US" dirty="0"/>
          </a:p>
          <a:p>
            <a:pPr marL="274320" indent="-274320" eaLnBrk="1" fontAlgn="auto" hangingPunct="1">
              <a:lnSpc>
                <a:spcPct val="90000"/>
              </a:lnSpc>
              <a:spcAft>
                <a:spcPts val="0"/>
              </a:spcAft>
              <a:buFont typeface="Wingdings"/>
              <a:buChar char=""/>
              <a:defRPr/>
            </a:pPr>
            <a:r>
              <a:rPr lang="en-US" altLang="ko-KR" dirty="0"/>
              <a:t>Base sensor + Multi-modal Sensor Board</a:t>
            </a:r>
          </a:p>
        </p:txBody>
      </p:sp>
      <p:sp>
        <p:nvSpPr>
          <p:cNvPr id="7" name="슬라이드 번호 개체 틀 4"/>
          <p:cNvSpPr>
            <a:spLocks noGrp="1"/>
          </p:cNvSpPr>
          <p:nvPr>
            <p:ph type="sldNum" sz="quarter" idx="11"/>
          </p:nvPr>
        </p:nvSpPr>
        <p:spPr>
          <a:xfrm>
            <a:off x="8748713" y="6597650"/>
            <a:ext cx="395287" cy="260350"/>
          </a:xfrm>
        </p:spPr>
        <p:txBody>
          <a:bodyPr/>
          <a:lstStyle/>
          <a:p>
            <a:pPr>
              <a:defRPr/>
            </a:pPr>
            <a:fld id="{C99A9B05-FB76-4717-BDA0-CC6E1BABC69D}" type="slidenum">
              <a:rPr lang="en-US" altLang="ko-KR"/>
              <a:pPr>
                <a:defRPr/>
              </a:pPr>
              <a:t>34</a:t>
            </a:fld>
            <a:endParaRPr lang="en-US" altLang="ko-KR"/>
          </a:p>
        </p:txBody>
      </p:sp>
      <p:pic>
        <p:nvPicPr>
          <p:cNvPr id="491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005263"/>
            <a:ext cx="1800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5" descr="크기변환_ZigbeX-m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620713"/>
            <a:ext cx="24145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588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pPr eaLnBrk="1" fontAlgn="auto" hangingPunct="1">
              <a:spcAft>
                <a:spcPts val="0"/>
              </a:spcAft>
              <a:defRPr/>
            </a:pPr>
            <a:r>
              <a:rPr lang="en-US" dirty="0" err="1" smtClean="0"/>
              <a:t>ZigbeX</a:t>
            </a:r>
            <a:r>
              <a:rPr lang="en-US" dirty="0" smtClean="0"/>
              <a:t> Mote</a:t>
            </a:r>
            <a:endParaRPr lang="en-US" dirty="0"/>
          </a:p>
        </p:txBody>
      </p:sp>
      <p:sp>
        <p:nvSpPr>
          <p:cNvPr id="50179" name="내용 개체 틀 5"/>
          <p:cNvSpPr>
            <a:spLocks noGrp="1"/>
          </p:cNvSpPr>
          <p:nvPr>
            <p:ph sz="quarter" idx="1"/>
          </p:nvPr>
        </p:nvSpPr>
        <p:spPr>
          <a:xfrm>
            <a:off x="457200" y="1600200"/>
            <a:ext cx="7467600" cy="4873625"/>
          </a:xfrm>
        </p:spPr>
        <p:txBody>
          <a:bodyPr/>
          <a:lstStyle/>
          <a:p>
            <a:pPr eaLnBrk="1" hangingPunct="1"/>
            <a:endParaRPr lang="ko-KR" altLang="en-US" smtClean="0"/>
          </a:p>
        </p:txBody>
      </p:sp>
      <p:sp>
        <p:nvSpPr>
          <p:cNvPr id="1139716" name="Text Box 4"/>
          <p:cNvSpPr txBox="1">
            <a:spLocks noChangeArrowheads="1"/>
          </p:cNvSpPr>
          <p:nvPr/>
        </p:nvSpPr>
        <p:spPr bwMode="auto">
          <a:xfrm>
            <a:off x="3184525" y="5413375"/>
            <a:ext cx="2320925" cy="519113"/>
          </a:xfrm>
          <a:prstGeom prst="rect">
            <a:avLst/>
          </a:prstGeom>
          <a:noFill/>
          <a:ln w="9525" algn="ctr">
            <a:noFill/>
            <a:miter lim="800000"/>
            <a:headEnd/>
            <a:tailEnd/>
          </a:ln>
          <a:effectLst/>
        </p:spPr>
        <p:txBody>
          <a:bodyPr wrap="none">
            <a:spAutoFit/>
          </a:bodyPr>
          <a:lstStyle/>
          <a:p>
            <a:pPr>
              <a:defRPr/>
            </a:pPr>
            <a:r>
              <a:rPr lang="en-US">
                <a:effectLst>
                  <a:outerShdw blurRad="38100" dist="38100" dir="2700000" algn="tl">
                    <a:srgbClr val="C0C0C0"/>
                  </a:outerShdw>
                </a:effectLst>
                <a:latin typeface="Arial" charset="0"/>
                <a:ea typeface="굴림" pitchFamily="34" charset="-127"/>
              </a:rPr>
              <a:t>Mote node</a:t>
            </a:r>
          </a:p>
        </p:txBody>
      </p:sp>
      <p:pic>
        <p:nvPicPr>
          <p:cNvPr id="501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928813"/>
            <a:ext cx="60007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242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fontAlgn="auto" hangingPunct="1">
              <a:spcAft>
                <a:spcPts val="0"/>
              </a:spcAft>
              <a:defRPr/>
            </a:pPr>
            <a:r>
              <a:rPr lang="en-US" altLang="ko-KR" dirty="0" err="1" smtClean="0"/>
              <a:t>ZigbeX</a:t>
            </a:r>
            <a:r>
              <a:rPr lang="en-US" altLang="ko-KR" dirty="0" smtClean="0"/>
              <a:t>- CC2420</a:t>
            </a:r>
            <a:endParaRPr lang="ko-KR" altLang="en-US" dirty="0"/>
          </a:p>
        </p:txBody>
      </p:sp>
      <p:sp>
        <p:nvSpPr>
          <p:cNvPr id="4" name="슬라이드 번호 개체 틀 3"/>
          <p:cNvSpPr>
            <a:spLocks noGrp="1"/>
          </p:cNvSpPr>
          <p:nvPr>
            <p:ph type="sldNum" sz="quarter" idx="11"/>
          </p:nvPr>
        </p:nvSpPr>
        <p:spPr/>
        <p:txBody>
          <a:bodyPr/>
          <a:lstStyle/>
          <a:p>
            <a:pPr>
              <a:defRPr/>
            </a:pPr>
            <a:fld id="{043E3580-0844-4F6C-BB2A-EAB552FB5CA4}" type="slidenum">
              <a:rPr lang="en-US" altLang="ko-KR"/>
              <a:pPr>
                <a:defRPr/>
              </a:pPr>
              <a:t>36</a:t>
            </a:fld>
            <a:endParaRPr lang="en-US" altLang="ko-KR" dirty="0"/>
          </a:p>
        </p:txBody>
      </p:sp>
      <p:pic>
        <p:nvPicPr>
          <p:cNvPr id="512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428750"/>
            <a:ext cx="71437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914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p:txBody>
          <a:bodyPr/>
          <a:lstStyle/>
          <a:p>
            <a:pPr eaLnBrk="1" fontAlgn="auto" hangingPunct="1">
              <a:spcAft>
                <a:spcPts val="0"/>
              </a:spcAft>
              <a:defRPr/>
            </a:pPr>
            <a:r>
              <a:rPr lang="en-US" sz="2400"/>
              <a:t>Why it is Different From Traditional Network</a:t>
            </a:r>
          </a:p>
        </p:txBody>
      </p:sp>
      <p:sp>
        <p:nvSpPr>
          <p:cNvPr id="52227" name="Rectangle 3"/>
          <p:cNvSpPr>
            <a:spLocks noGrp="1" noChangeArrowheads="1"/>
          </p:cNvSpPr>
          <p:nvPr>
            <p:ph sz="quarter" idx="1"/>
          </p:nvPr>
        </p:nvSpPr>
        <p:spPr>
          <a:xfrm>
            <a:off x="457200" y="1600200"/>
            <a:ext cx="7467600" cy="4873625"/>
          </a:xfrm>
        </p:spPr>
        <p:txBody>
          <a:bodyPr/>
          <a:lstStyle/>
          <a:p>
            <a:pPr eaLnBrk="1" hangingPunct="1"/>
            <a:r>
              <a:rPr lang="en-US" altLang="ko-KR" smtClean="0"/>
              <a:t>Nodes are </a:t>
            </a:r>
            <a:r>
              <a:rPr lang="en-US" altLang="ko-KR" smtClean="0">
                <a:solidFill>
                  <a:srgbClr val="A50021"/>
                </a:solidFill>
              </a:rPr>
              <a:t>energy constrained</a:t>
            </a:r>
          </a:p>
          <a:p>
            <a:pPr eaLnBrk="1" hangingPunct="1"/>
            <a:r>
              <a:rPr lang="en-US" altLang="ko-KR" smtClean="0"/>
              <a:t>Every node participating in the network can be </a:t>
            </a:r>
          </a:p>
          <a:p>
            <a:pPr eaLnBrk="1" hangingPunct="1">
              <a:buFont typeface="Wingdings" pitchFamily="2" charset="2"/>
              <a:buNone/>
            </a:pPr>
            <a:r>
              <a:rPr lang="en-US" altLang="ko-KR" smtClean="0">
                <a:solidFill>
                  <a:srgbClr val="A50021"/>
                </a:solidFill>
              </a:rPr>
              <a:t>   host and router</a:t>
            </a:r>
          </a:p>
          <a:p>
            <a:pPr eaLnBrk="1" hangingPunct="1"/>
            <a:r>
              <a:rPr lang="en-US" altLang="ko-KR" smtClean="0"/>
              <a:t>Topology is dynamic</a:t>
            </a:r>
          </a:p>
          <a:p>
            <a:pPr eaLnBrk="1" hangingPunct="1"/>
            <a:r>
              <a:rPr lang="en-US" altLang="ko-KR" smtClean="0"/>
              <a:t>No end-to-end reliability for data transmission</a:t>
            </a:r>
          </a:p>
          <a:p>
            <a:pPr eaLnBrk="1" hangingPunct="1"/>
            <a:r>
              <a:rPr lang="en-US" altLang="ko-KR" smtClean="0"/>
              <a:t>Limited memory and processing power</a:t>
            </a:r>
          </a:p>
          <a:p>
            <a:pPr eaLnBrk="1" hangingPunct="1"/>
            <a:r>
              <a:rPr lang="en-US" altLang="ko-KR" smtClean="0">
                <a:solidFill>
                  <a:srgbClr val="A50021"/>
                </a:solidFill>
              </a:rPr>
              <a:t># of nodes</a:t>
            </a:r>
            <a:r>
              <a:rPr lang="en-US" altLang="ko-KR" smtClean="0"/>
              <a:t> in a sensor network can be several orders of magnitude higher than the nodes in an Ad Hoc network (100s to 1000s nodes)</a:t>
            </a:r>
          </a:p>
        </p:txBody>
      </p:sp>
    </p:spTree>
    <p:extLst>
      <p:ext uri="{BB962C8B-B14F-4D97-AF65-F5344CB8AC3E}">
        <p14:creationId xmlns:p14="http://schemas.microsoft.com/office/powerpoint/2010/main" val="1440895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a:xfrm>
            <a:off x="87313" y="44450"/>
            <a:ext cx="8229600" cy="461665"/>
          </a:xfrm>
        </p:spPr>
        <p:txBody>
          <a:bodyPr/>
          <a:lstStyle/>
          <a:p>
            <a:pPr eaLnBrk="1" fontAlgn="auto" hangingPunct="1">
              <a:spcAft>
                <a:spcPts val="0"/>
              </a:spcAft>
              <a:defRPr/>
            </a:pPr>
            <a:r>
              <a:rPr lang="en-US" sz="2400" dirty="0"/>
              <a:t>Why it is Different From Traditional Network (cont’d)</a:t>
            </a:r>
            <a:endParaRPr lang="en-US" altLang="ko-KR" sz="2400" dirty="0"/>
          </a:p>
        </p:txBody>
      </p:sp>
      <p:sp>
        <p:nvSpPr>
          <p:cNvPr id="53251" name="Rectangle 3"/>
          <p:cNvSpPr>
            <a:spLocks noGrp="1" noChangeArrowheads="1"/>
          </p:cNvSpPr>
          <p:nvPr>
            <p:ph sz="quarter" idx="1"/>
          </p:nvPr>
        </p:nvSpPr>
        <p:spPr>
          <a:xfrm>
            <a:off x="457200" y="1600200"/>
            <a:ext cx="7467600" cy="4873625"/>
          </a:xfrm>
        </p:spPr>
        <p:txBody>
          <a:bodyPr/>
          <a:lstStyle/>
          <a:p>
            <a:pPr eaLnBrk="1" hangingPunct="1"/>
            <a:r>
              <a:rPr lang="en-US" altLang="ko-KR" smtClean="0">
                <a:solidFill>
                  <a:schemeClr val="accent1"/>
                </a:solidFill>
              </a:rPr>
              <a:t>Densely</a:t>
            </a:r>
            <a:r>
              <a:rPr lang="en-US" altLang="ko-KR" smtClean="0"/>
              <a:t> deployed (20 nodes/m</a:t>
            </a:r>
            <a:r>
              <a:rPr lang="en-US" altLang="ko-KR" baseline="30000" smtClean="0"/>
              <a:t>3</a:t>
            </a:r>
            <a:r>
              <a:rPr lang="en-US" altLang="ko-KR" smtClean="0"/>
              <a:t>)</a:t>
            </a:r>
          </a:p>
          <a:p>
            <a:pPr eaLnBrk="1" hangingPunct="1"/>
            <a:r>
              <a:rPr lang="en-US" altLang="ko-KR" smtClean="0"/>
              <a:t>Prone to </a:t>
            </a:r>
            <a:r>
              <a:rPr lang="en-US" altLang="ko-KR" smtClean="0">
                <a:solidFill>
                  <a:schemeClr val="accent1"/>
                </a:solidFill>
              </a:rPr>
              <a:t>failures</a:t>
            </a:r>
          </a:p>
          <a:p>
            <a:pPr eaLnBrk="1" hangingPunct="1"/>
            <a:r>
              <a:rPr lang="en-US" altLang="ko-KR" smtClean="0"/>
              <a:t>Topology changes </a:t>
            </a:r>
            <a:r>
              <a:rPr lang="en-US" altLang="ko-KR" smtClean="0">
                <a:solidFill>
                  <a:schemeClr val="accent1"/>
                </a:solidFill>
              </a:rPr>
              <a:t>very</a:t>
            </a:r>
            <a:r>
              <a:rPr lang="en-US" altLang="ko-KR" smtClean="0"/>
              <a:t> frequently</a:t>
            </a:r>
          </a:p>
          <a:p>
            <a:pPr eaLnBrk="1" hangingPunct="1"/>
            <a:r>
              <a:rPr lang="en-US" altLang="ko-KR" smtClean="0"/>
              <a:t>Mainly use a </a:t>
            </a:r>
            <a:r>
              <a:rPr lang="en-US" altLang="ko-KR" smtClean="0">
                <a:solidFill>
                  <a:srgbClr val="780028"/>
                </a:solidFill>
              </a:rPr>
              <a:t>broadcast</a:t>
            </a:r>
            <a:r>
              <a:rPr lang="en-US" altLang="ko-KR" smtClean="0"/>
              <a:t> communication, whereas most Ad Hoc networks are based on point-to-point</a:t>
            </a:r>
          </a:p>
          <a:p>
            <a:pPr eaLnBrk="1" hangingPunct="1"/>
            <a:r>
              <a:rPr lang="en-US" altLang="ko-KR" smtClean="0">
                <a:solidFill>
                  <a:srgbClr val="780028"/>
                </a:solidFill>
              </a:rPr>
              <a:t>May not have global ID</a:t>
            </a:r>
            <a:r>
              <a:rPr lang="en-US" altLang="ko-KR" smtClean="0"/>
              <a:t> because of the large amount of overhead and large number of sensors</a:t>
            </a:r>
          </a:p>
        </p:txBody>
      </p:sp>
    </p:spTree>
    <p:extLst>
      <p:ext uri="{BB962C8B-B14F-4D97-AF65-F5344CB8AC3E}">
        <p14:creationId xmlns:p14="http://schemas.microsoft.com/office/powerpoint/2010/main" val="3298059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a:xfrm>
            <a:off x="251520" y="44624"/>
            <a:ext cx="7467600" cy="703262"/>
          </a:xfrm>
        </p:spPr>
        <p:txBody>
          <a:bodyPr/>
          <a:lstStyle/>
          <a:p>
            <a:pPr eaLnBrk="1" fontAlgn="auto" hangingPunct="1">
              <a:spcAft>
                <a:spcPts val="0"/>
              </a:spcAft>
              <a:tabLst>
                <a:tab pos="4114800" algn="l"/>
              </a:tabLst>
              <a:defRPr/>
            </a:pPr>
            <a:r>
              <a:rPr lang="en-US" altLang="ko-KR" dirty="0"/>
              <a:t>Ad hoc Network and Sensor Network</a:t>
            </a:r>
          </a:p>
        </p:txBody>
      </p:sp>
      <p:sp>
        <p:nvSpPr>
          <p:cNvPr id="54275" name="Rectangle 3"/>
          <p:cNvSpPr>
            <a:spLocks noGrp="1" noChangeArrowheads="1"/>
          </p:cNvSpPr>
          <p:nvPr>
            <p:ph sz="quarter" idx="1"/>
          </p:nvPr>
        </p:nvSpPr>
        <p:spPr>
          <a:xfrm>
            <a:off x="395536" y="1196752"/>
            <a:ext cx="8281987" cy="4987925"/>
          </a:xfrm>
        </p:spPr>
        <p:txBody>
          <a:bodyPr/>
          <a:lstStyle/>
          <a:p>
            <a:pPr marL="406400" indent="-406400" eaLnBrk="1" hangingPunct="1"/>
            <a:r>
              <a:rPr lang="en-US" altLang="ko-KR" smtClean="0"/>
              <a:t>A sort of ad-hoc networks</a:t>
            </a:r>
          </a:p>
          <a:p>
            <a:pPr marL="406400" indent="-406400" eaLnBrk="1" hangingPunct="1"/>
            <a:r>
              <a:rPr lang="en-US" altLang="ko-KR" smtClean="0"/>
              <a:t>A network of low cost,</a:t>
            </a:r>
            <a:br>
              <a:rPr lang="en-US" altLang="ko-KR" smtClean="0"/>
            </a:br>
            <a:r>
              <a:rPr lang="en-US" altLang="ko-KR" smtClean="0"/>
              <a:t>densely and flexibly deployed,</a:t>
            </a:r>
            <a:br>
              <a:rPr lang="en-US" altLang="ko-KR" smtClean="0"/>
            </a:br>
            <a:r>
              <a:rPr lang="en-US" altLang="ko-KR" smtClean="0"/>
              <a:t> sensor nodes</a:t>
            </a:r>
          </a:p>
          <a:p>
            <a:pPr marL="406400" indent="-406400" eaLnBrk="1" hangingPunct="1"/>
            <a:r>
              <a:rPr lang="en-US" altLang="ko-KR" smtClean="0"/>
              <a:t>Application areas:</a:t>
            </a:r>
            <a:br>
              <a:rPr lang="en-US" altLang="ko-KR" smtClean="0"/>
            </a:br>
            <a:r>
              <a:rPr lang="en-US" altLang="ko-KR" smtClean="0"/>
              <a:t>heath, military, and home</a:t>
            </a:r>
          </a:p>
          <a:p>
            <a:pPr marL="406400" indent="-406400" eaLnBrk="1" hangingPunct="1"/>
            <a:r>
              <a:rPr lang="en-US" altLang="ko-KR" smtClean="0"/>
              <a:t>Placed in inaccessible terrains or disaster areas</a:t>
            </a:r>
          </a:p>
          <a:p>
            <a:pPr marL="874713" lvl="1" indent="-354013" eaLnBrk="1" hangingPunct="1"/>
            <a:r>
              <a:rPr lang="en-US" altLang="ko-KR" sz="2000" smtClean="0"/>
              <a:t>It may be impossible to recharge batteries</a:t>
            </a:r>
          </a:p>
          <a:p>
            <a:pPr marL="406400" indent="-406400" eaLnBrk="1" hangingPunct="1"/>
            <a:r>
              <a:rPr lang="en-US" altLang="ko-KR" smtClean="0"/>
              <a:t>Different Node Characteristics from Traditional nodes</a:t>
            </a:r>
          </a:p>
          <a:p>
            <a:pPr marL="874713" lvl="1" indent="-354013" eaLnBrk="1" hangingPunct="1"/>
            <a:r>
              <a:rPr lang="en-US" altLang="ko-KR" sz="2000" smtClean="0"/>
              <a:t>Limited storage</a:t>
            </a:r>
          </a:p>
          <a:p>
            <a:pPr marL="874713" lvl="1" indent="-354013" eaLnBrk="1" hangingPunct="1"/>
            <a:r>
              <a:rPr lang="en-US" altLang="ko-KR" sz="2000" smtClean="0"/>
              <a:t>Processing capability</a:t>
            </a:r>
          </a:p>
          <a:p>
            <a:pPr marL="874713" lvl="1" indent="-354013" eaLnBrk="1" hangingPunct="1"/>
            <a:r>
              <a:rPr lang="en-US" altLang="ko-KR" sz="2000" smtClean="0">
                <a:solidFill>
                  <a:srgbClr val="780028"/>
                </a:solidFill>
              </a:rPr>
              <a:t>Most importantly severe energy constraints</a:t>
            </a:r>
          </a:p>
        </p:txBody>
      </p:sp>
      <p:grpSp>
        <p:nvGrpSpPr>
          <p:cNvPr id="54277" name="Group 9"/>
          <p:cNvGrpSpPr>
            <a:grpSpLocks/>
          </p:cNvGrpSpPr>
          <p:nvPr/>
        </p:nvGrpSpPr>
        <p:grpSpPr bwMode="auto">
          <a:xfrm>
            <a:off x="5326063" y="981075"/>
            <a:ext cx="3817937" cy="2089150"/>
            <a:chOff x="3198" y="845"/>
            <a:chExt cx="2405" cy="1316"/>
          </a:xfrm>
        </p:grpSpPr>
        <p:sp>
          <p:nvSpPr>
            <p:cNvPr id="1029125" name="Oval 5"/>
            <p:cNvSpPr>
              <a:spLocks noChangeArrowheads="1"/>
            </p:cNvSpPr>
            <p:nvPr/>
          </p:nvSpPr>
          <p:spPr bwMode="auto">
            <a:xfrm>
              <a:off x="3198" y="845"/>
              <a:ext cx="2405" cy="1316"/>
            </a:xfrm>
            <a:prstGeom prst="ellipse">
              <a:avLst/>
            </a:prstGeom>
            <a:solidFill>
              <a:srgbClr val="FFCC00"/>
            </a:solidFill>
            <a:ln w="76200" algn="ctr">
              <a:solidFill>
                <a:srgbClr val="FF0000"/>
              </a:solidFill>
              <a:round/>
              <a:headEnd/>
              <a:tailEnd/>
            </a:ln>
            <a:effectLst/>
          </p:spPr>
          <p:txBody>
            <a:bodyPr anchor="ct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1029126" name="Text Box 6"/>
            <p:cNvSpPr txBox="1">
              <a:spLocks noChangeArrowheads="1"/>
            </p:cNvSpPr>
            <p:nvPr/>
          </p:nvSpPr>
          <p:spPr bwMode="auto">
            <a:xfrm>
              <a:off x="4145" y="1018"/>
              <a:ext cx="799" cy="288"/>
            </a:xfrm>
            <a:prstGeom prst="rect">
              <a:avLst/>
            </a:prstGeom>
            <a:noFill/>
            <a:ln w="12700" algn="ctr">
              <a:noFill/>
              <a:miter lim="800000"/>
              <a:headEnd/>
              <a:tailEnd/>
            </a:ln>
            <a:effectLst/>
          </p:spPr>
          <p:txBody>
            <a:bodyPr wrap="none" anchor="b">
              <a:spAutoFit/>
            </a:bodyPr>
            <a:lstStyle/>
            <a:p>
              <a:pPr eaLnBrk="0" latinLnBrk="0" hangingPunct="0">
                <a:spcBef>
                  <a:spcPct val="50000"/>
                </a:spcBef>
                <a:buFontTx/>
                <a:buNone/>
                <a:defRPr/>
              </a:pPr>
              <a:r>
                <a:rPr kumimoji="0" lang="en-US" altLang="ko-KR" sz="2400">
                  <a:solidFill>
                    <a:schemeClr val="tx1"/>
                  </a:solidFill>
                  <a:effectLst>
                    <a:outerShdw blurRad="38100" dist="38100" dir="2700000" algn="tl">
                      <a:srgbClr val="C0C0C0"/>
                    </a:outerShdw>
                  </a:effectLst>
                  <a:latin typeface="Arial" charset="0"/>
                  <a:ea typeface="굴림" pitchFamily="34" charset="-127"/>
                </a:rPr>
                <a:t>MANET</a:t>
              </a:r>
            </a:p>
          </p:txBody>
        </p:sp>
        <p:sp>
          <p:nvSpPr>
            <p:cNvPr id="1029127" name="Oval 7"/>
            <p:cNvSpPr>
              <a:spLocks noChangeArrowheads="1"/>
            </p:cNvSpPr>
            <p:nvPr/>
          </p:nvSpPr>
          <p:spPr bwMode="auto">
            <a:xfrm>
              <a:off x="3424" y="1389"/>
              <a:ext cx="1769" cy="725"/>
            </a:xfrm>
            <a:prstGeom prst="ellipse">
              <a:avLst/>
            </a:prstGeom>
            <a:solidFill>
              <a:srgbClr val="CCCCFF"/>
            </a:solidFill>
            <a:ln w="57150" algn="ctr">
              <a:solidFill>
                <a:srgbClr val="00FFFF"/>
              </a:solidFill>
              <a:round/>
              <a:headEnd/>
              <a:tailEnd/>
            </a:ln>
            <a:effectLst/>
          </p:spPr>
          <p:txBody>
            <a:bodyPr anchor="ctr">
              <a:spAutoFit/>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1029128" name="Text Box 8"/>
            <p:cNvSpPr txBox="1">
              <a:spLocks noChangeArrowheads="1"/>
            </p:cNvSpPr>
            <p:nvPr/>
          </p:nvSpPr>
          <p:spPr bwMode="auto">
            <a:xfrm>
              <a:off x="3787" y="1389"/>
              <a:ext cx="906" cy="748"/>
            </a:xfrm>
            <a:prstGeom prst="rect">
              <a:avLst/>
            </a:prstGeom>
            <a:noFill/>
            <a:ln w="12700" algn="ctr">
              <a:noFill/>
              <a:miter lim="800000"/>
              <a:headEnd/>
              <a:tailEnd/>
            </a:ln>
            <a:effectLst/>
          </p:spPr>
          <p:txBody>
            <a:bodyPr anchor="b">
              <a:spAutoFit/>
            </a:bodyPr>
            <a:lstStyle/>
            <a:p>
              <a:pPr eaLnBrk="0" latinLnBrk="0" hangingPunct="0">
                <a:spcBef>
                  <a:spcPct val="50000"/>
                </a:spcBef>
                <a:buFontTx/>
                <a:buNone/>
                <a:defRPr/>
              </a:pPr>
              <a:r>
                <a:rPr kumimoji="0" lang="en-US" altLang="ko-KR" sz="2400">
                  <a:solidFill>
                    <a:schemeClr val="tx1"/>
                  </a:solidFill>
                  <a:effectLst>
                    <a:outerShdw blurRad="38100" dist="38100" dir="2700000" algn="tl">
                      <a:srgbClr val="C0C0C0"/>
                    </a:outerShdw>
                  </a:effectLst>
                  <a:latin typeface="Arial" charset="0"/>
                  <a:ea typeface="굴림" pitchFamily="34" charset="-127"/>
                </a:rPr>
                <a:t>Wireless Sensor Network</a:t>
              </a:r>
            </a:p>
          </p:txBody>
        </p:sp>
      </p:grpSp>
    </p:spTree>
    <p:extLst>
      <p:ext uri="{BB962C8B-B14F-4D97-AF65-F5344CB8AC3E}">
        <p14:creationId xmlns:p14="http://schemas.microsoft.com/office/powerpoint/2010/main" val="6205816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26" name="AutoShape 22"/>
          <p:cNvSpPr>
            <a:spLocks noChangeArrowheads="1"/>
          </p:cNvSpPr>
          <p:nvPr/>
        </p:nvSpPr>
        <p:spPr bwMode="auto">
          <a:xfrm>
            <a:off x="357188" y="1285875"/>
            <a:ext cx="8266112" cy="4494213"/>
          </a:xfrm>
          <a:prstGeom prst="roundRect">
            <a:avLst>
              <a:gd name="adj" fmla="val 9671"/>
            </a:avLst>
          </a:prstGeom>
          <a:gradFill rotWithShape="1">
            <a:gsLst>
              <a:gs pos="0">
                <a:schemeClr val="hlink"/>
              </a:gs>
              <a:gs pos="100000">
                <a:schemeClr val="hlink">
                  <a:gamma/>
                  <a:shade val="46275"/>
                  <a:invGamma/>
                </a:schemeClr>
              </a:gs>
            </a:gsLst>
            <a:lin ang="5400000" scaled="1"/>
          </a:gradFill>
          <a:ln w="19050" algn="ctr">
            <a:noFill/>
            <a:round/>
            <a:headEnd type="none" w="sm" len="sm"/>
            <a:tailEnd type="none" w="sm" len="sm"/>
          </a:ln>
          <a:effectLst>
            <a:prstShdw prst="shdw17" dist="17961" dir="2700000">
              <a:schemeClr val="hlink">
                <a:gamma/>
                <a:shade val="60000"/>
                <a:invGamma/>
              </a:schemeClr>
            </a:prstShdw>
          </a:effectLst>
        </p:spPr>
        <p:txBody>
          <a:bodyPr tIns="0" bIns="0" anchor="b" anchorCtr="1"/>
          <a:lstStyle/>
          <a:p>
            <a:pPr eaLnBrk="0" hangingPunct="0">
              <a:lnSpc>
                <a:spcPct val="85000"/>
              </a:lnSpc>
              <a:defRPr/>
            </a:pPr>
            <a:endParaRPr lang="en-US" altLang="ko-KR" sz="2200">
              <a:effectLst>
                <a:outerShdw blurRad="38100" dist="38100" dir="2700000" algn="tl">
                  <a:srgbClr val="000000">
                    <a:alpha val="43137"/>
                  </a:srgbClr>
                </a:outerShdw>
              </a:effectLst>
              <a:latin typeface="Arial" charset="0"/>
              <a:cs typeface="Arial" pitchFamily="34" charset="0"/>
            </a:endParaRPr>
          </a:p>
        </p:txBody>
      </p:sp>
      <p:sp>
        <p:nvSpPr>
          <p:cNvPr id="17411" name="Rectangle 2"/>
          <p:cNvSpPr>
            <a:spLocks noGrp="1" noChangeArrowheads="1"/>
          </p:cNvSpPr>
          <p:nvPr>
            <p:ph type="title"/>
          </p:nvPr>
        </p:nvSpPr>
        <p:spPr>
          <a:xfrm>
            <a:off x="457200" y="0"/>
            <a:ext cx="8229600" cy="646331"/>
          </a:xfrm>
        </p:spPr>
        <p:txBody>
          <a:bodyPr/>
          <a:lstStyle/>
          <a:p>
            <a:pPr eaLnBrk="1" fontAlgn="auto" hangingPunct="1">
              <a:spcAft>
                <a:spcPts val="0"/>
              </a:spcAft>
              <a:defRPr/>
            </a:pPr>
            <a:r>
              <a:rPr lang="en-US" altLang="ko-KR" sz="3600" dirty="0" smtClean="0">
                <a:ea typeface="굴림" pitchFamily="50" charset="-127"/>
              </a:rPr>
              <a:t>Design Consideration</a:t>
            </a:r>
            <a:endParaRPr lang="en-GB" altLang="ko-KR" sz="3600" dirty="0" smtClean="0"/>
          </a:p>
        </p:txBody>
      </p:sp>
      <p:grpSp>
        <p:nvGrpSpPr>
          <p:cNvPr id="20484" name="Group 24"/>
          <p:cNvGrpSpPr>
            <a:grpSpLocks/>
          </p:cNvGrpSpPr>
          <p:nvPr/>
        </p:nvGrpSpPr>
        <p:grpSpPr bwMode="auto">
          <a:xfrm>
            <a:off x="763588" y="2328863"/>
            <a:ext cx="7605712" cy="1314450"/>
            <a:chOff x="450" y="1284"/>
            <a:chExt cx="4791" cy="828"/>
          </a:xfrm>
        </p:grpSpPr>
        <p:sp>
          <p:nvSpPr>
            <p:cNvPr id="19471" name="Line 5"/>
            <p:cNvSpPr>
              <a:spLocks noChangeShapeType="1"/>
            </p:cNvSpPr>
            <p:nvPr/>
          </p:nvSpPr>
          <p:spPr bwMode="auto">
            <a:xfrm>
              <a:off x="811" y="1916"/>
              <a:ext cx="3887" cy="0"/>
            </a:xfrm>
            <a:prstGeom prst="line">
              <a:avLst/>
            </a:prstGeom>
            <a:noFill/>
            <a:ln w="38100">
              <a:solidFill>
                <a:schemeClr val="tx1"/>
              </a:solidFill>
              <a:round/>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19472" name="Line 6"/>
            <p:cNvSpPr>
              <a:spLocks noChangeShapeType="1"/>
            </p:cNvSpPr>
            <p:nvPr/>
          </p:nvSpPr>
          <p:spPr bwMode="auto">
            <a:xfrm>
              <a:off x="811" y="1719"/>
              <a:ext cx="0" cy="393"/>
            </a:xfrm>
            <a:prstGeom prst="line">
              <a:avLst/>
            </a:prstGeom>
            <a:noFill/>
            <a:ln w="38100">
              <a:solidFill>
                <a:schemeClr val="tx1"/>
              </a:solidFill>
              <a:round/>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19473" name="Line 7"/>
            <p:cNvSpPr>
              <a:spLocks noChangeShapeType="1"/>
            </p:cNvSpPr>
            <p:nvPr/>
          </p:nvSpPr>
          <p:spPr bwMode="auto">
            <a:xfrm>
              <a:off x="2169" y="1719"/>
              <a:ext cx="0" cy="393"/>
            </a:xfrm>
            <a:prstGeom prst="line">
              <a:avLst/>
            </a:prstGeom>
            <a:noFill/>
            <a:ln w="38100">
              <a:solidFill>
                <a:schemeClr val="tx1"/>
              </a:solidFill>
              <a:round/>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19474" name="Line 8"/>
            <p:cNvSpPr>
              <a:spLocks noChangeShapeType="1"/>
            </p:cNvSpPr>
            <p:nvPr/>
          </p:nvSpPr>
          <p:spPr bwMode="auto">
            <a:xfrm>
              <a:off x="3434" y="1719"/>
              <a:ext cx="0" cy="393"/>
            </a:xfrm>
            <a:prstGeom prst="line">
              <a:avLst/>
            </a:prstGeom>
            <a:noFill/>
            <a:ln w="38100">
              <a:solidFill>
                <a:schemeClr val="tx1"/>
              </a:solidFill>
              <a:round/>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19475" name="Line 9"/>
            <p:cNvSpPr>
              <a:spLocks noChangeShapeType="1"/>
            </p:cNvSpPr>
            <p:nvPr/>
          </p:nvSpPr>
          <p:spPr bwMode="auto">
            <a:xfrm>
              <a:off x="4698" y="1719"/>
              <a:ext cx="0" cy="393"/>
            </a:xfrm>
            <a:prstGeom prst="line">
              <a:avLst/>
            </a:prstGeom>
            <a:noFill/>
            <a:ln w="38100">
              <a:solidFill>
                <a:schemeClr val="tx1"/>
              </a:solidFill>
              <a:round/>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19476" name="Text Box 10"/>
            <p:cNvSpPr txBox="1">
              <a:spLocks noChangeArrowheads="1"/>
            </p:cNvSpPr>
            <p:nvPr/>
          </p:nvSpPr>
          <p:spPr bwMode="auto">
            <a:xfrm>
              <a:off x="450" y="1316"/>
              <a:ext cx="1289" cy="330"/>
            </a:xfrm>
            <a:prstGeom prst="rect">
              <a:avLst/>
            </a:prstGeom>
            <a:noFill/>
            <a:ln w="9525">
              <a:noFill/>
              <a:miter lim="800000"/>
              <a:headEnd/>
              <a:tailEnd/>
            </a:ln>
          </p:spPr>
          <p:txBody>
            <a:bodyPr>
              <a:spAutoFit/>
            </a:bodyPr>
            <a:lstStyle/>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Filtering</a:t>
              </a:r>
              <a:r>
                <a:rPr lang="en-US" altLang="ko-KR" sz="1400" dirty="0" smtClean="0">
                  <a:solidFill>
                    <a:schemeClr val="bg1"/>
                  </a:solidFill>
                  <a:effectLst>
                    <a:outerShdw blurRad="38100" dist="38100" dir="2700000" algn="tl">
                      <a:srgbClr val="000000">
                        <a:alpha val="43137"/>
                      </a:srgbClr>
                    </a:outerShdw>
                  </a:effectLst>
                  <a:latin typeface="Arial" charset="0"/>
                  <a:cs typeface="Arial" pitchFamily="34" charset="0"/>
                </a:rPr>
                <a:t>, Cleaning</a:t>
              </a: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a:t>
              </a:r>
            </a:p>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Alerts</a:t>
              </a:r>
            </a:p>
          </p:txBody>
        </p:sp>
        <p:sp>
          <p:nvSpPr>
            <p:cNvPr id="19477" name="Text Box 11"/>
            <p:cNvSpPr txBox="1">
              <a:spLocks noChangeArrowheads="1"/>
            </p:cNvSpPr>
            <p:nvPr/>
          </p:nvSpPr>
          <p:spPr bwMode="auto">
            <a:xfrm>
              <a:off x="1790" y="1302"/>
              <a:ext cx="860" cy="330"/>
            </a:xfrm>
            <a:prstGeom prst="rect">
              <a:avLst/>
            </a:prstGeom>
            <a:noFill/>
            <a:ln w="9525">
              <a:noFill/>
              <a:miter lim="800000"/>
              <a:headEnd/>
              <a:tailEnd/>
            </a:ln>
          </p:spPr>
          <p:txBody>
            <a:bodyPr>
              <a:spAutoFit/>
            </a:bodyPr>
            <a:lstStyle/>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Monitoring,</a:t>
              </a:r>
            </a:p>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Time-series</a:t>
              </a:r>
            </a:p>
          </p:txBody>
        </p:sp>
        <p:sp>
          <p:nvSpPr>
            <p:cNvPr id="19478" name="Text Box 12"/>
            <p:cNvSpPr txBox="1">
              <a:spLocks noChangeArrowheads="1"/>
            </p:cNvSpPr>
            <p:nvPr/>
          </p:nvSpPr>
          <p:spPr bwMode="auto">
            <a:xfrm>
              <a:off x="2919" y="1334"/>
              <a:ext cx="936" cy="330"/>
            </a:xfrm>
            <a:prstGeom prst="rect">
              <a:avLst/>
            </a:prstGeom>
            <a:noFill/>
            <a:ln w="9525">
              <a:noFill/>
              <a:miter lim="800000"/>
              <a:headEnd/>
              <a:tailEnd/>
            </a:ln>
          </p:spPr>
          <p:txBody>
            <a:bodyPr wrap="none">
              <a:spAutoFit/>
            </a:bodyPr>
            <a:lstStyle/>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Data Mining</a:t>
              </a:r>
            </a:p>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(recent history)</a:t>
              </a:r>
            </a:p>
          </p:txBody>
        </p:sp>
        <p:sp>
          <p:nvSpPr>
            <p:cNvPr id="19479" name="Text Box 13"/>
            <p:cNvSpPr txBox="1">
              <a:spLocks noChangeArrowheads="1"/>
            </p:cNvSpPr>
            <p:nvPr/>
          </p:nvSpPr>
          <p:spPr bwMode="auto">
            <a:xfrm>
              <a:off x="4317" y="1284"/>
              <a:ext cx="924" cy="601"/>
            </a:xfrm>
            <a:prstGeom prst="rect">
              <a:avLst/>
            </a:prstGeom>
            <a:noFill/>
            <a:ln w="9525">
              <a:noFill/>
              <a:miter lim="800000"/>
              <a:headEnd/>
              <a:tailEnd/>
            </a:ln>
          </p:spPr>
          <p:txBody>
            <a:bodyPr>
              <a:spAutoFit/>
            </a:bodyPr>
            <a:lstStyle/>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Archiving (provenance</a:t>
              </a:r>
            </a:p>
            <a:p>
              <a:pPr eaLnBrk="0" hangingPunct="0">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and schema evolution)</a:t>
              </a:r>
            </a:p>
          </p:txBody>
        </p:sp>
      </p:grpSp>
      <p:grpSp>
        <p:nvGrpSpPr>
          <p:cNvPr id="20485" name="Group 31"/>
          <p:cNvGrpSpPr>
            <a:grpSpLocks/>
          </p:cNvGrpSpPr>
          <p:nvPr/>
        </p:nvGrpSpPr>
        <p:grpSpPr bwMode="auto">
          <a:xfrm>
            <a:off x="735013" y="4289425"/>
            <a:ext cx="7642225" cy="1366838"/>
            <a:chOff x="463" y="2702"/>
            <a:chExt cx="4814" cy="861"/>
          </a:xfrm>
        </p:grpSpPr>
        <p:sp>
          <p:nvSpPr>
            <p:cNvPr id="19462" name="AutoShape 26"/>
            <p:cNvSpPr>
              <a:spLocks noChangeArrowheads="1"/>
            </p:cNvSpPr>
            <p:nvPr/>
          </p:nvSpPr>
          <p:spPr bwMode="auto">
            <a:xfrm>
              <a:off x="463" y="2702"/>
              <a:ext cx="4814" cy="861"/>
            </a:xfrm>
            <a:prstGeom prst="roundRect">
              <a:avLst>
                <a:gd name="adj" fmla="val 9671"/>
              </a:avLst>
            </a:prstGeom>
            <a:solidFill>
              <a:schemeClr val="accent3"/>
            </a:solidFill>
            <a:ln w="19050" algn="ctr">
              <a:noFill/>
              <a:round/>
              <a:headEnd type="none" w="sm" len="sm"/>
              <a:tailEnd type="none" w="sm" len="sm"/>
            </a:ln>
            <a:effectLst>
              <a:prstShdw prst="shdw17" dist="17961" dir="2700000">
                <a:srgbClr val="999900"/>
              </a:prstShdw>
            </a:effectLst>
          </p:spPr>
          <p:txBody>
            <a:bodyPr tIns="0" bIns="0" anchor="ctr"/>
            <a:lstStyle/>
            <a:p>
              <a:pPr eaLnBrk="0" hangingPunct="0">
                <a:lnSpc>
                  <a:spcPct val="85000"/>
                </a:lnSpc>
                <a:defRPr/>
              </a:pPr>
              <a:endParaRPr lang="en-US" altLang="ko-KR" sz="2200">
                <a:solidFill>
                  <a:schemeClr val="bg2"/>
                </a:solidFill>
                <a:effectLst>
                  <a:outerShdw blurRad="38100" dist="38100" dir="2700000" algn="tl">
                    <a:srgbClr val="000000">
                      <a:alpha val="43137"/>
                    </a:srgbClr>
                  </a:outerShdw>
                </a:effectLst>
                <a:latin typeface="Franklin Gothic Medium" pitchFamily="34" charset="0"/>
                <a:cs typeface="Arial" pitchFamily="34" charset="0"/>
              </a:endParaRPr>
            </a:p>
          </p:txBody>
        </p:sp>
        <p:grpSp>
          <p:nvGrpSpPr>
            <p:cNvPr id="20488" name="Group 30"/>
            <p:cNvGrpSpPr>
              <a:grpSpLocks/>
            </p:cNvGrpSpPr>
            <p:nvPr/>
          </p:nvGrpSpPr>
          <p:grpSpPr bwMode="auto">
            <a:xfrm>
              <a:off x="567" y="2812"/>
              <a:ext cx="4569" cy="608"/>
              <a:chOff x="567" y="2812"/>
              <a:chExt cx="4569" cy="608"/>
            </a:xfrm>
          </p:grpSpPr>
          <p:sp>
            <p:nvSpPr>
              <p:cNvPr id="19464" name="Line 15"/>
              <p:cNvSpPr>
                <a:spLocks noChangeShapeType="1"/>
              </p:cNvSpPr>
              <p:nvPr/>
            </p:nvSpPr>
            <p:spPr bwMode="auto">
              <a:xfrm>
                <a:off x="588" y="2812"/>
                <a:ext cx="4548" cy="1"/>
              </a:xfrm>
              <a:prstGeom prst="line">
                <a:avLst/>
              </a:prstGeom>
              <a:noFill/>
              <a:ln w="28575">
                <a:solidFill>
                  <a:schemeClr val="bg1"/>
                </a:solidFill>
                <a:round/>
                <a:headEnd/>
                <a:tailEnd type="triangle" w="lg" len="lg"/>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0490" name="Text Box 16"/>
              <p:cNvSpPr txBox="1">
                <a:spLocks noChangeArrowheads="1"/>
              </p:cNvSpPr>
              <p:nvPr/>
            </p:nvSpPr>
            <p:spPr bwMode="auto">
              <a:xfrm>
                <a:off x="2014" y="2892"/>
                <a:ext cx="1842" cy="19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r>
                  <a:rPr lang="en-US" altLang="ko-KR" sz="1400" i="1">
                    <a:solidFill>
                      <a:schemeClr val="tx1"/>
                    </a:solidFill>
                    <a:cs typeface="Arial" pitchFamily="34" charset="0"/>
                  </a:rPr>
                  <a:t>Geographic Scope</a:t>
                </a:r>
                <a:endParaRPr lang="en-US" altLang="ko-KR" sz="1400">
                  <a:solidFill>
                    <a:schemeClr val="tx1"/>
                  </a:solidFill>
                  <a:cs typeface="Arial" pitchFamily="34" charset="0"/>
                </a:endParaRPr>
              </a:p>
            </p:txBody>
          </p:sp>
          <p:sp>
            <p:nvSpPr>
              <p:cNvPr id="20491" name="Text Box 17"/>
              <p:cNvSpPr txBox="1">
                <a:spLocks noChangeArrowheads="1"/>
              </p:cNvSpPr>
              <p:nvPr/>
            </p:nvSpPr>
            <p:spPr bwMode="auto">
              <a:xfrm>
                <a:off x="582" y="2892"/>
                <a:ext cx="486" cy="19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r>
                  <a:rPr lang="en-US" altLang="ko-KR" sz="1400" i="1">
                    <a:solidFill>
                      <a:schemeClr val="tx1"/>
                    </a:solidFill>
                    <a:cs typeface="Arial" pitchFamily="34" charset="0"/>
                  </a:rPr>
                  <a:t>local</a:t>
                </a:r>
                <a:endParaRPr lang="en-US" altLang="ko-KR" sz="1400">
                  <a:solidFill>
                    <a:schemeClr val="tx1"/>
                  </a:solidFill>
                  <a:cs typeface="Arial" pitchFamily="34" charset="0"/>
                </a:endParaRPr>
              </a:p>
            </p:txBody>
          </p:sp>
          <p:sp>
            <p:nvSpPr>
              <p:cNvPr id="20492" name="Text Box 18"/>
              <p:cNvSpPr txBox="1">
                <a:spLocks noChangeArrowheads="1"/>
              </p:cNvSpPr>
              <p:nvPr/>
            </p:nvSpPr>
            <p:spPr bwMode="auto">
              <a:xfrm>
                <a:off x="4251" y="2892"/>
                <a:ext cx="561" cy="19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r>
                  <a:rPr lang="en-US" altLang="ko-KR" sz="1400" i="1">
                    <a:solidFill>
                      <a:schemeClr val="tx1"/>
                    </a:solidFill>
                    <a:cs typeface="Arial" pitchFamily="34" charset="0"/>
                  </a:rPr>
                  <a:t>global</a:t>
                </a:r>
                <a:endParaRPr lang="en-US" altLang="ko-KR" sz="1400">
                  <a:solidFill>
                    <a:schemeClr val="tx1"/>
                  </a:solidFill>
                  <a:cs typeface="Arial" pitchFamily="34" charset="0"/>
                </a:endParaRPr>
              </a:p>
            </p:txBody>
          </p:sp>
          <p:sp>
            <p:nvSpPr>
              <p:cNvPr id="20493" name="Text Box 19"/>
              <p:cNvSpPr txBox="1">
                <a:spLocks noChangeArrowheads="1"/>
              </p:cNvSpPr>
              <p:nvPr/>
            </p:nvSpPr>
            <p:spPr bwMode="auto">
              <a:xfrm>
                <a:off x="567" y="3226"/>
                <a:ext cx="1434" cy="19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r>
                  <a:rPr lang="en-US" altLang="ko-KR" sz="1400">
                    <a:solidFill>
                      <a:schemeClr val="tx1"/>
                    </a:solidFill>
                    <a:cs typeface="Arial" pitchFamily="34" charset="0"/>
                  </a:rPr>
                  <a:t>Several Readers</a:t>
                </a:r>
              </a:p>
            </p:txBody>
          </p:sp>
          <p:sp>
            <p:nvSpPr>
              <p:cNvPr id="20494" name="Text Box 20"/>
              <p:cNvSpPr txBox="1">
                <a:spLocks noChangeArrowheads="1"/>
              </p:cNvSpPr>
              <p:nvPr/>
            </p:nvSpPr>
            <p:spPr bwMode="auto">
              <a:xfrm>
                <a:off x="2184" y="3226"/>
                <a:ext cx="1484" cy="19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r>
                  <a:rPr lang="en-US" altLang="ko-KR" sz="1400">
                    <a:solidFill>
                      <a:schemeClr val="tx1"/>
                    </a:solidFill>
                    <a:cs typeface="Arial" pitchFamily="34" charset="0"/>
                  </a:rPr>
                  <a:t>Regional Centers</a:t>
                </a:r>
              </a:p>
            </p:txBody>
          </p:sp>
          <p:sp>
            <p:nvSpPr>
              <p:cNvPr id="20495" name="Text Box 21"/>
              <p:cNvSpPr txBox="1">
                <a:spLocks noChangeArrowheads="1"/>
              </p:cNvSpPr>
              <p:nvPr/>
            </p:nvSpPr>
            <p:spPr bwMode="auto">
              <a:xfrm>
                <a:off x="3910" y="3226"/>
                <a:ext cx="1174" cy="19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r>
                  <a:rPr lang="en-US" altLang="ko-KR" sz="1400">
                    <a:solidFill>
                      <a:schemeClr val="tx1"/>
                    </a:solidFill>
                    <a:cs typeface="Arial" pitchFamily="34" charset="0"/>
                  </a:rPr>
                  <a:t>Central Office</a:t>
                </a:r>
              </a:p>
            </p:txBody>
          </p:sp>
        </p:grpSp>
      </p:grpSp>
      <p:sp>
        <p:nvSpPr>
          <p:cNvPr id="20486" name="슬라이드 번호 개체 틀 4"/>
          <p:cNvSpPr>
            <a:spLocks noGrp="1"/>
          </p:cNvSpPr>
          <p:nvPr>
            <p:ph type="sldNum" sz="quarter" idx="11"/>
          </p:nvPr>
        </p:nvSpPr>
        <p:spPr bwMode="auto">
          <a:xfrm>
            <a:off x="8143875" y="5786438"/>
            <a:ext cx="6429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kumimoji="0" lang="en-US" altLang="ko-KR" sz="1400" smtClean="0">
                <a:solidFill>
                  <a:schemeClr val="bg1"/>
                </a:solidFill>
                <a:effectLst/>
              </a:rPr>
              <a:t>1-</a:t>
            </a:r>
            <a:fld id="{A3C8E44F-BE84-45FC-9980-C9CABD151982}" type="slidenum">
              <a:rPr kumimoji="0" lang="en-US" altLang="ko-KR" sz="1400" smtClean="0">
                <a:solidFill>
                  <a:schemeClr val="bg1"/>
                </a:solidFill>
                <a:effectLst/>
              </a:rPr>
              <a:pPr eaLnBrk="1" hangingPunct="1">
                <a:buFont typeface="Webdings" pitchFamily="18" charset="2"/>
                <a:buNone/>
              </a:pPr>
              <a:t>4</a:t>
            </a:fld>
            <a:endParaRPr kumimoji="0" lang="en-US" altLang="ko-KR" sz="1400" smtClean="0">
              <a:solidFill>
                <a:schemeClr val="bg1"/>
              </a:solidFill>
              <a:effectLst/>
            </a:endParaRPr>
          </a:p>
        </p:txBody>
      </p:sp>
    </p:spTree>
    <p:extLst>
      <p:ext uri="{BB962C8B-B14F-4D97-AF65-F5344CB8AC3E}">
        <p14:creationId xmlns:p14="http://schemas.microsoft.com/office/powerpoint/2010/main" val="216473321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21" name="Rectangle 5"/>
          <p:cNvSpPr>
            <a:spLocks noGrp="1" noChangeArrowheads="1"/>
          </p:cNvSpPr>
          <p:nvPr>
            <p:ph type="title"/>
          </p:nvPr>
        </p:nvSpPr>
        <p:spPr/>
        <p:txBody>
          <a:bodyPr/>
          <a:lstStyle/>
          <a:p>
            <a:pPr eaLnBrk="1" fontAlgn="auto" hangingPunct="1">
              <a:spcAft>
                <a:spcPts val="0"/>
              </a:spcAft>
              <a:defRPr/>
            </a:pPr>
            <a:r>
              <a:rPr lang="en-US"/>
              <a:t>Applications</a:t>
            </a:r>
          </a:p>
        </p:txBody>
      </p:sp>
      <p:pic>
        <p:nvPicPr>
          <p:cNvPr id="55299" name="Picture 4" descr="Scenarios_60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71600" y="908720"/>
            <a:ext cx="6887419" cy="5477396"/>
          </a:xfrm>
          <a:noFill/>
        </p:spPr>
      </p:pic>
    </p:spTree>
    <p:extLst>
      <p:ext uri="{BB962C8B-B14F-4D97-AF65-F5344CB8AC3E}">
        <p14:creationId xmlns:p14="http://schemas.microsoft.com/office/powerpoint/2010/main" val="3864048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p:txBody>
          <a:bodyPr/>
          <a:lstStyle/>
          <a:p>
            <a:pPr eaLnBrk="1" fontAlgn="auto" hangingPunct="1">
              <a:spcAft>
                <a:spcPts val="0"/>
              </a:spcAft>
              <a:defRPr/>
            </a:pPr>
            <a:r>
              <a:rPr lang="en-US" altLang="ko-KR"/>
              <a:t>Applications (Cont’d)</a:t>
            </a:r>
          </a:p>
        </p:txBody>
      </p:sp>
      <p:sp>
        <p:nvSpPr>
          <p:cNvPr id="56323" name="Rectangle 3"/>
          <p:cNvSpPr>
            <a:spLocks noGrp="1" noChangeArrowheads="1"/>
          </p:cNvSpPr>
          <p:nvPr>
            <p:ph sz="quarter" idx="1"/>
          </p:nvPr>
        </p:nvSpPr>
        <p:spPr>
          <a:xfrm>
            <a:off x="395536" y="1196752"/>
            <a:ext cx="7467600" cy="4873625"/>
          </a:xfrm>
        </p:spPr>
        <p:txBody>
          <a:bodyPr/>
          <a:lstStyle/>
          <a:p>
            <a:pPr eaLnBrk="1" hangingPunct="1">
              <a:lnSpc>
                <a:spcPct val="90000"/>
              </a:lnSpc>
            </a:pPr>
            <a:r>
              <a:rPr lang="en-US" altLang="ko-KR" dirty="0" smtClean="0"/>
              <a:t>General Engineering</a:t>
            </a:r>
          </a:p>
          <a:p>
            <a:pPr lvl="1" eaLnBrk="1" hangingPunct="1">
              <a:lnSpc>
                <a:spcPct val="90000"/>
              </a:lnSpc>
            </a:pPr>
            <a:r>
              <a:rPr lang="en-US" altLang="ko-KR" dirty="0" smtClean="0"/>
              <a:t>Automotive telematics: cars, having a network of dozens of sensors and actuators, are networked into a system to improve the safety and efficiency of traffic</a:t>
            </a:r>
          </a:p>
          <a:p>
            <a:pPr lvl="1" eaLnBrk="1" hangingPunct="1">
              <a:lnSpc>
                <a:spcPct val="90000"/>
              </a:lnSpc>
            </a:pPr>
            <a:r>
              <a:rPr lang="en-US" altLang="ko-KR" dirty="0" smtClean="0"/>
              <a:t>Sensing and maintenance in industrial plants</a:t>
            </a:r>
          </a:p>
          <a:p>
            <a:pPr lvl="1" eaLnBrk="1" hangingPunct="1">
              <a:lnSpc>
                <a:spcPct val="90000"/>
              </a:lnSpc>
            </a:pPr>
            <a:r>
              <a:rPr lang="en-US" altLang="ko-KR" dirty="0" smtClean="0"/>
              <a:t>Aircraft drag reduction</a:t>
            </a:r>
          </a:p>
          <a:p>
            <a:pPr lvl="1" eaLnBrk="1" hangingPunct="1">
              <a:lnSpc>
                <a:spcPct val="90000"/>
              </a:lnSpc>
            </a:pPr>
            <a:r>
              <a:rPr lang="en-US" altLang="ko-KR" dirty="0" smtClean="0"/>
              <a:t>Smart office spaces</a:t>
            </a:r>
          </a:p>
          <a:p>
            <a:pPr lvl="1" eaLnBrk="1" hangingPunct="1">
              <a:lnSpc>
                <a:spcPct val="90000"/>
              </a:lnSpc>
            </a:pPr>
            <a:r>
              <a:rPr lang="en-US" altLang="ko-KR" dirty="0" smtClean="0"/>
              <a:t>Tracking of goods in retail stores</a:t>
            </a:r>
          </a:p>
          <a:p>
            <a:pPr lvl="1" eaLnBrk="1" hangingPunct="1">
              <a:lnSpc>
                <a:spcPct val="90000"/>
              </a:lnSpc>
            </a:pPr>
            <a:r>
              <a:rPr lang="en-US" altLang="ko-KR" dirty="0" smtClean="0"/>
              <a:t>Tracking of containers and boxes</a:t>
            </a:r>
          </a:p>
          <a:p>
            <a:pPr lvl="1" eaLnBrk="1" hangingPunct="1">
              <a:lnSpc>
                <a:spcPct val="90000"/>
              </a:lnSpc>
            </a:pPr>
            <a:r>
              <a:rPr lang="en-US" altLang="ko-KR" dirty="0" smtClean="0"/>
              <a:t>Social Studies</a:t>
            </a:r>
          </a:p>
          <a:p>
            <a:pPr lvl="1" eaLnBrk="1" hangingPunct="1">
              <a:lnSpc>
                <a:spcPct val="90000"/>
              </a:lnSpc>
            </a:pPr>
            <a:r>
              <a:rPr lang="en-US" altLang="ko-KR" dirty="0" smtClean="0"/>
              <a:t>Commercial and residential security</a:t>
            </a:r>
          </a:p>
        </p:txBody>
      </p:sp>
    </p:spTree>
    <p:extLst>
      <p:ext uri="{BB962C8B-B14F-4D97-AF65-F5344CB8AC3E}">
        <p14:creationId xmlns:p14="http://schemas.microsoft.com/office/powerpoint/2010/main" val="1651014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pPr eaLnBrk="1" fontAlgn="auto" hangingPunct="1">
              <a:spcAft>
                <a:spcPts val="0"/>
              </a:spcAft>
              <a:defRPr/>
            </a:pPr>
            <a:r>
              <a:rPr lang="en-US" altLang="ko-KR"/>
              <a:t>Applications (Cont’d)</a:t>
            </a:r>
          </a:p>
        </p:txBody>
      </p:sp>
      <p:sp>
        <p:nvSpPr>
          <p:cNvPr id="985091" name="Rectangle 3"/>
          <p:cNvSpPr>
            <a:spLocks noGrp="1" noChangeArrowheads="1"/>
          </p:cNvSpPr>
          <p:nvPr>
            <p:ph sz="quarter" idx="1"/>
          </p:nvPr>
        </p:nvSpPr>
        <p:spPr>
          <a:xfrm>
            <a:off x="395536" y="1124744"/>
            <a:ext cx="7467600" cy="4873625"/>
          </a:xfrm>
        </p:spPr>
        <p:txBody>
          <a:bodyPr>
            <a:normAutofit lnSpcReduction="10000"/>
          </a:bodyPr>
          <a:lstStyle/>
          <a:p>
            <a:pPr marL="274320" indent="-274320" eaLnBrk="1" fontAlgn="auto" hangingPunct="1">
              <a:lnSpc>
                <a:spcPct val="90000"/>
              </a:lnSpc>
              <a:spcAft>
                <a:spcPts val="0"/>
              </a:spcAft>
              <a:buFont typeface="Wingdings"/>
              <a:buChar char=""/>
              <a:defRPr/>
            </a:pPr>
            <a:r>
              <a:rPr lang="en-US" altLang="ko-KR" dirty="0"/>
              <a:t>Agricultural and Environmental Monitoring</a:t>
            </a:r>
          </a:p>
          <a:p>
            <a:pPr marL="640080" lvl="1" indent="-274320" eaLnBrk="1" fontAlgn="auto" hangingPunct="1">
              <a:lnSpc>
                <a:spcPct val="90000"/>
              </a:lnSpc>
              <a:spcAft>
                <a:spcPts val="0"/>
              </a:spcAft>
              <a:buFont typeface="Wingdings 2"/>
              <a:buChar char=""/>
              <a:defRPr/>
            </a:pPr>
            <a:r>
              <a:rPr lang="en-US" altLang="ko-KR" sz="2000" dirty="0"/>
              <a:t>Precision agriculture: Corp and livestock management and precise control fertilizer concentration are possible</a:t>
            </a:r>
          </a:p>
          <a:p>
            <a:pPr marL="640080" lvl="1" indent="-274320" eaLnBrk="1" fontAlgn="auto" hangingPunct="1">
              <a:lnSpc>
                <a:spcPct val="90000"/>
              </a:lnSpc>
              <a:spcAft>
                <a:spcPts val="0"/>
              </a:spcAft>
              <a:buFont typeface="Wingdings 2"/>
              <a:buChar char=""/>
              <a:defRPr/>
            </a:pPr>
            <a:r>
              <a:rPr lang="en-US" altLang="ko-KR" sz="2000" dirty="0"/>
              <a:t>Planetary exploration: Exploration and surveillance in inhospitable environments such as remote geographic regions or toxic location can take place</a:t>
            </a:r>
          </a:p>
          <a:p>
            <a:pPr marL="640080" lvl="1" indent="-274320" eaLnBrk="1" fontAlgn="auto" hangingPunct="1">
              <a:lnSpc>
                <a:spcPct val="90000"/>
              </a:lnSpc>
              <a:spcAft>
                <a:spcPts val="0"/>
              </a:spcAft>
              <a:buFont typeface="Wingdings 2"/>
              <a:buChar char=""/>
              <a:defRPr/>
            </a:pPr>
            <a:r>
              <a:rPr lang="en-US" altLang="ko-KR" sz="2000" dirty="0"/>
              <a:t>Geophysical monitoring: Seismic activity can be detected at a much finer scale using a network of sensors equipped with accelerometers</a:t>
            </a:r>
          </a:p>
          <a:p>
            <a:pPr marL="640080" lvl="1" indent="-274320" eaLnBrk="1" fontAlgn="auto" hangingPunct="1">
              <a:lnSpc>
                <a:spcPct val="90000"/>
              </a:lnSpc>
              <a:spcAft>
                <a:spcPts val="0"/>
              </a:spcAft>
              <a:buFont typeface="Wingdings 2"/>
              <a:buChar char=""/>
              <a:defRPr/>
            </a:pPr>
            <a:r>
              <a:rPr lang="en-US" altLang="ko-KR" sz="2000" dirty="0"/>
              <a:t>Monitoring of freshwater quality</a:t>
            </a:r>
          </a:p>
          <a:p>
            <a:pPr marL="640080" lvl="1" indent="-274320" eaLnBrk="1" fontAlgn="auto" hangingPunct="1">
              <a:lnSpc>
                <a:spcPct val="90000"/>
              </a:lnSpc>
              <a:spcAft>
                <a:spcPts val="0"/>
              </a:spcAft>
              <a:buFont typeface="Wingdings 2"/>
              <a:buChar char=""/>
              <a:defRPr/>
            </a:pPr>
            <a:r>
              <a:rPr lang="en-US" altLang="ko-KR" sz="2000" dirty="0" err="1"/>
              <a:t>Zabranet</a:t>
            </a:r>
            <a:r>
              <a:rPr lang="en-US" altLang="ko-KR" sz="2000" dirty="0"/>
              <a:t>: Tracking the movement of zebras</a:t>
            </a:r>
          </a:p>
          <a:p>
            <a:pPr marL="640080" lvl="1" indent="-274320" eaLnBrk="1" fontAlgn="auto" hangingPunct="1">
              <a:lnSpc>
                <a:spcPct val="90000"/>
              </a:lnSpc>
              <a:spcAft>
                <a:spcPts val="0"/>
              </a:spcAft>
              <a:buFont typeface="Wingdings 2"/>
              <a:buChar char=""/>
              <a:defRPr/>
            </a:pPr>
            <a:r>
              <a:rPr lang="en-US" altLang="ko-KR" sz="2000" dirty="0"/>
              <a:t>Habitant monitoring</a:t>
            </a:r>
          </a:p>
          <a:p>
            <a:pPr marL="640080" lvl="1" indent="-274320" eaLnBrk="1" fontAlgn="auto" hangingPunct="1">
              <a:lnSpc>
                <a:spcPct val="90000"/>
              </a:lnSpc>
              <a:spcAft>
                <a:spcPts val="0"/>
              </a:spcAft>
              <a:buFont typeface="Wingdings 2"/>
              <a:buChar char=""/>
              <a:defRPr/>
            </a:pPr>
            <a:r>
              <a:rPr lang="en-US" altLang="ko-KR" sz="2000" dirty="0"/>
              <a:t>Disaster detection</a:t>
            </a:r>
          </a:p>
          <a:p>
            <a:pPr marL="640080" lvl="1" indent="-274320" eaLnBrk="1" fontAlgn="auto" hangingPunct="1">
              <a:lnSpc>
                <a:spcPct val="90000"/>
              </a:lnSpc>
              <a:spcAft>
                <a:spcPts val="0"/>
              </a:spcAft>
              <a:buFont typeface="Wingdings 2"/>
              <a:buChar char=""/>
              <a:defRPr/>
            </a:pPr>
            <a:r>
              <a:rPr lang="en-US" altLang="ko-KR" sz="2000" dirty="0"/>
              <a:t>Contaminant transport: The assessment of exposure level requires high spatial and temporal sampling rates, which can be provided  by WSNs</a:t>
            </a:r>
          </a:p>
        </p:txBody>
      </p:sp>
    </p:spTree>
    <p:extLst>
      <p:ext uri="{BB962C8B-B14F-4D97-AF65-F5344CB8AC3E}">
        <p14:creationId xmlns:p14="http://schemas.microsoft.com/office/powerpoint/2010/main" val="1245165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5" name="Rectangle 3"/>
          <p:cNvSpPr>
            <a:spLocks noGrp="1" noChangeArrowheads="1"/>
          </p:cNvSpPr>
          <p:nvPr>
            <p:ph type="title"/>
          </p:nvPr>
        </p:nvSpPr>
        <p:spPr>
          <a:xfrm>
            <a:off x="87313" y="44450"/>
            <a:ext cx="8229600" cy="523220"/>
          </a:xfrm>
        </p:spPr>
        <p:txBody>
          <a:bodyPr/>
          <a:lstStyle/>
          <a:p>
            <a:pPr eaLnBrk="1" fontAlgn="auto" hangingPunct="1">
              <a:spcAft>
                <a:spcPts val="0"/>
              </a:spcAft>
              <a:defRPr/>
            </a:pPr>
            <a:r>
              <a:rPr lang="en-US" altLang="ko-KR" sz="2800" dirty="0"/>
              <a:t>Great Duck Island Monitoring Project</a:t>
            </a:r>
          </a:p>
        </p:txBody>
      </p:sp>
      <p:sp>
        <p:nvSpPr>
          <p:cNvPr id="1175556" name="Rectangle 4"/>
          <p:cNvSpPr>
            <a:spLocks noGrp="1" noChangeArrowheads="1"/>
          </p:cNvSpPr>
          <p:nvPr>
            <p:ph sz="quarter" idx="1"/>
          </p:nvPr>
        </p:nvSpPr>
        <p:spPr bwMode="gray">
          <a:xfrm>
            <a:off x="1049338" y="1676400"/>
            <a:ext cx="3519487" cy="4632325"/>
          </a:xfrm>
        </p:spPr>
        <p:txBody>
          <a:bodyPr>
            <a:normAutofit lnSpcReduction="10000"/>
          </a:bodyPr>
          <a:lstStyle/>
          <a:p>
            <a:pPr marL="274320" indent="-274320" eaLnBrk="1" fontAlgn="auto" hangingPunct="1">
              <a:spcAft>
                <a:spcPts val="0"/>
              </a:spcAft>
              <a:buFont typeface="Wingdings"/>
              <a:buChar char=""/>
              <a:defRPr/>
            </a:pPr>
            <a:r>
              <a:rPr lang="en-US" altLang="ko-KR" sz="1800" b="1">
                <a:solidFill>
                  <a:schemeClr val="bg1"/>
                </a:solidFill>
                <a:cs typeface="Arial" charset="0"/>
              </a:rPr>
              <a:t>Starting time: Spring 2002, </a:t>
            </a:r>
          </a:p>
          <a:p>
            <a:pPr marL="274320" indent="-274320" eaLnBrk="1" fontAlgn="auto" hangingPunct="1">
              <a:spcAft>
                <a:spcPts val="0"/>
              </a:spcAft>
              <a:buFont typeface="Wingdings"/>
              <a:buChar char=""/>
              <a:defRPr/>
            </a:pPr>
            <a:r>
              <a:rPr lang="en-US" altLang="ko-KR" sz="1800" b="1">
                <a:solidFill>
                  <a:schemeClr val="bg1"/>
                </a:solidFill>
                <a:cs typeface="Arial" charset="0"/>
              </a:rPr>
              <a:t>Participants:</a:t>
            </a:r>
          </a:p>
          <a:p>
            <a:pPr marL="640080" lvl="1" indent="-274320" eaLnBrk="1" fontAlgn="auto" hangingPunct="1">
              <a:spcAft>
                <a:spcPts val="0"/>
              </a:spcAft>
              <a:buFont typeface="Wingdings 2"/>
              <a:buChar char=""/>
              <a:defRPr/>
            </a:pPr>
            <a:r>
              <a:rPr lang="en-US" altLang="ko-KR" sz="1800" b="1">
                <a:solidFill>
                  <a:schemeClr val="bg1"/>
                </a:solidFill>
                <a:cs typeface="Arial" charset="0"/>
              </a:rPr>
              <a:t>Intel Research Laboratory at Berkeley </a:t>
            </a:r>
          </a:p>
          <a:p>
            <a:pPr marL="640080" lvl="1" indent="-274320" eaLnBrk="1" fontAlgn="auto" hangingPunct="1">
              <a:spcAft>
                <a:spcPts val="0"/>
              </a:spcAft>
              <a:buFont typeface="Wingdings 2"/>
              <a:buChar char=""/>
              <a:defRPr/>
            </a:pPr>
            <a:r>
              <a:rPr lang="en-US" altLang="ko-KR" sz="1800" b="1">
                <a:solidFill>
                  <a:schemeClr val="bg1"/>
                </a:solidFill>
                <a:cs typeface="Arial" charset="0"/>
              </a:rPr>
              <a:t>the College of the Atlantic in Bar Harbor </a:t>
            </a:r>
          </a:p>
          <a:p>
            <a:pPr marL="640080" lvl="1" indent="-274320" eaLnBrk="1" fontAlgn="auto" hangingPunct="1">
              <a:spcAft>
                <a:spcPts val="0"/>
              </a:spcAft>
              <a:buFont typeface="Wingdings 2"/>
              <a:buChar char=""/>
              <a:defRPr/>
            </a:pPr>
            <a:r>
              <a:rPr lang="en-US" altLang="ko-KR" sz="1800" b="1">
                <a:solidFill>
                  <a:schemeClr val="bg1"/>
                </a:solidFill>
                <a:cs typeface="Arial" charset="0"/>
              </a:rPr>
              <a:t>University of California at Berkeley </a:t>
            </a:r>
          </a:p>
          <a:p>
            <a:pPr marL="274320" indent="-274320" eaLnBrk="1" fontAlgn="auto" hangingPunct="1">
              <a:spcAft>
                <a:spcPts val="0"/>
              </a:spcAft>
              <a:buFont typeface="Wingdings"/>
              <a:buChar char=""/>
              <a:defRPr/>
            </a:pPr>
            <a:r>
              <a:rPr lang="en-US" altLang="ko-KR" sz="1800" b="1">
                <a:solidFill>
                  <a:schemeClr val="bg1"/>
                </a:solidFill>
                <a:cs typeface="Arial" charset="0"/>
              </a:rPr>
              <a:t>Task:</a:t>
            </a:r>
          </a:p>
          <a:p>
            <a:pPr marL="640080" lvl="1" indent="-274320" eaLnBrk="1" fontAlgn="auto" hangingPunct="1">
              <a:spcAft>
                <a:spcPts val="0"/>
              </a:spcAft>
              <a:buFont typeface="Wingdings 2"/>
              <a:buChar char=""/>
              <a:defRPr/>
            </a:pPr>
            <a:r>
              <a:rPr lang="en-US" altLang="ko-KR" sz="1800" b="1">
                <a:solidFill>
                  <a:schemeClr val="bg1"/>
                </a:solidFill>
                <a:cs typeface="Arial" charset="0"/>
              </a:rPr>
              <a:t>deploy wireless sensor networks on Great Duck Island, Maine.</a:t>
            </a:r>
          </a:p>
        </p:txBody>
      </p:sp>
      <p:sp>
        <p:nvSpPr>
          <p:cNvPr id="1175557" name="Rectangle 5"/>
          <p:cNvSpPr>
            <a:spLocks noGrp="1" noChangeArrowheads="1"/>
          </p:cNvSpPr>
          <p:nvPr>
            <p:ph sz="quarter" idx="2"/>
          </p:nvPr>
        </p:nvSpPr>
        <p:spPr bwMode="gray">
          <a:xfrm>
            <a:off x="4568825" y="1357313"/>
            <a:ext cx="3849688" cy="4951412"/>
          </a:xfrm>
        </p:spPr>
        <p:txBody>
          <a:bodyPr>
            <a:normAutofit lnSpcReduction="10000"/>
          </a:bodyPr>
          <a:lstStyle/>
          <a:p>
            <a:pPr marL="274320" indent="-274320" eaLnBrk="1" fontAlgn="t" hangingPunct="1">
              <a:lnSpc>
                <a:spcPct val="90000"/>
              </a:lnSpc>
              <a:spcAft>
                <a:spcPts val="0"/>
              </a:spcAft>
              <a:buFont typeface="Wingdings"/>
              <a:buChar char=""/>
              <a:defRPr/>
            </a:pPr>
            <a:endParaRPr lang="en-US" altLang="ko-KR">
              <a:solidFill>
                <a:srgbClr val="FFFF00"/>
              </a:solidFill>
              <a:cs typeface="Arial" charset="0"/>
            </a:endParaRPr>
          </a:p>
          <a:p>
            <a:pPr marL="274320" indent="-274320" eaLnBrk="1" fontAlgn="t" hangingPunct="1">
              <a:lnSpc>
                <a:spcPct val="90000"/>
              </a:lnSpc>
              <a:spcAft>
                <a:spcPts val="0"/>
              </a:spcAft>
              <a:buFont typeface="Wingdings"/>
              <a:buChar char=""/>
              <a:defRPr/>
            </a:pPr>
            <a:r>
              <a:rPr lang="en-US" altLang="ko-KR" b="1">
                <a:solidFill>
                  <a:schemeClr val="bg1"/>
                </a:solidFill>
                <a:cs typeface="Arial" charset="0"/>
              </a:rPr>
              <a:t>Mission:</a:t>
            </a:r>
          </a:p>
          <a:p>
            <a:pPr marL="640080" lvl="1" indent="-274320" eaLnBrk="1" fontAlgn="t" hangingPunct="1">
              <a:lnSpc>
                <a:spcPct val="90000"/>
              </a:lnSpc>
              <a:spcAft>
                <a:spcPts val="0"/>
              </a:spcAft>
              <a:buFont typeface="Wingdings 2"/>
              <a:buChar char=""/>
              <a:defRPr/>
            </a:pPr>
            <a:r>
              <a:rPr lang="en-US" altLang="ko-KR" sz="2000" b="1">
                <a:solidFill>
                  <a:schemeClr val="bg1"/>
                </a:solidFill>
                <a:cs typeface="Arial" charset="0"/>
              </a:rPr>
              <a:t>monitor the microclimates in and around nesting burrows used by the Leach's Storm Petrel. </a:t>
            </a:r>
          </a:p>
          <a:p>
            <a:pPr marL="274320" indent="-274320" eaLnBrk="1" fontAlgn="t" hangingPunct="1">
              <a:lnSpc>
                <a:spcPct val="90000"/>
              </a:lnSpc>
              <a:spcAft>
                <a:spcPts val="0"/>
              </a:spcAft>
              <a:buFont typeface="Wingdings"/>
              <a:buChar char=""/>
              <a:defRPr/>
            </a:pPr>
            <a:r>
              <a:rPr lang="en-US" altLang="ko-KR" b="1">
                <a:solidFill>
                  <a:schemeClr val="bg1"/>
                </a:solidFill>
                <a:cs typeface="Arial" charset="0"/>
              </a:rPr>
              <a:t>Goal:</a:t>
            </a:r>
          </a:p>
          <a:p>
            <a:pPr marL="640080" lvl="1" indent="-274320" eaLnBrk="1" fontAlgn="t" hangingPunct="1">
              <a:lnSpc>
                <a:spcPct val="90000"/>
              </a:lnSpc>
              <a:spcAft>
                <a:spcPts val="0"/>
              </a:spcAft>
              <a:buFont typeface="Wingdings 2"/>
              <a:buChar char=""/>
              <a:defRPr/>
            </a:pPr>
            <a:r>
              <a:rPr lang="en-US" altLang="ko-KR" sz="2000" b="1">
                <a:solidFill>
                  <a:schemeClr val="bg1"/>
                </a:solidFill>
                <a:cs typeface="Arial" charset="0"/>
              </a:rPr>
              <a:t>to develop a habitat monitoring kit that enables researchers worldwide to engage in the non-intrusive and non-disruptive monitoring of sensitive wildlife and habitats</a:t>
            </a:r>
            <a:endParaRPr lang="en-US" altLang="ko-KR" sz="2000" b="1">
              <a:solidFill>
                <a:schemeClr val="bg1"/>
              </a:solidFill>
            </a:endParaRPr>
          </a:p>
        </p:txBody>
      </p:sp>
      <p:pic>
        <p:nvPicPr>
          <p:cNvPr id="58374" name="Picture 2" descr="eno-station"/>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95536" y="989076"/>
            <a:ext cx="78486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6"/>
          <p:cNvSpPr txBox="1">
            <a:spLocks noChangeArrowheads="1"/>
          </p:cNvSpPr>
          <p:nvPr/>
        </p:nvSpPr>
        <p:spPr bwMode="gray">
          <a:xfrm>
            <a:off x="827088" y="1217613"/>
            <a:ext cx="363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latinLnBrk="0" hangingPunct="1">
              <a:buFontTx/>
              <a:buNone/>
            </a:pPr>
            <a:r>
              <a:rPr kumimoji="0" lang="en-US" altLang="ko-KR" sz="1800">
                <a:solidFill>
                  <a:schemeClr val="bg1"/>
                </a:solidFill>
              </a:rPr>
              <a:t>http://www.greatduckisland.net/</a:t>
            </a:r>
          </a:p>
        </p:txBody>
      </p:sp>
    </p:spTree>
    <p:extLst>
      <p:ext uri="{BB962C8B-B14F-4D97-AF65-F5344CB8AC3E}">
        <p14:creationId xmlns:p14="http://schemas.microsoft.com/office/powerpoint/2010/main" val="418732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eaLnBrk="1" fontAlgn="auto" hangingPunct="1">
              <a:spcAft>
                <a:spcPts val="0"/>
              </a:spcAft>
              <a:defRPr/>
            </a:pPr>
            <a:r>
              <a:rPr lang="en-US" altLang="ko-KR"/>
              <a:t>Applications</a:t>
            </a:r>
          </a:p>
        </p:txBody>
      </p:sp>
      <p:sp>
        <p:nvSpPr>
          <p:cNvPr id="59395" name="Rectangle 3"/>
          <p:cNvSpPr>
            <a:spLocks noGrp="1" noChangeArrowheads="1"/>
          </p:cNvSpPr>
          <p:nvPr>
            <p:ph sz="quarter" idx="1"/>
          </p:nvPr>
        </p:nvSpPr>
        <p:spPr>
          <a:xfrm>
            <a:off x="467544" y="1196752"/>
            <a:ext cx="7467600" cy="4873625"/>
          </a:xfrm>
        </p:spPr>
        <p:txBody>
          <a:bodyPr/>
          <a:lstStyle/>
          <a:p>
            <a:pPr eaLnBrk="1" hangingPunct="1"/>
            <a:r>
              <a:rPr lang="en-US" altLang="ko-KR" dirty="0" smtClean="0"/>
              <a:t>Civil Engineering</a:t>
            </a:r>
          </a:p>
          <a:p>
            <a:pPr lvl="1" eaLnBrk="1" hangingPunct="1"/>
            <a:r>
              <a:rPr lang="en-US" altLang="ko-KR" dirty="0" smtClean="0"/>
              <a:t>Monitoring of structures</a:t>
            </a:r>
          </a:p>
          <a:p>
            <a:pPr lvl="1" eaLnBrk="1" hangingPunct="1"/>
            <a:r>
              <a:rPr lang="en-US" altLang="ko-KR" dirty="0" smtClean="0"/>
              <a:t>Urban planning</a:t>
            </a:r>
          </a:p>
          <a:p>
            <a:pPr lvl="1" eaLnBrk="1" hangingPunct="1"/>
            <a:r>
              <a:rPr lang="en-US" altLang="ko-KR" dirty="0" smtClean="0"/>
              <a:t>Disaster discovery</a:t>
            </a:r>
          </a:p>
        </p:txBody>
      </p:sp>
    </p:spTree>
    <p:extLst>
      <p:ext uri="{BB962C8B-B14F-4D97-AF65-F5344CB8AC3E}">
        <p14:creationId xmlns:p14="http://schemas.microsoft.com/office/powerpoint/2010/main" val="3067672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p:txBody>
          <a:bodyPr/>
          <a:lstStyle/>
          <a:p>
            <a:pPr eaLnBrk="1" fontAlgn="auto" hangingPunct="1">
              <a:spcAft>
                <a:spcPts val="0"/>
              </a:spcAft>
              <a:defRPr/>
            </a:pPr>
            <a:r>
              <a:rPr lang="en-US" altLang="ko-KR"/>
              <a:t>Applications</a:t>
            </a:r>
          </a:p>
        </p:txBody>
      </p:sp>
      <p:sp>
        <p:nvSpPr>
          <p:cNvPr id="60419" name="Rectangle 3"/>
          <p:cNvSpPr>
            <a:spLocks noGrp="1" noChangeArrowheads="1"/>
          </p:cNvSpPr>
          <p:nvPr>
            <p:ph sz="quarter" idx="1"/>
          </p:nvPr>
        </p:nvSpPr>
        <p:spPr>
          <a:xfrm>
            <a:off x="323528" y="1196752"/>
            <a:ext cx="8352928" cy="4873625"/>
          </a:xfrm>
        </p:spPr>
        <p:txBody>
          <a:bodyPr/>
          <a:lstStyle/>
          <a:p>
            <a:pPr eaLnBrk="1" hangingPunct="1">
              <a:lnSpc>
                <a:spcPct val="90000"/>
              </a:lnSpc>
            </a:pPr>
            <a:r>
              <a:rPr lang="en-US" altLang="ko-KR" dirty="0" smtClean="0"/>
              <a:t>Military Applications</a:t>
            </a:r>
          </a:p>
          <a:p>
            <a:pPr lvl="1" eaLnBrk="1" hangingPunct="1">
              <a:lnSpc>
                <a:spcPct val="90000"/>
              </a:lnSpc>
            </a:pPr>
            <a:r>
              <a:rPr lang="en-US" altLang="ko-KR" dirty="0" smtClean="0"/>
              <a:t>Assessment monitoring and management: Status and location of troops, weapons, supplies etc.</a:t>
            </a:r>
          </a:p>
          <a:p>
            <a:pPr lvl="1" eaLnBrk="1" hangingPunct="1">
              <a:lnSpc>
                <a:spcPct val="90000"/>
              </a:lnSpc>
            </a:pPr>
            <a:r>
              <a:rPr lang="en-US" altLang="ko-KR" dirty="0" smtClean="0"/>
              <a:t>Surveillance and battle-space monitoring</a:t>
            </a:r>
          </a:p>
          <a:p>
            <a:pPr lvl="1" eaLnBrk="1" hangingPunct="1">
              <a:lnSpc>
                <a:spcPct val="90000"/>
              </a:lnSpc>
            </a:pPr>
            <a:r>
              <a:rPr lang="en-US" altLang="ko-KR" dirty="0" smtClean="0"/>
              <a:t>Urban warfare</a:t>
            </a:r>
          </a:p>
          <a:p>
            <a:pPr lvl="1" eaLnBrk="1" hangingPunct="1">
              <a:lnSpc>
                <a:spcPct val="90000"/>
              </a:lnSpc>
            </a:pPr>
            <a:r>
              <a:rPr lang="en-US" altLang="ko-KR" dirty="0" smtClean="0"/>
              <a:t>Protecting highly sensitive systems</a:t>
            </a:r>
          </a:p>
          <a:p>
            <a:pPr lvl="1" eaLnBrk="1" hangingPunct="1">
              <a:lnSpc>
                <a:spcPct val="90000"/>
              </a:lnSpc>
            </a:pPr>
            <a:r>
              <a:rPr lang="en-US" altLang="ko-KR" dirty="0" smtClean="0"/>
              <a:t>Self-healing minefields</a:t>
            </a:r>
          </a:p>
          <a:p>
            <a:pPr lvl="1" eaLnBrk="1" hangingPunct="1">
              <a:lnSpc>
                <a:spcPct val="90000"/>
              </a:lnSpc>
            </a:pPr>
            <a:r>
              <a:rPr lang="en-US" altLang="ko-KR" dirty="0" smtClean="0"/>
              <a:t>Monitoring friendly forces, equipment and ammunition</a:t>
            </a:r>
          </a:p>
          <a:p>
            <a:pPr lvl="1" eaLnBrk="1" hangingPunct="1">
              <a:lnSpc>
                <a:spcPct val="90000"/>
              </a:lnSpc>
            </a:pPr>
            <a:r>
              <a:rPr lang="en-US" altLang="ko-KR" dirty="0" smtClean="0"/>
              <a:t>Targeting</a:t>
            </a:r>
          </a:p>
          <a:p>
            <a:pPr lvl="1" eaLnBrk="1" hangingPunct="1">
              <a:lnSpc>
                <a:spcPct val="90000"/>
              </a:lnSpc>
            </a:pPr>
            <a:r>
              <a:rPr lang="en-US" altLang="ko-KR" dirty="0" smtClean="0"/>
              <a:t>Battle damage assessment</a:t>
            </a:r>
          </a:p>
          <a:p>
            <a:pPr lvl="1" eaLnBrk="1" hangingPunct="1">
              <a:lnSpc>
                <a:spcPct val="90000"/>
              </a:lnSpc>
            </a:pPr>
            <a:r>
              <a:rPr lang="en-US" altLang="ko-KR" dirty="0" smtClean="0"/>
              <a:t>Nuclear, biological and chemical attack detection and reconnaissance.</a:t>
            </a:r>
          </a:p>
        </p:txBody>
      </p:sp>
    </p:spTree>
    <p:extLst>
      <p:ext uri="{BB962C8B-B14F-4D97-AF65-F5344CB8AC3E}">
        <p14:creationId xmlns:p14="http://schemas.microsoft.com/office/powerpoint/2010/main" val="1174781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lstStyle/>
          <a:p>
            <a:pPr eaLnBrk="1" fontAlgn="auto" hangingPunct="1">
              <a:spcAft>
                <a:spcPts val="0"/>
              </a:spcAft>
              <a:defRPr/>
            </a:pPr>
            <a:r>
              <a:rPr lang="en-US" altLang="ko-KR"/>
              <a:t>Applications</a:t>
            </a:r>
          </a:p>
        </p:txBody>
      </p:sp>
      <p:sp>
        <p:nvSpPr>
          <p:cNvPr id="61443" name="Rectangle 3"/>
          <p:cNvSpPr>
            <a:spLocks noGrp="1" noChangeArrowheads="1"/>
          </p:cNvSpPr>
          <p:nvPr>
            <p:ph sz="quarter" idx="1"/>
          </p:nvPr>
        </p:nvSpPr>
        <p:spPr>
          <a:xfrm>
            <a:off x="323528" y="1268760"/>
            <a:ext cx="7467600" cy="4873625"/>
          </a:xfrm>
        </p:spPr>
        <p:txBody>
          <a:bodyPr/>
          <a:lstStyle/>
          <a:p>
            <a:pPr eaLnBrk="1" hangingPunct="1"/>
            <a:r>
              <a:rPr lang="en-US" altLang="ko-KR" dirty="0" smtClean="0"/>
              <a:t>Health Monitoring and Surgery</a:t>
            </a:r>
          </a:p>
          <a:p>
            <a:pPr lvl="1" eaLnBrk="1" hangingPunct="1"/>
            <a:r>
              <a:rPr lang="en-US" altLang="ko-KR" dirty="0" smtClean="0"/>
              <a:t>Medical sensing: Physiological data such as body temperature, blood pressure, and pulse are sensed and automatically transmitted to a computer or physician</a:t>
            </a:r>
          </a:p>
          <a:p>
            <a:pPr lvl="1" eaLnBrk="1" hangingPunct="1"/>
            <a:r>
              <a:rPr lang="en-US" altLang="ko-KR" dirty="0" smtClean="0"/>
              <a:t>Micro surgery: A swarm of MEMS-based robots may collaborate to perform microscopic and minimally invasive surgery </a:t>
            </a:r>
          </a:p>
          <a:p>
            <a:pPr lvl="1" eaLnBrk="1" hangingPunct="1"/>
            <a:r>
              <a:rPr lang="en-US" altLang="ko-KR" dirty="0" smtClean="0"/>
              <a:t>Tracking and monitoring doctors and patients inside a hospital</a:t>
            </a:r>
          </a:p>
          <a:p>
            <a:pPr lvl="1" eaLnBrk="1" hangingPunct="1"/>
            <a:r>
              <a:rPr lang="en-US" altLang="ko-KR" dirty="0" smtClean="0"/>
              <a:t>Drug administration in hospitals</a:t>
            </a:r>
          </a:p>
          <a:p>
            <a:pPr lvl="1" eaLnBrk="1" hangingPunct="1"/>
            <a:r>
              <a:rPr lang="en-US" altLang="ko-KR" dirty="0" smtClean="0"/>
              <a:t>Elderly Assistance</a:t>
            </a:r>
          </a:p>
        </p:txBody>
      </p:sp>
      <p:sp>
        <p:nvSpPr>
          <p:cNvPr id="987141" name="Text Box 5"/>
          <p:cNvSpPr txBox="1">
            <a:spLocks noChangeArrowheads="1"/>
          </p:cNvSpPr>
          <p:nvPr/>
        </p:nvSpPr>
        <p:spPr bwMode="auto">
          <a:xfrm>
            <a:off x="5651500" y="5734050"/>
            <a:ext cx="2379663" cy="519113"/>
          </a:xfrm>
          <a:prstGeom prst="rect">
            <a:avLst/>
          </a:prstGeom>
          <a:solidFill>
            <a:srgbClr val="FFCC00"/>
          </a:solidFill>
          <a:ln w="9525" algn="ctr">
            <a:noFill/>
            <a:miter lim="800000"/>
            <a:headEnd/>
            <a:tailEnd/>
          </a:ln>
          <a:effectLst/>
        </p:spPr>
        <p:txBody>
          <a:bodyPr wrap="none">
            <a:spAutoFit/>
          </a:bodyPr>
          <a:lstStyle/>
          <a:p>
            <a:pPr>
              <a:defRPr/>
            </a:pPr>
            <a:r>
              <a:rPr lang="en-US" altLang="ko-KR">
                <a:effectLst>
                  <a:outerShdw blurRad="38100" dist="38100" dir="2700000" algn="tl">
                    <a:srgbClr val="FFFFFF"/>
                  </a:outerShdw>
                </a:effectLst>
                <a:latin typeface="Arial" charset="0"/>
                <a:ea typeface="굴림" pitchFamily="34" charset="-127"/>
              </a:rPr>
              <a:t> Age-in-life</a:t>
            </a:r>
          </a:p>
        </p:txBody>
      </p:sp>
    </p:spTree>
    <p:extLst>
      <p:ext uri="{BB962C8B-B14F-4D97-AF65-F5344CB8AC3E}">
        <p14:creationId xmlns:p14="http://schemas.microsoft.com/office/powerpoint/2010/main" val="3120262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179512" y="-99392"/>
            <a:ext cx="8420546" cy="838200"/>
          </a:xfrm>
        </p:spPr>
        <p:txBody>
          <a:bodyPr/>
          <a:lstStyle/>
          <a:p>
            <a:pPr algn="ctr" eaLnBrk="1" fontAlgn="auto" hangingPunct="1">
              <a:spcAft>
                <a:spcPts val="0"/>
              </a:spcAft>
              <a:defRPr/>
            </a:pPr>
            <a:r>
              <a:rPr lang="en-US" sz="2400" dirty="0" err="1"/>
              <a:t>MIThril</a:t>
            </a:r>
            <a:r>
              <a:rPr lang="en-US" sz="2400" dirty="0"/>
              <a:t> the next generation research platform for context aware wearable computing</a:t>
            </a:r>
          </a:p>
        </p:txBody>
      </p:sp>
      <p:sp>
        <p:nvSpPr>
          <p:cNvPr id="62467" name="Rectangle 3"/>
          <p:cNvSpPr>
            <a:spLocks noGrp="1" noChangeArrowheads="1"/>
          </p:cNvSpPr>
          <p:nvPr>
            <p:ph sz="quarter" idx="1"/>
          </p:nvPr>
        </p:nvSpPr>
        <p:spPr>
          <a:xfrm>
            <a:off x="755650" y="981075"/>
            <a:ext cx="7772400" cy="5327650"/>
          </a:xfrm>
        </p:spPr>
        <p:txBody>
          <a:bodyPr/>
          <a:lstStyle/>
          <a:p>
            <a:pPr eaLnBrk="1" hangingPunct="1">
              <a:lnSpc>
                <a:spcPct val="90000"/>
              </a:lnSpc>
            </a:pPr>
            <a:r>
              <a:rPr lang="en-US" altLang="ko-KR" sz="2000" smtClean="0"/>
              <a:t>MIThril is a next-generation wearables research platform developed by researchers at the MIT Media Lab. </a:t>
            </a:r>
          </a:p>
          <a:p>
            <a:pPr eaLnBrk="1" hangingPunct="1">
              <a:lnSpc>
                <a:spcPct val="90000"/>
              </a:lnSpc>
            </a:pPr>
            <a:r>
              <a:rPr lang="en-US" altLang="ko-KR" sz="2000" smtClean="0"/>
              <a:t>The goal of the MIThril project is the development and prototyping of new techniques of human-computer interaction for body-worn applications.</a:t>
            </a:r>
          </a:p>
          <a:p>
            <a:pPr eaLnBrk="1" hangingPunct="1">
              <a:lnSpc>
                <a:spcPct val="90000"/>
              </a:lnSpc>
            </a:pPr>
            <a:r>
              <a:rPr lang="en-US" altLang="ko-KR" sz="2000" smtClean="0"/>
              <a:t>Through the application of human factors, machine learning, hardware engineering, and software engineering, the MIThril team is constructing a new kind of computing environment and developing prototype applications for health, communications, and just-in-time information delivery. </a:t>
            </a:r>
          </a:p>
          <a:p>
            <a:pPr eaLnBrk="1" hangingPunct="1">
              <a:lnSpc>
                <a:spcPct val="90000"/>
              </a:lnSpc>
            </a:pPr>
            <a:r>
              <a:rPr lang="en-US" altLang="ko-KR" sz="2000" smtClean="0"/>
              <a:t>The MIThril hardware platform combines body-worn computation, sensing, and networking in a clothing-integrated design. </a:t>
            </a:r>
          </a:p>
          <a:p>
            <a:pPr eaLnBrk="1" hangingPunct="1">
              <a:lnSpc>
                <a:spcPct val="90000"/>
              </a:lnSpc>
            </a:pPr>
            <a:r>
              <a:rPr lang="en-US" altLang="ko-KR" sz="2000" smtClean="0"/>
              <a:t>The MIThril software platform is a combination of user interface elements and machine learning tools built on the Linux operating system</a:t>
            </a:r>
          </a:p>
          <a:p>
            <a:pPr eaLnBrk="1" hangingPunct="1">
              <a:lnSpc>
                <a:spcPct val="90000"/>
              </a:lnSpc>
            </a:pPr>
            <a:r>
              <a:rPr lang="en-US" altLang="ko-KR" smtClean="0"/>
              <a:t>http://www.media.mit.edu/wearables/mithril/ </a:t>
            </a:r>
          </a:p>
        </p:txBody>
      </p:sp>
    </p:spTree>
    <p:extLst>
      <p:ext uri="{BB962C8B-B14F-4D97-AF65-F5344CB8AC3E}">
        <p14:creationId xmlns:p14="http://schemas.microsoft.com/office/powerpoint/2010/main" val="3878005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a:xfrm>
            <a:off x="179512" y="-27384"/>
            <a:ext cx="8784976" cy="769441"/>
          </a:xfrm>
        </p:spPr>
        <p:txBody>
          <a:bodyPr/>
          <a:lstStyle/>
          <a:p>
            <a:pPr algn="ctr" eaLnBrk="1" fontAlgn="auto" hangingPunct="1">
              <a:spcAft>
                <a:spcPts val="0"/>
              </a:spcAft>
              <a:defRPr/>
            </a:pPr>
            <a:r>
              <a:rPr lang="en-US" sz="2200" dirty="0" err="1">
                <a:latin typeface="Arial" pitchFamily="34" charset="0"/>
                <a:cs typeface="Arial" pitchFamily="34" charset="0"/>
              </a:rPr>
              <a:t>MIThril</a:t>
            </a:r>
            <a:r>
              <a:rPr lang="en-US" sz="2200" dirty="0">
                <a:latin typeface="Arial" pitchFamily="34" charset="0"/>
                <a:cs typeface="Arial" pitchFamily="34" charset="0"/>
              </a:rPr>
              <a:t> the next generation research platform for context aware wearable computing (</a:t>
            </a:r>
            <a:r>
              <a:rPr lang="en-US" sz="2200" dirty="0" smtClean="0">
                <a:latin typeface="Arial" pitchFamily="34" charset="0"/>
                <a:cs typeface="Arial" pitchFamily="34" charset="0"/>
              </a:rPr>
              <a:t>Cont’d</a:t>
            </a:r>
            <a:r>
              <a:rPr lang="en-US" sz="2200" dirty="0">
                <a:latin typeface="Arial" pitchFamily="34" charset="0"/>
                <a:cs typeface="Arial" pitchFamily="34" charset="0"/>
              </a:rPr>
              <a:t>)</a:t>
            </a:r>
          </a:p>
        </p:txBody>
      </p:sp>
      <p:pic>
        <p:nvPicPr>
          <p:cNvPr id="63492" name="Picture 3" descr="MIThril-diag-smal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16000" y="1892300"/>
            <a:ext cx="2540000" cy="3987800"/>
          </a:xfrm>
          <a:noFill/>
        </p:spPr>
      </p:pic>
      <p:pic>
        <p:nvPicPr>
          <p:cNvPr id="63493" name="Picture 4" descr="MIThril-vest-smal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29175" y="1892300"/>
            <a:ext cx="2540000" cy="3987800"/>
          </a:xfrm>
          <a:noFill/>
        </p:spPr>
      </p:pic>
    </p:spTree>
    <p:extLst>
      <p:ext uri="{BB962C8B-B14F-4D97-AF65-F5344CB8AC3E}">
        <p14:creationId xmlns:p14="http://schemas.microsoft.com/office/powerpoint/2010/main" val="1509051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a:xfrm>
            <a:off x="395536" y="116632"/>
            <a:ext cx="7772400" cy="533400"/>
          </a:xfrm>
        </p:spPr>
        <p:txBody>
          <a:bodyPr>
            <a:normAutofit fontScale="90000"/>
          </a:bodyPr>
          <a:lstStyle/>
          <a:p>
            <a:pPr eaLnBrk="1" fontAlgn="auto" hangingPunct="1">
              <a:spcAft>
                <a:spcPts val="0"/>
              </a:spcAft>
              <a:defRPr/>
            </a:pPr>
            <a:r>
              <a:rPr lang="en-US" altLang="ko-KR" dirty="0"/>
              <a:t>Home applications</a:t>
            </a:r>
          </a:p>
        </p:txBody>
      </p:sp>
      <p:sp>
        <p:nvSpPr>
          <p:cNvPr id="64515" name="Rectangle 3"/>
          <p:cNvSpPr>
            <a:spLocks noGrp="1" noChangeArrowheads="1"/>
          </p:cNvSpPr>
          <p:nvPr>
            <p:ph sz="quarter" idx="1"/>
          </p:nvPr>
        </p:nvSpPr>
        <p:spPr>
          <a:xfrm>
            <a:off x="684213" y="981075"/>
            <a:ext cx="7772400" cy="1219200"/>
          </a:xfrm>
        </p:spPr>
        <p:txBody>
          <a:bodyPr/>
          <a:lstStyle/>
          <a:p>
            <a:pPr eaLnBrk="1" hangingPunct="1"/>
            <a:r>
              <a:rPr lang="en-US" altLang="ko-KR" smtClean="0"/>
              <a:t>Home automation</a:t>
            </a:r>
          </a:p>
          <a:p>
            <a:pPr eaLnBrk="1" hangingPunct="1"/>
            <a:r>
              <a:rPr lang="en-US" altLang="ko-KR" smtClean="0"/>
              <a:t>Smart environment</a:t>
            </a:r>
          </a:p>
          <a:p>
            <a:pPr eaLnBrk="1" hangingPunct="1"/>
            <a:endParaRPr lang="en-US" altLang="ko-KR" smtClean="0"/>
          </a:p>
        </p:txBody>
      </p:sp>
      <p:sp>
        <p:nvSpPr>
          <p:cNvPr id="64517" name="Text Box 4"/>
          <p:cNvSpPr txBox="1">
            <a:spLocks noChangeArrowheads="1"/>
          </p:cNvSpPr>
          <p:nvPr/>
        </p:nvSpPr>
        <p:spPr bwMode="auto">
          <a:xfrm>
            <a:off x="827088" y="2420938"/>
            <a:ext cx="582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latinLnBrk="0" hangingPunct="1">
              <a:buFontTx/>
              <a:buNone/>
            </a:pPr>
            <a:r>
              <a:rPr kumimoji="0" lang="en-US" altLang="ko-KR" sz="3600" b="0">
                <a:solidFill>
                  <a:schemeClr val="tx1"/>
                </a:solidFill>
                <a:latin typeface="Times New Roman" pitchFamily="18" charset="0"/>
              </a:rPr>
              <a:t>Other commercial applications</a:t>
            </a:r>
          </a:p>
        </p:txBody>
      </p:sp>
      <p:sp>
        <p:nvSpPr>
          <p:cNvPr id="64518" name="Text Box 5"/>
          <p:cNvSpPr txBox="1">
            <a:spLocks noChangeArrowheads="1"/>
          </p:cNvSpPr>
          <p:nvPr/>
        </p:nvSpPr>
        <p:spPr bwMode="auto">
          <a:xfrm>
            <a:off x="441325" y="3089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latinLnBrk="0" hangingPunct="1">
              <a:buFontTx/>
              <a:buNone/>
            </a:pPr>
            <a:endParaRPr kumimoji="0" lang="en-US" altLang="ko-KR" sz="2400" b="0">
              <a:solidFill>
                <a:schemeClr val="tx1"/>
              </a:solidFill>
              <a:latin typeface="Times New Roman" pitchFamily="18" charset="0"/>
            </a:endParaRPr>
          </a:p>
        </p:txBody>
      </p:sp>
      <p:sp>
        <p:nvSpPr>
          <p:cNvPr id="64519" name="Text Box 6"/>
          <p:cNvSpPr txBox="1">
            <a:spLocks noChangeArrowheads="1"/>
          </p:cNvSpPr>
          <p:nvPr/>
        </p:nvSpPr>
        <p:spPr bwMode="auto">
          <a:xfrm>
            <a:off x="1225550" y="3213100"/>
            <a:ext cx="57499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404813"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latinLnBrk="0" hangingPunct="1">
              <a:buFontTx/>
              <a:buChar char="•"/>
            </a:pPr>
            <a:r>
              <a:rPr kumimoji="0" lang="en-US" altLang="ko-KR" sz="2400" b="0">
                <a:solidFill>
                  <a:schemeClr val="tx1"/>
                </a:solidFill>
                <a:latin typeface="Times New Roman" pitchFamily="18" charset="0"/>
              </a:rPr>
              <a:t>Environmental control in office buildings</a:t>
            </a:r>
          </a:p>
          <a:p>
            <a:pPr eaLnBrk="1" latinLnBrk="0" hangingPunct="1">
              <a:buFontTx/>
              <a:buChar char="•"/>
            </a:pPr>
            <a:r>
              <a:rPr kumimoji="0" lang="en-US" altLang="ko-KR" sz="2400" b="0">
                <a:solidFill>
                  <a:schemeClr val="tx1"/>
                </a:solidFill>
                <a:latin typeface="Times New Roman" pitchFamily="18" charset="0"/>
              </a:rPr>
              <a:t>Interactive museums</a:t>
            </a:r>
          </a:p>
          <a:p>
            <a:pPr eaLnBrk="1" latinLnBrk="0" hangingPunct="1">
              <a:buFontTx/>
              <a:buChar char="•"/>
            </a:pPr>
            <a:r>
              <a:rPr kumimoji="0" lang="en-US" altLang="ko-KR" sz="2400" b="0">
                <a:solidFill>
                  <a:schemeClr val="tx1"/>
                </a:solidFill>
                <a:latin typeface="Times New Roman" pitchFamily="18" charset="0"/>
              </a:rPr>
              <a:t>Detecting and monitoring car thefts</a:t>
            </a:r>
          </a:p>
          <a:p>
            <a:pPr eaLnBrk="1" latinLnBrk="0" hangingPunct="1">
              <a:buFontTx/>
              <a:buChar char="•"/>
            </a:pPr>
            <a:r>
              <a:rPr kumimoji="0" lang="en-US" altLang="ko-KR" sz="2400" b="0">
                <a:solidFill>
                  <a:schemeClr val="tx1"/>
                </a:solidFill>
                <a:latin typeface="Times New Roman" pitchFamily="18" charset="0"/>
              </a:rPr>
              <a:t>Managing inventory control</a:t>
            </a:r>
          </a:p>
          <a:p>
            <a:pPr eaLnBrk="1" latinLnBrk="0" hangingPunct="1">
              <a:buFontTx/>
              <a:buChar char="•"/>
            </a:pPr>
            <a:r>
              <a:rPr kumimoji="0" lang="en-US" altLang="ko-KR" sz="2400" b="0">
                <a:solidFill>
                  <a:schemeClr val="tx1"/>
                </a:solidFill>
                <a:latin typeface="Times New Roman" pitchFamily="18" charset="0"/>
              </a:rPr>
              <a:t>Vehicle tracking and detection</a:t>
            </a:r>
          </a:p>
        </p:txBody>
      </p:sp>
    </p:spTree>
    <p:extLst>
      <p:ext uri="{BB962C8B-B14F-4D97-AF65-F5344CB8AC3E}">
        <p14:creationId xmlns:p14="http://schemas.microsoft.com/office/powerpoint/2010/main" val="1607996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8229600" cy="646331"/>
          </a:xfrm>
        </p:spPr>
        <p:txBody>
          <a:bodyPr/>
          <a:lstStyle/>
          <a:p>
            <a:pPr eaLnBrk="1" fontAlgn="auto" hangingPunct="1">
              <a:spcAft>
                <a:spcPts val="0"/>
              </a:spcAft>
              <a:defRPr/>
            </a:pPr>
            <a:r>
              <a:rPr lang="en-US" altLang="ko-KR" sz="3600" dirty="0" smtClean="0">
                <a:ea typeface="굴림" pitchFamily="50" charset="-127"/>
              </a:rPr>
              <a:t>Design Consideration</a:t>
            </a:r>
            <a:endParaRPr lang="en-GB" altLang="ko-KR" sz="3600" dirty="0" smtClean="0"/>
          </a:p>
        </p:txBody>
      </p:sp>
      <p:sp>
        <p:nvSpPr>
          <p:cNvPr id="841733" name="AutoShape 5"/>
          <p:cNvSpPr>
            <a:spLocks noChangeArrowheads="1"/>
          </p:cNvSpPr>
          <p:nvPr/>
        </p:nvSpPr>
        <p:spPr bwMode="auto">
          <a:xfrm>
            <a:off x="357188" y="1285875"/>
            <a:ext cx="8266112" cy="4494213"/>
          </a:xfrm>
          <a:prstGeom prst="roundRect">
            <a:avLst>
              <a:gd name="adj" fmla="val 9671"/>
            </a:avLst>
          </a:prstGeom>
          <a:gradFill rotWithShape="1">
            <a:gsLst>
              <a:gs pos="0">
                <a:schemeClr val="hlink"/>
              </a:gs>
              <a:gs pos="100000">
                <a:schemeClr val="hlink">
                  <a:gamma/>
                  <a:shade val="46275"/>
                  <a:invGamma/>
                </a:schemeClr>
              </a:gs>
            </a:gsLst>
            <a:lin ang="5400000" scaled="1"/>
          </a:gradFill>
          <a:ln w="19050" algn="ctr">
            <a:noFill/>
            <a:round/>
            <a:headEnd type="none" w="sm" len="sm"/>
            <a:tailEnd type="none" w="sm" len="sm"/>
          </a:ln>
          <a:effectLst>
            <a:prstShdw prst="shdw17" dist="17961" dir="2700000">
              <a:schemeClr val="hlink">
                <a:gamma/>
                <a:shade val="60000"/>
                <a:invGamma/>
              </a:schemeClr>
            </a:prstShdw>
          </a:effectLst>
        </p:spPr>
        <p:txBody>
          <a:bodyPr tIns="0" bIns="0" anchor="b" anchorCtr="1"/>
          <a:lstStyle/>
          <a:p>
            <a:pPr eaLnBrk="0" hangingPunct="0">
              <a:lnSpc>
                <a:spcPct val="85000"/>
              </a:lnSpc>
              <a:buFont typeface="Webdings" pitchFamily="18" charset="2"/>
              <a:buNone/>
              <a:defRPr/>
            </a:pPr>
            <a:endParaRPr lang="en-US" altLang="ko-KR" sz="1400">
              <a:effectLst>
                <a:outerShdw blurRad="38100" dist="38100" dir="2700000" algn="tl">
                  <a:srgbClr val="000000">
                    <a:alpha val="43137"/>
                  </a:srgbClr>
                </a:outerShdw>
              </a:effectLst>
              <a:latin typeface="Arial" charset="0"/>
              <a:cs typeface="Arial" pitchFamily="34" charset="0"/>
            </a:endParaRPr>
          </a:p>
        </p:txBody>
      </p:sp>
      <p:sp>
        <p:nvSpPr>
          <p:cNvPr id="841734" name="AutoShape 6"/>
          <p:cNvSpPr>
            <a:spLocks noChangeArrowheads="1"/>
          </p:cNvSpPr>
          <p:nvPr/>
        </p:nvSpPr>
        <p:spPr bwMode="auto">
          <a:xfrm>
            <a:off x="755576" y="3929063"/>
            <a:ext cx="7666038" cy="1514475"/>
          </a:xfrm>
          <a:prstGeom prst="roundRect">
            <a:avLst>
              <a:gd name="adj" fmla="val 9671"/>
            </a:avLst>
          </a:prstGeom>
          <a:solidFill>
            <a:srgbClr val="00B050"/>
          </a:solidFill>
          <a:ln w="19050" algn="ctr">
            <a:solidFill>
              <a:schemeClr val="bg2"/>
            </a:solidFill>
            <a:round/>
            <a:headEnd type="none" w="sm" len="sm"/>
            <a:tailEnd type="none" w="sm" len="sm"/>
          </a:ln>
          <a:effectLst>
            <a:prstShdw prst="shdw17" dist="17961" dir="2700000">
              <a:schemeClr val="bg2">
                <a:gamma/>
                <a:shade val="60000"/>
                <a:invGamma/>
              </a:schemeClr>
            </a:prstShdw>
          </a:effectLst>
        </p:spPr>
        <p:txBody>
          <a:bodyPr tIns="0" bIns="0" anchor="ctr"/>
          <a:lstStyle/>
          <a:p>
            <a:pPr eaLnBrk="0" hangingPunct="0">
              <a:lnSpc>
                <a:spcPct val="85000"/>
              </a:lnSpc>
              <a:defRPr/>
            </a:pPr>
            <a:endParaRPr lang="en-US" altLang="ko-KR" sz="1400">
              <a:solidFill>
                <a:schemeClr val="bg2"/>
              </a:solidFill>
              <a:effectLst>
                <a:outerShdw blurRad="38100" dist="38100" dir="2700000" algn="tl">
                  <a:srgbClr val="000000">
                    <a:alpha val="43137"/>
                  </a:srgbClr>
                </a:outerShdw>
              </a:effectLst>
              <a:latin typeface="Arial" charset="0"/>
              <a:cs typeface="Arial" pitchFamily="34" charset="0"/>
            </a:endParaRPr>
          </a:p>
        </p:txBody>
      </p:sp>
      <p:grpSp>
        <p:nvGrpSpPr>
          <p:cNvPr id="21509" name="Group 11"/>
          <p:cNvGrpSpPr>
            <a:grpSpLocks/>
          </p:cNvGrpSpPr>
          <p:nvPr/>
        </p:nvGrpSpPr>
        <p:grpSpPr bwMode="auto">
          <a:xfrm>
            <a:off x="763588" y="2239963"/>
            <a:ext cx="7605712" cy="1314450"/>
            <a:chOff x="450" y="1284"/>
            <a:chExt cx="4791" cy="828"/>
          </a:xfrm>
        </p:grpSpPr>
        <p:sp>
          <p:nvSpPr>
            <p:cNvPr id="21518" name="Line 12"/>
            <p:cNvSpPr>
              <a:spLocks noChangeShapeType="1"/>
            </p:cNvSpPr>
            <p:nvPr/>
          </p:nvSpPr>
          <p:spPr bwMode="auto">
            <a:xfrm>
              <a:off x="811" y="1916"/>
              <a:ext cx="38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solidFill>
                  <a:schemeClr val="bg1"/>
                </a:solidFill>
              </a:endParaRPr>
            </a:p>
          </p:txBody>
        </p:sp>
        <p:sp>
          <p:nvSpPr>
            <p:cNvPr id="21519" name="Line 13"/>
            <p:cNvSpPr>
              <a:spLocks noChangeShapeType="1"/>
            </p:cNvSpPr>
            <p:nvPr/>
          </p:nvSpPr>
          <p:spPr bwMode="auto">
            <a:xfrm>
              <a:off x="811" y="1719"/>
              <a:ext cx="0" cy="3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solidFill>
                  <a:schemeClr val="bg1"/>
                </a:solidFill>
              </a:endParaRPr>
            </a:p>
          </p:txBody>
        </p:sp>
        <p:sp>
          <p:nvSpPr>
            <p:cNvPr id="21520" name="Line 14"/>
            <p:cNvSpPr>
              <a:spLocks noChangeShapeType="1"/>
            </p:cNvSpPr>
            <p:nvPr/>
          </p:nvSpPr>
          <p:spPr bwMode="auto">
            <a:xfrm>
              <a:off x="2169" y="1719"/>
              <a:ext cx="0" cy="3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solidFill>
                  <a:schemeClr val="bg1"/>
                </a:solidFill>
              </a:endParaRPr>
            </a:p>
          </p:txBody>
        </p:sp>
        <p:sp>
          <p:nvSpPr>
            <p:cNvPr id="21521" name="Line 15"/>
            <p:cNvSpPr>
              <a:spLocks noChangeShapeType="1"/>
            </p:cNvSpPr>
            <p:nvPr/>
          </p:nvSpPr>
          <p:spPr bwMode="auto">
            <a:xfrm>
              <a:off x="3434" y="1719"/>
              <a:ext cx="0" cy="3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solidFill>
                  <a:schemeClr val="bg1"/>
                </a:solidFill>
              </a:endParaRPr>
            </a:p>
          </p:txBody>
        </p:sp>
        <p:sp>
          <p:nvSpPr>
            <p:cNvPr id="21522" name="Line 16"/>
            <p:cNvSpPr>
              <a:spLocks noChangeShapeType="1"/>
            </p:cNvSpPr>
            <p:nvPr/>
          </p:nvSpPr>
          <p:spPr bwMode="auto">
            <a:xfrm>
              <a:off x="4698" y="1719"/>
              <a:ext cx="0" cy="3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solidFill>
                  <a:schemeClr val="bg1"/>
                </a:solidFill>
              </a:endParaRPr>
            </a:p>
          </p:txBody>
        </p:sp>
        <p:sp>
          <p:nvSpPr>
            <p:cNvPr id="21523" name="Text Box 17"/>
            <p:cNvSpPr txBox="1">
              <a:spLocks noChangeArrowheads="1"/>
            </p:cNvSpPr>
            <p:nvPr/>
          </p:nvSpPr>
          <p:spPr bwMode="auto">
            <a:xfrm>
              <a:off x="450" y="1316"/>
              <a:ext cx="128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buFont typeface="Webdings" pitchFamily="18" charset="2"/>
                <a:buNone/>
              </a:pPr>
              <a:r>
                <a:rPr lang="en-US" altLang="ko-KR" sz="1400" dirty="0">
                  <a:solidFill>
                    <a:schemeClr val="bg1"/>
                  </a:solidFill>
                  <a:cs typeface="Arial" pitchFamily="34" charset="0"/>
                </a:rPr>
                <a:t>Filtering</a:t>
              </a:r>
              <a:r>
                <a:rPr lang="en-US" altLang="ko-KR" sz="1400" dirty="0" smtClean="0">
                  <a:solidFill>
                    <a:schemeClr val="bg1"/>
                  </a:solidFill>
                  <a:cs typeface="Arial" pitchFamily="34" charset="0"/>
                </a:rPr>
                <a:t>, Cleaning</a:t>
              </a:r>
              <a:r>
                <a:rPr lang="en-US" altLang="ko-KR" sz="1400" dirty="0">
                  <a:solidFill>
                    <a:schemeClr val="bg1"/>
                  </a:solidFill>
                  <a:cs typeface="Arial" pitchFamily="34" charset="0"/>
                </a:rPr>
                <a:t>,</a:t>
              </a:r>
            </a:p>
            <a:p>
              <a:pPr>
                <a:buFont typeface="Webdings" pitchFamily="18" charset="2"/>
                <a:buNone/>
              </a:pPr>
              <a:r>
                <a:rPr lang="en-US" altLang="ko-KR" sz="1400" dirty="0">
                  <a:solidFill>
                    <a:schemeClr val="bg1"/>
                  </a:solidFill>
                  <a:cs typeface="Arial" pitchFamily="34" charset="0"/>
                </a:rPr>
                <a:t>Alerts</a:t>
              </a:r>
            </a:p>
          </p:txBody>
        </p:sp>
        <p:sp>
          <p:nvSpPr>
            <p:cNvPr id="21524" name="Text Box 18"/>
            <p:cNvSpPr txBox="1">
              <a:spLocks noChangeArrowheads="1"/>
            </p:cNvSpPr>
            <p:nvPr/>
          </p:nvSpPr>
          <p:spPr bwMode="auto">
            <a:xfrm>
              <a:off x="1790" y="1302"/>
              <a:ext cx="8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buFont typeface="Webdings" pitchFamily="18" charset="2"/>
                <a:buNone/>
              </a:pPr>
              <a:r>
                <a:rPr lang="en-US" altLang="ko-KR" sz="1400">
                  <a:solidFill>
                    <a:schemeClr val="bg1"/>
                  </a:solidFill>
                  <a:cs typeface="Arial" pitchFamily="34" charset="0"/>
                </a:rPr>
                <a:t>Monitoring,</a:t>
              </a:r>
            </a:p>
            <a:p>
              <a:pPr>
                <a:buFont typeface="Webdings" pitchFamily="18" charset="2"/>
                <a:buNone/>
              </a:pPr>
              <a:r>
                <a:rPr lang="en-US" altLang="ko-KR" sz="1400">
                  <a:solidFill>
                    <a:schemeClr val="bg1"/>
                  </a:solidFill>
                  <a:cs typeface="Arial" pitchFamily="34" charset="0"/>
                </a:rPr>
                <a:t>Time-series</a:t>
              </a:r>
            </a:p>
          </p:txBody>
        </p:sp>
        <p:sp>
          <p:nvSpPr>
            <p:cNvPr id="21525" name="Text Box 19"/>
            <p:cNvSpPr txBox="1">
              <a:spLocks noChangeArrowheads="1"/>
            </p:cNvSpPr>
            <p:nvPr/>
          </p:nvSpPr>
          <p:spPr bwMode="auto">
            <a:xfrm>
              <a:off x="2919" y="1334"/>
              <a:ext cx="9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buFont typeface="Webdings" pitchFamily="18" charset="2"/>
                <a:buNone/>
              </a:pPr>
              <a:r>
                <a:rPr lang="en-US" altLang="ko-KR" sz="1400">
                  <a:solidFill>
                    <a:schemeClr val="bg1"/>
                  </a:solidFill>
                  <a:cs typeface="Arial" pitchFamily="34" charset="0"/>
                </a:rPr>
                <a:t>Data Mining</a:t>
              </a:r>
            </a:p>
            <a:p>
              <a:pPr>
                <a:buFont typeface="Webdings" pitchFamily="18" charset="2"/>
                <a:buNone/>
              </a:pPr>
              <a:r>
                <a:rPr lang="en-US" altLang="ko-KR" sz="1400">
                  <a:solidFill>
                    <a:schemeClr val="bg1"/>
                  </a:solidFill>
                  <a:cs typeface="Arial" pitchFamily="34" charset="0"/>
                </a:rPr>
                <a:t>(recent history)</a:t>
              </a:r>
            </a:p>
          </p:txBody>
        </p:sp>
        <p:sp>
          <p:nvSpPr>
            <p:cNvPr id="21526" name="Text Box 20"/>
            <p:cNvSpPr txBox="1">
              <a:spLocks noChangeArrowheads="1"/>
            </p:cNvSpPr>
            <p:nvPr/>
          </p:nvSpPr>
          <p:spPr bwMode="auto">
            <a:xfrm>
              <a:off x="4317" y="1284"/>
              <a:ext cx="92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buFont typeface="Webdings" pitchFamily="18" charset="2"/>
                <a:buNone/>
              </a:pPr>
              <a:r>
                <a:rPr lang="en-US" altLang="ko-KR" sz="1400">
                  <a:solidFill>
                    <a:schemeClr val="bg1"/>
                  </a:solidFill>
                  <a:cs typeface="Arial" pitchFamily="34" charset="0"/>
                </a:rPr>
                <a:t>Archiving (provenance</a:t>
              </a:r>
            </a:p>
            <a:p>
              <a:pPr>
                <a:buFont typeface="Webdings" pitchFamily="18" charset="2"/>
                <a:buNone/>
              </a:pPr>
              <a:r>
                <a:rPr lang="en-US" altLang="ko-KR" sz="1400">
                  <a:solidFill>
                    <a:schemeClr val="bg1"/>
                  </a:solidFill>
                  <a:cs typeface="Arial" pitchFamily="34" charset="0"/>
                </a:rPr>
                <a:t>and schema evolution)</a:t>
              </a:r>
            </a:p>
          </p:txBody>
        </p:sp>
      </p:grpSp>
      <p:grpSp>
        <p:nvGrpSpPr>
          <p:cNvPr id="21510" name="Group 31"/>
          <p:cNvGrpSpPr>
            <a:grpSpLocks/>
          </p:cNvGrpSpPr>
          <p:nvPr/>
        </p:nvGrpSpPr>
        <p:grpSpPr bwMode="auto">
          <a:xfrm>
            <a:off x="1133798" y="4149080"/>
            <a:ext cx="6792912" cy="1090613"/>
            <a:chOff x="693" y="2804"/>
            <a:chExt cx="4279" cy="687"/>
          </a:xfrm>
          <a:solidFill>
            <a:srgbClr val="00B050"/>
          </a:solidFill>
        </p:grpSpPr>
        <p:sp>
          <p:nvSpPr>
            <p:cNvPr id="20487" name="Text Box 22"/>
            <p:cNvSpPr txBox="1">
              <a:spLocks noChangeArrowheads="1"/>
            </p:cNvSpPr>
            <p:nvPr/>
          </p:nvSpPr>
          <p:spPr bwMode="auto">
            <a:xfrm>
              <a:off x="719" y="3273"/>
              <a:ext cx="1634" cy="218"/>
            </a:xfrm>
            <a:prstGeom prst="rect">
              <a:avLst/>
            </a:prstGeom>
            <a:grpFill/>
            <a:ln w="9525">
              <a:solidFill>
                <a:schemeClr val="bg2"/>
              </a:solidFill>
              <a:miter lim="800000"/>
              <a:headEnd/>
              <a:tailEnd/>
            </a:ln>
          </p:spPr>
          <p:txBody>
            <a:bodyPr>
              <a:spAutoFit/>
            </a:bodyPr>
            <a:lstStyle/>
            <a:p>
              <a:pPr eaLnBrk="0" hangingPunct="0">
                <a:buFont typeface="Webdings" pitchFamily="18" charset="2"/>
                <a:buNone/>
                <a:defRPr/>
              </a:pPr>
              <a:r>
                <a:rPr lang="en-US" altLang="ko-KR" sz="1600">
                  <a:solidFill>
                    <a:schemeClr val="bg2"/>
                  </a:solidFill>
                  <a:effectLst>
                    <a:outerShdw blurRad="38100" dist="38100" dir="2700000" algn="tl">
                      <a:srgbClr val="000000">
                        <a:alpha val="43137"/>
                      </a:srgbClr>
                    </a:outerShdw>
                  </a:effectLst>
                  <a:latin typeface="Arial" charset="0"/>
                  <a:cs typeface="Arial" pitchFamily="34" charset="0"/>
                </a:rPr>
                <a:t>On-the-fly processing</a:t>
              </a:r>
            </a:p>
          </p:txBody>
        </p:sp>
        <p:sp>
          <p:nvSpPr>
            <p:cNvPr id="20488" name="Text Box 23"/>
            <p:cNvSpPr txBox="1">
              <a:spLocks noChangeArrowheads="1"/>
            </p:cNvSpPr>
            <p:nvPr/>
          </p:nvSpPr>
          <p:spPr bwMode="auto">
            <a:xfrm>
              <a:off x="3247" y="3273"/>
              <a:ext cx="1725" cy="218"/>
            </a:xfrm>
            <a:prstGeom prst="rect">
              <a:avLst/>
            </a:prstGeom>
            <a:grpFill/>
            <a:ln w="9525">
              <a:solidFill>
                <a:schemeClr val="bg2"/>
              </a:solidFill>
              <a:miter lim="800000"/>
              <a:headEnd/>
              <a:tailEnd/>
            </a:ln>
          </p:spPr>
          <p:txBody>
            <a:bodyPr>
              <a:spAutoFit/>
            </a:bodyPr>
            <a:lstStyle/>
            <a:p>
              <a:pPr eaLnBrk="0" hangingPunct="0">
                <a:buFont typeface="Webdings" pitchFamily="18" charset="2"/>
                <a:buNone/>
                <a:defRPr/>
              </a:pPr>
              <a:r>
                <a:rPr lang="en-US" altLang="ko-KR" sz="1600">
                  <a:solidFill>
                    <a:schemeClr val="bg2"/>
                  </a:solidFill>
                  <a:effectLst>
                    <a:outerShdw blurRad="38100" dist="38100" dir="2700000" algn="tl">
                      <a:srgbClr val="000000">
                        <a:alpha val="43137"/>
                      </a:srgbClr>
                    </a:outerShdw>
                  </a:effectLst>
                  <a:latin typeface="Arial" charset="0"/>
                  <a:cs typeface="Arial" pitchFamily="34" charset="0"/>
                </a:rPr>
                <a:t>Disk-based processing</a:t>
              </a:r>
            </a:p>
          </p:txBody>
        </p:sp>
        <p:sp>
          <p:nvSpPr>
            <p:cNvPr id="20489" name="Line 24"/>
            <p:cNvSpPr>
              <a:spLocks noChangeShapeType="1"/>
            </p:cNvSpPr>
            <p:nvPr/>
          </p:nvSpPr>
          <p:spPr bwMode="auto">
            <a:xfrm>
              <a:off x="693" y="2804"/>
              <a:ext cx="4235" cy="14"/>
            </a:xfrm>
            <a:prstGeom prst="line">
              <a:avLst/>
            </a:prstGeom>
            <a:grpFill/>
            <a:ln w="28575">
              <a:solidFill>
                <a:schemeClr val="bg2"/>
              </a:solidFill>
              <a:round/>
              <a:headEnd/>
              <a:tailEnd type="triangle" w="lg" len="lg"/>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0490" name="Text Box 25"/>
            <p:cNvSpPr txBox="1">
              <a:spLocks noChangeArrowheads="1"/>
            </p:cNvSpPr>
            <p:nvPr/>
          </p:nvSpPr>
          <p:spPr bwMode="auto">
            <a:xfrm>
              <a:off x="2482" y="2908"/>
              <a:ext cx="1523" cy="291"/>
            </a:xfrm>
            <a:prstGeom prst="rect">
              <a:avLst/>
            </a:prstGeom>
            <a:grpFill/>
            <a:ln w="9525">
              <a:solidFill>
                <a:schemeClr val="bg2"/>
              </a:solidFill>
              <a:miter lim="800000"/>
              <a:headEnd/>
              <a:tailEnd/>
            </a:ln>
          </p:spPr>
          <p:txBody>
            <a:bodyPr>
              <a:spAutoFit/>
            </a:bodyPr>
            <a:lstStyle/>
            <a:p>
              <a:pPr eaLnBrk="0" hangingPunct="0">
                <a:buFont typeface="Webdings" pitchFamily="18" charset="2"/>
                <a:buNone/>
                <a:defRPr/>
              </a:pPr>
              <a:r>
                <a:rPr lang="en-US" altLang="ko-KR" sz="2400" i="1" dirty="0">
                  <a:solidFill>
                    <a:schemeClr val="bg2"/>
                  </a:solidFill>
                  <a:effectLst>
                    <a:outerShdw blurRad="38100" dist="38100" dir="2700000" algn="tl">
                      <a:srgbClr val="000000">
                        <a:alpha val="43137"/>
                      </a:srgbClr>
                    </a:outerShdw>
                  </a:effectLst>
                  <a:latin typeface="Arial" charset="0"/>
                  <a:cs typeface="Arial" pitchFamily="34" charset="0"/>
                </a:rPr>
                <a:t>Time Scale</a:t>
              </a:r>
              <a:endParaRPr lang="en-US" altLang="ko-KR" sz="2400" dirty="0">
                <a:solidFill>
                  <a:schemeClr val="bg2"/>
                </a:solidFill>
                <a:effectLst>
                  <a:outerShdw blurRad="38100" dist="38100" dir="2700000" algn="tl">
                    <a:srgbClr val="000000">
                      <a:alpha val="43137"/>
                    </a:srgbClr>
                  </a:outerShdw>
                </a:effectLst>
                <a:latin typeface="Arial" charset="0"/>
                <a:cs typeface="Arial" pitchFamily="34" charset="0"/>
              </a:endParaRPr>
            </a:p>
          </p:txBody>
        </p:sp>
        <p:sp>
          <p:nvSpPr>
            <p:cNvPr id="21516" name="Text Box 26"/>
            <p:cNvSpPr txBox="1">
              <a:spLocks noChangeArrowheads="1"/>
            </p:cNvSpPr>
            <p:nvPr/>
          </p:nvSpPr>
          <p:spPr bwMode="auto">
            <a:xfrm>
              <a:off x="726" y="2900"/>
              <a:ext cx="903" cy="291"/>
            </a:xfrm>
            <a:prstGeom prst="rect">
              <a:avLst/>
            </a:prstGeom>
            <a:grpFill/>
            <a:ln w="9525">
              <a:solidFill>
                <a:schemeClr val="bg2"/>
              </a:solidFill>
              <a:miter lim="800000"/>
              <a:headEnd/>
              <a:tailEnd/>
            </a:ln>
            <a:extLst/>
          </p:spPr>
          <p:txBody>
            <a:bodyPr wrap="none">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a:buFont typeface="Webdings" pitchFamily="18" charset="2"/>
                <a:buNone/>
              </a:pPr>
              <a:r>
                <a:rPr lang="en-US" altLang="ko-KR" sz="2400" dirty="0">
                  <a:solidFill>
                    <a:schemeClr val="bg2"/>
                  </a:solidFill>
                  <a:cs typeface="Arial" pitchFamily="34" charset="0"/>
                </a:rPr>
                <a:t>seconds</a:t>
              </a:r>
            </a:p>
          </p:txBody>
        </p:sp>
        <p:sp>
          <p:nvSpPr>
            <p:cNvPr id="20492" name="Text Box 27"/>
            <p:cNvSpPr txBox="1">
              <a:spLocks noChangeArrowheads="1"/>
            </p:cNvSpPr>
            <p:nvPr/>
          </p:nvSpPr>
          <p:spPr bwMode="auto">
            <a:xfrm>
              <a:off x="4335" y="2907"/>
              <a:ext cx="624" cy="291"/>
            </a:xfrm>
            <a:prstGeom prst="rect">
              <a:avLst/>
            </a:prstGeom>
            <a:grpFill/>
            <a:ln w="9525">
              <a:solidFill>
                <a:schemeClr val="bg2"/>
              </a:solidFill>
              <a:miter lim="800000"/>
              <a:headEnd/>
              <a:tailEnd/>
            </a:ln>
          </p:spPr>
          <p:txBody>
            <a:bodyPr wrap="none">
              <a:spAutoFit/>
            </a:bodyPr>
            <a:lstStyle/>
            <a:p>
              <a:pPr eaLnBrk="0" hangingPunct="0">
                <a:buFont typeface="Webdings" pitchFamily="18" charset="2"/>
                <a:buNone/>
                <a:defRPr/>
              </a:pPr>
              <a:r>
                <a:rPr lang="en-US" altLang="ko-KR" sz="2400" i="1" dirty="0">
                  <a:solidFill>
                    <a:schemeClr val="bg2"/>
                  </a:solidFill>
                  <a:effectLst>
                    <a:outerShdw blurRad="38100" dist="38100" dir="2700000" algn="tl">
                      <a:srgbClr val="000000">
                        <a:alpha val="43137"/>
                      </a:srgbClr>
                    </a:outerShdw>
                  </a:effectLst>
                  <a:latin typeface="Arial" charset="0"/>
                  <a:cs typeface="Arial" pitchFamily="34" charset="0"/>
                </a:rPr>
                <a:t>years</a:t>
              </a:r>
              <a:endParaRPr lang="en-US" altLang="ko-KR" sz="2400" dirty="0">
                <a:solidFill>
                  <a:schemeClr val="bg2"/>
                </a:solidFill>
                <a:effectLst>
                  <a:outerShdw blurRad="38100" dist="38100" dir="2700000" algn="tl">
                    <a:srgbClr val="000000">
                      <a:alpha val="43137"/>
                    </a:srgbClr>
                  </a:outerShdw>
                </a:effectLst>
                <a:latin typeface="Arial" charset="0"/>
                <a:cs typeface="Arial" pitchFamily="34" charset="0"/>
              </a:endParaRPr>
            </a:p>
          </p:txBody>
        </p:sp>
      </p:grpSp>
      <p:sp>
        <p:nvSpPr>
          <p:cNvPr id="21511" name="슬라이드 번호 개체 틀 4"/>
          <p:cNvSpPr>
            <a:spLocks noGrp="1"/>
          </p:cNvSpPr>
          <p:nvPr>
            <p:ph type="sldNum" sz="quarter" idx="11"/>
          </p:nvPr>
        </p:nvSpPr>
        <p:spPr bwMode="auto">
          <a:xfrm>
            <a:off x="8143875" y="5786438"/>
            <a:ext cx="6429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kumimoji="0" lang="en-US" altLang="ko-KR" sz="1400" smtClean="0">
                <a:solidFill>
                  <a:schemeClr val="bg1"/>
                </a:solidFill>
                <a:effectLst/>
              </a:rPr>
              <a:t>1-</a:t>
            </a:r>
            <a:fld id="{5CD8915E-7309-46E5-B3A4-BDE4A718558A}" type="slidenum">
              <a:rPr kumimoji="0" lang="en-US" altLang="ko-KR" sz="1400" smtClean="0">
                <a:solidFill>
                  <a:schemeClr val="bg1"/>
                </a:solidFill>
                <a:effectLst/>
              </a:rPr>
              <a:pPr eaLnBrk="1" hangingPunct="1">
                <a:buFont typeface="Webdings" pitchFamily="18" charset="2"/>
                <a:buNone/>
              </a:pPr>
              <a:t>5</a:t>
            </a:fld>
            <a:endParaRPr kumimoji="0" lang="en-US" altLang="ko-KR" sz="1400" smtClean="0">
              <a:solidFill>
                <a:schemeClr val="bg1"/>
              </a:solidFill>
              <a:effectLst/>
            </a:endParaRPr>
          </a:p>
        </p:txBody>
      </p:sp>
    </p:spTree>
    <p:extLst>
      <p:ext uri="{BB962C8B-B14F-4D97-AF65-F5344CB8AC3E}">
        <p14:creationId xmlns:p14="http://schemas.microsoft.com/office/powerpoint/2010/main" val="25961146"/>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제목 5"/>
          <p:cNvSpPr>
            <a:spLocks noGrp="1"/>
          </p:cNvSpPr>
          <p:nvPr>
            <p:ph type="ctrTitle"/>
          </p:nvPr>
        </p:nvSpPr>
        <p:spPr>
          <a:xfrm>
            <a:off x="971600" y="4437112"/>
            <a:ext cx="7772400" cy="1754188"/>
          </a:xfrm>
          <a:effectLst>
            <a:outerShdw dist="35921" dir="2700000" algn="ctr" rotWithShape="0">
              <a:schemeClr val="tx1"/>
            </a:outerShdw>
          </a:effectLst>
        </p:spPr>
        <p:txBody>
          <a:bodyPr/>
          <a:lstStyle/>
          <a:p>
            <a:pPr>
              <a:defRPr/>
            </a:pPr>
            <a:r>
              <a:rPr lang="en-US" altLang="ko-KR" sz="6000" dirty="0" smtClean="0">
                <a:solidFill>
                  <a:schemeClr val="bg1"/>
                </a:solidFill>
                <a:latin typeface="BroadwayEngraved BT" pitchFamily="2" charset="0"/>
                <a:ea typeface="Gulim" pitchFamily="50" charset="-127"/>
                <a:cs typeface="Times New Roman" pitchFamily="18" charset="0"/>
              </a:rPr>
              <a:t>Thank you ! </a:t>
            </a:r>
            <a:br>
              <a:rPr lang="en-US" altLang="ko-KR" sz="6000" dirty="0" smtClean="0">
                <a:solidFill>
                  <a:schemeClr val="bg1"/>
                </a:solidFill>
                <a:latin typeface="BroadwayEngraved BT" pitchFamily="2" charset="0"/>
                <a:ea typeface="Gulim" pitchFamily="50" charset="-127"/>
                <a:cs typeface="Times New Roman" pitchFamily="18" charset="0"/>
              </a:rPr>
            </a:br>
            <a:r>
              <a:rPr lang="en-US" altLang="ko-KR" sz="6000" dirty="0" smtClean="0">
                <a:solidFill>
                  <a:schemeClr val="bg1"/>
                </a:solidFill>
                <a:latin typeface="BroadwayEngraved BT" pitchFamily="2" charset="0"/>
                <a:ea typeface="Gulim" pitchFamily="50" charset="-127"/>
                <a:cs typeface="Times New Roman" pitchFamily="18" charset="0"/>
              </a:rPr>
              <a:t>Q &amp; A</a:t>
            </a:r>
            <a:endParaRPr lang="ko-KR" altLang="en-US" sz="6000" dirty="0" smtClean="0">
              <a:solidFill>
                <a:schemeClr val="bg1"/>
              </a:solidFill>
              <a:latin typeface="BroadwayEngraved BT" pitchFamily="2" charset="0"/>
              <a:ea typeface="Gulim" pitchFamily="50" charset="-127"/>
              <a:cs typeface="Times New Roman" pitchFamily="18" charset="0"/>
            </a:endParaRPr>
          </a:p>
        </p:txBody>
      </p:sp>
      <p:pic>
        <p:nvPicPr>
          <p:cNvPr id="3" name="Picture 3" descr="j0178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4664"/>
            <a:ext cx="3002533" cy="330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646331"/>
          </a:xfrm>
        </p:spPr>
        <p:txBody>
          <a:bodyPr/>
          <a:lstStyle/>
          <a:p>
            <a:pPr eaLnBrk="1" fontAlgn="auto" hangingPunct="1">
              <a:spcAft>
                <a:spcPts val="0"/>
              </a:spcAft>
              <a:defRPr/>
            </a:pPr>
            <a:r>
              <a:rPr lang="en-US" altLang="ko-KR" sz="3600" dirty="0" smtClean="0">
                <a:ea typeface="굴림" pitchFamily="50" charset="-127"/>
              </a:rPr>
              <a:t>Design Consideration</a:t>
            </a:r>
          </a:p>
        </p:txBody>
      </p:sp>
      <p:sp>
        <p:nvSpPr>
          <p:cNvPr id="744470" name="AutoShape 22"/>
          <p:cNvSpPr>
            <a:spLocks noChangeArrowheads="1"/>
          </p:cNvSpPr>
          <p:nvPr/>
        </p:nvSpPr>
        <p:spPr bwMode="auto">
          <a:xfrm>
            <a:off x="379687" y="1280483"/>
            <a:ext cx="8332787" cy="4494213"/>
          </a:xfrm>
          <a:prstGeom prst="roundRect">
            <a:avLst>
              <a:gd name="adj" fmla="val 9671"/>
            </a:avLst>
          </a:prstGeom>
          <a:gradFill rotWithShape="1">
            <a:gsLst>
              <a:gs pos="0">
                <a:schemeClr val="hlink"/>
              </a:gs>
              <a:gs pos="100000">
                <a:schemeClr val="hlink">
                  <a:gamma/>
                  <a:shade val="46275"/>
                  <a:invGamma/>
                </a:schemeClr>
              </a:gs>
            </a:gsLst>
            <a:lin ang="5400000" scaled="1"/>
          </a:gradFill>
          <a:ln w="19050" algn="ctr">
            <a:noFill/>
            <a:round/>
            <a:headEnd type="none" w="sm" len="sm"/>
            <a:tailEnd type="none" w="sm" len="sm"/>
          </a:ln>
          <a:effectLst>
            <a:prstShdw prst="shdw17" dist="17961" dir="2700000">
              <a:schemeClr val="hlink">
                <a:gamma/>
                <a:shade val="60000"/>
                <a:invGamma/>
              </a:schemeClr>
            </a:prstShdw>
          </a:effectLst>
        </p:spPr>
        <p:txBody>
          <a:bodyPr tIns="0" bIns="0" anchor="b" anchorCtr="1"/>
          <a:lstStyle/>
          <a:p>
            <a:pPr eaLnBrk="0" hangingPunct="0">
              <a:lnSpc>
                <a:spcPct val="85000"/>
              </a:lnSpc>
              <a:buFont typeface="Webdings" pitchFamily="18" charset="2"/>
              <a:buNone/>
              <a:defRPr/>
            </a:pPr>
            <a:endParaRPr lang="en-US" altLang="ko-KR" sz="1400" dirty="0">
              <a:effectLst>
                <a:outerShdw blurRad="38100" dist="38100" dir="2700000" algn="tl">
                  <a:srgbClr val="000000">
                    <a:alpha val="43137"/>
                  </a:srgbClr>
                </a:outerShdw>
              </a:effectLst>
              <a:latin typeface="Arial" charset="0"/>
              <a:cs typeface="Arial" pitchFamily="34" charset="0"/>
            </a:endParaRPr>
          </a:p>
        </p:txBody>
      </p:sp>
      <p:sp>
        <p:nvSpPr>
          <p:cNvPr id="744503" name="AutoShape 55"/>
          <p:cNvSpPr>
            <a:spLocks noChangeArrowheads="1"/>
          </p:cNvSpPr>
          <p:nvPr/>
        </p:nvSpPr>
        <p:spPr bwMode="auto">
          <a:xfrm>
            <a:off x="525463" y="1449388"/>
            <a:ext cx="7972425" cy="4033837"/>
          </a:xfrm>
          <a:prstGeom prst="roundRect">
            <a:avLst>
              <a:gd name="adj" fmla="val 9671"/>
            </a:avLst>
          </a:prstGeom>
          <a:noFill/>
          <a:ln w="19050" algn="ctr">
            <a:noFill/>
            <a:round/>
            <a:headEnd type="none" w="sm" len="sm"/>
            <a:tailEnd type="none" w="sm" len="sm"/>
          </a:ln>
          <a:effectLst>
            <a:prstShdw prst="shdw17" dist="17961" dir="2700000">
              <a:schemeClr val="tx1">
                <a:gamma/>
                <a:shade val="60000"/>
                <a:invGamma/>
              </a:schemeClr>
            </a:prstShdw>
          </a:effectLst>
        </p:spPr>
        <p:txBody>
          <a:bodyPr tIns="0" bIns="0" anchor="ctr"/>
          <a:lstStyle/>
          <a:p>
            <a:pPr eaLnBrk="0" hangingPunct="0">
              <a:lnSpc>
                <a:spcPct val="85000"/>
              </a:lnSpc>
              <a:buFont typeface="Webdings" pitchFamily="18" charset="2"/>
              <a:buNone/>
              <a:defRPr/>
            </a:pPr>
            <a:endParaRPr lang="en-US" altLang="ko-KR" sz="2200" u="sng">
              <a:solidFill>
                <a:schemeClr val="bg2"/>
              </a:solidFill>
              <a:effectLst>
                <a:outerShdw blurRad="38100" dist="38100" dir="2700000" algn="tl">
                  <a:srgbClr val="000000">
                    <a:alpha val="43137"/>
                  </a:srgbClr>
                </a:outerShdw>
              </a:effectLst>
              <a:latin typeface="Franklin Gothic Medium" pitchFamily="34" charset="0"/>
              <a:cs typeface="Arial" pitchFamily="34" charset="0"/>
            </a:endParaRPr>
          </a:p>
        </p:txBody>
      </p:sp>
      <p:grpSp>
        <p:nvGrpSpPr>
          <p:cNvPr id="2" name="Group 45"/>
          <p:cNvGrpSpPr>
            <a:grpSpLocks/>
          </p:cNvGrpSpPr>
          <p:nvPr/>
        </p:nvGrpSpPr>
        <p:grpSpPr bwMode="auto">
          <a:xfrm>
            <a:off x="763588" y="1871648"/>
            <a:ext cx="7605713" cy="1314450"/>
            <a:chOff x="450" y="1284"/>
            <a:chExt cx="4791" cy="828"/>
          </a:xfrm>
          <a:noFill/>
        </p:grpSpPr>
        <p:sp>
          <p:nvSpPr>
            <p:cNvPr id="19472" name="Line 46"/>
            <p:cNvSpPr>
              <a:spLocks noChangeShapeType="1"/>
            </p:cNvSpPr>
            <p:nvPr/>
          </p:nvSpPr>
          <p:spPr bwMode="auto">
            <a:xfrm>
              <a:off x="811" y="1916"/>
              <a:ext cx="3887" cy="0"/>
            </a:xfrm>
            <a:prstGeom prst="line">
              <a:avLst/>
            </a:prstGeom>
            <a:grpFill/>
            <a:ln w="38100">
              <a:solidFill>
                <a:schemeClr val="tx1"/>
              </a:solidFill>
              <a:round/>
              <a:headEnd/>
              <a:tailEnd/>
            </a:ln>
          </p:spPr>
          <p:txBody>
            <a:bodyPr wrap="none" anchor="ctr"/>
            <a:lstStyle/>
            <a:p>
              <a:pPr>
                <a:buFont typeface="Webdings" pitchFamily="18" charset="2"/>
                <a:buNone/>
                <a:defRPr/>
              </a:pPr>
              <a:endParaRPr lang="ko-KR" altLang="en-US" sz="1400">
                <a:solidFill>
                  <a:schemeClr val="bg1"/>
                </a:solidFill>
                <a:effectLst>
                  <a:outerShdw blurRad="38100" dist="38100" dir="2700000" algn="tl">
                    <a:srgbClr val="000000">
                      <a:alpha val="43137"/>
                    </a:srgbClr>
                  </a:outerShdw>
                </a:effectLst>
                <a:latin typeface="Arial" charset="0"/>
                <a:ea typeface="宋体" pitchFamily="2" charset="-122"/>
              </a:endParaRPr>
            </a:p>
          </p:txBody>
        </p:sp>
        <p:sp>
          <p:nvSpPr>
            <p:cNvPr id="19473" name="Line 47"/>
            <p:cNvSpPr>
              <a:spLocks noChangeShapeType="1"/>
            </p:cNvSpPr>
            <p:nvPr/>
          </p:nvSpPr>
          <p:spPr bwMode="auto">
            <a:xfrm>
              <a:off x="811" y="1719"/>
              <a:ext cx="0" cy="393"/>
            </a:xfrm>
            <a:prstGeom prst="line">
              <a:avLst/>
            </a:prstGeom>
            <a:grpFill/>
            <a:ln w="38100">
              <a:solidFill>
                <a:schemeClr val="tx1"/>
              </a:solidFill>
              <a:round/>
              <a:headEnd/>
              <a:tailEnd/>
            </a:ln>
          </p:spPr>
          <p:txBody>
            <a:bodyPr wrap="none" anchor="ctr"/>
            <a:lstStyle/>
            <a:p>
              <a:pPr>
                <a:buFont typeface="Webdings" pitchFamily="18" charset="2"/>
                <a:buNone/>
                <a:defRPr/>
              </a:pPr>
              <a:endParaRPr lang="ko-KR" altLang="en-US" sz="1400">
                <a:solidFill>
                  <a:schemeClr val="bg1"/>
                </a:solidFill>
                <a:effectLst>
                  <a:outerShdw blurRad="38100" dist="38100" dir="2700000" algn="tl">
                    <a:srgbClr val="000000">
                      <a:alpha val="43137"/>
                    </a:srgbClr>
                  </a:outerShdw>
                </a:effectLst>
                <a:latin typeface="Arial" charset="0"/>
                <a:ea typeface="宋体" pitchFamily="2" charset="-122"/>
              </a:endParaRPr>
            </a:p>
          </p:txBody>
        </p:sp>
        <p:sp>
          <p:nvSpPr>
            <p:cNvPr id="19474" name="Line 48"/>
            <p:cNvSpPr>
              <a:spLocks noChangeShapeType="1"/>
            </p:cNvSpPr>
            <p:nvPr/>
          </p:nvSpPr>
          <p:spPr bwMode="auto">
            <a:xfrm>
              <a:off x="2169" y="1719"/>
              <a:ext cx="0" cy="393"/>
            </a:xfrm>
            <a:prstGeom prst="line">
              <a:avLst/>
            </a:prstGeom>
            <a:grpFill/>
            <a:ln w="38100">
              <a:solidFill>
                <a:schemeClr val="tx1"/>
              </a:solidFill>
              <a:round/>
              <a:headEnd/>
              <a:tailEnd/>
            </a:ln>
          </p:spPr>
          <p:txBody>
            <a:bodyPr wrap="none" anchor="ctr"/>
            <a:lstStyle/>
            <a:p>
              <a:pPr>
                <a:buFont typeface="Webdings" pitchFamily="18" charset="2"/>
                <a:buNone/>
                <a:defRPr/>
              </a:pPr>
              <a:endParaRPr lang="ko-KR" altLang="en-US" sz="1400">
                <a:solidFill>
                  <a:schemeClr val="bg1"/>
                </a:solidFill>
                <a:effectLst>
                  <a:outerShdw blurRad="38100" dist="38100" dir="2700000" algn="tl">
                    <a:srgbClr val="000000">
                      <a:alpha val="43137"/>
                    </a:srgbClr>
                  </a:outerShdw>
                </a:effectLst>
                <a:latin typeface="Arial" charset="0"/>
                <a:ea typeface="宋体" pitchFamily="2" charset="-122"/>
              </a:endParaRPr>
            </a:p>
          </p:txBody>
        </p:sp>
        <p:sp>
          <p:nvSpPr>
            <p:cNvPr id="19475" name="Line 49"/>
            <p:cNvSpPr>
              <a:spLocks noChangeShapeType="1"/>
            </p:cNvSpPr>
            <p:nvPr/>
          </p:nvSpPr>
          <p:spPr bwMode="auto">
            <a:xfrm>
              <a:off x="3434" y="1719"/>
              <a:ext cx="0" cy="393"/>
            </a:xfrm>
            <a:prstGeom prst="line">
              <a:avLst/>
            </a:prstGeom>
            <a:grpFill/>
            <a:ln w="38100">
              <a:solidFill>
                <a:schemeClr val="tx1"/>
              </a:solidFill>
              <a:round/>
              <a:headEnd/>
              <a:tailEnd/>
            </a:ln>
          </p:spPr>
          <p:txBody>
            <a:bodyPr wrap="none" anchor="ctr"/>
            <a:lstStyle/>
            <a:p>
              <a:pPr>
                <a:buFont typeface="Webdings" pitchFamily="18" charset="2"/>
                <a:buNone/>
                <a:defRPr/>
              </a:pPr>
              <a:endParaRPr lang="ko-KR" altLang="en-US" sz="1400">
                <a:solidFill>
                  <a:schemeClr val="bg1"/>
                </a:solidFill>
                <a:effectLst>
                  <a:outerShdw blurRad="38100" dist="38100" dir="2700000" algn="tl">
                    <a:srgbClr val="000000">
                      <a:alpha val="43137"/>
                    </a:srgbClr>
                  </a:outerShdw>
                </a:effectLst>
                <a:latin typeface="Arial" charset="0"/>
                <a:ea typeface="宋体" pitchFamily="2" charset="-122"/>
              </a:endParaRPr>
            </a:p>
          </p:txBody>
        </p:sp>
        <p:sp>
          <p:nvSpPr>
            <p:cNvPr id="19476" name="Line 50"/>
            <p:cNvSpPr>
              <a:spLocks noChangeShapeType="1"/>
            </p:cNvSpPr>
            <p:nvPr/>
          </p:nvSpPr>
          <p:spPr bwMode="auto">
            <a:xfrm>
              <a:off x="4698" y="1719"/>
              <a:ext cx="0" cy="393"/>
            </a:xfrm>
            <a:prstGeom prst="line">
              <a:avLst/>
            </a:prstGeom>
            <a:grpFill/>
            <a:ln w="38100">
              <a:solidFill>
                <a:schemeClr val="tx1"/>
              </a:solidFill>
              <a:round/>
              <a:headEnd/>
              <a:tailEnd/>
            </a:ln>
          </p:spPr>
          <p:txBody>
            <a:bodyPr wrap="none" anchor="ctr"/>
            <a:lstStyle/>
            <a:p>
              <a:pPr>
                <a:buFont typeface="Webdings" pitchFamily="18" charset="2"/>
                <a:buNone/>
                <a:defRPr/>
              </a:pPr>
              <a:endParaRPr lang="ko-KR" altLang="en-US" sz="1400">
                <a:solidFill>
                  <a:schemeClr val="bg1"/>
                </a:solidFill>
                <a:effectLst>
                  <a:outerShdw blurRad="38100" dist="38100" dir="2700000" algn="tl">
                    <a:srgbClr val="000000">
                      <a:alpha val="43137"/>
                    </a:srgbClr>
                  </a:outerShdw>
                </a:effectLst>
                <a:latin typeface="Arial" charset="0"/>
                <a:ea typeface="宋体" pitchFamily="2" charset="-122"/>
              </a:endParaRPr>
            </a:p>
          </p:txBody>
        </p:sp>
        <p:sp>
          <p:nvSpPr>
            <p:cNvPr id="19477" name="Text Box 51"/>
            <p:cNvSpPr txBox="1">
              <a:spLocks noChangeArrowheads="1"/>
            </p:cNvSpPr>
            <p:nvPr/>
          </p:nvSpPr>
          <p:spPr bwMode="auto">
            <a:xfrm>
              <a:off x="450" y="1316"/>
              <a:ext cx="1289" cy="330"/>
            </a:xfrm>
            <a:prstGeom prst="rect">
              <a:avLst/>
            </a:prstGeom>
            <a:grpFill/>
            <a:ln w="9525">
              <a:noFill/>
              <a:miter lim="800000"/>
              <a:headEnd/>
              <a:tailEnd/>
            </a:ln>
          </p:spPr>
          <p:txBody>
            <a:bodyPr>
              <a:spAutoFit/>
            </a:bodyPr>
            <a:lstStyle/>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Filtering</a:t>
              </a:r>
              <a:r>
                <a:rPr lang="en-US" altLang="ko-KR" sz="1400" dirty="0" smtClean="0">
                  <a:solidFill>
                    <a:schemeClr val="bg1"/>
                  </a:solidFill>
                  <a:effectLst>
                    <a:outerShdw blurRad="38100" dist="38100" dir="2700000" algn="tl">
                      <a:srgbClr val="000000">
                        <a:alpha val="43137"/>
                      </a:srgbClr>
                    </a:outerShdw>
                  </a:effectLst>
                  <a:latin typeface="Arial" charset="0"/>
                  <a:cs typeface="Arial" pitchFamily="34" charset="0"/>
                </a:rPr>
                <a:t>, Cleaning</a:t>
              </a: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a:t>
              </a:r>
            </a:p>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Alerts</a:t>
              </a:r>
            </a:p>
          </p:txBody>
        </p:sp>
        <p:sp>
          <p:nvSpPr>
            <p:cNvPr id="19478" name="Text Box 52"/>
            <p:cNvSpPr txBox="1">
              <a:spLocks noChangeArrowheads="1"/>
            </p:cNvSpPr>
            <p:nvPr/>
          </p:nvSpPr>
          <p:spPr bwMode="auto">
            <a:xfrm>
              <a:off x="1790" y="1302"/>
              <a:ext cx="860" cy="330"/>
            </a:xfrm>
            <a:prstGeom prst="rect">
              <a:avLst/>
            </a:prstGeom>
            <a:grpFill/>
            <a:ln w="9525">
              <a:noFill/>
              <a:miter lim="800000"/>
              <a:headEnd/>
              <a:tailEnd/>
            </a:ln>
          </p:spPr>
          <p:txBody>
            <a:bodyPr>
              <a:spAutoFit/>
            </a:bodyPr>
            <a:lstStyle/>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Monitoring,</a:t>
              </a:r>
            </a:p>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Time-series</a:t>
              </a:r>
            </a:p>
          </p:txBody>
        </p:sp>
        <p:sp>
          <p:nvSpPr>
            <p:cNvPr id="19479" name="Text Box 53"/>
            <p:cNvSpPr txBox="1">
              <a:spLocks noChangeArrowheads="1"/>
            </p:cNvSpPr>
            <p:nvPr/>
          </p:nvSpPr>
          <p:spPr bwMode="auto">
            <a:xfrm>
              <a:off x="2919" y="1334"/>
              <a:ext cx="936" cy="330"/>
            </a:xfrm>
            <a:prstGeom prst="rect">
              <a:avLst/>
            </a:prstGeom>
            <a:grpFill/>
            <a:ln w="9525">
              <a:noFill/>
              <a:miter lim="800000"/>
              <a:headEnd/>
              <a:tailEnd/>
            </a:ln>
          </p:spPr>
          <p:txBody>
            <a:bodyPr wrap="none">
              <a:spAutoFit/>
            </a:bodyPr>
            <a:lstStyle/>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Data Mining</a:t>
              </a:r>
            </a:p>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(recent history)</a:t>
              </a:r>
            </a:p>
          </p:txBody>
        </p:sp>
        <p:sp>
          <p:nvSpPr>
            <p:cNvPr id="19480" name="Text Box 54"/>
            <p:cNvSpPr txBox="1">
              <a:spLocks noChangeArrowheads="1"/>
            </p:cNvSpPr>
            <p:nvPr/>
          </p:nvSpPr>
          <p:spPr bwMode="auto">
            <a:xfrm>
              <a:off x="4317" y="1284"/>
              <a:ext cx="924" cy="601"/>
            </a:xfrm>
            <a:prstGeom prst="rect">
              <a:avLst/>
            </a:prstGeom>
            <a:grpFill/>
            <a:ln w="9525">
              <a:noFill/>
              <a:miter lim="800000"/>
              <a:headEnd/>
              <a:tailEnd/>
            </a:ln>
          </p:spPr>
          <p:txBody>
            <a:bodyPr>
              <a:spAutoFit/>
            </a:bodyPr>
            <a:lstStyle/>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Archiving (provenance</a:t>
              </a:r>
            </a:p>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and schema evolution)</a:t>
              </a:r>
            </a:p>
          </p:txBody>
        </p:sp>
      </p:grpSp>
      <p:grpSp>
        <p:nvGrpSpPr>
          <p:cNvPr id="22534" name="Group 35"/>
          <p:cNvGrpSpPr>
            <a:grpSpLocks/>
          </p:cNvGrpSpPr>
          <p:nvPr/>
        </p:nvGrpSpPr>
        <p:grpSpPr bwMode="auto">
          <a:xfrm>
            <a:off x="889000" y="3540125"/>
            <a:ext cx="7240588" cy="1536700"/>
            <a:chOff x="430" y="2611"/>
            <a:chExt cx="4561" cy="968"/>
          </a:xfrm>
        </p:grpSpPr>
        <p:sp>
          <p:nvSpPr>
            <p:cNvPr id="21511" name="AutoShape 36"/>
            <p:cNvSpPr>
              <a:spLocks noChangeArrowheads="1"/>
            </p:cNvSpPr>
            <p:nvPr/>
          </p:nvSpPr>
          <p:spPr bwMode="auto">
            <a:xfrm flipH="1">
              <a:off x="431" y="2659"/>
              <a:ext cx="4560" cy="478"/>
            </a:xfrm>
            <a:prstGeom prst="rtTriangle">
              <a:avLst/>
            </a:prstGeom>
            <a:solidFill>
              <a:srgbClr val="008000"/>
            </a:solidFill>
            <a:ln w="9525">
              <a:solidFill>
                <a:schemeClr val="tx1"/>
              </a:solidFill>
              <a:miter lim="800000"/>
              <a:headEnd/>
              <a:tailEnd/>
            </a:ln>
          </p:spPr>
          <p:txBody>
            <a:bodyPr wrap="none" lIns="274320" anchor="ctr"/>
            <a:lstStyle/>
            <a:p>
              <a:pPr>
                <a:buFont typeface="Webdings" pitchFamily="18" charset="2"/>
                <a:buNone/>
                <a:defRPr/>
              </a:pPr>
              <a:endParaRPr lang="ko-KR" altLang="en-US" sz="1400">
                <a:effectLst>
                  <a:outerShdw blurRad="38100" dist="38100" dir="2700000" algn="tl">
                    <a:srgbClr val="000000">
                      <a:alpha val="43137"/>
                    </a:srgbClr>
                  </a:outerShdw>
                </a:effectLst>
                <a:latin typeface="Arial" charset="0"/>
                <a:ea typeface="굴림" pitchFamily="34" charset="-127"/>
              </a:endParaRPr>
            </a:p>
          </p:txBody>
        </p:sp>
        <p:sp>
          <p:nvSpPr>
            <p:cNvPr id="21512" name="AutoShape 37"/>
            <p:cNvSpPr>
              <a:spLocks noChangeArrowheads="1"/>
            </p:cNvSpPr>
            <p:nvPr/>
          </p:nvSpPr>
          <p:spPr bwMode="auto">
            <a:xfrm flipV="1">
              <a:off x="431" y="2611"/>
              <a:ext cx="4560" cy="458"/>
            </a:xfrm>
            <a:prstGeom prst="rtTriangle">
              <a:avLst/>
            </a:prstGeom>
            <a:solidFill>
              <a:srgbClr val="008000"/>
            </a:solidFill>
            <a:ln w="9525">
              <a:solidFill>
                <a:schemeClr val="tx1"/>
              </a:solidFill>
              <a:miter lim="800000"/>
              <a:headEnd/>
              <a:tailEnd/>
            </a:ln>
          </p:spPr>
          <p:txBody>
            <a:bodyPr wrap="none" anchor="ctr"/>
            <a:lstStyle/>
            <a:p>
              <a:pPr>
                <a:buFont typeface="Webdings" pitchFamily="18" charset="2"/>
                <a:buNone/>
                <a:defRPr/>
              </a:pPr>
              <a:endParaRPr lang="ko-KR" altLang="en-US" sz="1400">
                <a:effectLst>
                  <a:outerShdw blurRad="38100" dist="38100" dir="2700000" algn="tl">
                    <a:srgbClr val="000000">
                      <a:alpha val="43137"/>
                    </a:srgbClr>
                  </a:outerShdw>
                </a:effectLst>
                <a:latin typeface="Arial" charset="0"/>
                <a:ea typeface="굴림" pitchFamily="34" charset="-127"/>
              </a:endParaRPr>
            </a:p>
          </p:txBody>
        </p:sp>
        <p:sp>
          <p:nvSpPr>
            <p:cNvPr id="21513" name="Text Box 38"/>
            <p:cNvSpPr txBox="1">
              <a:spLocks noChangeArrowheads="1"/>
            </p:cNvSpPr>
            <p:nvPr/>
          </p:nvSpPr>
          <p:spPr bwMode="auto">
            <a:xfrm>
              <a:off x="623" y="2629"/>
              <a:ext cx="1350" cy="194"/>
            </a:xfrm>
            <a:prstGeom prst="rect">
              <a:avLst/>
            </a:prstGeom>
            <a:noFill/>
            <a:ln w="9525">
              <a:noFill/>
              <a:miter lim="800000"/>
              <a:headEnd/>
              <a:tailEnd/>
            </a:ln>
          </p:spPr>
          <p:txBody>
            <a:bodyPr>
              <a:spAutoFit/>
            </a:bodyPr>
            <a:lstStyle/>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Degree of Detail</a:t>
              </a:r>
              <a:endParaRPr lang="en-US" altLang="ko-KR" sz="1400">
                <a:solidFill>
                  <a:schemeClr val="bg1"/>
                </a:solidFill>
                <a:effectLst>
                  <a:outerShdw blurRad="38100" dist="38100" dir="2700000" algn="tl">
                    <a:srgbClr val="000000">
                      <a:alpha val="43137"/>
                    </a:srgbClr>
                  </a:outerShdw>
                </a:effectLst>
                <a:latin typeface="Times" pitchFamily="18" charset="0"/>
                <a:cs typeface="Arial" pitchFamily="34" charset="0"/>
              </a:endParaRPr>
            </a:p>
          </p:txBody>
        </p:sp>
        <p:sp>
          <p:nvSpPr>
            <p:cNvPr id="21514" name="Text Box 39"/>
            <p:cNvSpPr txBox="1">
              <a:spLocks noChangeArrowheads="1"/>
            </p:cNvSpPr>
            <p:nvPr/>
          </p:nvSpPr>
          <p:spPr bwMode="auto">
            <a:xfrm>
              <a:off x="2835" y="2847"/>
              <a:ext cx="2130" cy="194"/>
            </a:xfrm>
            <a:prstGeom prst="rect">
              <a:avLst/>
            </a:prstGeom>
            <a:noFill/>
            <a:ln w="9525">
              <a:noFill/>
              <a:miter lim="800000"/>
              <a:headEnd/>
              <a:tailEnd/>
            </a:ln>
          </p:spPr>
          <p:txBody>
            <a:bodyPr lIns="274320">
              <a:spAutoFit/>
            </a:bodyPr>
            <a:lstStyle/>
            <a:p>
              <a:pPr eaLnBrk="0" hangingPunct="0">
                <a:buFont typeface="Webdings" pitchFamily="18" charset="2"/>
                <a:buNone/>
                <a:defRPr/>
              </a:pPr>
              <a:r>
                <a:rPr lang="en-US" altLang="ko-KR" sz="1400">
                  <a:solidFill>
                    <a:schemeClr val="bg1"/>
                  </a:solidFill>
                  <a:effectLst>
                    <a:outerShdw blurRad="38100" dist="38100" dir="2700000" algn="tl">
                      <a:srgbClr val="000000">
                        <a:alpha val="43137"/>
                      </a:srgbClr>
                    </a:outerShdw>
                  </a:effectLst>
                  <a:latin typeface="Arial" charset="0"/>
                  <a:cs typeface="Arial" pitchFamily="34" charset="0"/>
                </a:rPr>
                <a:t>Aggregate   Data Volume</a:t>
              </a:r>
              <a:endParaRPr lang="en-US" altLang="ko-KR" sz="1400">
                <a:solidFill>
                  <a:schemeClr val="bg1"/>
                </a:solidFill>
                <a:effectLst>
                  <a:outerShdw blurRad="38100" dist="38100" dir="2700000" algn="tl">
                    <a:srgbClr val="000000">
                      <a:alpha val="43137"/>
                    </a:srgbClr>
                  </a:outerShdw>
                </a:effectLst>
                <a:latin typeface="Times" pitchFamily="18" charset="0"/>
                <a:cs typeface="Arial" pitchFamily="34" charset="0"/>
              </a:endParaRPr>
            </a:p>
          </p:txBody>
        </p:sp>
        <p:sp>
          <p:nvSpPr>
            <p:cNvPr id="21515" name="Text Box 40"/>
            <p:cNvSpPr txBox="1">
              <a:spLocks noChangeArrowheads="1"/>
            </p:cNvSpPr>
            <p:nvPr/>
          </p:nvSpPr>
          <p:spPr bwMode="auto">
            <a:xfrm>
              <a:off x="430" y="3249"/>
              <a:ext cx="1089" cy="330"/>
            </a:xfrm>
            <a:prstGeom prst="rect">
              <a:avLst/>
            </a:prstGeom>
            <a:noFill/>
            <a:ln w="9525">
              <a:solidFill>
                <a:srgbClr val="008000"/>
              </a:solidFill>
              <a:miter lim="800000"/>
              <a:headEnd/>
              <a:tailEnd/>
            </a:ln>
          </p:spPr>
          <p:txBody>
            <a:bodyPr>
              <a:spAutoFit/>
            </a:bodyPr>
            <a:lstStyle/>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Dup Eliminate</a:t>
              </a:r>
            </a:p>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history: hrs</a:t>
              </a:r>
            </a:p>
          </p:txBody>
        </p:sp>
        <p:sp>
          <p:nvSpPr>
            <p:cNvPr id="21516" name="Text Box 41"/>
            <p:cNvSpPr txBox="1">
              <a:spLocks noChangeArrowheads="1"/>
            </p:cNvSpPr>
            <p:nvPr/>
          </p:nvSpPr>
          <p:spPr bwMode="auto">
            <a:xfrm>
              <a:off x="2200" y="3249"/>
              <a:ext cx="1315" cy="330"/>
            </a:xfrm>
            <a:prstGeom prst="rect">
              <a:avLst/>
            </a:prstGeom>
            <a:noFill/>
            <a:ln w="9525">
              <a:solidFill>
                <a:srgbClr val="008000"/>
              </a:solidFill>
              <a:miter lim="800000"/>
              <a:headEnd/>
              <a:tailEnd/>
            </a:ln>
          </p:spPr>
          <p:txBody>
            <a:bodyPr>
              <a:spAutoFit/>
            </a:bodyPr>
            <a:lstStyle/>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Interesting Events</a:t>
              </a:r>
            </a:p>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history: days</a:t>
              </a:r>
            </a:p>
          </p:txBody>
        </p:sp>
        <p:sp>
          <p:nvSpPr>
            <p:cNvPr id="21517" name="Text Box 42"/>
            <p:cNvSpPr txBox="1">
              <a:spLocks noChangeArrowheads="1"/>
            </p:cNvSpPr>
            <p:nvPr/>
          </p:nvSpPr>
          <p:spPr bwMode="auto">
            <a:xfrm>
              <a:off x="3878" y="3249"/>
              <a:ext cx="931" cy="330"/>
            </a:xfrm>
            <a:prstGeom prst="rect">
              <a:avLst/>
            </a:prstGeom>
            <a:noFill/>
            <a:ln w="9525">
              <a:solidFill>
                <a:srgbClr val="008000"/>
              </a:solidFill>
              <a:miter lim="800000"/>
              <a:headEnd/>
              <a:tailEnd/>
            </a:ln>
          </p:spPr>
          <p:txBody>
            <a:bodyPr wrap="none">
              <a:spAutoFit/>
            </a:bodyPr>
            <a:lstStyle/>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Trends/Archive</a:t>
              </a:r>
            </a:p>
            <a:p>
              <a:pPr eaLnBrk="0" hangingPunct="0">
                <a:buFont typeface="Webdings" pitchFamily="18" charset="2"/>
                <a:buNone/>
                <a:defRPr/>
              </a:pPr>
              <a:r>
                <a:rPr lang="en-US" altLang="ko-KR" sz="1400" dirty="0">
                  <a:solidFill>
                    <a:schemeClr val="bg1"/>
                  </a:solidFill>
                  <a:effectLst>
                    <a:outerShdw blurRad="38100" dist="38100" dir="2700000" algn="tl">
                      <a:srgbClr val="000000">
                        <a:alpha val="43137"/>
                      </a:srgbClr>
                    </a:outerShdw>
                  </a:effectLst>
                  <a:latin typeface="Arial" charset="0"/>
                  <a:cs typeface="Arial" pitchFamily="34" charset="0"/>
                </a:rPr>
                <a:t>history: years</a:t>
              </a:r>
            </a:p>
          </p:txBody>
        </p:sp>
      </p:grpSp>
    </p:spTree>
    <p:extLst>
      <p:ext uri="{BB962C8B-B14F-4D97-AF65-F5344CB8AC3E}">
        <p14:creationId xmlns:p14="http://schemas.microsoft.com/office/powerpoint/2010/main" val="274054841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46331"/>
          </a:xfrm>
        </p:spPr>
        <p:txBody>
          <a:bodyPr/>
          <a:lstStyle/>
          <a:p>
            <a:pPr eaLnBrk="1" fontAlgn="auto" hangingPunct="1">
              <a:spcAft>
                <a:spcPts val="0"/>
              </a:spcAft>
              <a:defRPr/>
            </a:pPr>
            <a:r>
              <a:rPr lang="en-US" altLang="ko-KR" sz="3600" dirty="0" smtClean="0">
                <a:ea typeface="굴림" pitchFamily="50" charset="-127"/>
              </a:rPr>
              <a:t>Business Consideration</a:t>
            </a:r>
            <a:endParaRPr lang="en-GB" altLang="ko-KR" sz="3600" dirty="0" smtClean="0"/>
          </a:p>
        </p:txBody>
      </p:sp>
      <p:grpSp>
        <p:nvGrpSpPr>
          <p:cNvPr id="23556" name="Group 32"/>
          <p:cNvGrpSpPr>
            <a:grpSpLocks/>
          </p:cNvGrpSpPr>
          <p:nvPr/>
        </p:nvGrpSpPr>
        <p:grpSpPr bwMode="auto">
          <a:xfrm>
            <a:off x="623888" y="836712"/>
            <a:ext cx="2070799" cy="2338388"/>
            <a:chOff x="288" y="1008"/>
            <a:chExt cx="1442" cy="1563"/>
          </a:xfrm>
        </p:grpSpPr>
        <p:grpSp>
          <p:nvGrpSpPr>
            <p:cNvPr id="23601" name="Group 33"/>
            <p:cNvGrpSpPr>
              <a:grpSpLocks/>
            </p:cNvGrpSpPr>
            <p:nvPr/>
          </p:nvGrpSpPr>
          <p:grpSpPr bwMode="auto">
            <a:xfrm>
              <a:off x="288" y="1008"/>
              <a:ext cx="1440" cy="1563"/>
              <a:chOff x="240" y="2160"/>
              <a:chExt cx="1440" cy="1632"/>
            </a:xfrm>
          </p:grpSpPr>
          <p:sp>
            <p:nvSpPr>
              <p:cNvPr id="22579" name="Rectangle 34"/>
              <p:cNvSpPr>
                <a:spLocks noChangeArrowheads="1"/>
              </p:cNvSpPr>
              <p:nvPr/>
            </p:nvSpPr>
            <p:spPr bwMode="auto">
              <a:xfrm>
                <a:off x="240" y="2160"/>
                <a:ext cx="1435" cy="1632"/>
              </a:xfrm>
              <a:prstGeom prst="rect">
                <a:avLst/>
              </a:prstGeom>
              <a:noFill/>
              <a:ln w="12700">
                <a:solidFill>
                  <a:schemeClr val="accent1"/>
                </a:solidFill>
                <a:miter lim="800000"/>
                <a:headEnd type="none" w="sm" len="sm"/>
                <a:tailEnd type="none" w="sm" len="sm"/>
              </a:ln>
            </p:spPr>
            <p:txBody>
              <a:bodyPr wrap="none" anchor="ctr"/>
              <a:lstStyle/>
              <a:p>
                <a:pPr>
                  <a:defRPr/>
                </a:pPr>
                <a:endParaRPr lang="ko-KR" altLang="en-US">
                  <a:solidFill>
                    <a:schemeClr val="tx1"/>
                  </a:solidFill>
                  <a:effectLst>
                    <a:outerShdw blurRad="38100" dist="38100" dir="2700000" algn="tl">
                      <a:srgbClr val="000000">
                        <a:alpha val="43137"/>
                      </a:srgbClr>
                    </a:outerShdw>
                  </a:effectLst>
                  <a:latin typeface="Arial" charset="0"/>
                  <a:ea typeface="굴림" pitchFamily="34" charset="-127"/>
                </a:endParaRPr>
              </a:p>
            </p:txBody>
          </p:sp>
          <p:sp>
            <p:nvSpPr>
              <p:cNvPr id="22580" name="Rectangle 35"/>
              <p:cNvSpPr>
                <a:spLocks noChangeArrowheads="1"/>
              </p:cNvSpPr>
              <p:nvPr/>
            </p:nvSpPr>
            <p:spPr bwMode="auto">
              <a:xfrm>
                <a:off x="240" y="2160"/>
                <a:ext cx="1440" cy="480"/>
              </a:xfrm>
              <a:prstGeom prst="rect">
                <a:avLst/>
              </a:prstGeom>
              <a:solidFill>
                <a:schemeClr val="accent1"/>
              </a:solidFill>
              <a:ln w="9525">
                <a:solidFill>
                  <a:schemeClr val="accent1"/>
                </a:solidFill>
                <a:miter lim="800000"/>
                <a:headEnd/>
                <a:tailEnd/>
              </a:ln>
            </p:spPr>
            <p:txBody>
              <a:bodyPr wrap="none" anchor="ctr"/>
              <a:lstStyle/>
              <a:p>
                <a:pPr>
                  <a:defRPr/>
                </a:pPr>
                <a:endParaRPr lang="ko-KR" altLang="en-US">
                  <a:solidFill>
                    <a:schemeClr val="tx1"/>
                  </a:solidFill>
                  <a:effectLst>
                    <a:outerShdw blurRad="38100" dist="38100" dir="2700000" algn="tl">
                      <a:srgbClr val="000000">
                        <a:alpha val="43137"/>
                      </a:srgbClr>
                    </a:outerShdw>
                  </a:effectLst>
                  <a:latin typeface="Arial" charset="0"/>
                  <a:ea typeface="굴림" pitchFamily="34" charset="-127"/>
                </a:endParaRPr>
              </a:p>
            </p:txBody>
          </p:sp>
        </p:grpSp>
        <p:sp>
          <p:nvSpPr>
            <p:cNvPr id="22577" name="Text Box 36"/>
            <p:cNvSpPr txBox="1">
              <a:spLocks noChangeArrowheads="1"/>
            </p:cNvSpPr>
            <p:nvPr/>
          </p:nvSpPr>
          <p:spPr bwMode="auto">
            <a:xfrm>
              <a:off x="383" y="1023"/>
              <a:ext cx="1211" cy="457"/>
            </a:xfrm>
            <a:prstGeom prst="rect">
              <a:avLst/>
            </a:prstGeom>
            <a:noFill/>
            <a:ln w="9525">
              <a:noFill/>
              <a:miter lim="800000"/>
              <a:headEnd type="none" w="sm" len="sm"/>
              <a:tailEnd type="none" w="sm" len="sm"/>
            </a:ln>
          </p:spPr>
          <p:txBody>
            <a:bodyPr wrap="none">
              <a:spAutoFit/>
            </a:bodyPr>
            <a:lstStyle/>
            <a:p>
              <a:pPr eaLnBrk="0" hangingPunct="0">
                <a:lnSpc>
                  <a:spcPct val="80000"/>
                </a:lnSpc>
                <a:defRPr/>
              </a:pPr>
              <a:r>
                <a:rPr lang="en-US" altLang="ko-KR" sz="2400" dirty="0">
                  <a:solidFill>
                    <a:schemeClr val="bg1"/>
                  </a:solidFill>
                  <a:effectLst>
                    <a:outerShdw blurRad="38100" dist="38100" dir="2700000" algn="tl">
                      <a:srgbClr val="000000">
                        <a:alpha val="43137"/>
                      </a:srgbClr>
                    </a:outerShdw>
                  </a:effectLst>
                  <a:latin typeface="Arial" charset="0"/>
                  <a:cs typeface="Times New Roman" pitchFamily="18" charset="0"/>
                </a:rPr>
                <a:t>Traditional</a:t>
              </a:r>
            </a:p>
            <a:p>
              <a:pPr eaLnBrk="0" hangingPunct="0">
                <a:lnSpc>
                  <a:spcPct val="80000"/>
                </a:lnSpc>
                <a:defRPr/>
              </a:pPr>
              <a:r>
                <a:rPr lang="en-US" altLang="ko-KR" sz="2400" dirty="0">
                  <a:solidFill>
                    <a:schemeClr val="bg1"/>
                  </a:solidFill>
                  <a:effectLst>
                    <a:outerShdw blurRad="38100" dist="38100" dir="2700000" algn="tl">
                      <a:srgbClr val="000000">
                        <a:alpha val="43137"/>
                      </a:srgbClr>
                    </a:outerShdw>
                  </a:effectLst>
                  <a:latin typeface="Arial" charset="0"/>
                  <a:cs typeface="Times New Roman" pitchFamily="18" charset="0"/>
                </a:rPr>
                <a:t>Business</a:t>
              </a:r>
            </a:p>
          </p:txBody>
        </p:sp>
        <p:sp>
          <p:nvSpPr>
            <p:cNvPr id="22578" name="Text Box 37"/>
            <p:cNvSpPr txBox="1">
              <a:spLocks noChangeArrowheads="1"/>
            </p:cNvSpPr>
            <p:nvPr/>
          </p:nvSpPr>
          <p:spPr bwMode="auto">
            <a:xfrm>
              <a:off x="336" y="1517"/>
              <a:ext cx="1394" cy="879"/>
            </a:xfrm>
            <a:prstGeom prst="rect">
              <a:avLst/>
            </a:prstGeom>
            <a:noFill/>
            <a:ln w="9525">
              <a:noFill/>
              <a:miter lim="800000"/>
              <a:headEnd type="none" w="sm" len="sm"/>
              <a:tailEnd type="none" w="sm" len="sm"/>
            </a:ln>
          </p:spPr>
          <p:txBody>
            <a:bodyPr>
              <a:spAutoFit/>
            </a:bodyPr>
            <a:lstStyle/>
            <a:p>
              <a:pPr marL="234950" indent="-234950" eaLnBrk="0" hangingPunct="0">
                <a:buFontTx/>
                <a:buChar char="•"/>
                <a:defRPr/>
              </a:pPr>
              <a:r>
                <a:rPr lang="en-US" altLang="ko-KR" sz="1600" dirty="0">
                  <a:solidFill>
                    <a:schemeClr val="tx1"/>
                  </a:solidFill>
                  <a:effectLst>
                    <a:outerShdw blurRad="38100" dist="38100" dir="2700000" algn="tl">
                      <a:srgbClr val="000000">
                        <a:alpha val="43137"/>
                      </a:srgbClr>
                    </a:outerShdw>
                  </a:effectLst>
                  <a:latin typeface="Arial" charset="0"/>
                  <a:cs typeface="Times New Roman" pitchFamily="18" charset="0"/>
                </a:rPr>
                <a:t>Weeks/days</a:t>
              </a:r>
            </a:p>
            <a:p>
              <a:pPr marL="234950" indent="-234950" eaLnBrk="0" hangingPunct="0">
                <a:buFontTx/>
                <a:buChar char="•"/>
                <a:defRPr/>
              </a:pPr>
              <a:r>
                <a:rPr lang="en-US" altLang="ko-KR" sz="1600" dirty="0">
                  <a:solidFill>
                    <a:schemeClr val="tx1"/>
                  </a:solidFill>
                  <a:effectLst>
                    <a:outerShdw blurRad="38100" dist="38100" dir="2700000" algn="tl">
                      <a:srgbClr val="000000">
                        <a:alpha val="43137"/>
                      </a:srgbClr>
                    </a:outerShdw>
                  </a:effectLst>
                  <a:latin typeface="Arial" charset="0"/>
                  <a:cs typeface="Times New Roman" pitchFamily="18" charset="0"/>
                </a:rPr>
                <a:t>Megabytes</a:t>
              </a:r>
            </a:p>
            <a:p>
              <a:pPr marL="234950" indent="-234950" eaLnBrk="0" hangingPunct="0">
                <a:buFontTx/>
                <a:buChar char="•"/>
                <a:defRPr/>
              </a:pPr>
              <a:r>
                <a:rPr lang="en-US" altLang="ko-KR" sz="1600" dirty="0">
                  <a:solidFill>
                    <a:schemeClr val="tx1"/>
                  </a:solidFill>
                  <a:effectLst>
                    <a:outerShdw blurRad="38100" dist="38100" dir="2700000" algn="tl">
                      <a:srgbClr val="000000">
                        <a:alpha val="43137"/>
                      </a:srgbClr>
                    </a:outerShdw>
                  </a:effectLst>
                  <a:latin typeface="Arial" charset="0"/>
                  <a:cs typeface="Times New Roman" pitchFamily="18" charset="0"/>
                </a:rPr>
                <a:t>Batch Process</a:t>
              </a:r>
            </a:p>
            <a:p>
              <a:pPr marL="234950" indent="-234950" eaLnBrk="0" hangingPunct="0">
                <a:buFontTx/>
                <a:buChar char="•"/>
                <a:defRPr/>
              </a:pPr>
              <a:r>
                <a:rPr lang="en-US" altLang="ko-KR" sz="1600" dirty="0">
                  <a:solidFill>
                    <a:schemeClr val="tx1"/>
                  </a:solidFill>
                  <a:effectLst>
                    <a:outerShdw blurRad="38100" dist="38100" dir="2700000" algn="tl">
                      <a:srgbClr val="000000">
                        <a:alpha val="43137"/>
                      </a:srgbClr>
                    </a:outerShdw>
                  </a:effectLst>
                  <a:latin typeface="Arial" charset="0"/>
                  <a:cs typeface="Times New Roman" pitchFamily="18" charset="0"/>
                </a:rPr>
                <a:t>Few People</a:t>
              </a:r>
            </a:p>
            <a:p>
              <a:pPr marL="234950" indent="-234950" eaLnBrk="0" hangingPunct="0">
                <a:buFontTx/>
                <a:buChar char="•"/>
                <a:defRPr/>
              </a:pPr>
              <a:r>
                <a:rPr lang="en-US" altLang="ko-KR" sz="1600" dirty="0">
                  <a:solidFill>
                    <a:schemeClr val="tx1"/>
                  </a:solidFill>
                  <a:effectLst>
                    <a:outerShdw blurRad="38100" dist="38100" dir="2700000" algn="tl">
                      <a:srgbClr val="000000">
                        <a:alpha val="43137"/>
                      </a:srgbClr>
                    </a:outerShdw>
                  </a:effectLst>
                  <a:latin typeface="Arial" charset="0"/>
                  <a:cs typeface="Times New Roman" pitchFamily="18" charset="0"/>
                </a:rPr>
                <a:t>Back Office</a:t>
              </a:r>
            </a:p>
          </p:txBody>
        </p:sp>
      </p:grpSp>
      <p:grpSp>
        <p:nvGrpSpPr>
          <p:cNvPr id="23557" name="Group 38"/>
          <p:cNvGrpSpPr>
            <a:grpSpLocks/>
          </p:cNvGrpSpPr>
          <p:nvPr/>
        </p:nvGrpSpPr>
        <p:grpSpPr bwMode="auto">
          <a:xfrm>
            <a:off x="3570288" y="836712"/>
            <a:ext cx="2080997" cy="2327275"/>
            <a:chOff x="2160" y="1008"/>
            <a:chExt cx="1440" cy="1563"/>
          </a:xfrm>
        </p:grpSpPr>
        <p:grpSp>
          <p:nvGrpSpPr>
            <p:cNvPr id="23596" name="Group 39"/>
            <p:cNvGrpSpPr>
              <a:grpSpLocks/>
            </p:cNvGrpSpPr>
            <p:nvPr/>
          </p:nvGrpSpPr>
          <p:grpSpPr bwMode="auto">
            <a:xfrm>
              <a:off x="2160" y="1008"/>
              <a:ext cx="1440" cy="1563"/>
              <a:chOff x="240" y="2160"/>
              <a:chExt cx="1440" cy="1632"/>
            </a:xfrm>
          </p:grpSpPr>
          <p:sp>
            <p:nvSpPr>
              <p:cNvPr id="22574" name="Rectangle 40"/>
              <p:cNvSpPr>
                <a:spLocks noChangeArrowheads="1"/>
              </p:cNvSpPr>
              <p:nvPr/>
            </p:nvSpPr>
            <p:spPr bwMode="auto">
              <a:xfrm>
                <a:off x="240" y="2160"/>
                <a:ext cx="1435" cy="1632"/>
              </a:xfrm>
              <a:prstGeom prst="rect">
                <a:avLst/>
              </a:prstGeom>
              <a:noFill/>
              <a:ln w="12700">
                <a:solidFill>
                  <a:schemeClr val="accent1"/>
                </a:solidFill>
                <a:miter lim="800000"/>
                <a:headEnd type="none" w="sm" len="sm"/>
                <a:tailEnd type="none" w="sm" len="sm"/>
              </a:ln>
            </p:spPr>
            <p:txBody>
              <a:bodyPr wrap="none" anchor="ctr"/>
              <a:lstStyle/>
              <a:p>
                <a:pPr>
                  <a:defRPr/>
                </a:pPr>
                <a:endParaRPr lang="ko-KR" altLang="en-US">
                  <a:solidFill>
                    <a:schemeClr val="tx1"/>
                  </a:solidFill>
                  <a:effectLst>
                    <a:outerShdw blurRad="38100" dist="38100" dir="2700000" algn="tl">
                      <a:srgbClr val="000000">
                        <a:alpha val="43137"/>
                      </a:srgbClr>
                    </a:outerShdw>
                  </a:effectLst>
                  <a:latin typeface="Arial" charset="0"/>
                  <a:ea typeface="굴림" pitchFamily="34" charset="-127"/>
                </a:endParaRPr>
              </a:p>
            </p:txBody>
          </p:sp>
          <p:sp>
            <p:nvSpPr>
              <p:cNvPr id="22575" name="Rectangle 41"/>
              <p:cNvSpPr>
                <a:spLocks noChangeArrowheads="1"/>
              </p:cNvSpPr>
              <p:nvPr/>
            </p:nvSpPr>
            <p:spPr bwMode="auto">
              <a:xfrm>
                <a:off x="240" y="2160"/>
                <a:ext cx="1440" cy="480"/>
              </a:xfrm>
              <a:prstGeom prst="rect">
                <a:avLst/>
              </a:prstGeom>
              <a:solidFill>
                <a:schemeClr val="accent1"/>
              </a:solidFill>
              <a:ln w="9525">
                <a:solidFill>
                  <a:schemeClr val="accent1"/>
                </a:solidFill>
                <a:miter lim="800000"/>
                <a:headEnd/>
                <a:tailEnd/>
              </a:ln>
            </p:spPr>
            <p:txBody>
              <a:bodyPr wrap="none" anchor="ctr"/>
              <a:lstStyle/>
              <a:p>
                <a:pPr>
                  <a:defRPr/>
                </a:pPr>
                <a:endParaRPr lang="ko-KR" altLang="en-US">
                  <a:solidFill>
                    <a:schemeClr val="tx1"/>
                  </a:solidFill>
                  <a:effectLst>
                    <a:outerShdw blurRad="38100" dist="38100" dir="2700000" algn="tl">
                      <a:srgbClr val="000000">
                        <a:alpha val="43137"/>
                      </a:srgbClr>
                    </a:outerShdw>
                  </a:effectLst>
                  <a:latin typeface="Arial" charset="0"/>
                  <a:ea typeface="굴림" pitchFamily="34" charset="-127"/>
                </a:endParaRPr>
              </a:p>
            </p:txBody>
          </p:sp>
        </p:grpSp>
        <p:sp>
          <p:nvSpPr>
            <p:cNvPr id="22572" name="Text Box 42"/>
            <p:cNvSpPr txBox="1">
              <a:spLocks noChangeArrowheads="1"/>
            </p:cNvSpPr>
            <p:nvPr/>
          </p:nvSpPr>
          <p:spPr bwMode="auto">
            <a:xfrm>
              <a:off x="2233" y="1023"/>
              <a:ext cx="1265" cy="459"/>
            </a:xfrm>
            <a:prstGeom prst="rect">
              <a:avLst/>
            </a:prstGeom>
            <a:noFill/>
            <a:ln w="9525">
              <a:solidFill>
                <a:schemeClr val="accent1"/>
              </a:solidFill>
              <a:miter lim="800000"/>
              <a:headEnd type="none" w="sm" len="sm"/>
              <a:tailEnd type="none" w="sm" len="sm"/>
            </a:ln>
          </p:spPr>
          <p:txBody>
            <a:bodyPr wrap="none">
              <a:spAutoFit/>
            </a:bodyPr>
            <a:lstStyle/>
            <a:p>
              <a:pPr eaLnBrk="0" hangingPunct="0">
                <a:lnSpc>
                  <a:spcPct val="80000"/>
                </a:lnSpc>
                <a:defRPr/>
              </a:pPr>
              <a:r>
                <a:rPr lang="en-US" altLang="ko-KR" sz="2400" dirty="0">
                  <a:solidFill>
                    <a:schemeClr val="bg1"/>
                  </a:solidFill>
                  <a:effectLst>
                    <a:outerShdw blurRad="38100" dist="38100" dir="2700000" algn="tl">
                      <a:srgbClr val="000000">
                        <a:alpha val="43137"/>
                      </a:srgbClr>
                    </a:outerShdw>
                  </a:effectLst>
                  <a:latin typeface="Arial" charset="0"/>
                  <a:cs typeface="Times New Roman" pitchFamily="18" charset="0"/>
                </a:rPr>
                <a:t>Internet</a:t>
              </a:r>
            </a:p>
            <a:p>
              <a:pPr eaLnBrk="0" hangingPunct="0">
                <a:lnSpc>
                  <a:spcPct val="80000"/>
                </a:lnSpc>
                <a:defRPr/>
              </a:pPr>
              <a:r>
                <a:rPr lang="en-US" altLang="ko-KR" sz="2400" dirty="0">
                  <a:solidFill>
                    <a:schemeClr val="bg1"/>
                  </a:solidFill>
                  <a:effectLst>
                    <a:outerShdw blurRad="38100" dist="38100" dir="2700000" algn="tl">
                      <a:srgbClr val="000000">
                        <a:alpha val="43137"/>
                      </a:srgbClr>
                    </a:outerShdw>
                  </a:effectLst>
                  <a:latin typeface="Arial" charset="0"/>
                  <a:cs typeface="Times New Roman" pitchFamily="18" charset="0"/>
                </a:rPr>
                <a:t>e-Business</a:t>
              </a:r>
            </a:p>
          </p:txBody>
        </p:sp>
        <p:sp>
          <p:nvSpPr>
            <p:cNvPr id="22573" name="Text Box 43"/>
            <p:cNvSpPr txBox="1">
              <a:spLocks noChangeArrowheads="1"/>
            </p:cNvSpPr>
            <p:nvPr/>
          </p:nvSpPr>
          <p:spPr bwMode="auto">
            <a:xfrm>
              <a:off x="2209" y="1517"/>
              <a:ext cx="1391" cy="884"/>
            </a:xfrm>
            <a:prstGeom prst="rect">
              <a:avLst/>
            </a:prstGeom>
            <a:noFill/>
            <a:ln w="9525">
              <a:noFill/>
              <a:miter lim="800000"/>
              <a:headEnd type="none" w="sm" len="sm"/>
              <a:tailEnd type="none" w="sm" len="sm"/>
            </a:ln>
          </p:spPr>
          <p:txBody>
            <a:bodyPr>
              <a:spAutoFit/>
            </a:bodyPr>
            <a:lstStyle/>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Hours/Minutes</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Terabytes</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Human Driven</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Many People</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Front Office</a:t>
              </a:r>
            </a:p>
          </p:txBody>
        </p:sp>
      </p:grpSp>
      <p:grpSp>
        <p:nvGrpSpPr>
          <p:cNvPr id="23558" name="Group 44"/>
          <p:cNvGrpSpPr>
            <a:grpSpLocks/>
          </p:cNvGrpSpPr>
          <p:nvPr/>
        </p:nvGrpSpPr>
        <p:grpSpPr bwMode="auto">
          <a:xfrm>
            <a:off x="6430963" y="836712"/>
            <a:ext cx="2081398" cy="2339975"/>
            <a:chOff x="4032" y="1008"/>
            <a:chExt cx="1440" cy="1563"/>
          </a:xfrm>
        </p:grpSpPr>
        <p:grpSp>
          <p:nvGrpSpPr>
            <p:cNvPr id="23591" name="Group 45"/>
            <p:cNvGrpSpPr>
              <a:grpSpLocks/>
            </p:cNvGrpSpPr>
            <p:nvPr/>
          </p:nvGrpSpPr>
          <p:grpSpPr bwMode="auto">
            <a:xfrm>
              <a:off x="4032" y="1008"/>
              <a:ext cx="1440" cy="1563"/>
              <a:chOff x="240" y="2160"/>
              <a:chExt cx="1440" cy="1632"/>
            </a:xfrm>
          </p:grpSpPr>
          <p:sp>
            <p:nvSpPr>
              <p:cNvPr id="22569" name="Rectangle 46"/>
              <p:cNvSpPr>
                <a:spLocks noChangeArrowheads="1"/>
              </p:cNvSpPr>
              <p:nvPr/>
            </p:nvSpPr>
            <p:spPr bwMode="auto">
              <a:xfrm>
                <a:off x="240" y="2160"/>
                <a:ext cx="1433" cy="1632"/>
              </a:xfrm>
              <a:prstGeom prst="rect">
                <a:avLst/>
              </a:prstGeom>
              <a:noFill/>
              <a:ln w="12700">
                <a:solidFill>
                  <a:schemeClr val="accent1"/>
                </a:solidFill>
                <a:miter lim="800000"/>
                <a:headEnd type="none" w="sm" len="sm"/>
                <a:tailEnd type="none" w="sm" len="sm"/>
              </a:ln>
            </p:spPr>
            <p:txBody>
              <a:bodyPr wrap="none" anchor="ctr"/>
              <a:lstStyle/>
              <a:p>
                <a:pPr>
                  <a:defRPr/>
                </a:pPr>
                <a:endParaRPr lang="ko-KR" altLang="en-US">
                  <a:solidFill>
                    <a:schemeClr val="tx1"/>
                  </a:solidFill>
                  <a:effectLst>
                    <a:outerShdw blurRad="38100" dist="38100" dir="2700000" algn="tl">
                      <a:srgbClr val="000000">
                        <a:alpha val="43137"/>
                      </a:srgbClr>
                    </a:outerShdw>
                  </a:effectLst>
                  <a:latin typeface="Arial" charset="0"/>
                  <a:ea typeface="굴림" pitchFamily="34" charset="-127"/>
                </a:endParaRPr>
              </a:p>
            </p:txBody>
          </p:sp>
          <p:sp>
            <p:nvSpPr>
              <p:cNvPr id="22570" name="Rectangle 47"/>
              <p:cNvSpPr>
                <a:spLocks noChangeArrowheads="1"/>
              </p:cNvSpPr>
              <p:nvPr/>
            </p:nvSpPr>
            <p:spPr bwMode="auto">
              <a:xfrm>
                <a:off x="240" y="2160"/>
                <a:ext cx="1440" cy="481"/>
              </a:xfrm>
              <a:prstGeom prst="rect">
                <a:avLst/>
              </a:prstGeom>
              <a:solidFill>
                <a:schemeClr val="accent1"/>
              </a:solidFill>
              <a:ln w="9525">
                <a:solidFill>
                  <a:schemeClr val="accent1"/>
                </a:solidFill>
                <a:miter lim="800000"/>
                <a:headEnd/>
                <a:tailEnd/>
              </a:ln>
            </p:spPr>
            <p:txBody>
              <a:bodyPr wrap="none" anchor="ctr"/>
              <a:lstStyle/>
              <a:p>
                <a:pPr>
                  <a:defRPr/>
                </a:pPr>
                <a:endParaRPr lang="ko-KR" altLang="en-US">
                  <a:solidFill>
                    <a:schemeClr val="tx1"/>
                  </a:solidFill>
                  <a:effectLst>
                    <a:outerShdw blurRad="38100" dist="38100" dir="2700000" algn="tl">
                      <a:srgbClr val="000000">
                        <a:alpha val="43137"/>
                      </a:srgbClr>
                    </a:outerShdw>
                  </a:effectLst>
                  <a:latin typeface="Arial" charset="0"/>
                  <a:ea typeface="굴림" pitchFamily="34" charset="-127"/>
                </a:endParaRPr>
              </a:p>
            </p:txBody>
          </p:sp>
        </p:grpSp>
        <p:sp>
          <p:nvSpPr>
            <p:cNvPr id="22567" name="Text Box 48"/>
            <p:cNvSpPr txBox="1">
              <a:spLocks noChangeArrowheads="1"/>
            </p:cNvSpPr>
            <p:nvPr/>
          </p:nvSpPr>
          <p:spPr bwMode="auto">
            <a:xfrm>
              <a:off x="4175" y="1023"/>
              <a:ext cx="1130" cy="456"/>
            </a:xfrm>
            <a:prstGeom prst="rect">
              <a:avLst/>
            </a:prstGeom>
            <a:noFill/>
            <a:ln w="9525">
              <a:noFill/>
              <a:miter lim="800000"/>
              <a:headEnd type="none" w="sm" len="sm"/>
              <a:tailEnd type="none" w="sm" len="sm"/>
            </a:ln>
          </p:spPr>
          <p:txBody>
            <a:bodyPr wrap="none">
              <a:spAutoFit/>
            </a:bodyPr>
            <a:lstStyle/>
            <a:p>
              <a:pPr eaLnBrk="0" hangingPunct="0">
                <a:lnSpc>
                  <a:spcPct val="80000"/>
                </a:lnSpc>
                <a:defRPr/>
              </a:pPr>
              <a:r>
                <a:rPr lang="en-US" altLang="ko-KR" sz="2400" dirty="0">
                  <a:solidFill>
                    <a:schemeClr val="bg1"/>
                  </a:solidFill>
                  <a:effectLst>
                    <a:outerShdw blurRad="38100" dist="38100" dir="2700000" algn="tl">
                      <a:srgbClr val="000000">
                        <a:alpha val="43137"/>
                      </a:srgbClr>
                    </a:outerShdw>
                  </a:effectLst>
                  <a:latin typeface="Arial" charset="0"/>
                  <a:cs typeface="Times New Roman" pitchFamily="18" charset="0"/>
                </a:rPr>
                <a:t>Real Time</a:t>
              </a:r>
            </a:p>
            <a:p>
              <a:pPr eaLnBrk="0" hangingPunct="0">
                <a:lnSpc>
                  <a:spcPct val="80000"/>
                </a:lnSpc>
                <a:defRPr/>
              </a:pPr>
              <a:r>
                <a:rPr lang="en-US" altLang="ko-KR" sz="2400" dirty="0">
                  <a:solidFill>
                    <a:schemeClr val="bg1"/>
                  </a:solidFill>
                  <a:effectLst>
                    <a:outerShdw blurRad="38100" dist="38100" dir="2700000" algn="tl">
                      <a:srgbClr val="000000">
                        <a:alpha val="43137"/>
                      </a:srgbClr>
                    </a:outerShdw>
                  </a:effectLst>
                  <a:latin typeface="Arial" charset="0"/>
                  <a:cs typeface="Times New Roman" pitchFamily="18" charset="0"/>
                </a:rPr>
                <a:t>Business</a:t>
              </a:r>
            </a:p>
          </p:txBody>
        </p:sp>
        <p:sp>
          <p:nvSpPr>
            <p:cNvPr id="22568" name="Text Box 49"/>
            <p:cNvSpPr txBox="1">
              <a:spLocks noChangeArrowheads="1"/>
            </p:cNvSpPr>
            <p:nvPr/>
          </p:nvSpPr>
          <p:spPr bwMode="auto">
            <a:xfrm>
              <a:off x="4081" y="1517"/>
              <a:ext cx="1389" cy="878"/>
            </a:xfrm>
            <a:prstGeom prst="rect">
              <a:avLst/>
            </a:prstGeom>
            <a:noFill/>
            <a:ln w="9525">
              <a:noFill/>
              <a:miter lim="800000"/>
              <a:headEnd type="none" w="sm" len="sm"/>
              <a:tailEnd type="none" w="sm" len="sm"/>
            </a:ln>
          </p:spPr>
          <p:txBody>
            <a:bodyPr>
              <a:spAutoFit/>
            </a:bodyPr>
            <a:lstStyle/>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(Sub)seconds</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Exabytes</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Event Driven</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Automated</a:t>
              </a:r>
            </a:p>
            <a:p>
              <a:pPr marL="234950" indent="-234950" eaLnBrk="0" hangingPunct="0">
                <a:buFontTx/>
                <a:buChar char="•"/>
                <a:defRPr/>
              </a:pPr>
              <a:r>
                <a:rPr lang="en-US" altLang="ko-KR" sz="1600">
                  <a:solidFill>
                    <a:schemeClr val="tx1"/>
                  </a:solidFill>
                  <a:effectLst>
                    <a:outerShdw blurRad="38100" dist="38100" dir="2700000" algn="tl">
                      <a:srgbClr val="000000">
                        <a:alpha val="43137"/>
                      </a:srgbClr>
                    </a:outerShdw>
                  </a:effectLst>
                  <a:latin typeface="Arial" charset="0"/>
                  <a:cs typeface="Times New Roman" pitchFamily="18" charset="0"/>
                </a:rPr>
                <a:t>Assets</a:t>
              </a:r>
            </a:p>
          </p:txBody>
        </p:sp>
      </p:grpSp>
      <p:sp>
        <p:nvSpPr>
          <p:cNvPr id="22535" name="AutoShape 50"/>
          <p:cNvSpPr>
            <a:spLocks noChangeArrowheads="1"/>
          </p:cNvSpPr>
          <p:nvPr/>
        </p:nvSpPr>
        <p:spPr bwMode="auto">
          <a:xfrm>
            <a:off x="2906713" y="1989237"/>
            <a:ext cx="446087" cy="228600"/>
          </a:xfrm>
          <a:prstGeom prst="rightArrow">
            <a:avLst>
              <a:gd name="adj1" fmla="val 50000"/>
              <a:gd name="adj2" fmla="val 48785"/>
            </a:avLst>
          </a:prstGeom>
          <a:solidFill>
            <a:schemeClr val="accent1"/>
          </a:solidFill>
          <a:ln w="9525">
            <a:solidFill>
              <a:schemeClr val="accent1"/>
            </a:solidFill>
            <a:miter lim="800000"/>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36" name="AutoShape 51"/>
          <p:cNvSpPr>
            <a:spLocks noChangeArrowheads="1"/>
          </p:cNvSpPr>
          <p:nvPr/>
        </p:nvSpPr>
        <p:spPr bwMode="auto">
          <a:xfrm>
            <a:off x="5878513" y="2065437"/>
            <a:ext cx="446087" cy="228600"/>
          </a:xfrm>
          <a:prstGeom prst="rightArrow">
            <a:avLst>
              <a:gd name="adj1" fmla="val 50000"/>
              <a:gd name="adj2" fmla="val 48785"/>
            </a:avLst>
          </a:prstGeom>
          <a:solidFill>
            <a:schemeClr val="accent1"/>
          </a:solidFill>
          <a:ln w="9525">
            <a:solidFill>
              <a:schemeClr val="accent1"/>
            </a:solidFill>
            <a:miter lim="800000"/>
            <a:headEnd/>
            <a:tailEnd/>
          </a:ln>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nvGrpSpPr>
          <p:cNvPr id="23561" name="Group 52"/>
          <p:cNvGrpSpPr>
            <a:grpSpLocks/>
          </p:cNvGrpSpPr>
          <p:nvPr/>
        </p:nvGrpSpPr>
        <p:grpSpPr bwMode="auto">
          <a:xfrm>
            <a:off x="3886200" y="3290987"/>
            <a:ext cx="1390650" cy="1752600"/>
            <a:chOff x="2200" y="2400"/>
            <a:chExt cx="1256" cy="1584"/>
          </a:xfrm>
        </p:grpSpPr>
        <p:pic>
          <p:nvPicPr>
            <p:cNvPr id="23582"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 y="3018"/>
              <a:ext cx="38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3577"/>
              <a:ext cx="50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4"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2400"/>
              <a:ext cx="50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 y="3578"/>
              <a:ext cx="50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6"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 y="2401"/>
              <a:ext cx="50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Line 58"/>
            <p:cNvSpPr>
              <a:spLocks noChangeShapeType="1"/>
            </p:cNvSpPr>
            <p:nvPr/>
          </p:nvSpPr>
          <p:spPr bwMode="auto">
            <a:xfrm>
              <a:off x="2991" y="3366"/>
              <a:ext cx="175" cy="188"/>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63" name="Line 59"/>
            <p:cNvSpPr>
              <a:spLocks noChangeShapeType="1"/>
            </p:cNvSpPr>
            <p:nvPr/>
          </p:nvSpPr>
          <p:spPr bwMode="auto">
            <a:xfrm flipH="1">
              <a:off x="2495" y="3360"/>
              <a:ext cx="176" cy="187"/>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64" name="Line 60"/>
            <p:cNvSpPr>
              <a:spLocks noChangeShapeType="1"/>
            </p:cNvSpPr>
            <p:nvPr/>
          </p:nvSpPr>
          <p:spPr bwMode="auto">
            <a:xfrm flipV="1">
              <a:off x="2991" y="2838"/>
              <a:ext cx="175" cy="188"/>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65" name="Line 61"/>
            <p:cNvSpPr>
              <a:spLocks noChangeShapeType="1"/>
            </p:cNvSpPr>
            <p:nvPr/>
          </p:nvSpPr>
          <p:spPr bwMode="auto">
            <a:xfrm flipH="1" flipV="1">
              <a:off x="2495" y="2832"/>
              <a:ext cx="176" cy="187"/>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grpSp>
        <p:nvGrpSpPr>
          <p:cNvPr id="23562" name="Group 62"/>
          <p:cNvGrpSpPr>
            <a:grpSpLocks/>
          </p:cNvGrpSpPr>
          <p:nvPr/>
        </p:nvGrpSpPr>
        <p:grpSpPr bwMode="auto">
          <a:xfrm>
            <a:off x="1146647" y="3367187"/>
            <a:ext cx="1481137" cy="1600200"/>
            <a:chOff x="432" y="2448"/>
            <a:chExt cx="1200" cy="1296"/>
          </a:xfrm>
        </p:grpSpPr>
        <p:pic>
          <p:nvPicPr>
            <p:cNvPr id="23576" name="Picture 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 y="244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 y="268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8" y="2880"/>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Picture 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 y="292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Picture 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 y="316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 y="3360"/>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3" name="Group 69"/>
          <p:cNvGrpSpPr>
            <a:grpSpLocks/>
          </p:cNvGrpSpPr>
          <p:nvPr/>
        </p:nvGrpSpPr>
        <p:grpSpPr bwMode="auto">
          <a:xfrm>
            <a:off x="6553200" y="3290987"/>
            <a:ext cx="1981200" cy="1744663"/>
            <a:chOff x="3744" y="2372"/>
            <a:chExt cx="1776" cy="1564"/>
          </a:xfrm>
        </p:grpSpPr>
        <p:pic>
          <p:nvPicPr>
            <p:cNvPr id="23565"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 y="3205"/>
              <a:ext cx="337"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71" descr="conce0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6" y="3094"/>
              <a:ext cx="24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Line 72"/>
            <p:cNvSpPr>
              <a:spLocks noChangeShapeType="1"/>
            </p:cNvSpPr>
            <p:nvPr/>
          </p:nvSpPr>
          <p:spPr bwMode="auto">
            <a:xfrm>
              <a:off x="4749" y="2799"/>
              <a:ext cx="0" cy="243"/>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43" name="Line 73"/>
            <p:cNvSpPr>
              <a:spLocks noChangeShapeType="1"/>
            </p:cNvSpPr>
            <p:nvPr/>
          </p:nvSpPr>
          <p:spPr bwMode="auto">
            <a:xfrm rot="-2700000">
              <a:off x="4545" y="2880"/>
              <a:ext cx="0" cy="243"/>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44" name="Line 74"/>
            <p:cNvSpPr>
              <a:spLocks noChangeShapeType="1"/>
            </p:cNvSpPr>
            <p:nvPr/>
          </p:nvSpPr>
          <p:spPr bwMode="auto">
            <a:xfrm rot="5400000">
              <a:off x="5114" y="3083"/>
              <a:ext cx="0" cy="243"/>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45" name="Line 75"/>
            <p:cNvSpPr>
              <a:spLocks noChangeShapeType="1"/>
            </p:cNvSpPr>
            <p:nvPr/>
          </p:nvSpPr>
          <p:spPr bwMode="auto">
            <a:xfrm rot="-5400000">
              <a:off x="4383" y="3082"/>
              <a:ext cx="0" cy="245"/>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22546" name="Line 76"/>
            <p:cNvSpPr>
              <a:spLocks noChangeShapeType="1"/>
            </p:cNvSpPr>
            <p:nvPr/>
          </p:nvSpPr>
          <p:spPr bwMode="auto">
            <a:xfrm rot="2700000" flipH="1">
              <a:off x="4951" y="2880"/>
              <a:ext cx="0" cy="243"/>
            </a:xfrm>
            <a:prstGeom prst="line">
              <a:avLst/>
            </a:prstGeom>
            <a:noFill/>
            <a:ln w="38100">
              <a:solidFill>
                <a:schemeClr val="hlink"/>
              </a:solidFill>
              <a:round/>
              <a:headEnd type="triangle" w="med" len="med"/>
              <a:tailEnd type="triangle" w="med" len="med"/>
            </a:ln>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pic>
          <p:nvPicPr>
            <p:cNvPr id="23572" name="Picture 77" descr="temperature_sens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 y="2544"/>
              <a:ext cx="1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78" descr="moistu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1" y="2688"/>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79" descr="item_sens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0" y="2372"/>
              <a:ext cx="384"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80" descr="motion_sens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4" y="3024"/>
              <a:ext cx="48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5700" y="4653136"/>
            <a:ext cx="1901937" cy="186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4083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457200" y="0"/>
            <a:ext cx="7467600" cy="642938"/>
          </a:xfrm>
        </p:spPr>
        <p:txBody>
          <a:bodyPr/>
          <a:lstStyle/>
          <a:p>
            <a:pPr eaLnBrk="1" fontAlgn="auto" hangingPunct="1">
              <a:spcAft>
                <a:spcPts val="0"/>
              </a:spcAft>
              <a:defRPr/>
            </a:pPr>
            <a:r>
              <a:rPr lang="en-US" altLang="ko-KR" dirty="0">
                <a:ea typeface="굴림" pitchFamily="34" charset="-127"/>
              </a:rPr>
              <a:t>Research challenges</a:t>
            </a:r>
          </a:p>
        </p:txBody>
      </p:sp>
      <p:sp>
        <p:nvSpPr>
          <p:cNvPr id="24579" name="Rectangle 3"/>
          <p:cNvSpPr>
            <a:spLocks noGrp="1" noChangeArrowheads="1"/>
          </p:cNvSpPr>
          <p:nvPr>
            <p:ph sz="quarter" idx="1"/>
          </p:nvPr>
        </p:nvSpPr>
        <p:spPr>
          <a:xfrm>
            <a:off x="685800" y="762000"/>
            <a:ext cx="7848600" cy="5562600"/>
          </a:xfrm>
        </p:spPr>
        <p:txBody>
          <a:bodyPr/>
          <a:lstStyle/>
          <a:p>
            <a:pPr eaLnBrk="1" hangingPunct="1">
              <a:lnSpc>
                <a:spcPct val="120000"/>
              </a:lnSpc>
            </a:pPr>
            <a:r>
              <a:rPr lang="en-US" altLang="ko-KR" sz="1800" smtClean="0">
                <a:ea typeface="굴림" pitchFamily="50" charset="-127"/>
              </a:rPr>
              <a:t>Real-time analysis for rapid response.</a:t>
            </a:r>
          </a:p>
          <a:p>
            <a:pPr eaLnBrk="1" hangingPunct="1">
              <a:lnSpc>
                <a:spcPct val="120000"/>
              </a:lnSpc>
            </a:pPr>
            <a:r>
              <a:rPr lang="en-US" altLang="ko-KR" sz="1800" smtClean="0">
                <a:ea typeface="굴림" pitchFamily="50" charset="-127"/>
              </a:rPr>
              <a:t>Massive amount of data </a:t>
            </a:r>
            <a:r>
              <a:rPr lang="en-US" altLang="ko-KR" sz="1800" smtClean="0">
                <a:ea typeface="굴림" pitchFamily="50" charset="-127"/>
                <a:sym typeface="Symbol" pitchFamily="18" charset="2"/>
              </a:rPr>
              <a:t></a:t>
            </a:r>
            <a:r>
              <a:rPr lang="en-US" altLang="ko-KR" sz="1800" smtClean="0">
                <a:ea typeface="굴림" pitchFamily="50" charset="-127"/>
              </a:rPr>
              <a:t> Smart, efficient, innovative data management and analysis tools.</a:t>
            </a:r>
          </a:p>
          <a:p>
            <a:pPr eaLnBrk="1" hangingPunct="1">
              <a:lnSpc>
                <a:spcPct val="120000"/>
              </a:lnSpc>
            </a:pPr>
            <a:r>
              <a:rPr lang="en-US" altLang="ko-KR" sz="1800" smtClean="0">
                <a:ea typeface="굴림" pitchFamily="50" charset="-127"/>
              </a:rPr>
              <a:t>Poor signal-to-noise ratio due to traffic, construction, explosions, …. </a:t>
            </a:r>
          </a:p>
          <a:p>
            <a:pPr eaLnBrk="1" hangingPunct="1">
              <a:lnSpc>
                <a:spcPct val="120000"/>
              </a:lnSpc>
            </a:pPr>
            <a:r>
              <a:rPr lang="en-US" altLang="ko-KR" sz="1800" smtClean="0">
                <a:ea typeface="굴림" pitchFamily="50" charset="-127"/>
              </a:rPr>
              <a:t>Insufficient data for large earthquakes </a:t>
            </a:r>
            <a:r>
              <a:rPr lang="en-US" altLang="ko-KR" sz="1800" smtClean="0">
                <a:ea typeface="굴림" pitchFamily="50" charset="-127"/>
                <a:sym typeface="Symbol" pitchFamily="18" charset="2"/>
              </a:rPr>
              <a:t> Structure response must be extrapolated from small and moderate-size earthquakes, and force-vibration testing</a:t>
            </a:r>
            <a:r>
              <a:rPr lang="en-US" altLang="ko-KR" sz="1800" smtClean="0">
                <a:ea typeface="굴림" pitchFamily="50" charset="-127"/>
              </a:rPr>
              <a:t>.</a:t>
            </a:r>
          </a:p>
          <a:p>
            <a:pPr eaLnBrk="1" hangingPunct="1">
              <a:lnSpc>
                <a:spcPct val="120000"/>
              </a:lnSpc>
            </a:pPr>
            <a:r>
              <a:rPr lang="en-US" altLang="ko-KR" sz="1800" smtClean="0">
                <a:ea typeface="굴림" pitchFamily="50" charset="-127"/>
              </a:rPr>
              <a:t>First steps</a:t>
            </a:r>
          </a:p>
          <a:p>
            <a:pPr lvl="1" eaLnBrk="1" hangingPunct="1">
              <a:lnSpc>
                <a:spcPct val="120000"/>
              </a:lnSpc>
            </a:pPr>
            <a:r>
              <a:rPr lang="en-US" altLang="ko-KR" sz="1600" smtClean="0">
                <a:ea typeface="굴림" pitchFamily="50" charset="-127"/>
              </a:rPr>
              <a:t>Monitor building motion </a:t>
            </a:r>
          </a:p>
          <a:p>
            <a:pPr lvl="1" eaLnBrk="1" hangingPunct="1">
              <a:lnSpc>
                <a:spcPct val="120000"/>
              </a:lnSpc>
            </a:pPr>
            <a:r>
              <a:rPr lang="en-US" altLang="ko-KR" sz="1600" smtClean="0">
                <a:ea typeface="굴림" pitchFamily="50" charset="-127"/>
              </a:rPr>
              <a:t>Develop algorithm for network to recognize significant seismic events using real-time monitoring.</a:t>
            </a:r>
          </a:p>
          <a:p>
            <a:pPr lvl="1" eaLnBrk="1" hangingPunct="1">
              <a:lnSpc>
                <a:spcPct val="120000"/>
              </a:lnSpc>
            </a:pPr>
            <a:r>
              <a:rPr lang="en-US" altLang="ko-KR" sz="1600" smtClean="0">
                <a:ea typeface="굴림" pitchFamily="50" charset="-127"/>
              </a:rPr>
              <a:t>Develop theoretical model of building motion and soil structure by numerical simulation and inversion.</a:t>
            </a:r>
          </a:p>
          <a:p>
            <a:pPr lvl="1" eaLnBrk="1" hangingPunct="1">
              <a:lnSpc>
                <a:spcPct val="120000"/>
              </a:lnSpc>
            </a:pPr>
            <a:r>
              <a:rPr lang="en-US" altLang="ko-KR" sz="1600" smtClean="0">
                <a:ea typeface="굴림" pitchFamily="50" charset="-127"/>
              </a:rPr>
              <a:t>Apply dense sensing of building and infrastructure (plumbing, ducts) with experimental nodes.</a:t>
            </a:r>
            <a:endParaRPr lang="en-US" altLang="ko-KR" sz="1800" smtClean="0">
              <a:ea typeface="굴림" pitchFamily="50" charset="-127"/>
            </a:endParaRPr>
          </a:p>
          <a:p>
            <a:pPr eaLnBrk="1" hangingPunct="1">
              <a:lnSpc>
                <a:spcPct val="90000"/>
              </a:lnSpc>
            </a:pPr>
            <a:endParaRPr lang="en-US" altLang="ko-KR" sz="1800" smtClean="0">
              <a:ea typeface="굴림" pitchFamily="50" charset="-127"/>
            </a:endParaRPr>
          </a:p>
        </p:txBody>
      </p:sp>
      <p:sp>
        <p:nvSpPr>
          <p:cNvPr id="24580" name="슬라이드 번호 개체 틀 4"/>
          <p:cNvSpPr>
            <a:spLocks noGrp="1"/>
          </p:cNvSpPr>
          <p:nvPr>
            <p:ph type="sldNum" sz="quarter" idx="11"/>
          </p:nvPr>
        </p:nvSpPr>
        <p:spPr bwMode="auto">
          <a:xfrm>
            <a:off x="8143875" y="5786438"/>
            <a:ext cx="6429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kumimoji="0" lang="en-US" altLang="ko-KR" sz="1400" smtClean="0">
                <a:solidFill>
                  <a:schemeClr val="bg1"/>
                </a:solidFill>
                <a:effectLst/>
              </a:rPr>
              <a:t>1-</a:t>
            </a:r>
            <a:fld id="{03281AF0-5440-460C-81AE-281CAFB4F069}" type="slidenum">
              <a:rPr kumimoji="0" lang="en-US" altLang="ko-KR" sz="1400" smtClean="0">
                <a:solidFill>
                  <a:schemeClr val="bg1"/>
                </a:solidFill>
                <a:effectLst/>
              </a:rPr>
              <a:pPr eaLnBrk="1" hangingPunct="1">
                <a:buFont typeface="Webdings" pitchFamily="18" charset="2"/>
                <a:buNone/>
              </a:pPr>
              <a:t>8</a:t>
            </a:fld>
            <a:endParaRPr kumimoji="0" lang="en-US" altLang="ko-KR" sz="1400" smtClean="0">
              <a:solidFill>
                <a:schemeClr val="bg1"/>
              </a:solidFill>
              <a:effectLst/>
            </a:endParaRPr>
          </a:p>
        </p:txBody>
      </p:sp>
    </p:spTree>
    <p:extLst>
      <p:ext uri="{BB962C8B-B14F-4D97-AF65-F5344CB8AC3E}">
        <p14:creationId xmlns:p14="http://schemas.microsoft.com/office/powerpoint/2010/main" val="1243703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98438" y="44624"/>
            <a:ext cx="7772400" cy="723900"/>
          </a:xfrm>
        </p:spPr>
        <p:txBody>
          <a:bodyPr/>
          <a:lstStyle/>
          <a:p>
            <a:pPr eaLnBrk="1" fontAlgn="auto" hangingPunct="1">
              <a:spcAft>
                <a:spcPts val="0"/>
              </a:spcAft>
              <a:defRPr/>
            </a:pPr>
            <a:r>
              <a:rPr lang="en-US" altLang="ko-KR" dirty="0" smtClean="0">
                <a:ea typeface="굴림" pitchFamily="34" charset="-127"/>
              </a:rPr>
              <a:t>App: </a:t>
            </a:r>
            <a:r>
              <a:rPr lang="en-US" altLang="ko-KR" dirty="0">
                <a:ea typeface="굴림" pitchFamily="34" charset="-127"/>
              </a:rPr>
              <a:t>Contaminant Transport</a:t>
            </a:r>
          </a:p>
        </p:txBody>
      </p:sp>
      <p:sp>
        <p:nvSpPr>
          <p:cNvPr id="25603" name="Rectangle 3"/>
          <p:cNvSpPr>
            <a:spLocks noGrp="1" noChangeArrowheads="1"/>
          </p:cNvSpPr>
          <p:nvPr>
            <p:ph type="body" sz="half" idx="2"/>
          </p:nvPr>
        </p:nvSpPr>
        <p:spPr>
          <a:xfrm>
            <a:off x="4419600" y="838200"/>
            <a:ext cx="4572000" cy="5029200"/>
          </a:xfrm>
        </p:spPr>
        <p:txBody>
          <a:bodyPr/>
          <a:lstStyle/>
          <a:p>
            <a:pPr eaLnBrk="1" hangingPunct="1">
              <a:lnSpc>
                <a:spcPct val="110000"/>
              </a:lnSpc>
            </a:pPr>
            <a:r>
              <a:rPr lang="en-US" altLang="ko-KR" sz="1800" dirty="0" smtClean="0">
                <a:ea typeface="굴림" pitchFamily="50" charset="-127"/>
              </a:rPr>
              <a:t>Science</a:t>
            </a:r>
          </a:p>
          <a:p>
            <a:pPr lvl="1" eaLnBrk="1" hangingPunct="1">
              <a:lnSpc>
                <a:spcPct val="110000"/>
              </a:lnSpc>
            </a:pPr>
            <a:r>
              <a:rPr lang="en-US" altLang="ko-KR" sz="1800" dirty="0" smtClean="0">
                <a:ea typeface="굴림" pitchFamily="50" charset="-127"/>
              </a:rPr>
              <a:t>Understand </a:t>
            </a:r>
            <a:r>
              <a:rPr lang="en-US" altLang="ko-KR" sz="1800" dirty="0" err="1" smtClean="0">
                <a:ea typeface="굴림" pitchFamily="50" charset="-127"/>
              </a:rPr>
              <a:t>intermedia</a:t>
            </a:r>
            <a:r>
              <a:rPr lang="en-US" altLang="ko-KR" sz="1800" dirty="0" smtClean="0">
                <a:ea typeface="굴림" pitchFamily="50" charset="-127"/>
              </a:rPr>
              <a:t> contaminant transport in real systems.</a:t>
            </a:r>
          </a:p>
          <a:p>
            <a:pPr lvl="1" eaLnBrk="1" hangingPunct="1">
              <a:lnSpc>
                <a:spcPct val="110000"/>
              </a:lnSpc>
            </a:pPr>
            <a:r>
              <a:rPr lang="en-US" altLang="ko-KR" sz="1800" dirty="0" smtClean="0">
                <a:ea typeface="굴림" pitchFamily="50" charset="-127"/>
              </a:rPr>
              <a:t>Identify risky situations before they become exposures.</a:t>
            </a:r>
            <a:r>
              <a:rPr lang="en-US" altLang="ko-KR" sz="2000" dirty="0" smtClean="0">
                <a:ea typeface="굴림" pitchFamily="50" charset="-127"/>
              </a:rPr>
              <a:t> </a:t>
            </a:r>
          </a:p>
          <a:p>
            <a:pPr lvl="1" eaLnBrk="1" hangingPunct="1">
              <a:lnSpc>
                <a:spcPct val="110000"/>
              </a:lnSpc>
            </a:pPr>
            <a:r>
              <a:rPr lang="en-US" altLang="ko-KR" sz="2000" dirty="0" smtClean="0">
                <a:ea typeface="굴림" pitchFamily="50" charset="-127"/>
              </a:rPr>
              <a:t>Subterranean deployment.</a:t>
            </a:r>
          </a:p>
          <a:p>
            <a:pPr eaLnBrk="1" hangingPunct="1">
              <a:lnSpc>
                <a:spcPct val="90000"/>
              </a:lnSpc>
            </a:pPr>
            <a:r>
              <a:rPr lang="en-US" altLang="ko-KR" sz="2000" dirty="0" smtClean="0">
                <a:ea typeface="굴림" pitchFamily="50" charset="-127"/>
              </a:rPr>
              <a:t>Multiple modalities (e.g., pH, redox conditions, etc.)</a:t>
            </a:r>
          </a:p>
          <a:p>
            <a:pPr eaLnBrk="1" hangingPunct="1">
              <a:lnSpc>
                <a:spcPct val="90000"/>
              </a:lnSpc>
            </a:pPr>
            <a:r>
              <a:rPr lang="en-US" altLang="ko-KR" sz="2000" dirty="0" smtClean="0">
                <a:ea typeface="굴림" pitchFamily="50" charset="-127"/>
              </a:rPr>
              <a:t>Micro sizes for some applications (e.g., pesticide transport in plant roots).</a:t>
            </a:r>
          </a:p>
          <a:p>
            <a:pPr eaLnBrk="1" hangingPunct="1">
              <a:lnSpc>
                <a:spcPct val="90000"/>
              </a:lnSpc>
            </a:pPr>
            <a:r>
              <a:rPr lang="en-US" altLang="ko-KR" sz="2000" dirty="0" smtClean="0">
                <a:ea typeface="굴림" pitchFamily="50" charset="-127"/>
              </a:rPr>
              <a:t>Tracking contaminant “fronts”.</a:t>
            </a:r>
          </a:p>
          <a:p>
            <a:pPr eaLnBrk="1" hangingPunct="1">
              <a:lnSpc>
                <a:spcPct val="90000"/>
              </a:lnSpc>
            </a:pPr>
            <a:r>
              <a:rPr lang="en-US" altLang="ko-KR" sz="2000" dirty="0" smtClean="0">
                <a:ea typeface="굴림" pitchFamily="50" charset="-127"/>
              </a:rPr>
              <a:t>At-node interpretation of potential for risk (in field deployment).</a:t>
            </a:r>
          </a:p>
        </p:txBody>
      </p:sp>
      <p:sp>
        <p:nvSpPr>
          <p:cNvPr id="468996" name="Rectangle 4"/>
          <p:cNvSpPr>
            <a:spLocks noChangeArrowheads="1"/>
          </p:cNvSpPr>
          <p:nvPr/>
        </p:nvSpPr>
        <p:spPr bwMode="auto">
          <a:xfrm>
            <a:off x="468313" y="2471738"/>
            <a:ext cx="3957637" cy="1497012"/>
          </a:xfrm>
          <a:prstGeom prst="rect">
            <a:avLst/>
          </a:prstGeom>
          <a:solidFill>
            <a:srgbClr val="AC7238"/>
          </a:solidFill>
          <a:ln w="9525">
            <a:noFill/>
            <a:miter lim="800000"/>
            <a:headEnd/>
            <a:tailEnd/>
          </a:ln>
          <a:effectLst/>
        </p:spPr>
        <p:txBody>
          <a:bodyPr wrap="none" anchor="ctr"/>
          <a:lstStyle/>
          <a:p>
            <a:pPr algn="ctr">
              <a:defRPr/>
            </a:pPr>
            <a:endParaRPr lang="ko-KR" altLang="ko-KR">
              <a:effectLst>
                <a:outerShdw blurRad="38100" dist="38100" dir="2700000" algn="tl">
                  <a:srgbClr val="000000">
                    <a:alpha val="43137"/>
                  </a:srgbClr>
                </a:outerShdw>
              </a:effectLst>
              <a:latin typeface="Arial" charset="0"/>
              <a:ea typeface="굴림" pitchFamily="34" charset="-127"/>
            </a:endParaRPr>
          </a:p>
        </p:txBody>
      </p:sp>
      <p:sp>
        <p:nvSpPr>
          <p:cNvPr id="468997" name="Rectangle 5"/>
          <p:cNvSpPr>
            <a:spLocks noChangeArrowheads="1"/>
          </p:cNvSpPr>
          <p:nvPr/>
        </p:nvSpPr>
        <p:spPr bwMode="auto">
          <a:xfrm>
            <a:off x="2438400" y="2590800"/>
            <a:ext cx="1704975" cy="366713"/>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altLang="ko-KR" sz="1800" dirty="0">
                <a:solidFill>
                  <a:srgbClr val="FFFFCC"/>
                </a:solidFill>
                <a:effectLst>
                  <a:outerShdw blurRad="38100" dist="38100" dir="2700000" algn="tl">
                    <a:srgbClr val="000000">
                      <a:alpha val="43137"/>
                    </a:srgbClr>
                  </a:outerShdw>
                </a:effectLst>
                <a:latin typeface="Arial" charset="0"/>
                <a:ea typeface="굴림" pitchFamily="34" charset="-127"/>
              </a:rPr>
              <a:t>Soil Zone</a:t>
            </a:r>
            <a:endParaRPr lang="en-US" altLang="ko-KR" sz="1600" dirty="0">
              <a:solidFill>
                <a:srgbClr val="000000"/>
              </a:solidFill>
              <a:effectLst>
                <a:outerShdw blurRad="38100" dist="38100" dir="2700000" algn="tl">
                  <a:srgbClr val="000000">
                    <a:alpha val="43137"/>
                  </a:srgbClr>
                </a:outerShdw>
              </a:effectLst>
              <a:latin typeface="Arial" charset="0"/>
              <a:ea typeface="굴림" pitchFamily="34" charset="-127"/>
            </a:endParaRPr>
          </a:p>
        </p:txBody>
      </p:sp>
      <p:grpSp>
        <p:nvGrpSpPr>
          <p:cNvPr id="25607" name="Group 6"/>
          <p:cNvGrpSpPr>
            <a:grpSpLocks/>
          </p:cNvGrpSpPr>
          <p:nvPr/>
        </p:nvGrpSpPr>
        <p:grpSpPr bwMode="auto">
          <a:xfrm>
            <a:off x="458788" y="3776663"/>
            <a:ext cx="3965575" cy="1733550"/>
            <a:chOff x="1192" y="2561"/>
            <a:chExt cx="3133" cy="1428"/>
          </a:xfrm>
        </p:grpSpPr>
        <p:sp>
          <p:nvSpPr>
            <p:cNvPr id="468999" name="Rectangle 7"/>
            <p:cNvSpPr>
              <a:spLocks noChangeArrowheads="1"/>
            </p:cNvSpPr>
            <p:nvPr/>
          </p:nvSpPr>
          <p:spPr bwMode="auto">
            <a:xfrm>
              <a:off x="1200" y="2688"/>
              <a:ext cx="3125" cy="1301"/>
            </a:xfrm>
            <a:prstGeom prst="rect">
              <a:avLst/>
            </a:prstGeom>
            <a:solidFill>
              <a:srgbClr val="3B9DFF"/>
            </a:solidFill>
            <a:ln w="9525">
              <a:no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00" name="Freeform 8"/>
            <p:cNvSpPr>
              <a:spLocks/>
            </p:cNvSpPr>
            <p:nvPr/>
          </p:nvSpPr>
          <p:spPr bwMode="auto">
            <a:xfrm>
              <a:off x="1192" y="2561"/>
              <a:ext cx="3128" cy="352"/>
            </a:xfrm>
            <a:custGeom>
              <a:avLst/>
              <a:gdLst/>
              <a:ahLst/>
              <a:cxnLst>
                <a:cxn ang="0">
                  <a:pos x="0" y="70"/>
                </a:cxn>
                <a:cxn ang="0">
                  <a:pos x="14" y="5"/>
                </a:cxn>
                <a:cxn ang="0">
                  <a:pos x="125" y="9"/>
                </a:cxn>
                <a:cxn ang="0">
                  <a:pos x="257" y="37"/>
                </a:cxn>
                <a:cxn ang="0">
                  <a:pos x="534" y="47"/>
                </a:cxn>
                <a:cxn ang="0">
                  <a:pos x="604" y="56"/>
                </a:cxn>
                <a:cxn ang="0">
                  <a:pos x="687" y="56"/>
                </a:cxn>
                <a:cxn ang="0">
                  <a:pos x="839" y="56"/>
                </a:cxn>
                <a:cxn ang="0">
                  <a:pos x="902" y="65"/>
                </a:cxn>
                <a:cxn ang="0">
                  <a:pos x="1026" y="70"/>
                </a:cxn>
                <a:cxn ang="0">
                  <a:pos x="1089" y="75"/>
                </a:cxn>
                <a:cxn ang="0">
                  <a:pos x="1186" y="79"/>
                </a:cxn>
                <a:cxn ang="0">
                  <a:pos x="1373" y="75"/>
                </a:cxn>
                <a:cxn ang="0">
                  <a:pos x="1491" y="108"/>
                </a:cxn>
                <a:cxn ang="0">
                  <a:pos x="1623" y="103"/>
                </a:cxn>
                <a:cxn ang="0">
                  <a:pos x="1741" y="89"/>
                </a:cxn>
                <a:cxn ang="0">
                  <a:pos x="1817" y="108"/>
                </a:cxn>
                <a:cxn ang="0">
                  <a:pos x="1851" y="108"/>
                </a:cxn>
                <a:cxn ang="0">
                  <a:pos x="1921" y="112"/>
                </a:cxn>
                <a:cxn ang="0">
                  <a:pos x="1942" y="122"/>
                </a:cxn>
                <a:cxn ang="0">
                  <a:pos x="1997" y="126"/>
                </a:cxn>
                <a:cxn ang="0">
                  <a:pos x="2066" y="131"/>
                </a:cxn>
                <a:cxn ang="0">
                  <a:pos x="2115" y="159"/>
                </a:cxn>
                <a:cxn ang="0">
                  <a:pos x="2261" y="164"/>
                </a:cxn>
                <a:cxn ang="0">
                  <a:pos x="2385" y="145"/>
                </a:cxn>
                <a:cxn ang="0">
                  <a:pos x="2538" y="140"/>
                </a:cxn>
                <a:cxn ang="0">
                  <a:pos x="2649" y="159"/>
                </a:cxn>
                <a:cxn ang="0">
                  <a:pos x="2683" y="168"/>
                </a:cxn>
                <a:cxn ang="0">
                  <a:pos x="2732" y="173"/>
                </a:cxn>
                <a:cxn ang="0">
                  <a:pos x="2753" y="178"/>
                </a:cxn>
                <a:cxn ang="0">
                  <a:pos x="2822" y="178"/>
                </a:cxn>
                <a:cxn ang="0">
                  <a:pos x="2933" y="201"/>
                </a:cxn>
                <a:cxn ang="0">
                  <a:pos x="3016" y="201"/>
                </a:cxn>
                <a:cxn ang="0">
                  <a:pos x="3072" y="211"/>
                </a:cxn>
                <a:cxn ang="0">
                  <a:pos x="3120" y="234"/>
                </a:cxn>
                <a:cxn ang="0">
                  <a:pos x="3127" y="318"/>
                </a:cxn>
                <a:cxn ang="0">
                  <a:pos x="3086" y="351"/>
                </a:cxn>
                <a:cxn ang="0">
                  <a:pos x="2995" y="337"/>
                </a:cxn>
                <a:cxn ang="0">
                  <a:pos x="2746" y="290"/>
                </a:cxn>
                <a:cxn ang="0">
                  <a:pos x="1914" y="276"/>
                </a:cxn>
                <a:cxn ang="0">
                  <a:pos x="1137" y="234"/>
                </a:cxn>
                <a:cxn ang="0">
                  <a:pos x="902" y="201"/>
                </a:cxn>
                <a:cxn ang="0">
                  <a:pos x="763" y="173"/>
                </a:cxn>
                <a:cxn ang="0">
                  <a:pos x="569" y="154"/>
                </a:cxn>
                <a:cxn ang="0">
                  <a:pos x="278" y="140"/>
                </a:cxn>
                <a:cxn ang="0">
                  <a:pos x="70" y="122"/>
                </a:cxn>
              </a:cxnLst>
              <a:rect l="0" t="0" r="r" b="b"/>
              <a:pathLst>
                <a:path w="3128" h="352">
                  <a:moveTo>
                    <a:pt x="0" y="126"/>
                  </a:moveTo>
                  <a:lnTo>
                    <a:pt x="0" y="98"/>
                  </a:lnTo>
                  <a:lnTo>
                    <a:pt x="0" y="70"/>
                  </a:lnTo>
                  <a:lnTo>
                    <a:pt x="0" y="37"/>
                  </a:lnTo>
                  <a:lnTo>
                    <a:pt x="7" y="9"/>
                  </a:lnTo>
                  <a:lnTo>
                    <a:pt x="14" y="5"/>
                  </a:lnTo>
                  <a:lnTo>
                    <a:pt x="28" y="0"/>
                  </a:lnTo>
                  <a:lnTo>
                    <a:pt x="63" y="5"/>
                  </a:lnTo>
                  <a:lnTo>
                    <a:pt x="125" y="9"/>
                  </a:lnTo>
                  <a:lnTo>
                    <a:pt x="188" y="19"/>
                  </a:lnTo>
                  <a:lnTo>
                    <a:pt x="222" y="28"/>
                  </a:lnTo>
                  <a:lnTo>
                    <a:pt x="257" y="37"/>
                  </a:lnTo>
                  <a:lnTo>
                    <a:pt x="326" y="33"/>
                  </a:lnTo>
                  <a:lnTo>
                    <a:pt x="396" y="37"/>
                  </a:lnTo>
                  <a:lnTo>
                    <a:pt x="534" y="47"/>
                  </a:lnTo>
                  <a:lnTo>
                    <a:pt x="562" y="56"/>
                  </a:lnTo>
                  <a:lnTo>
                    <a:pt x="583" y="56"/>
                  </a:lnTo>
                  <a:lnTo>
                    <a:pt x="604" y="56"/>
                  </a:lnTo>
                  <a:lnTo>
                    <a:pt x="624" y="51"/>
                  </a:lnTo>
                  <a:lnTo>
                    <a:pt x="645" y="51"/>
                  </a:lnTo>
                  <a:lnTo>
                    <a:pt x="687" y="56"/>
                  </a:lnTo>
                  <a:lnTo>
                    <a:pt x="735" y="61"/>
                  </a:lnTo>
                  <a:lnTo>
                    <a:pt x="791" y="61"/>
                  </a:lnTo>
                  <a:lnTo>
                    <a:pt x="839" y="56"/>
                  </a:lnTo>
                  <a:lnTo>
                    <a:pt x="860" y="56"/>
                  </a:lnTo>
                  <a:lnTo>
                    <a:pt x="881" y="56"/>
                  </a:lnTo>
                  <a:lnTo>
                    <a:pt x="902" y="65"/>
                  </a:lnTo>
                  <a:lnTo>
                    <a:pt x="923" y="70"/>
                  </a:lnTo>
                  <a:lnTo>
                    <a:pt x="985" y="70"/>
                  </a:lnTo>
                  <a:lnTo>
                    <a:pt x="1026" y="70"/>
                  </a:lnTo>
                  <a:lnTo>
                    <a:pt x="1054" y="75"/>
                  </a:lnTo>
                  <a:lnTo>
                    <a:pt x="1068" y="75"/>
                  </a:lnTo>
                  <a:lnTo>
                    <a:pt x="1089" y="75"/>
                  </a:lnTo>
                  <a:lnTo>
                    <a:pt x="1110" y="75"/>
                  </a:lnTo>
                  <a:lnTo>
                    <a:pt x="1137" y="75"/>
                  </a:lnTo>
                  <a:lnTo>
                    <a:pt x="1186" y="79"/>
                  </a:lnTo>
                  <a:lnTo>
                    <a:pt x="1241" y="75"/>
                  </a:lnTo>
                  <a:lnTo>
                    <a:pt x="1311" y="70"/>
                  </a:lnTo>
                  <a:lnTo>
                    <a:pt x="1373" y="75"/>
                  </a:lnTo>
                  <a:lnTo>
                    <a:pt x="1436" y="84"/>
                  </a:lnTo>
                  <a:lnTo>
                    <a:pt x="1463" y="98"/>
                  </a:lnTo>
                  <a:lnTo>
                    <a:pt x="1491" y="108"/>
                  </a:lnTo>
                  <a:lnTo>
                    <a:pt x="1526" y="112"/>
                  </a:lnTo>
                  <a:lnTo>
                    <a:pt x="1553" y="112"/>
                  </a:lnTo>
                  <a:lnTo>
                    <a:pt x="1623" y="103"/>
                  </a:lnTo>
                  <a:lnTo>
                    <a:pt x="1685" y="93"/>
                  </a:lnTo>
                  <a:lnTo>
                    <a:pt x="1713" y="89"/>
                  </a:lnTo>
                  <a:lnTo>
                    <a:pt x="1741" y="89"/>
                  </a:lnTo>
                  <a:lnTo>
                    <a:pt x="1796" y="98"/>
                  </a:lnTo>
                  <a:lnTo>
                    <a:pt x="1810" y="103"/>
                  </a:lnTo>
                  <a:lnTo>
                    <a:pt x="1817" y="108"/>
                  </a:lnTo>
                  <a:lnTo>
                    <a:pt x="1824" y="108"/>
                  </a:lnTo>
                  <a:lnTo>
                    <a:pt x="1838" y="108"/>
                  </a:lnTo>
                  <a:lnTo>
                    <a:pt x="1851" y="108"/>
                  </a:lnTo>
                  <a:lnTo>
                    <a:pt x="1872" y="108"/>
                  </a:lnTo>
                  <a:lnTo>
                    <a:pt x="1914" y="112"/>
                  </a:lnTo>
                  <a:lnTo>
                    <a:pt x="1921" y="112"/>
                  </a:lnTo>
                  <a:lnTo>
                    <a:pt x="1928" y="117"/>
                  </a:lnTo>
                  <a:lnTo>
                    <a:pt x="1935" y="122"/>
                  </a:lnTo>
                  <a:lnTo>
                    <a:pt x="1942" y="122"/>
                  </a:lnTo>
                  <a:lnTo>
                    <a:pt x="1962" y="126"/>
                  </a:lnTo>
                  <a:lnTo>
                    <a:pt x="1976" y="131"/>
                  </a:lnTo>
                  <a:lnTo>
                    <a:pt x="1997" y="126"/>
                  </a:lnTo>
                  <a:lnTo>
                    <a:pt x="2018" y="126"/>
                  </a:lnTo>
                  <a:lnTo>
                    <a:pt x="2039" y="126"/>
                  </a:lnTo>
                  <a:lnTo>
                    <a:pt x="2066" y="131"/>
                  </a:lnTo>
                  <a:lnTo>
                    <a:pt x="2087" y="140"/>
                  </a:lnTo>
                  <a:lnTo>
                    <a:pt x="2101" y="154"/>
                  </a:lnTo>
                  <a:lnTo>
                    <a:pt x="2115" y="159"/>
                  </a:lnTo>
                  <a:lnTo>
                    <a:pt x="2129" y="164"/>
                  </a:lnTo>
                  <a:lnTo>
                    <a:pt x="2198" y="159"/>
                  </a:lnTo>
                  <a:lnTo>
                    <a:pt x="2261" y="164"/>
                  </a:lnTo>
                  <a:lnTo>
                    <a:pt x="2295" y="154"/>
                  </a:lnTo>
                  <a:lnTo>
                    <a:pt x="2323" y="150"/>
                  </a:lnTo>
                  <a:lnTo>
                    <a:pt x="2385" y="145"/>
                  </a:lnTo>
                  <a:lnTo>
                    <a:pt x="2462" y="150"/>
                  </a:lnTo>
                  <a:lnTo>
                    <a:pt x="2503" y="145"/>
                  </a:lnTo>
                  <a:lnTo>
                    <a:pt x="2538" y="140"/>
                  </a:lnTo>
                  <a:lnTo>
                    <a:pt x="2586" y="150"/>
                  </a:lnTo>
                  <a:lnTo>
                    <a:pt x="2635" y="154"/>
                  </a:lnTo>
                  <a:lnTo>
                    <a:pt x="2649" y="159"/>
                  </a:lnTo>
                  <a:lnTo>
                    <a:pt x="2663" y="164"/>
                  </a:lnTo>
                  <a:lnTo>
                    <a:pt x="2670" y="164"/>
                  </a:lnTo>
                  <a:lnTo>
                    <a:pt x="2683" y="168"/>
                  </a:lnTo>
                  <a:lnTo>
                    <a:pt x="2697" y="168"/>
                  </a:lnTo>
                  <a:lnTo>
                    <a:pt x="2718" y="168"/>
                  </a:lnTo>
                  <a:lnTo>
                    <a:pt x="2732" y="173"/>
                  </a:lnTo>
                  <a:lnTo>
                    <a:pt x="2739" y="178"/>
                  </a:lnTo>
                  <a:lnTo>
                    <a:pt x="2746" y="178"/>
                  </a:lnTo>
                  <a:lnTo>
                    <a:pt x="2753" y="178"/>
                  </a:lnTo>
                  <a:lnTo>
                    <a:pt x="2767" y="173"/>
                  </a:lnTo>
                  <a:lnTo>
                    <a:pt x="2787" y="178"/>
                  </a:lnTo>
                  <a:lnTo>
                    <a:pt x="2822" y="178"/>
                  </a:lnTo>
                  <a:lnTo>
                    <a:pt x="2864" y="187"/>
                  </a:lnTo>
                  <a:lnTo>
                    <a:pt x="2905" y="196"/>
                  </a:lnTo>
                  <a:lnTo>
                    <a:pt x="2933" y="201"/>
                  </a:lnTo>
                  <a:lnTo>
                    <a:pt x="2961" y="201"/>
                  </a:lnTo>
                  <a:lnTo>
                    <a:pt x="2988" y="201"/>
                  </a:lnTo>
                  <a:lnTo>
                    <a:pt x="3016" y="201"/>
                  </a:lnTo>
                  <a:lnTo>
                    <a:pt x="3030" y="206"/>
                  </a:lnTo>
                  <a:lnTo>
                    <a:pt x="3044" y="211"/>
                  </a:lnTo>
                  <a:lnTo>
                    <a:pt x="3072" y="211"/>
                  </a:lnTo>
                  <a:lnTo>
                    <a:pt x="3099" y="215"/>
                  </a:lnTo>
                  <a:lnTo>
                    <a:pt x="3113" y="225"/>
                  </a:lnTo>
                  <a:lnTo>
                    <a:pt x="3120" y="234"/>
                  </a:lnTo>
                  <a:lnTo>
                    <a:pt x="3120" y="262"/>
                  </a:lnTo>
                  <a:lnTo>
                    <a:pt x="3127" y="290"/>
                  </a:lnTo>
                  <a:lnTo>
                    <a:pt x="3127" y="318"/>
                  </a:lnTo>
                  <a:lnTo>
                    <a:pt x="3113" y="342"/>
                  </a:lnTo>
                  <a:lnTo>
                    <a:pt x="3099" y="346"/>
                  </a:lnTo>
                  <a:lnTo>
                    <a:pt x="3086" y="351"/>
                  </a:lnTo>
                  <a:lnTo>
                    <a:pt x="3058" y="346"/>
                  </a:lnTo>
                  <a:lnTo>
                    <a:pt x="3030" y="342"/>
                  </a:lnTo>
                  <a:lnTo>
                    <a:pt x="2995" y="337"/>
                  </a:lnTo>
                  <a:lnTo>
                    <a:pt x="2912" y="323"/>
                  </a:lnTo>
                  <a:lnTo>
                    <a:pt x="2829" y="304"/>
                  </a:lnTo>
                  <a:lnTo>
                    <a:pt x="2746" y="290"/>
                  </a:lnTo>
                  <a:lnTo>
                    <a:pt x="2663" y="281"/>
                  </a:lnTo>
                  <a:lnTo>
                    <a:pt x="2288" y="281"/>
                  </a:lnTo>
                  <a:lnTo>
                    <a:pt x="1914" y="276"/>
                  </a:lnTo>
                  <a:lnTo>
                    <a:pt x="1567" y="257"/>
                  </a:lnTo>
                  <a:lnTo>
                    <a:pt x="1221" y="239"/>
                  </a:lnTo>
                  <a:lnTo>
                    <a:pt x="1137" y="234"/>
                  </a:lnTo>
                  <a:lnTo>
                    <a:pt x="1047" y="225"/>
                  </a:lnTo>
                  <a:lnTo>
                    <a:pt x="978" y="211"/>
                  </a:lnTo>
                  <a:lnTo>
                    <a:pt x="902" y="201"/>
                  </a:lnTo>
                  <a:lnTo>
                    <a:pt x="853" y="196"/>
                  </a:lnTo>
                  <a:lnTo>
                    <a:pt x="812" y="187"/>
                  </a:lnTo>
                  <a:lnTo>
                    <a:pt x="763" y="173"/>
                  </a:lnTo>
                  <a:lnTo>
                    <a:pt x="715" y="168"/>
                  </a:lnTo>
                  <a:lnTo>
                    <a:pt x="645" y="159"/>
                  </a:lnTo>
                  <a:lnTo>
                    <a:pt x="569" y="154"/>
                  </a:lnTo>
                  <a:lnTo>
                    <a:pt x="486" y="154"/>
                  </a:lnTo>
                  <a:lnTo>
                    <a:pt x="416" y="154"/>
                  </a:lnTo>
                  <a:lnTo>
                    <a:pt x="278" y="140"/>
                  </a:lnTo>
                  <a:lnTo>
                    <a:pt x="208" y="136"/>
                  </a:lnTo>
                  <a:lnTo>
                    <a:pt x="132" y="131"/>
                  </a:lnTo>
                  <a:lnTo>
                    <a:pt x="70" y="122"/>
                  </a:lnTo>
                  <a:lnTo>
                    <a:pt x="35" y="122"/>
                  </a:lnTo>
                  <a:lnTo>
                    <a:pt x="0" y="126"/>
                  </a:lnTo>
                </a:path>
              </a:pathLst>
            </a:custGeom>
            <a:solidFill>
              <a:srgbClr val="3B9DFF"/>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01" name="AutoShape 9"/>
            <p:cNvSpPr>
              <a:spLocks noChangeArrowheads="1"/>
            </p:cNvSpPr>
            <p:nvPr/>
          </p:nvSpPr>
          <p:spPr bwMode="auto">
            <a:xfrm>
              <a:off x="1200" y="2639"/>
              <a:ext cx="962" cy="97"/>
            </a:xfrm>
            <a:prstGeom prst="rtTriangle">
              <a:avLst/>
            </a:prstGeom>
            <a:solidFill>
              <a:srgbClr val="3B9DFF"/>
            </a:solidFill>
            <a:ln w="9525">
              <a:no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grpSp>
        <p:nvGrpSpPr>
          <p:cNvPr id="25608" name="Group 10"/>
          <p:cNvGrpSpPr>
            <a:grpSpLocks/>
          </p:cNvGrpSpPr>
          <p:nvPr/>
        </p:nvGrpSpPr>
        <p:grpSpPr bwMode="auto">
          <a:xfrm>
            <a:off x="458788" y="4287838"/>
            <a:ext cx="3973512" cy="323850"/>
            <a:chOff x="1185" y="2997"/>
            <a:chExt cx="3139" cy="270"/>
          </a:xfrm>
        </p:grpSpPr>
        <p:sp>
          <p:nvSpPr>
            <p:cNvPr id="469003" name="Freeform 11"/>
            <p:cNvSpPr>
              <a:spLocks/>
            </p:cNvSpPr>
            <p:nvPr/>
          </p:nvSpPr>
          <p:spPr bwMode="auto">
            <a:xfrm>
              <a:off x="1185" y="3000"/>
              <a:ext cx="3139" cy="267"/>
            </a:xfrm>
            <a:custGeom>
              <a:avLst/>
              <a:gdLst/>
              <a:ahLst/>
              <a:cxnLst>
                <a:cxn ang="0">
                  <a:pos x="83" y="0"/>
                </a:cxn>
                <a:cxn ang="0">
                  <a:pos x="194" y="10"/>
                </a:cxn>
                <a:cxn ang="0">
                  <a:pos x="270" y="31"/>
                </a:cxn>
                <a:cxn ang="0">
                  <a:pos x="554" y="73"/>
                </a:cxn>
                <a:cxn ang="0">
                  <a:pos x="886" y="57"/>
                </a:cxn>
                <a:cxn ang="0">
                  <a:pos x="997" y="73"/>
                </a:cxn>
                <a:cxn ang="0">
                  <a:pos x="1108" y="47"/>
                </a:cxn>
                <a:cxn ang="0">
                  <a:pos x="1295" y="10"/>
                </a:cxn>
                <a:cxn ang="0">
                  <a:pos x="1434" y="36"/>
                </a:cxn>
                <a:cxn ang="0">
                  <a:pos x="1607" y="78"/>
                </a:cxn>
                <a:cxn ang="0">
                  <a:pos x="1759" y="89"/>
                </a:cxn>
                <a:cxn ang="0">
                  <a:pos x="1870" y="99"/>
                </a:cxn>
                <a:cxn ang="0">
                  <a:pos x="2037" y="125"/>
                </a:cxn>
                <a:cxn ang="0">
                  <a:pos x="2203" y="120"/>
                </a:cxn>
                <a:cxn ang="0">
                  <a:pos x="2369" y="115"/>
                </a:cxn>
                <a:cxn ang="0">
                  <a:pos x="2605" y="146"/>
                </a:cxn>
                <a:cxn ang="0">
                  <a:pos x="2854" y="146"/>
                </a:cxn>
                <a:cxn ang="0">
                  <a:pos x="3083" y="152"/>
                </a:cxn>
                <a:cxn ang="0">
                  <a:pos x="3131" y="267"/>
                </a:cxn>
                <a:cxn ang="0">
                  <a:pos x="3110" y="220"/>
                </a:cxn>
                <a:cxn ang="0">
                  <a:pos x="2972" y="214"/>
                </a:cxn>
                <a:cxn ang="0">
                  <a:pos x="2889" y="209"/>
                </a:cxn>
                <a:cxn ang="0">
                  <a:pos x="2854" y="193"/>
                </a:cxn>
                <a:cxn ang="0">
                  <a:pos x="2605" y="183"/>
                </a:cxn>
                <a:cxn ang="0">
                  <a:pos x="2445" y="178"/>
                </a:cxn>
                <a:cxn ang="0">
                  <a:pos x="2390" y="178"/>
                </a:cxn>
                <a:cxn ang="0">
                  <a:pos x="2321" y="162"/>
                </a:cxn>
                <a:cxn ang="0">
                  <a:pos x="2182" y="183"/>
                </a:cxn>
                <a:cxn ang="0">
                  <a:pos x="2099" y="199"/>
                </a:cxn>
                <a:cxn ang="0">
                  <a:pos x="1953" y="204"/>
                </a:cxn>
                <a:cxn ang="0">
                  <a:pos x="1933" y="193"/>
                </a:cxn>
                <a:cxn ang="0">
                  <a:pos x="1919" y="162"/>
                </a:cxn>
                <a:cxn ang="0">
                  <a:pos x="1843" y="146"/>
                </a:cxn>
                <a:cxn ang="0">
                  <a:pos x="1690" y="152"/>
                </a:cxn>
                <a:cxn ang="0">
                  <a:pos x="1593" y="146"/>
                </a:cxn>
                <a:cxn ang="0">
                  <a:pos x="1524" y="162"/>
                </a:cxn>
                <a:cxn ang="0">
                  <a:pos x="1441" y="152"/>
                </a:cxn>
                <a:cxn ang="0">
                  <a:pos x="1302" y="146"/>
                </a:cxn>
                <a:cxn ang="0">
                  <a:pos x="1171" y="136"/>
                </a:cxn>
                <a:cxn ang="0">
                  <a:pos x="1018" y="141"/>
                </a:cxn>
                <a:cxn ang="0">
                  <a:pos x="748" y="120"/>
                </a:cxn>
                <a:cxn ang="0">
                  <a:pos x="637" y="141"/>
                </a:cxn>
                <a:cxn ang="0">
                  <a:pos x="561" y="141"/>
                </a:cxn>
                <a:cxn ang="0">
                  <a:pos x="443" y="136"/>
                </a:cxn>
                <a:cxn ang="0">
                  <a:pos x="104" y="94"/>
                </a:cxn>
                <a:cxn ang="0">
                  <a:pos x="7" y="94"/>
                </a:cxn>
                <a:cxn ang="0">
                  <a:pos x="0" y="42"/>
                </a:cxn>
                <a:cxn ang="0">
                  <a:pos x="14" y="10"/>
                </a:cxn>
              </a:cxnLst>
              <a:rect l="0" t="0" r="r" b="b"/>
              <a:pathLst>
                <a:path w="3139" h="268">
                  <a:moveTo>
                    <a:pt x="14" y="10"/>
                  </a:moveTo>
                  <a:lnTo>
                    <a:pt x="34" y="5"/>
                  </a:lnTo>
                  <a:lnTo>
                    <a:pt x="55" y="0"/>
                  </a:lnTo>
                  <a:lnTo>
                    <a:pt x="83" y="0"/>
                  </a:lnTo>
                  <a:lnTo>
                    <a:pt x="97" y="0"/>
                  </a:lnTo>
                  <a:lnTo>
                    <a:pt x="117" y="5"/>
                  </a:lnTo>
                  <a:lnTo>
                    <a:pt x="152" y="5"/>
                  </a:lnTo>
                  <a:lnTo>
                    <a:pt x="194" y="10"/>
                  </a:lnTo>
                  <a:lnTo>
                    <a:pt x="214" y="16"/>
                  </a:lnTo>
                  <a:lnTo>
                    <a:pt x="235" y="21"/>
                  </a:lnTo>
                  <a:lnTo>
                    <a:pt x="249" y="26"/>
                  </a:lnTo>
                  <a:lnTo>
                    <a:pt x="270" y="31"/>
                  </a:lnTo>
                  <a:lnTo>
                    <a:pt x="360" y="36"/>
                  </a:lnTo>
                  <a:lnTo>
                    <a:pt x="450" y="36"/>
                  </a:lnTo>
                  <a:lnTo>
                    <a:pt x="499" y="57"/>
                  </a:lnTo>
                  <a:lnTo>
                    <a:pt x="554" y="73"/>
                  </a:lnTo>
                  <a:lnTo>
                    <a:pt x="602" y="73"/>
                  </a:lnTo>
                  <a:lnTo>
                    <a:pt x="658" y="73"/>
                  </a:lnTo>
                  <a:lnTo>
                    <a:pt x="776" y="63"/>
                  </a:lnTo>
                  <a:lnTo>
                    <a:pt x="886" y="57"/>
                  </a:lnTo>
                  <a:lnTo>
                    <a:pt x="907" y="68"/>
                  </a:lnTo>
                  <a:lnTo>
                    <a:pt x="921" y="73"/>
                  </a:lnTo>
                  <a:lnTo>
                    <a:pt x="956" y="78"/>
                  </a:lnTo>
                  <a:lnTo>
                    <a:pt x="997" y="73"/>
                  </a:lnTo>
                  <a:lnTo>
                    <a:pt x="1053" y="68"/>
                  </a:lnTo>
                  <a:lnTo>
                    <a:pt x="1074" y="57"/>
                  </a:lnTo>
                  <a:lnTo>
                    <a:pt x="1087" y="52"/>
                  </a:lnTo>
                  <a:lnTo>
                    <a:pt x="1108" y="47"/>
                  </a:lnTo>
                  <a:lnTo>
                    <a:pt x="1136" y="47"/>
                  </a:lnTo>
                  <a:lnTo>
                    <a:pt x="1164" y="42"/>
                  </a:lnTo>
                  <a:lnTo>
                    <a:pt x="1191" y="42"/>
                  </a:lnTo>
                  <a:lnTo>
                    <a:pt x="1295" y="10"/>
                  </a:lnTo>
                  <a:lnTo>
                    <a:pt x="1323" y="21"/>
                  </a:lnTo>
                  <a:lnTo>
                    <a:pt x="1351" y="31"/>
                  </a:lnTo>
                  <a:lnTo>
                    <a:pt x="1392" y="36"/>
                  </a:lnTo>
                  <a:lnTo>
                    <a:pt x="1434" y="36"/>
                  </a:lnTo>
                  <a:lnTo>
                    <a:pt x="1461" y="52"/>
                  </a:lnTo>
                  <a:lnTo>
                    <a:pt x="1489" y="63"/>
                  </a:lnTo>
                  <a:lnTo>
                    <a:pt x="1545" y="73"/>
                  </a:lnTo>
                  <a:lnTo>
                    <a:pt x="1607" y="78"/>
                  </a:lnTo>
                  <a:lnTo>
                    <a:pt x="1669" y="78"/>
                  </a:lnTo>
                  <a:lnTo>
                    <a:pt x="1704" y="89"/>
                  </a:lnTo>
                  <a:lnTo>
                    <a:pt x="1732" y="89"/>
                  </a:lnTo>
                  <a:lnTo>
                    <a:pt x="1759" y="89"/>
                  </a:lnTo>
                  <a:lnTo>
                    <a:pt x="1787" y="84"/>
                  </a:lnTo>
                  <a:lnTo>
                    <a:pt x="1815" y="84"/>
                  </a:lnTo>
                  <a:lnTo>
                    <a:pt x="1843" y="94"/>
                  </a:lnTo>
                  <a:lnTo>
                    <a:pt x="1870" y="99"/>
                  </a:lnTo>
                  <a:lnTo>
                    <a:pt x="1898" y="99"/>
                  </a:lnTo>
                  <a:lnTo>
                    <a:pt x="1933" y="105"/>
                  </a:lnTo>
                  <a:lnTo>
                    <a:pt x="1981" y="115"/>
                  </a:lnTo>
                  <a:lnTo>
                    <a:pt x="2037" y="125"/>
                  </a:lnTo>
                  <a:lnTo>
                    <a:pt x="2092" y="125"/>
                  </a:lnTo>
                  <a:lnTo>
                    <a:pt x="2140" y="125"/>
                  </a:lnTo>
                  <a:lnTo>
                    <a:pt x="2182" y="120"/>
                  </a:lnTo>
                  <a:lnTo>
                    <a:pt x="2203" y="120"/>
                  </a:lnTo>
                  <a:lnTo>
                    <a:pt x="2224" y="120"/>
                  </a:lnTo>
                  <a:lnTo>
                    <a:pt x="2258" y="115"/>
                  </a:lnTo>
                  <a:lnTo>
                    <a:pt x="2300" y="110"/>
                  </a:lnTo>
                  <a:lnTo>
                    <a:pt x="2369" y="115"/>
                  </a:lnTo>
                  <a:lnTo>
                    <a:pt x="2431" y="125"/>
                  </a:lnTo>
                  <a:lnTo>
                    <a:pt x="2508" y="131"/>
                  </a:lnTo>
                  <a:lnTo>
                    <a:pt x="2556" y="141"/>
                  </a:lnTo>
                  <a:lnTo>
                    <a:pt x="2605" y="146"/>
                  </a:lnTo>
                  <a:lnTo>
                    <a:pt x="2653" y="146"/>
                  </a:lnTo>
                  <a:lnTo>
                    <a:pt x="2695" y="146"/>
                  </a:lnTo>
                  <a:lnTo>
                    <a:pt x="2806" y="146"/>
                  </a:lnTo>
                  <a:lnTo>
                    <a:pt x="2854" y="146"/>
                  </a:lnTo>
                  <a:lnTo>
                    <a:pt x="2909" y="152"/>
                  </a:lnTo>
                  <a:lnTo>
                    <a:pt x="2972" y="152"/>
                  </a:lnTo>
                  <a:lnTo>
                    <a:pt x="3027" y="152"/>
                  </a:lnTo>
                  <a:lnTo>
                    <a:pt x="3083" y="152"/>
                  </a:lnTo>
                  <a:lnTo>
                    <a:pt x="3138" y="157"/>
                  </a:lnTo>
                  <a:lnTo>
                    <a:pt x="3138" y="214"/>
                  </a:lnTo>
                  <a:lnTo>
                    <a:pt x="3138" y="267"/>
                  </a:lnTo>
                  <a:lnTo>
                    <a:pt x="3131" y="267"/>
                  </a:lnTo>
                  <a:lnTo>
                    <a:pt x="3124" y="256"/>
                  </a:lnTo>
                  <a:lnTo>
                    <a:pt x="3117" y="241"/>
                  </a:lnTo>
                  <a:lnTo>
                    <a:pt x="3117" y="230"/>
                  </a:lnTo>
                  <a:lnTo>
                    <a:pt x="3110" y="220"/>
                  </a:lnTo>
                  <a:lnTo>
                    <a:pt x="3103" y="214"/>
                  </a:lnTo>
                  <a:lnTo>
                    <a:pt x="3090" y="214"/>
                  </a:lnTo>
                  <a:lnTo>
                    <a:pt x="3006" y="214"/>
                  </a:lnTo>
                  <a:lnTo>
                    <a:pt x="2972" y="214"/>
                  </a:lnTo>
                  <a:lnTo>
                    <a:pt x="2951" y="214"/>
                  </a:lnTo>
                  <a:lnTo>
                    <a:pt x="2930" y="214"/>
                  </a:lnTo>
                  <a:lnTo>
                    <a:pt x="2903" y="214"/>
                  </a:lnTo>
                  <a:lnTo>
                    <a:pt x="2889" y="209"/>
                  </a:lnTo>
                  <a:lnTo>
                    <a:pt x="2882" y="204"/>
                  </a:lnTo>
                  <a:lnTo>
                    <a:pt x="2875" y="199"/>
                  </a:lnTo>
                  <a:lnTo>
                    <a:pt x="2868" y="193"/>
                  </a:lnTo>
                  <a:lnTo>
                    <a:pt x="2854" y="193"/>
                  </a:lnTo>
                  <a:lnTo>
                    <a:pt x="2792" y="193"/>
                  </a:lnTo>
                  <a:lnTo>
                    <a:pt x="2736" y="188"/>
                  </a:lnTo>
                  <a:lnTo>
                    <a:pt x="2674" y="178"/>
                  </a:lnTo>
                  <a:lnTo>
                    <a:pt x="2605" y="183"/>
                  </a:lnTo>
                  <a:lnTo>
                    <a:pt x="2535" y="183"/>
                  </a:lnTo>
                  <a:lnTo>
                    <a:pt x="2466" y="183"/>
                  </a:lnTo>
                  <a:lnTo>
                    <a:pt x="2452" y="178"/>
                  </a:lnTo>
                  <a:lnTo>
                    <a:pt x="2445" y="178"/>
                  </a:lnTo>
                  <a:lnTo>
                    <a:pt x="2438" y="178"/>
                  </a:lnTo>
                  <a:lnTo>
                    <a:pt x="2438" y="183"/>
                  </a:lnTo>
                  <a:lnTo>
                    <a:pt x="2418" y="183"/>
                  </a:lnTo>
                  <a:lnTo>
                    <a:pt x="2390" y="178"/>
                  </a:lnTo>
                  <a:lnTo>
                    <a:pt x="2348" y="173"/>
                  </a:lnTo>
                  <a:lnTo>
                    <a:pt x="2334" y="167"/>
                  </a:lnTo>
                  <a:lnTo>
                    <a:pt x="2327" y="162"/>
                  </a:lnTo>
                  <a:lnTo>
                    <a:pt x="2321" y="162"/>
                  </a:lnTo>
                  <a:lnTo>
                    <a:pt x="2279" y="167"/>
                  </a:lnTo>
                  <a:lnTo>
                    <a:pt x="2251" y="173"/>
                  </a:lnTo>
                  <a:lnTo>
                    <a:pt x="2217" y="178"/>
                  </a:lnTo>
                  <a:lnTo>
                    <a:pt x="2182" y="183"/>
                  </a:lnTo>
                  <a:lnTo>
                    <a:pt x="2161" y="188"/>
                  </a:lnTo>
                  <a:lnTo>
                    <a:pt x="2140" y="193"/>
                  </a:lnTo>
                  <a:lnTo>
                    <a:pt x="2120" y="199"/>
                  </a:lnTo>
                  <a:lnTo>
                    <a:pt x="2099" y="199"/>
                  </a:lnTo>
                  <a:lnTo>
                    <a:pt x="2064" y="204"/>
                  </a:lnTo>
                  <a:lnTo>
                    <a:pt x="2030" y="204"/>
                  </a:lnTo>
                  <a:lnTo>
                    <a:pt x="1988" y="204"/>
                  </a:lnTo>
                  <a:lnTo>
                    <a:pt x="1953" y="204"/>
                  </a:lnTo>
                  <a:lnTo>
                    <a:pt x="1940" y="204"/>
                  </a:lnTo>
                  <a:lnTo>
                    <a:pt x="1933" y="204"/>
                  </a:lnTo>
                  <a:lnTo>
                    <a:pt x="1933" y="199"/>
                  </a:lnTo>
                  <a:lnTo>
                    <a:pt x="1933" y="193"/>
                  </a:lnTo>
                  <a:lnTo>
                    <a:pt x="1933" y="183"/>
                  </a:lnTo>
                  <a:lnTo>
                    <a:pt x="1933" y="173"/>
                  </a:lnTo>
                  <a:lnTo>
                    <a:pt x="1933" y="162"/>
                  </a:lnTo>
                  <a:lnTo>
                    <a:pt x="1919" y="162"/>
                  </a:lnTo>
                  <a:lnTo>
                    <a:pt x="1905" y="157"/>
                  </a:lnTo>
                  <a:lnTo>
                    <a:pt x="1884" y="152"/>
                  </a:lnTo>
                  <a:lnTo>
                    <a:pt x="1863" y="146"/>
                  </a:lnTo>
                  <a:lnTo>
                    <a:pt x="1843" y="146"/>
                  </a:lnTo>
                  <a:lnTo>
                    <a:pt x="1815" y="146"/>
                  </a:lnTo>
                  <a:lnTo>
                    <a:pt x="1766" y="152"/>
                  </a:lnTo>
                  <a:lnTo>
                    <a:pt x="1732" y="152"/>
                  </a:lnTo>
                  <a:lnTo>
                    <a:pt x="1690" y="152"/>
                  </a:lnTo>
                  <a:lnTo>
                    <a:pt x="1642" y="152"/>
                  </a:lnTo>
                  <a:lnTo>
                    <a:pt x="1621" y="146"/>
                  </a:lnTo>
                  <a:lnTo>
                    <a:pt x="1607" y="146"/>
                  </a:lnTo>
                  <a:lnTo>
                    <a:pt x="1593" y="146"/>
                  </a:lnTo>
                  <a:lnTo>
                    <a:pt x="1572" y="146"/>
                  </a:lnTo>
                  <a:lnTo>
                    <a:pt x="1552" y="152"/>
                  </a:lnTo>
                  <a:lnTo>
                    <a:pt x="1531" y="157"/>
                  </a:lnTo>
                  <a:lnTo>
                    <a:pt x="1524" y="162"/>
                  </a:lnTo>
                  <a:lnTo>
                    <a:pt x="1517" y="162"/>
                  </a:lnTo>
                  <a:lnTo>
                    <a:pt x="1489" y="162"/>
                  </a:lnTo>
                  <a:lnTo>
                    <a:pt x="1461" y="162"/>
                  </a:lnTo>
                  <a:lnTo>
                    <a:pt x="1441" y="152"/>
                  </a:lnTo>
                  <a:lnTo>
                    <a:pt x="1420" y="141"/>
                  </a:lnTo>
                  <a:lnTo>
                    <a:pt x="1378" y="146"/>
                  </a:lnTo>
                  <a:lnTo>
                    <a:pt x="1344" y="146"/>
                  </a:lnTo>
                  <a:lnTo>
                    <a:pt x="1302" y="146"/>
                  </a:lnTo>
                  <a:lnTo>
                    <a:pt x="1261" y="146"/>
                  </a:lnTo>
                  <a:lnTo>
                    <a:pt x="1233" y="136"/>
                  </a:lnTo>
                  <a:lnTo>
                    <a:pt x="1205" y="136"/>
                  </a:lnTo>
                  <a:lnTo>
                    <a:pt x="1171" y="136"/>
                  </a:lnTo>
                  <a:lnTo>
                    <a:pt x="1129" y="131"/>
                  </a:lnTo>
                  <a:lnTo>
                    <a:pt x="1101" y="125"/>
                  </a:lnTo>
                  <a:lnTo>
                    <a:pt x="1074" y="131"/>
                  </a:lnTo>
                  <a:lnTo>
                    <a:pt x="1018" y="141"/>
                  </a:lnTo>
                  <a:lnTo>
                    <a:pt x="914" y="141"/>
                  </a:lnTo>
                  <a:lnTo>
                    <a:pt x="810" y="136"/>
                  </a:lnTo>
                  <a:lnTo>
                    <a:pt x="776" y="120"/>
                  </a:lnTo>
                  <a:lnTo>
                    <a:pt x="748" y="120"/>
                  </a:lnTo>
                  <a:lnTo>
                    <a:pt x="713" y="125"/>
                  </a:lnTo>
                  <a:lnTo>
                    <a:pt x="672" y="125"/>
                  </a:lnTo>
                  <a:lnTo>
                    <a:pt x="658" y="136"/>
                  </a:lnTo>
                  <a:lnTo>
                    <a:pt x="637" y="141"/>
                  </a:lnTo>
                  <a:lnTo>
                    <a:pt x="623" y="146"/>
                  </a:lnTo>
                  <a:lnTo>
                    <a:pt x="616" y="146"/>
                  </a:lnTo>
                  <a:lnTo>
                    <a:pt x="589" y="146"/>
                  </a:lnTo>
                  <a:lnTo>
                    <a:pt x="561" y="141"/>
                  </a:lnTo>
                  <a:lnTo>
                    <a:pt x="547" y="136"/>
                  </a:lnTo>
                  <a:lnTo>
                    <a:pt x="540" y="131"/>
                  </a:lnTo>
                  <a:lnTo>
                    <a:pt x="533" y="131"/>
                  </a:lnTo>
                  <a:lnTo>
                    <a:pt x="443" y="136"/>
                  </a:lnTo>
                  <a:lnTo>
                    <a:pt x="353" y="131"/>
                  </a:lnTo>
                  <a:lnTo>
                    <a:pt x="173" y="120"/>
                  </a:lnTo>
                  <a:lnTo>
                    <a:pt x="138" y="110"/>
                  </a:lnTo>
                  <a:lnTo>
                    <a:pt x="104" y="94"/>
                  </a:lnTo>
                  <a:lnTo>
                    <a:pt x="83" y="99"/>
                  </a:lnTo>
                  <a:lnTo>
                    <a:pt x="55" y="99"/>
                  </a:lnTo>
                  <a:lnTo>
                    <a:pt x="27" y="99"/>
                  </a:lnTo>
                  <a:lnTo>
                    <a:pt x="7" y="94"/>
                  </a:lnTo>
                  <a:lnTo>
                    <a:pt x="7" y="89"/>
                  </a:lnTo>
                  <a:lnTo>
                    <a:pt x="7" y="73"/>
                  </a:lnTo>
                  <a:lnTo>
                    <a:pt x="0" y="52"/>
                  </a:lnTo>
                  <a:lnTo>
                    <a:pt x="0" y="42"/>
                  </a:lnTo>
                  <a:lnTo>
                    <a:pt x="14" y="36"/>
                  </a:lnTo>
                  <a:lnTo>
                    <a:pt x="20" y="26"/>
                  </a:lnTo>
                  <a:lnTo>
                    <a:pt x="27" y="21"/>
                  </a:lnTo>
                  <a:lnTo>
                    <a:pt x="14" y="10"/>
                  </a:lnTo>
                </a:path>
              </a:pathLst>
            </a:custGeom>
            <a:solidFill>
              <a:srgbClr val="777777"/>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04" name="Rectangle 12"/>
            <p:cNvSpPr>
              <a:spLocks noChangeArrowheads="1"/>
            </p:cNvSpPr>
            <p:nvPr/>
          </p:nvSpPr>
          <p:spPr bwMode="auto">
            <a:xfrm>
              <a:off x="1195" y="2997"/>
              <a:ext cx="46" cy="86"/>
            </a:xfrm>
            <a:prstGeom prst="rect">
              <a:avLst/>
            </a:prstGeom>
            <a:solidFill>
              <a:srgbClr val="777777"/>
            </a:solidFill>
            <a:ln w="9525">
              <a:no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sp>
        <p:nvSpPr>
          <p:cNvPr id="469005" name="Freeform 13" descr="Granite"/>
          <p:cNvSpPr>
            <a:spLocks/>
          </p:cNvSpPr>
          <p:nvPr/>
        </p:nvSpPr>
        <p:spPr bwMode="auto">
          <a:xfrm>
            <a:off x="458788" y="5311775"/>
            <a:ext cx="3963987" cy="319088"/>
          </a:xfrm>
          <a:custGeom>
            <a:avLst/>
            <a:gdLst/>
            <a:ahLst/>
            <a:cxnLst>
              <a:cxn ang="0">
                <a:pos x="112" y="73"/>
              </a:cxn>
              <a:cxn ang="0">
                <a:pos x="223" y="93"/>
              </a:cxn>
              <a:cxn ang="0">
                <a:pos x="293" y="80"/>
              </a:cxn>
              <a:cxn ang="0">
                <a:pos x="432" y="86"/>
              </a:cxn>
              <a:cxn ang="0">
                <a:pos x="509" y="80"/>
              </a:cxn>
              <a:cxn ang="0">
                <a:pos x="592" y="73"/>
              </a:cxn>
              <a:cxn ang="0">
                <a:pos x="711" y="66"/>
              </a:cxn>
              <a:cxn ang="0">
                <a:pos x="808" y="80"/>
              </a:cxn>
              <a:cxn ang="0">
                <a:pos x="898" y="60"/>
              </a:cxn>
              <a:cxn ang="0">
                <a:pos x="989" y="73"/>
              </a:cxn>
              <a:cxn ang="0">
                <a:pos x="1079" y="80"/>
              </a:cxn>
              <a:cxn ang="0">
                <a:pos x="1156" y="86"/>
              </a:cxn>
              <a:cxn ang="0">
                <a:pos x="1295" y="80"/>
              </a:cxn>
              <a:cxn ang="0">
                <a:pos x="1428" y="80"/>
              </a:cxn>
              <a:cxn ang="0">
                <a:pos x="1490" y="66"/>
              </a:cxn>
              <a:cxn ang="0">
                <a:pos x="1595" y="66"/>
              </a:cxn>
              <a:cxn ang="0">
                <a:pos x="1706" y="53"/>
              </a:cxn>
              <a:cxn ang="0">
                <a:pos x="1824" y="27"/>
              </a:cxn>
              <a:cxn ang="0">
                <a:pos x="1859" y="0"/>
              </a:cxn>
              <a:cxn ang="0">
                <a:pos x="1922" y="13"/>
              </a:cxn>
              <a:cxn ang="0">
                <a:pos x="1984" y="33"/>
              </a:cxn>
              <a:cxn ang="0">
                <a:pos x="2117" y="73"/>
              </a:cxn>
              <a:cxn ang="0">
                <a:pos x="2305" y="99"/>
              </a:cxn>
              <a:cxn ang="0">
                <a:pos x="2402" y="86"/>
              </a:cxn>
              <a:cxn ang="0">
                <a:pos x="2437" y="86"/>
              </a:cxn>
              <a:cxn ang="0">
                <a:pos x="2500" y="86"/>
              </a:cxn>
              <a:cxn ang="0">
                <a:pos x="2541" y="73"/>
              </a:cxn>
              <a:cxn ang="0">
                <a:pos x="2792" y="73"/>
              </a:cxn>
              <a:cxn ang="0">
                <a:pos x="2834" y="60"/>
              </a:cxn>
              <a:cxn ang="0">
                <a:pos x="2869" y="73"/>
              </a:cxn>
              <a:cxn ang="0">
                <a:pos x="2931" y="73"/>
              </a:cxn>
              <a:cxn ang="0">
                <a:pos x="2973" y="86"/>
              </a:cxn>
              <a:cxn ang="0">
                <a:pos x="3105" y="80"/>
              </a:cxn>
              <a:cxn ang="0">
                <a:pos x="3154" y="146"/>
              </a:cxn>
              <a:cxn ang="0">
                <a:pos x="3119" y="219"/>
              </a:cxn>
              <a:cxn ang="0">
                <a:pos x="3043" y="205"/>
              </a:cxn>
              <a:cxn ang="0">
                <a:pos x="2695" y="185"/>
              </a:cxn>
              <a:cxn ang="0">
                <a:pos x="2590" y="199"/>
              </a:cxn>
              <a:cxn ang="0">
                <a:pos x="2500" y="205"/>
              </a:cxn>
              <a:cxn ang="0">
                <a:pos x="2395" y="205"/>
              </a:cxn>
              <a:cxn ang="0">
                <a:pos x="2263" y="232"/>
              </a:cxn>
              <a:cxn ang="0">
                <a:pos x="1880" y="225"/>
              </a:cxn>
              <a:cxn ang="0">
                <a:pos x="1643" y="219"/>
              </a:cxn>
              <a:cxn ang="0">
                <a:pos x="1504" y="245"/>
              </a:cxn>
              <a:cxn ang="0">
                <a:pos x="1400" y="238"/>
              </a:cxn>
              <a:cxn ang="0">
                <a:pos x="1330" y="225"/>
              </a:cxn>
              <a:cxn ang="0">
                <a:pos x="1170" y="225"/>
              </a:cxn>
              <a:cxn ang="0">
                <a:pos x="794" y="219"/>
              </a:cxn>
              <a:cxn ang="0">
                <a:pos x="516" y="199"/>
              </a:cxn>
              <a:cxn ang="0">
                <a:pos x="342" y="199"/>
              </a:cxn>
              <a:cxn ang="0">
                <a:pos x="168" y="219"/>
              </a:cxn>
              <a:cxn ang="0">
                <a:pos x="70" y="199"/>
              </a:cxn>
              <a:cxn ang="0">
                <a:pos x="0" y="199"/>
              </a:cxn>
              <a:cxn ang="0">
                <a:pos x="7" y="133"/>
              </a:cxn>
              <a:cxn ang="0">
                <a:pos x="7" y="99"/>
              </a:cxn>
            </a:cxnLst>
            <a:rect l="0" t="0" r="r" b="b"/>
            <a:pathLst>
              <a:path w="3155" h="246">
                <a:moveTo>
                  <a:pt x="7" y="86"/>
                </a:moveTo>
                <a:lnTo>
                  <a:pt x="63" y="80"/>
                </a:lnTo>
                <a:lnTo>
                  <a:pt x="112" y="73"/>
                </a:lnTo>
                <a:lnTo>
                  <a:pt x="154" y="80"/>
                </a:lnTo>
                <a:lnTo>
                  <a:pt x="188" y="86"/>
                </a:lnTo>
                <a:lnTo>
                  <a:pt x="223" y="93"/>
                </a:lnTo>
                <a:lnTo>
                  <a:pt x="244" y="86"/>
                </a:lnTo>
                <a:lnTo>
                  <a:pt x="258" y="73"/>
                </a:lnTo>
                <a:lnTo>
                  <a:pt x="293" y="80"/>
                </a:lnTo>
                <a:lnTo>
                  <a:pt x="328" y="80"/>
                </a:lnTo>
                <a:lnTo>
                  <a:pt x="397" y="80"/>
                </a:lnTo>
                <a:lnTo>
                  <a:pt x="432" y="86"/>
                </a:lnTo>
                <a:lnTo>
                  <a:pt x="460" y="73"/>
                </a:lnTo>
                <a:lnTo>
                  <a:pt x="488" y="80"/>
                </a:lnTo>
                <a:lnTo>
                  <a:pt x="509" y="80"/>
                </a:lnTo>
                <a:lnTo>
                  <a:pt x="536" y="80"/>
                </a:lnTo>
                <a:lnTo>
                  <a:pt x="557" y="66"/>
                </a:lnTo>
                <a:lnTo>
                  <a:pt x="592" y="73"/>
                </a:lnTo>
                <a:lnTo>
                  <a:pt x="620" y="73"/>
                </a:lnTo>
                <a:lnTo>
                  <a:pt x="676" y="73"/>
                </a:lnTo>
                <a:lnTo>
                  <a:pt x="711" y="66"/>
                </a:lnTo>
                <a:lnTo>
                  <a:pt x="738" y="80"/>
                </a:lnTo>
                <a:lnTo>
                  <a:pt x="773" y="80"/>
                </a:lnTo>
                <a:lnTo>
                  <a:pt x="808" y="80"/>
                </a:lnTo>
                <a:lnTo>
                  <a:pt x="843" y="73"/>
                </a:lnTo>
                <a:lnTo>
                  <a:pt x="864" y="53"/>
                </a:lnTo>
                <a:lnTo>
                  <a:pt x="898" y="60"/>
                </a:lnTo>
                <a:lnTo>
                  <a:pt x="926" y="66"/>
                </a:lnTo>
                <a:lnTo>
                  <a:pt x="954" y="73"/>
                </a:lnTo>
                <a:lnTo>
                  <a:pt x="989" y="73"/>
                </a:lnTo>
                <a:lnTo>
                  <a:pt x="1017" y="80"/>
                </a:lnTo>
                <a:lnTo>
                  <a:pt x="1052" y="80"/>
                </a:lnTo>
                <a:lnTo>
                  <a:pt x="1079" y="80"/>
                </a:lnTo>
                <a:lnTo>
                  <a:pt x="1107" y="80"/>
                </a:lnTo>
                <a:lnTo>
                  <a:pt x="1135" y="86"/>
                </a:lnTo>
                <a:lnTo>
                  <a:pt x="1156" y="86"/>
                </a:lnTo>
                <a:lnTo>
                  <a:pt x="1198" y="73"/>
                </a:lnTo>
                <a:lnTo>
                  <a:pt x="1247" y="73"/>
                </a:lnTo>
                <a:lnTo>
                  <a:pt x="1295" y="80"/>
                </a:lnTo>
                <a:lnTo>
                  <a:pt x="1344" y="80"/>
                </a:lnTo>
                <a:lnTo>
                  <a:pt x="1393" y="73"/>
                </a:lnTo>
                <a:lnTo>
                  <a:pt x="1428" y="80"/>
                </a:lnTo>
                <a:lnTo>
                  <a:pt x="1441" y="80"/>
                </a:lnTo>
                <a:lnTo>
                  <a:pt x="1462" y="80"/>
                </a:lnTo>
                <a:lnTo>
                  <a:pt x="1490" y="66"/>
                </a:lnTo>
                <a:lnTo>
                  <a:pt x="1511" y="73"/>
                </a:lnTo>
                <a:lnTo>
                  <a:pt x="1553" y="66"/>
                </a:lnTo>
                <a:lnTo>
                  <a:pt x="1595" y="66"/>
                </a:lnTo>
                <a:lnTo>
                  <a:pt x="1629" y="60"/>
                </a:lnTo>
                <a:lnTo>
                  <a:pt x="1671" y="46"/>
                </a:lnTo>
                <a:lnTo>
                  <a:pt x="1706" y="53"/>
                </a:lnTo>
                <a:lnTo>
                  <a:pt x="1748" y="46"/>
                </a:lnTo>
                <a:lnTo>
                  <a:pt x="1783" y="33"/>
                </a:lnTo>
                <a:lnTo>
                  <a:pt x="1824" y="27"/>
                </a:lnTo>
                <a:lnTo>
                  <a:pt x="1831" y="7"/>
                </a:lnTo>
                <a:lnTo>
                  <a:pt x="1845" y="0"/>
                </a:lnTo>
                <a:lnTo>
                  <a:pt x="1859" y="0"/>
                </a:lnTo>
                <a:lnTo>
                  <a:pt x="1880" y="7"/>
                </a:lnTo>
                <a:lnTo>
                  <a:pt x="1901" y="13"/>
                </a:lnTo>
                <a:lnTo>
                  <a:pt x="1922" y="13"/>
                </a:lnTo>
                <a:lnTo>
                  <a:pt x="1943" y="20"/>
                </a:lnTo>
                <a:lnTo>
                  <a:pt x="1964" y="20"/>
                </a:lnTo>
                <a:lnTo>
                  <a:pt x="1984" y="33"/>
                </a:lnTo>
                <a:lnTo>
                  <a:pt x="2012" y="40"/>
                </a:lnTo>
                <a:lnTo>
                  <a:pt x="2061" y="60"/>
                </a:lnTo>
                <a:lnTo>
                  <a:pt x="2117" y="73"/>
                </a:lnTo>
                <a:lnTo>
                  <a:pt x="2172" y="86"/>
                </a:lnTo>
                <a:lnTo>
                  <a:pt x="2242" y="93"/>
                </a:lnTo>
                <a:lnTo>
                  <a:pt x="2305" y="99"/>
                </a:lnTo>
                <a:lnTo>
                  <a:pt x="2360" y="99"/>
                </a:lnTo>
                <a:lnTo>
                  <a:pt x="2381" y="93"/>
                </a:lnTo>
                <a:lnTo>
                  <a:pt x="2402" y="86"/>
                </a:lnTo>
                <a:lnTo>
                  <a:pt x="2409" y="86"/>
                </a:lnTo>
                <a:lnTo>
                  <a:pt x="2416" y="80"/>
                </a:lnTo>
                <a:lnTo>
                  <a:pt x="2437" y="86"/>
                </a:lnTo>
                <a:lnTo>
                  <a:pt x="2458" y="86"/>
                </a:lnTo>
                <a:lnTo>
                  <a:pt x="2479" y="86"/>
                </a:lnTo>
                <a:lnTo>
                  <a:pt x="2500" y="86"/>
                </a:lnTo>
                <a:lnTo>
                  <a:pt x="2527" y="80"/>
                </a:lnTo>
                <a:lnTo>
                  <a:pt x="2534" y="73"/>
                </a:lnTo>
                <a:lnTo>
                  <a:pt x="2541" y="73"/>
                </a:lnTo>
                <a:lnTo>
                  <a:pt x="2604" y="86"/>
                </a:lnTo>
                <a:lnTo>
                  <a:pt x="2667" y="86"/>
                </a:lnTo>
                <a:lnTo>
                  <a:pt x="2792" y="73"/>
                </a:lnTo>
                <a:lnTo>
                  <a:pt x="2806" y="60"/>
                </a:lnTo>
                <a:lnTo>
                  <a:pt x="2820" y="60"/>
                </a:lnTo>
                <a:lnTo>
                  <a:pt x="2834" y="60"/>
                </a:lnTo>
                <a:lnTo>
                  <a:pt x="2848" y="60"/>
                </a:lnTo>
                <a:lnTo>
                  <a:pt x="2862" y="73"/>
                </a:lnTo>
                <a:lnTo>
                  <a:pt x="2869" y="73"/>
                </a:lnTo>
                <a:lnTo>
                  <a:pt x="2889" y="66"/>
                </a:lnTo>
                <a:lnTo>
                  <a:pt x="2903" y="73"/>
                </a:lnTo>
                <a:lnTo>
                  <a:pt x="2931" y="73"/>
                </a:lnTo>
                <a:lnTo>
                  <a:pt x="2959" y="80"/>
                </a:lnTo>
                <a:lnTo>
                  <a:pt x="2966" y="86"/>
                </a:lnTo>
                <a:lnTo>
                  <a:pt x="2973" y="86"/>
                </a:lnTo>
                <a:lnTo>
                  <a:pt x="3015" y="80"/>
                </a:lnTo>
                <a:lnTo>
                  <a:pt x="3057" y="80"/>
                </a:lnTo>
                <a:lnTo>
                  <a:pt x="3105" y="80"/>
                </a:lnTo>
                <a:lnTo>
                  <a:pt x="3133" y="86"/>
                </a:lnTo>
                <a:lnTo>
                  <a:pt x="3147" y="113"/>
                </a:lnTo>
                <a:lnTo>
                  <a:pt x="3154" y="146"/>
                </a:lnTo>
                <a:lnTo>
                  <a:pt x="3147" y="185"/>
                </a:lnTo>
                <a:lnTo>
                  <a:pt x="3133" y="212"/>
                </a:lnTo>
                <a:lnTo>
                  <a:pt x="3119" y="219"/>
                </a:lnTo>
                <a:lnTo>
                  <a:pt x="3098" y="219"/>
                </a:lnTo>
                <a:lnTo>
                  <a:pt x="3070" y="212"/>
                </a:lnTo>
                <a:lnTo>
                  <a:pt x="3043" y="205"/>
                </a:lnTo>
                <a:lnTo>
                  <a:pt x="2869" y="205"/>
                </a:lnTo>
                <a:lnTo>
                  <a:pt x="2785" y="199"/>
                </a:lnTo>
                <a:lnTo>
                  <a:pt x="2695" y="185"/>
                </a:lnTo>
                <a:lnTo>
                  <a:pt x="2660" y="192"/>
                </a:lnTo>
                <a:lnTo>
                  <a:pt x="2625" y="192"/>
                </a:lnTo>
                <a:lnTo>
                  <a:pt x="2590" y="199"/>
                </a:lnTo>
                <a:lnTo>
                  <a:pt x="2555" y="212"/>
                </a:lnTo>
                <a:lnTo>
                  <a:pt x="2527" y="212"/>
                </a:lnTo>
                <a:lnTo>
                  <a:pt x="2500" y="205"/>
                </a:lnTo>
                <a:lnTo>
                  <a:pt x="2465" y="205"/>
                </a:lnTo>
                <a:lnTo>
                  <a:pt x="2423" y="205"/>
                </a:lnTo>
                <a:lnTo>
                  <a:pt x="2395" y="205"/>
                </a:lnTo>
                <a:lnTo>
                  <a:pt x="2360" y="212"/>
                </a:lnTo>
                <a:lnTo>
                  <a:pt x="2312" y="219"/>
                </a:lnTo>
                <a:lnTo>
                  <a:pt x="2263" y="232"/>
                </a:lnTo>
                <a:lnTo>
                  <a:pt x="2103" y="225"/>
                </a:lnTo>
                <a:lnTo>
                  <a:pt x="1943" y="232"/>
                </a:lnTo>
                <a:lnTo>
                  <a:pt x="1880" y="225"/>
                </a:lnTo>
                <a:lnTo>
                  <a:pt x="1817" y="225"/>
                </a:lnTo>
                <a:lnTo>
                  <a:pt x="1699" y="212"/>
                </a:lnTo>
                <a:lnTo>
                  <a:pt x="1643" y="219"/>
                </a:lnTo>
                <a:lnTo>
                  <a:pt x="1602" y="225"/>
                </a:lnTo>
                <a:lnTo>
                  <a:pt x="1553" y="232"/>
                </a:lnTo>
                <a:lnTo>
                  <a:pt x="1504" y="245"/>
                </a:lnTo>
                <a:lnTo>
                  <a:pt x="1455" y="245"/>
                </a:lnTo>
                <a:lnTo>
                  <a:pt x="1421" y="245"/>
                </a:lnTo>
                <a:lnTo>
                  <a:pt x="1400" y="238"/>
                </a:lnTo>
                <a:lnTo>
                  <a:pt x="1379" y="238"/>
                </a:lnTo>
                <a:lnTo>
                  <a:pt x="1351" y="232"/>
                </a:lnTo>
                <a:lnTo>
                  <a:pt x="1330" y="225"/>
                </a:lnTo>
                <a:lnTo>
                  <a:pt x="1302" y="212"/>
                </a:lnTo>
                <a:lnTo>
                  <a:pt x="1233" y="219"/>
                </a:lnTo>
                <a:lnTo>
                  <a:pt x="1170" y="225"/>
                </a:lnTo>
                <a:lnTo>
                  <a:pt x="1100" y="225"/>
                </a:lnTo>
                <a:lnTo>
                  <a:pt x="1031" y="232"/>
                </a:lnTo>
                <a:lnTo>
                  <a:pt x="794" y="219"/>
                </a:lnTo>
                <a:lnTo>
                  <a:pt x="683" y="212"/>
                </a:lnTo>
                <a:lnTo>
                  <a:pt x="557" y="212"/>
                </a:lnTo>
                <a:lnTo>
                  <a:pt x="516" y="199"/>
                </a:lnTo>
                <a:lnTo>
                  <a:pt x="467" y="185"/>
                </a:lnTo>
                <a:lnTo>
                  <a:pt x="404" y="192"/>
                </a:lnTo>
                <a:lnTo>
                  <a:pt x="342" y="199"/>
                </a:lnTo>
                <a:lnTo>
                  <a:pt x="272" y="212"/>
                </a:lnTo>
                <a:lnTo>
                  <a:pt x="209" y="219"/>
                </a:lnTo>
                <a:lnTo>
                  <a:pt x="168" y="219"/>
                </a:lnTo>
                <a:lnTo>
                  <a:pt x="133" y="212"/>
                </a:lnTo>
                <a:lnTo>
                  <a:pt x="105" y="205"/>
                </a:lnTo>
                <a:lnTo>
                  <a:pt x="70" y="199"/>
                </a:lnTo>
                <a:lnTo>
                  <a:pt x="42" y="205"/>
                </a:lnTo>
                <a:lnTo>
                  <a:pt x="14" y="205"/>
                </a:lnTo>
                <a:lnTo>
                  <a:pt x="0" y="199"/>
                </a:lnTo>
                <a:lnTo>
                  <a:pt x="7" y="172"/>
                </a:lnTo>
                <a:lnTo>
                  <a:pt x="7" y="146"/>
                </a:lnTo>
                <a:lnTo>
                  <a:pt x="7" y="133"/>
                </a:lnTo>
                <a:lnTo>
                  <a:pt x="7" y="113"/>
                </a:lnTo>
                <a:lnTo>
                  <a:pt x="7" y="106"/>
                </a:lnTo>
                <a:lnTo>
                  <a:pt x="7" y="99"/>
                </a:lnTo>
                <a:lnTo>
                  <a:pt x="7" y="86"/>
                </a:lnTo>
              </a:path>
            </a:pathLst>
          </a:custGeom>
          <a:blipFill dpi="0" rotWithShape="0">
            <a:blip r:embed="rId3" cstate="print"/>
            <a:srcRect/>
            <a:tile tx="0" ty="0" sx="100000" sy="100000" flip="none" algn="tl"/>
          </a:blip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06" name="Rectangle 14"/>
          <p:cNvSpPr>
            <a:spLocks noChangeArrowheads="1"/>
          </p:cNvSpPr>
          <p:nvPr/>
        </p:nvSpPr>
        <p:spPr bwMode="auto">
          <a:xfrm>
            <a:off x="582613" y="4957763"/>
            <a:ext cx="1989137" cy="366712"/>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altLang="ko-KR" sz="1800" dirty="0">
                <a:solidFill>
                  <a:srgbClr val="FFFFCC"/>
                </a:solidFill>
                <a:effectLst>
                  <a:outerShdw blurRad="38100" dist="38100" dir="2700000" algn="tl">
                    <a:srgbClr val="000000">
                      <a:alpha val="43137"/>
                    </a:srgbClr>
                  </a:outerShdw>
                </a:effectLst>
                <a:latin typeface="Arial" charset="0"/>
                <a:ea typeface="굴림" pitchFamily="34" charset="-127"/>
              </a:rPr>
              <a:t>Groundwater</a:t>
            </a:r>
            <a:endParaRPr lang="en-US" altLang="ko-KR" sz="1600" dirty="0">
              <a:solidFill>
                <a:srgbClr val="000000"/>
              </a:solidFill>
              <a:effectLst>
                <a:outerShdw blurRad="38100" dist="38100" dir="2700000" algn="tl">
                  <a:srgbClr val="000000">
                    <a:alpha val="43137"/>
                  </a:srgbClr>
                </a:outerShdw>
              </a:effectLst>
              <a:latin typeface="Arial" charset="0"/>
              <a:ea typeface="굴림" pitchFamily="34" charset="-127"/>
            </a:endParaRPr>
          </a:p>
        </p:txBody>
      </p:sp>
      <p:sp>
        <p:nvSpPr>
          <p:cNvPr id="469007" name="Rectangle 15"/>
          <p:cNvSpPr>
            <a:spLocks noChangeArrowheads="1"/>
          </p:cNvSpPr>
          <p:nvPr/>
        </p:nvSpPr>
        <p:spPr bwMode="auto">
          <a:xfrm>
            <a:off x="777875" y="2133600"/>
            <a:ext cx="938213" cy="346075"/>
          </a:xfrm>
          <a:prstGeom prst="rect">
            <a:avLst/>
          </a:prstGeom>
          <a:solidFill>
            <a:srgbClr val="C0C0C0"/>
          </a:solidFill>
          <a:ln w="9525">
            <a:no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08" name="Rectangle 16"/>
          <p:cNvSpPr>
            <a:spLocks noChangeArrowheads="1"/>
          </p:cNvSpPr>
          <p:nvPr/>
        </p:nvSpPr>
        <p:spPr bwMode="auto">
          <a:xfrm>
            <a:off x="1544638" y="1981200"/>
            <a:ext cx="63500" cy="114300"/>
          </a:xfrm>
          <a:prstGeom prst="rect">
            <a:avLst/>
          </a:prstGeom>
          <a:solidFill>
            <a:srgbClr val="DDDDDD"/>
          </a:solidFill>
          <a:ln w="9525">
            <a:solidFill>
              <a:schemeClr val="bg2"/>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09" name="Rectangle 17"/>
          <p:cNvSpPr>
            <a:spLocks noChangeArrowheads="1"/>
          </p:cNvSpPr>
          <p:nvPr/>
        </p:nvSpPr>
        <p:spPr bwMode="auto">
          <a:xfrm>
            <a:off x="1225550" y="2351088"/>
            <a:ext cx="107950" cy="61912"/>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0" name="Rectangle 18"/>
          <p:cNvSpPr>
            <a:spLocks noChangeArrowheads="1"/>
          </p:cNvSpPr>
          <p:nvPr/>
        </p:nvSpPr>
        <p:spPr bwMode="auto">
          <a:xfrm>
            <a:off x="1481138" y="2305050"/>
            <a:ext cx="122237" cy="174625"/>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1" name="Rectangle 19"/>
          <p:cNvSpPr>
            <a:spLocks noChangeArrowheads="1"/>
          </p:cNvSpPr>
          <p:nvPr/>
        </p:nvSpPr>
        <p:spPr bwMode="auto">
          <a:xfrm>
            <a:off x="1033463" y="2351088"/>
            <a:ext cx="107950" cy="61912"/>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2" name="Rectangle 20"/>
          <p:cNvSpPr>
            <a:spLocks noChangeArrowheads="1"/>
          </p:cNvSpPr>
          <p:nvPr/>
        </p:nvSpPr>
        <p:spPr bwMode="auto">
          <a:xfrm>
            <a:off x="841375" y="2351088"/>
            <a:ext cx="107950" cy="61912"/>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3" name="Rectangle 21"/>
          <p:cNvSpPr>
            <a:spLocks noChangeArrowheads="1"/>
          </p:cNvSpPr>
          <p:nvPr/>
        </p:nvSpPr>
        <p:spPr bwMode="auto">
          <a:xfrm>
            <a:off x="1609725" y="2159000"/>
            <a:ext cx="107950" cy="63500"/>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4" name="Rectangle 22"/>
          <p:cNvSpPr>
            <a:spLocks noChangeArrowheads="1"/>
          </p:cNvSpPr>
          <p:nvPr/>
        </p:nvSpPr>
        <p:spPr bwMode="auto">
          <a:xfrm>
            <a:off x="1417638" y="2159000"/>
            <a:ext cx="107950" cy="63500"/>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5" name="Rectangle 23"/>
          <p:cNvSpPr>
            <a:spLocks noChangeArrowheads="1"/>
          </p:cNvSpPr>
          <p:nvPr/>
        </p:nvSpPr>
        <p:spPr bwMode="auto">
          <a:xfrm>
            <a:off x="1225550" y="2159000"/>
            <a:ext cx="107950" cy="63500"/>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6" name="Rectangle 24"/>
          <p:cNvSpPr>
            <a:spLocks noChangeArrowheads="1"/>
          </p:cNvSpPr>
          <p:nvPr/>
        </p:nvSpPr>
        <p:spPr bwMode="auto">
          <a:xfrm>
            <a:off x="1033463" y="2159000"/>
            <a:ext cx="107950" cy="63500"/>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7" name="Rectangle 25"/>
          <p:cNvSpPr>
            <a:spLocks noChangeArrowheads="1"/>
          </p:cNvSpPr>
          <p:nvPr/>
        </p:nvSpPr>
        <p:spPr bwMode="auto">
          <a:xfrm>
            <a:off x="841375" y="2159000"/>
            <a:ext cx="107950" cy="63500"/>
          </a:xfrm>
          <a:prstGeom prst="rect">
            <a:avLst/>
          </a:prstGeom>
          <a:solidFill>
            <a:srgbClr val="EAEAEA"/>
          </a:solidFill>
          <a:ln w="12700">
            <a:solidFill>
              <a:srgbClr val="000000"/>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18" name="Rectangle 26"/>
          <p:cNvSpPr>
            <a:spLocks noChangeArrowheads="1"/>
          </p:cNvSpPr>
          <p:nvPr/>
        </p:nvSpPr>
        <p:spPr bwMode="auto">
          <a:xfrm>
            <a:off x="1801813" y="2433638"/>
            <a:ext cx="61912" cy="173037"/>
          </a:xfrm>
          <a:prstGeom prst="rect">
            <a:avLst/>
          </a:prstGeom>
          <a:solidFill>
            <a:srgbClr val="C0C0C0"/>
          </a:solidFill>
          <a:ln w="9525">
            <a:solidFill>
              <a:schemeClr val="bg2"/>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pic>
        <p:nvPicPr>
          <p:cNvPr id="25623" name="Picture 2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638" y="2562225"/>
            <a:ext cx="7715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4" name="Group 28"/>
          <p:cNvGrpSpPr>
            <a:grpSpLocks/>
          </p:cNvGrpSpPr>
          <p:nvPr/>
        </p:nvGrpSpPr>
        <p:grpSpPr bwMode="auto">
          <a:xfrm>
            <a:off x="1096963" y="2625725"/>
            <a:ext cx="2105025" cy="1343025"/>
            <a:chOff x="2021" y="1682"/>
            <a:chExt cx="1662" cy="1058"/>
          </a:xfrm>
        </p:grpSpPr>
        <p:grpSp>
          <p:nvGrpSpPr>
            <p:cNvPr id="25641" name="Group 29"/>
            <p:cNvGrpSpPr>
              <a:grpSpLocks/>
            </p:cNvGrpSpPr>
            <p:nvPr/>
          </p:nvGrpSpPr>
          <p:grpSpPr bwMode="auto">
            <a:xfrm>
              <a:off x="2021" y="1682"/>
              <a:ext cx="1662" cy="1058"/>
              <a:chOff x="2021" y="1682"/>
              <a:chExt cx="1662" cy="1058"/>
            </a:xfrm>
          </p:grpSpPr>
          <p:sp>
            <p:nvSpPr>
              <p:cNvPr id="469022" name="Freeform 30"/>
              <p:cNvSpPr>
                <a:spLocks/>
              </p:cNvSpPr>
              <p:nvPr/>
            </p:nvSpPr>
            <p:spPr bwMode="auto">
              <a:xfrm>
                <a:off x="2448" y="1682"/>
                <a:ext cx="45" cy="620"/>
              </a:xfrm>
              <a:custGeom>
                <a:avLst/>
                <a:gdLst/>
                <a:ahLst/>
                <a:cxnLst>
                  <a:cxn ang="0">
                    <a:pos x="32" y="0"/>
                  </a:cxn>
                  <a:cxn ang="0">
                    <a:pos x="28" y="73"/>
                  </a:cxn>
                  <a:cxn ang="0">
                    <a:pos x="20" y="144"/>
                  </a:cxn>
                  <a:cxn ang="0">
                    <a:pos x="20" y="177"/>
                  </a:cxn>
                  <a:cxn ang="0">
                    <a:pos x="16" y="206"/>
                  </a:cxn>
                  <a:cxn ang="0">
                    <a:pos x="12" y="217"/>
                  </a:cxn>
                  <a:cxn ang="0">
                    <a:pos x="12" y="232"/>
                  </a:cxn>
                  <a:cxn ang="0">
                    <a:pos x="12" y="243"/>
                  </a:cxn>
                  <a:cxn ang="0">
                    <a:pos x="12" y="247"/>
                  </a:cxn>
                  <a:cxn ang="0">
                    <a:pos x="12" y="287"/>
                  </a:cxn>
                  <a:cxn ang="0">
                    <a:pos x="8" y="324"/>
                  </a:cxn>
                  <a:cxn ang="0">
                    <a:pos x="8" y="365"/>
                  </a:cxn>
                  <a:cxn ang="0">
                    <a:pos x="4" y="405"/>
                  </a:cxn>
                  <a:cxn ang="0">
                    <a:pos x="4" y="428"/>
                  </a:cxn>
                  <a:cxn ang="0">
                    <a:pos x="4" y="453"/>
                  </a:cxn>
                  <a:cxn ang="0">
                    <a:pos x="4" y="501"/>
                  </a:cxn>
                  <a:cxn ang="0">
                    <a:pos x="0" y="523"/>
                  </a:cxn>
                  <a:cxn ang="0">
                    <a:pos x="0" y="542"/>
                  </a:cxn>
                  <a:cxn ang="0">
                    <a:pos x="0" y="557"/>
                  </a:cxn>
                  <a:cxn ang="0">
                    <a:pos x="0" y="560"/>
                  </a:cxn>
                  <a:cxn ang="0">
                    <a:pos x="0" y="590"/>
                  </a:cxn>
                  <a:cxn ang="0">
                    <a:pos x="4" y="616"/>
                  </a:cxn>
                  <a:cxn ang="0">
                    <a:pos x="4" y="619"/>
                  </a:cxn>
                  <a:cxn ang="0">
                    <a:pos x="8" y="616"/>
                  </a:cxn>
                  <a:cxn ang="0">
                    <a:pos x="8" y="608"/>
                  </a:cxn>
                  <a:cxn ang="0">
                    <a:pos x="12" y="605"/>
                  </a:cxn>
                  <a:cxn ang="0">
                    <a:pos x="16" y="593"/>
                  </a:cxn>
                  <a:cxn ang="0">
                    <a:pos x="24" y="579"/>
                  </a:cxn>
                  <a:cxn ang="0">
                    <a:pos x="28" y="564"/>
                  </a:cxn>
                  <a:cxn ang="0">
                    <a:pos x="32" y="560"/>
                  </a:cxn>
                  <a:cxn ang="0">
                    <a:pos x="36" y="568"/>
                  </a:cxn>
                  <a:cxn ang="0">
                    <a:pos x="40" y="568"/>
                  </a:cxn>
                  <a:cxn ang="0">
                    <a:pos x="44" y="560"/>
                  </a:cxn>
                  <a:cxn ang="0">
                    <a:pos x="44" y="542"/>
                  </a:cxn>
                  <a:cxn ang="0">
                    <a:pos x="44" y="512"/>
                  </a:cxn>
                  <a:cxn ang="0">
                    <a:pos x="40" y="391"/>
                  </a:cxn>
                  <a:cxn ang="0">
                    <a:pos x="32" y="269"/>
                  </a:cxn>
                  <a:cxn ang="0">
                    <a:pos x="32" y="132"/>
                  </a:cxn>
                  <a:cxn ang="0">
                    <a:pos x="32" y="0"/>
                  </a:cxn>
                </a:cxnLst>
                <a:rect l="0" t="0" r="r" b="b"/>
                <a:pathLst>
                  <a:path w="45" h="620">
                    <a:moveTo>
                      <a:pt x="32" y="0"/>
                    </a:moveTo>
                    <a:lnTo>
                      <a:pt x="28" y="73"/>
                    </a:lnTo>
                    <a:lnTo>
                      <a:pt x="20" y="144"/>
                    </a:lnTo>
                    <a:lnTo>
                      <a:pt x="20" y="177"/>
                    </a:lnTo>
                    <a:lnTo>
                      <a:pt x="16" y="206"/>
                    </a:lnTo>
                    <a:lnTo>
                      <a:pt x="12" y="217"/>
                    </a:lnTo>
                    <a:lnTo>
                      <a:pt x="12" y="232"/>
                    </a:lnTo>
                    <a:lnTo>
                      <a:pt x="12" y="243"/>
                    </a:lnTo>
                    <a:lnTo>
                      <a:pt x="12" y="247"/>
                    </a:lnTo>
                    <a:lnTo>
                      <a:pt x="12" y="287"/>
                    </a:lnTo>
                    <a:lnTo>
                      <a:pt x="8" y="324"/>
                    </a:lnTo>
                    <a:lnTo>
                      <a:pt x="8" y="365"/>
                    </a:lnTo>
                    <a:lnTo>
                      <a:pt x="4" y="405"/>
                    </a:lnTo>
                    <a:lnTo>
                      <a:pt x="4" y="428"/>
                    </a:lnTo>
                    <a:lnTo>
                      <a:pt x="4" y="453"/>
                    </a:lnTo>
                    <a:lnTo>
                      <a:pt x="4" y="501"/>
                    </a:lnTo>
                    <a:lnTo>
                      <a:pt x="0" y="523"/>
                    </a:lnTo>
                    <a:lnTo>
                      <a:pt x="0" y="542"/>
                    </a:lnTo>
                    <a:lnTo>
                      <a:pt x="0" y="557"/>
                    </a:lnTo>
                    <a:lnTo>
                      <a:pt x="0" y="560"/>
                    </a:lnTo>
                    <a:lnTo>
                      <a:pt x="0" y="590"/>
                    </a:lnTo>
                    <a:lnTo>
                      <a:pt x="4" y="616"/>
                    </a:lnTo>
                    <a:lnTo>
                      <a:pt x="4" y="619"/>
                    </a:lnTo>
                    <a:lnTo>
                      <a:pt x="8" y="616"/>
                    </a:lnTo>
                    <a:lnTo>
                      <a:pt x="8" y="608"/>
                    </a:lnTo>
                    <a:lnTo>
                      <a:pt x="12" y="605"/>
                    </a:lnTo>
                    <a:lnTo>
                      <a:pt x="16" y="593"/>
                    </a:lnTo>
                    <a:lnTo>
                      <a:pt x="24" y="579"/>
                    </a:lnTo>
                    <a:lnTo>
                      <a:pt x="28" y="564"/>
                    </a:lnTo>
                    <a:lnTo>
                      <a:pt x="32" y="560"/>
                    </a:lnTo>
                    <a:lnTo>
                      <a:pt x="36" y="568"/>
                    </a:lnTo>
                    <a:lnTo>
                      <a:pt x="40" y="568"/>
                    </a:lnTo>
                    <a:lnTo>
                      <a:pt x="44" y="560"/>
                    </a:lnTo>
                    <a:lnTo>
                      <a:pt x="44" y="542"/>
                    </a:lnTo>
                    <a:lnTo>
                      <a:pt x="44" y="512"/>
                    </a:lnTo>
                    <a:lnTo>
                      <a:pt x="40" y="391"/>
                    </a:lnTo>
                    <a:lnTo>
                      <a:pt x="32" y="269"/>
                    </a:lnTo>
                    <a:lnTo>
                      <a:pt x="32" y="132"/>
                    </a:lnTo>
                    <a:lnTo>
                      <a:pt x="32" y="0"/>
                    </a:lnTo>
                  </a:path>
                </a:pathLst>
              </a:custGeom>
              <a:solidFill>
                <a:srgbClr val="FF9933"/>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23" name="Freeform 31"/>
              <p:cNvSpPr>
                <a:spLocks/>
              </p:cNvSpPr>
              <p:nvPr/>
            </p:nvSpPr>
            <p:spPr bwMode="auto">
              <a:xfrm>
                <a:off x="2021" y="2181"/>
                <a:ext cx="1662" cy="559"/>
              </a:xfrm>
              <a:custGeom>
                <a:avLst/>
                <a:gdLst/>
                <a:ahLst/>
                <a:cxnLst>
                  <a:cxn ang="0">
                    <a:pos x="426" y="53"/>
                  </a:cxn>
                  <a:cxn ang="0">
                    <a:pos x="402" y="119"/>
                  </a:cxn>
                  <a:cxn ang="0">
                    <a:pos x="390" y="193"/>
                  </a:cxn>
                  <a:cxn ang="0">
                    <a:pos x="343" y="255"/>
                  </a:cxn>
                  <a:cxn ang="0">
                    <a:pos x="213" y="294"/>
                  </a:cxn>
                  <a:cxn ang="0">
                    <a:pos x="124" y="347"/>
                  </a:cxn>
                  <a:cxn ang="0">
                    <a:pos x="160" y="356"/>
                  </a:cxn>
                  <a:cxn ang="0">
                    <a:pos x="231" y="347"/>
                  </a:cxn>
                  <a:cxn ang="0">
                    <a:pos x="296" y="329"/>
                  </a:cxn>
                  <a:cxn ang="0">
                    <a:pos x="314" y="347"/>
                  </a:cxn>
                  <a:cxn ang="0">
                    <a:pos x="337" y="382"/>
                  </a:cxn>
                  <a:cxn ang="0">
                    <a:pos x="290" y="391"/>
                  </a:cxn>
                  <a:cxn ang="0">
                    <a:pos x="302" y="356"/>
                  </a:cxn>
                  <a:cxn ang="0">
                    <a:pos x="266" y="338"/>
                  </a:cxn>
                  <a:cxn ang="0">
                    <a:pos x="231" y="351"/>
                  </a:cxn>
                  <a:cxn ang="0">
                    <a:pos x="207" y="378"/>
                  </a:cxn>
                  <a:cxn ang="0">
                    <a:pos x="166" y="382"/>
                  </a:cxn>
                  <a:cxn ang="0">
                    <a:pos x="83" y="404"/>
                  </a:cxn>
                  <a:cxn ang="0">
                    <a:pos x="36" y="413"/>
                  </a:cxn>
                  <a:cxn ang="0">
                    <a:pos x="0" y="422"/>
                  </a:cxn>
                  <a:cxn ang="0">
                    <a:pos x="119" y="448"/>
                  </a:cxn>
                  <a:cxn ang="0">
                    <a:pos x="225" y="448"/>
                  </a:cxn>
                  <a:cxn ang="0">
                    <a:pos x="290" y="461"/>
                  </a:cxn>
                  <a:cxn ang="0">
                    <a:pos x="385" y="492"/>
                  </a:cxn>
                  <a:cxn ang="0">
                    <a:pos x="526" y="496"/>
                  </a:cxn>
                  <a:cxn ang="0">
                    <a:pos x="686" y="492"/>
                  </a:cxn>
                  <a:cxn ang="0">
                    <a:pos x="792" y="527"/>
                  </a:cxn>
                  <a:cxn ang="0">
                    <a:pos x="875" y="509"/>
                  </a:cxn>
                  <a:cxn ang="0">
                    <a:pos x="958" y="514"/>
                  </a:cxn>
                  <a:cxn ang="0">
                    <a:pos x="999" y="527"/>
                  </a:cxn>
                  <a:cxn ang="0">
                    <a:pos x="1076" y="523"/>
                  </a:cxn>
                  <a:cxn ang="0">
                    <a:pos x="1171" y="531"/>
                  </a:cxn>
                  <a:cxn ang="0">
                    <a:pos x="1206" y="544"/>
                  </a:cxn>
                  <a:cxn ang="0">
                    <a:pos x="1265" y="544"/>
                  </a:cxn>
                  <a:cxn ang="0">
                    <a:pos x="1354" y="558"/>
                  </a:cxn>
                  <a:cxn ang="0">
                    <a:pos x="1425" y="553"/>
                  </a:cxn>
                  <a:cxn ang="0">
                    <a:pos x="1502" y="531"/>
                  </a:cxn>
                  <a:cxn ang="0">
                    <a:pos x="1661" y="518"/>
                  </a:cxn>
                  <a:cxn ang="0">
                    <a:pos x="1638" y="518"/>
                  </a:cxn>
                  <a:cxn ang="0">
                    <a:pos x="1442" y="518"/>
                  </a:cxn>
                  <a:cxn ang="0">
                    <a:pos x="1218" y="483"/>
                  </a:cxn>
                  <a:cxn ang="0">
                    <a:pos x="1100" y="465"/>
                  </a:cxn>
                  <a:cxn ang="0">
                    <a:pos x="1005" y="452"/>
                  </a:cxn>
                  <a:cxn ang="0">
                    <a:pos x="928" y="444"/>
                  </a:cxn>
                  <a:cxn ang="0">
                    <a:pos x="816" y="435"/>
                  </a:cxn>
                  <a:cxn ang="0">
                    <a:pos x="769" y="426"/>
                  </a:cxn>
                  <a:cxn ang="0">
                    <a:pos x="710" y="422"/>
                  </a:cxn>
                  <a:cxn ang="0">
                    <a:pos x="739" y="404"/>
                  </a:cxn>
                  <a:cxn ang="0">
                    <a:pos x="775" y="369"/>
                  </a:cxn>
                  <a:cxn ang="0">
                    <a:pos x="704" y="360"/>
                  </a:cxn>
                  <a:cxn ang="0">
                    <a:pos x="651" y="360"/>
                  </a:cxn>
                  <a:cxn ang="0">
                    <a:pos x="627" y="343"/>
                  </a:cxn>
                  <a:cxn ang="0">
                    <a:pos x="597" y="299"/>
                  </a:cxn>
                  <a:cxn ang="0">
                    <a:pos x="544" y="237"/>
                  </a:cxn>
                  <a:cxn ang="0">
                    <a:pos x="526" y="171"/>
                  </a:cxn>
                  <a:cxn ang="0">
                    <a:pos x="509" y="106"/>
                  </a:cxn>
                  <a:cxn ang="0">
                    <a:pos x="485" y="70"/>
                  </a:cxn>
                  <a:cxn ang="0">
                    <a:pos x="461" y="27"/>
                  </a:cxn>
                  <a:cxn ang="0">
                    <a:pos x="426" y="5"/>
                  </a:cxn>
                </a:cxnLst>
                <a:rect l="0" t="0" r="r" b="b"/>
                <a:pathLst>
                  <a:path w="1662" h="559">
                    <a:moveTo>
                      <a:pt x="432" y="0"/>
                    </a:moveTo>
                    <a:lnTo>
                      <a:pt x="432" y="31"/>
                    </a:lnTo>
                    <a:lnTo>
                      <a:pt x="426" y="53"/>
                    </a:lnTo>
                    <a:lnTo>
                      <a:pt x="420" y="70"/>
                    </a:lnTo>
                    <a:lnTo>
                      <a:pt x="408" y="92"/>
                    </a:lnTo>
                    <a:lnTo>
                      <a:pt x="402" y="119"/>
                    </a:lnTo>
                    <a:lnTo>
                      <a:pt x="396" y="145"/>
                    </a:lnTo>
                    <a:lnTo>
                      <a:pt x="390" y="167"/>
                    </a:lnTo>
                    <a:lnTo>
                      <a:pt x="390" y="193"/>
                    </a:lnTo>
                    <a:lnTo>
                      <a:pt x="385" y="220"/>
                    </a:lnTo>
                    <a:lnTo>
                      <a:pt x="367" y="237"/>
                    </a:lnTo>
                    <a:lnTo>
                      <a:pt x="343" y="255"/>
                    </a:lnTo>
                    <a:lnTo>
                      <a:pt x="320" y="264"/>
                    </a:lnTo>
                    <a:lnTo>
                      <a:pt x="266" y="277"/>
                    </a:lnTo>
                    <a:lnTo>
                      <a:pt x="213" y="294"/>
                    </a:lnTo>
                    <a:lnTo>
                      <a:pt x="178" y="316"/>
                    </a:lnTo>
                    <a:lnTo>
                      <a:pt x="136" y="338"/>
                    </a:lnTo>
                    <a:lnTo>
                      <a:pt x="124" y="347"/>
                    </a:lnTo>
                    <a:lnTo>
                      <a:pt x="124" y="356"/>
                    </a:lnTo>
                    <a:lnTo>
                      <a:pt x="136" y="356"/>
                    </a:lnTo>
                    <a:lnTo>
                      <a:pt x="160" y="356"/>
                    </a:lnTo>
                    <a:lnTo>
                      <a:pt x="201" y="351"/>
                    </a:lnTo>
                    <a:lnTo>
                      <a:pt x="219" y="347"/>
                    </a:lnTo>
                    <a:lnTo>
                      <a:pt x="231" y="347"/>
                    </a:lnTo>
                    <a:lnTo>
                      <a:pt x="255" y="338"/>
                    </a:lnTo>
                    <a:lnTo>
                      <a:pt x="278" y="325"/>
                    </a:lnTo>
                    <a:lnTo>
                      <a:pt x="296" y="329"/>
                    </a:lnTo>
                    <a:lnTo>
                      <a:pt x="302" y="329"/>
                    </a:lnTo>
                    <a:lnTo>
                      <a:pt x="314" y="338"/>
                    </a:lnTo>
                    <a:lnTo>
                      <a:pt x="314" y="347"/>
                    </a:lnTo>
                    <a:lnTo>
                      <a:pt x="320" y="351"/>
                    </a:lnTo>
                    <a:lnTo>
                      <a:pt x="331" y="360"/>
                    </a:lnTo>
                    <a:lnTo>
                      <a:pt x="337" y="382"/>
                    </a:lnTo>
                    <a:lnTo>
                      <a:pt x="331" y="391"/>
                    </a:lnTo>
                    <a:lnTo>
                      <a:pt x="314" y="395"/>
                    </a:lnTo>
                    <a:lnTo>
                      <a:pt x="290" y="391"/>
                    </a:lnTo>
                    <a:lnTo>
                      <a:pt x="290" y="378"/>
                    </a:lnTo>
                    <a:lnTo>
                      <a:pt x="296" y="365"/>
                    </a:lnTo>
                    <a:lnTo>
                      <a:pt x="302" y="356"/>
                    </a:lnTo>
                    <a:lnTo>
                      <a:pt x="302" y="347"/>
                    </a:lnTo>
                    <a:lnTo>
                      <a:pt x="284" y="338"/>
                    </a:lnTo>
                    <a:lnTo>
                      <a:pt x="266" y="338"/>
                    </a:lnTo>
                    <a:lnTo>
                      <a:pt x="249" y="343"/>
                    </a:lnTo>
                    <a:lnTo>
                      <a:pt x="237" y="343"/>
                    </a:lnTo>
                    <a:lnTo>
                      <a:pt x="231" y="351"/>
                    </a:lnTo>
                    <a:lnTo>
                      <a:pt x="225" y="360"/>
                    </a:lnTo>
                    <a:lnTo>
                      <a:pt x="219" y="373"/>
                    </a:lnTo>
                    <a:lnTo>
                      <a:pt x="207" y="378"/>
                    </a:lnTo>
                    <a:lnTo>
                      <a:pt x="195" y="378"/>
                    </a:lnTo>
                    <a:lnTo>
                      <a:pt x="178" y="382"/>
                    </a:lnTo>
                    <a:lnTo>
                      <a:pt x="166" y="382"/>
                    </a:lnTo>
                    <a:lnTo>
                      <a:pt x="136" y="395"/>
                    </a:lnTo>
                    <a:lnTo>
                      <a:pt x="113" y="400"/>
                    </a:lnTo>
                    <a:lnTo>
                      <a:pt x="83" y="404"/>
                    </a:lnTo>
                    <a:lnTo>
                      <a:pt x="54" y="404"/>
                    </a:lnTo>
                    <a:lnTo>
                      <a:pt x="42" y="408"/>
                    </a:lnTo>
                    <a:lnTo>
                      <a:pt x="36" y="413"/>
                    </a:lnTo>
                    <a:lnTo>
                      <a:pt x="24" y="413"/>
                    </a:lnTo>
                    <a:lnTo>
                      <a:pt x="18" y="417"/>
                    </a:lnTo>
                    <a:lnTo>
                      <a:pt x="0" y="422"/>
                    </a:lnTo>
                    <a:lnTo>
                      <a:pt x="24" y="435"/>
                    </a:lnTo>
                    <a:lnTo>
                      <a:pt x="54" y="439"/>
                    </a:lnTo>
                    <a:lnTo>
                      <a:pt x="119" y="448"/>
                    </a:lnTo>
                    <a:lnTo>
                      <a:pt x="178" y="448"/>
                    </a:lnTo>
                    <a:lnTo>
                      <a:pt x="207" y="448"/>
                    </a:lnTo>
                    <a:lnTo>
                      <a:pt x="225" y="448"/>
                    </a:lnTo>
                    <a:lnTo>
                      <a:pt x="249" y="457"/>
                    </a:lnTo>
                    <a:lnTo>
                      <a:pt x="272" y="457"/>
                    </a:lnTo>
                    <a:lnTo>
                      <a:pt x="290" y="461"/>
                    </a:lnTo>
                    <a:lnTo>
                      <a:pt x="314" y="465"/>
                    </a:lnTo>
                    <a:lnTo>
                      <a:pt x="349" y="479"/>
                    </a:lnTo>
                    <a:lnTo>
                      <a:pt x="385" y="492"/>
                    </a:lnTo>
                    <a:lnTo>
                      <a:pt x="455" y="487"/>
                    </a:lnTo>
                    <a:lnTo>
                      <a:pt x="491" y="487"/>
                    </a:lnTo>
                    <a:lnTo>
                      <a:pt x="526" y="496"/>
                    </a:lnTo>
                    <a:lnTo>
                      <a:pt x="609" y="487"/>
                    </a:lnTo>
                    <a:lnTo>
                      <a:pt x="645" y="487"/>
                    </a:lnTo>
                    <a:lnTo>
                      <a:pt x="686" y="492"/>
                    </a:lnTo>
                    <a:lnTo>
                      <a:pt x="710" y="505"/>
                    </a:lnTo>
                    <a:lnTo>
                      <a:pt x="739" y="509"/>
                    </a:lnTo>
                    <a:lnTo>
                      <a:pt x="792" y="527"/>
                    </a:lnTo>
                    <a:lnTo>
                      <a:pt x="822" y="523"/>
                    </a:lnTo>
                    <a:lnTo>
                      <a:pt x="851" y="518"/>
                    </a:lnTo>
                    <a:lnTo>
                      <a:pt x="875" y="509"/>
                    </a:lnTo>
                    <a:lnTo>
                      <a:pt x="905" y="501"/>
                    </a:lnTo>
                    <a:lnTo>
                      <a:pt x="928" y="509"/>
                    </a:lnTo>
                    <a:lnTo>
                      <a:pt x="958" y="514"/>
                    </a:lnTo>
                    <a:lnTo>
                      <a:pt x="976" y="518"/>
                    </a:lnTo>
                    <a:lnTo>
                      <a:pt x="993" y="523"/>
                    </a:lnTo>
                    <a:lnTo>
                      <a:pt x="999" y="527"/>
                    </a:lnTo>
                    <a:lnTo>
                      <a:pt x="1005" y="527"/>
                    </a:lnTo>
                    <a:lnTo>
                      <a:pt x="1046" y="523"/>
                    </a:lnTo>
                    <a:lnTo>
                      <a:pt x="1076" y="523"/>
                    </a:lnTo>
                    <a:lnTo>
                      <a:pt x="1112" y="523"/>
                    </a:lnTo>
                    <a:lnTo>
                      <a:pt x="1147" y="523"/>
                    </a:lnTo>
                    <a:lnTo>
                      <a:pt x="1171" y="531"/>
                    </a:lnTo>
                    <a:lnTo>
                      <a:pt x="1188" y="536"/>
                    </a:lnTo>
                    <a:lnTo>
                      <a:pt x="1194" y="540"/>
                    </a:lnTo>
                    <a:lnTo>
                      <a:pt x="1206" y="544"/>
                    </a:lnTo>
                    <a:lnTo>
                      <a:pt x="1218" y="544"/>
                    </a:lnTo>
                    <a:lnTo>
                      <a:pt x="1236" y="544"/>
                    </a:lnTo>
                    <a:lnTo>
                      <a:pt x="1265" y="544"/>
                    </a:lnTo>
                    <a:lnTo>
                      <a:pt x="1318" y="549"/>
                    </a:lnTo>
                    <a:lnTo>
                      <a:pt x="1336" y="553"/>
                    </a:lnTo>
                    <a:lnTo>
                      <a:pt x="1354" y="558"/>
                    </a:lnTo>
                    <a:lnTo>
                      <a:pt x="1377" y="558"/>
                    </a:lnTo>
                    <a:lnTo>
                      <a:pt x="1407" y="558"/>
                    </a:lnTo>
                    <a:lnTo>
                      <a:pt x="1425" y="553"/>
                    </a:lnTo>
                    <a:lnTo>
                      <a:pt x="1454" y="553"/>
                    </a:lnTo>
                    <a:lnTo>
                      <a:pt x="1478" y="540"/>
                    </a:lnTo>
                    <a:lnTo>
                      <a:pt x="1502" y="531"/>
                    </a:lnTo>
                    <a:lnTo>
                      <a:pt x="1561" y="523"/>
                    </a:lnTo>
                    <a:lnTo>
                      <a:pt x="1614" y="518"/>
                    </a:lnTo>
                    <a:lnTo>
                      <a:pt x="1661" y="518"/>
                    </a:lnTo>
                    <a:lnTo>
                      <a:pt x="1649" y="514"/>
                    </a:lnTo>
                    <a:lnTo>
                      <a:pt x="1643" y="514"/>
                    </a:lnTo>
                    <a:lnTo>
                      <a:pt x="1638" y="518"/>
                    </a:lnTo>
                    <a:lnTo>
                      <a:pt x="1626" y="518"/>
                    </a:lnTo>
                    <a:lnTo>
                      <a:pt x="1608" y="518"/>
                    </a:lnTo>
                    <a:lnTo>
                      <a:pt x="1442" y="518"/>
                    </a:lnTo>
                    <a:lnTo>
                      <a:pt x="1271" y="514"/>
                    </a:lnTo>
                    <a:lnTo>
                      <a:pt x="1242" y="496"/>
                    </a:lnTo>
                    <a:lnTo>
                      <a:pt x="1218" y="483"/>
                    </a:lnTo>
                    <a:lnTo>
                      <a:pt x="1177" y="470"/>
                    </a:lnTo>
                    <a:lnTo>
                      <a:pt x="1129" y="465"/>
                    </a:lnTo>
                    <a:lnTo>
                      <a:pt x="1100" y="465"/>
                    </a:lnTo>
                    <a:lnTo>
                      <a:pt x="1064" y="465"/>
                    </a:lnTo>
                    <a:lnTo>
                      <a:pt x="1029" y="457"/>
                    </a:lnTo>
                    <a:lnTo>
                      <a:pt x="1005" y="452"/>
                    </a:lnTo>
                    <a:lnTo>
                      <a:pt x="970" y="448"/>
                    </a:lnTo>
                    <a:lnTo>
                      <a:pt x="952" y="444"/>
                    </a:lnTo>
                    <a:lnTo>
                      <a:pt x="928" y="444"/>
                    </a:lnTo>
                    <a:lnTo>
                      <a:pt x="893" y="439"/>
                    </a:lnTo>
                    <a:lnTo>
                      <a:pt x="846" y="439"/>
                    </a:lnTo>
                    <a:lnTo>
                      <a:pt x="816" y="435"/>
                    </a:lnTo>
                    <a:lnTo>
                      <a:pt x="792" y="430"/>
                    </a:lnTo>
                    <a:lnTo>
                      <a:pt x="781" y="426"/>
                    </a:lnTo>
                    <a:lnTo>
                      <a:pt x="769" y="426"/>
                    </a:lnTo>
                    <a:lnTo>
                      <a:pt x="757" y="426"/>
                    </a:lnTo>
                    <a:lnTo>
                      <a:pt x="739" y="426"/>
                    </a:lnTo>
                    <a:lnTo>
                      <a:pt x="710" y="422"/>
                    </a:lnTo>
                    <a:lnTo>
                      <a:pt x="668" y="422"/>
                    </a:lnTo>
                    <a:lnTo>
                      <a:pt x="716" y="408"/>
                    </a:lnTo>
                    <a:lnTo>
                      <a:pt x="739" y="404"/>
                    </a:lnTo>
                    <a:lnTo>
                      <a:pt x="769" y="400"/>
                    </a:lnTo>
                    <a:lnTo>
                      <a:pt x="781" y="382"/>
                    </a:lnTo>
                    <a:lnTo>
                      <a:pt x="775" y="369"/>
                    </a:lnTo>
                    <a:lnTo>
                      <a:pt x="763" y="360"/>
                    </a:lnTo>
                    <a:lnTo>
                      <a:pt x="745" y="360"/>
                    </a:lnTo>
                    <a:lnTo>
                      <a:pt x="704" y="360"/>
                    </a:lnTo>
                    <a:lnTo>
                      <a:pt x="680" y="365"/>
                    </a:lnTo>
                    <a:lnTo>
                      <a:pt x="662" y="365"/>
                    </a:lnTo>
                    <a:lnTo>
                      <a:pt x="651" y="360"/>
                    </a:lnTo>
                    <a:lnTo>
                      <a:pt x="639" y="360"/>
                    </a:lnTo>
                    <a:lnTo>
                      <a:pt x="633" y="351"/>
                    </a:lnTo>
                    <a:lnTo>
                      <a:pt x="627" y="343"/>
                    </a:lnTo>
                    <a:lnTo>
                      <a:pt x="615" y="329"/>
                    </a:lnTo>
                    <a:lnTo>
                      <a:pt x="609" y="312"/>
                    </a:lnTo>
                    <a:lnTo>
                      <a:pt x="597" y="299"/>
                    </a:lnTo>
                    <a:lnTo>
                      <a:pt x="568" y="281"/>
                    </a:lnTo>
                    <a:lnTo>
                      <a:pt x="556" y="250"/>
                    </a:lnTo>
                    <a:lnTo>
                      <a:pt x="544" y="237"/>
                    </a:lnTo>
                    <a:lnTo>
                      <a:pt x="526" y="228"/>
                    </a:lnTo>
                    <a:lnTo>
                      <a:pt x="526" y="198"/>
                    </a:lnTo>
                    <a:lnTo>
                      <a:pt x="526" y="171"/>
                    </a:lnTo>
                    <a:lnTo>
                      <a:pt x="520" y="149"/>
                    </a:lnTo>
                    <a:lnTo>
                      <a:pt x="509" y="128"/>
                    </a:lnTo>
                    <a:lnTo>
                      <a:pt x="509" y="106"/>
                    </a:lnTo>
                    <a:lnTo>
                      <a:pt x="503" y="79"/>
                    </a:lnTo>
                    <a:lnTo>
                      <a:pt x="497" y="75"/>
                    </a:lnTo>
                    <a:lnTo>
                      <a:pt x="485" y="70"/>
                    </a:lnTo>
                    <a:lnTo>
                      <a:pt x="479" y="57"/>
                    </a:lnTo>
                    <a:lnTo>
                      <a:pt x="473" y="40"/>
                    </a:lnTo>
                    <a:lnTo>
                      <a:pt x="461" y="27"/>
                    </a:lnTo>
                    <a:lnTo>
                      <a:pt x="450" y="18"/>
                    </a:lnTo>
                    <a:lnTo>
                      <a:pt x="438" y="13"/>
                    </a:lnTo>
                    <a:lnTo>
                      <a:pt x="426" y="5"/>
                    </a:lnTo>
                    <a:lnTo>
                      <a:pt x="432" y="5"/>
                    </a:lnTo>
                    <a:lnTo>
                      <a:pt x="432" y="0"/>
                    </a:lnTo>
                  </a:path>
                </a:pathLst>
              </a:custGeom>
              <a:solidFill>
                <a:srgbClr val="FF9933"/>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sp>
          <p:nvSpPr>
            <p:cNvPr id="469024" name="Freeform 32"/>
            <p:cNvSpPr>
              <a:spLocks/>
            </p:cNvSpPr>
            <p:nvPr/>
          </p:nvSpPr>
          <p:spPr bwMode="auto">
            <a:xfrm>
              <a:off x="3205" y="2656"/>
              <a:ext cx="470" cy="66"/>
            </a:xfrm>
            <a:custGeom>
              <a:avLst/>
              <a:gdLst/>
              <a:ahLst/>
              <a:cxnLst>
                <a:cxn ang="0">
                  <a:pos x="0" y="17"/>
                </a:cxn>
                <a:cxn ang="0">
                  <a:pos x="30" y="13"/>
                </a:cxn>
                <a:cxn ang="0">
                  <a:pos x="59" y="8"/>
                </a:cxn>
                <a:cxn ang="0">
                  <a:pos x="95" y="4"/>
                </a:cxn>
                <a:cxn ang="0">
                  <a:pos x="130" y="0"/>
                </a:cxn>
                <a:cxn ang="0">
                  <a:pos x="165" y="4"/>
                </a:cxn>
                <a:cxn ang="0">
                  <a:pos x="195" y="8"/>
                </a:cxn>
                <a:cxn ang="0">
                  <a:pos x="230" y="13"/>
                </a:cxn>
                <a:cxn ang="0">
                  <a:pos x="271" y="17"/>
                </a:cxn>
                <a:cxn ang="0">
                  <a:pos x="300" y="26"/>
                </a:cxn>
                <a:cxn ang="0">
                  <a:pos x="318" y="30"/>
                </a:cxn>
                <a:cxn ang="0">
                  <a:pos x="347" y="30"/>
                </a:cxn>
                <a:cxn ang="0">
                  <a:pos x="365" y="26"/>
                </a:cxn>
                <a:cxn ang="0">
                  <a:pos x="389" y="26"/>
                </a:cxn>
                <a:cxn ang="0">
                  <a:pos x="400" y="26"/>
                </a:cxn>
                <a:cxn ang="0">
                  <a:pos x="412" y="21"/>
                </a:cxn>
                <a:cxn ang="0">
                  <a:pos x="424" y="17"/>
                </a:cxn>
                <a:cxn ang="0">
                  <a:pos x="430" y="17"/>
                </a:cxn>
                <a:cxn ang="0">
                  <a:pos x="442" y="17"/>
                </a:cxn>
                <a:cxn ang="0">
                  <a:pos x="453" y="21"/>
                </a:cxn>
                <a:cxn ang="0">
                  <a:pos x="465" y="26"/>
                </a:cxn>
                <a:cxn ang="0">
                  <a:pos x="471" y="39"/>
                </a:cxn>
                <a:cxn ang="0">
                  <a:pos x="465" y="43"/>
                </a:cxn>
                <a:cxn ang="0">
                  <a:pos x="453" y="43"/>
                </a:cxn>
                <a:cxn ang="0">
                  <a:pos x="436" y="48"/>
                </a:cxn>
                <a:cxn ang="0">
                  <a:pos x="430" y="52"/>
                </a:cxn>
                <a:cxn ang="0">
                  <a:pos x="424" y="52"/>
                </a:cxn>
                <a:cxn ang="0">
                  <a:pos x="359" y="52"/>
                </a:cxn>
                <a:cxn ang="0">
                  <a:pos x="295" y="56"/>
                </a:cxn>
                <a:cxn ang="0">
                  <a:pos x="159" y="65"/>
                </a:cxn>
                <a:cxn ang="0">
                  <a:pos x="124" y="61"/>
                </a:cxn>
                <a:cxn ang="0">
                  <a:pos x="95" y="52"/>
                </a:cxn>
                <a:cxn ang="0">
                  <a:pos x="59" y="43"/>
                </a:cxn>
                <a:cxn ang="0">
                  <a:pos x="24" y="39"/>
                </a:cxn>
                <a:cxn ang="0">
                  <a:pos x="12" y="35"/>
                </a:cxn>
                <a:cxn ang="0">
                  <a:pos x="6" y="35"/>
                </a:cxn>
                <a:cxn ang="0">
                  <a:pos x="6" y="30"/>
                </a:cxn>
                <a:cxn ang="0">
                  <a:pos x="0" y="17"/>
                </a:cxn>
              </a:cxnLst>
              <a:rect l="0" t="0" r="r" b="b"/>
              <a:pathLst>
                <a:path w="472" h="66">
                  <a:moveTo>
                    <a:pt x="0" y="17"/>
                  </a:moveTo>
                  <a:lnTo>
                    <a:pt x="30" y="13"/>
                  </a:lnTo>
                  <a:lnTo>
                    <a:pt x="59" y="8"/>
                  </a:lnTo>
                  <a:lnTo>
                    <a:pt x="95" y="4"/>
                  </a:lnTo>
                  <a:lnTo>
                    <a:pt x="130" y="0"/>
                  </a:lnTo>
                  <a:lnTo>
                    <a:pt x="165" y="4"/>
                  </a:lnTo>
                  <a:lnTo>
                    <a:pt x="195" y="8"/>
                  </a:lnTo>
                  <a:lnTo>
                    <a:pt x="230" y="13"/>
                  </a:lnTo>
                  <a:lnTo>
                    <a:pt x="271" y="17"/>
                  </a:lnTo>
                  <a:lnTo>
                    <a:pt x="300" y="26"/>
                  </a:lnTo>
                  <a:lnTo>
                    <a:pt x="318" y="30"/>
                  </a:lnTo>
                  <a:lnTo>
                    <a:pt x="347" y="30"/>
                  </a:lnTo>
                  <a:lnTo>
                    <a:pt x="365" y="26"/>
                  </a:lnTo>
                  <a:lnTo>
                    <a:pt x="389" y="26"/>
                  </a:lnTo>
                  <a:lnTo>
                    <a:pt x="400" y="26"/>
                  </a:lnTo>
                  <a:lnTo>
                    <a:pt x="412" y="21"/>
                  </a:lnTo>
                  <a:lnTo>
                    <a:pt x="424" y="17"/>
                  </a:lnTo>
                  <a:lnTo>
                    <a:pt x="430" y="17"/>
                  </a:lnTo>
                  <a:lnTo>
                    <a:pt x="442" y="17"/>
                  </a:lnTo>
                  <a:lnTo>
                    <a:pt x="453" y="21"/>
                  </a:lnTo>
                  <a:lnTo>
                    <a:pt x="465" y="26"/>
                  </a:lnTo>
                  <a:lnTo>
                    <a:pt x="471" y="39"/>
                  </a:lnTo>
                  <a:lnTo>
                    <a:pt x="465" y="43"/>
                  </a:lnTo>
                  <a:lnTo>
                    <a:pt x="453" y="43"/>
                  </a:lnTo>
                  <a:lnTo>
                    <a:pt x="436" y="48"/>
                  </a:lnTo>
                  <a:lnTo>
                    <a:pt x="430" y="52"/>
                  </a:lnTo>
                  <a:lnTo>
                    <a:pt x="424" y="52"/>
                  </a:lnTo>
                  <a:lnTo>
                    <a:pt x="359" y="52"/>
                  </a:lnTo>
                  <a:lnTo>
                    <a:pt x="295" y="56"/>
                  </a:lnTo>
                  <a:lnTo>
                    <a:pt x="159" y="65"/>
                  </a:lnTo>
                  <a:lnTo>
                    <a:pt x="124" y="61"/>
                  </a:lnTo>
                  <a:lnTo>
                    <a:pt x="95" y="52"/>
                  </a:lnTo>
                  <a:lnTo>
                    <a:pt x="59" y="43"/>
                  </a:lnTo>
                  <a:lnTo>
                    <a:pt x="24" y="39"/>
                  </a:lnTo>
                  <a:lnTo>
                    <a:pt x="12" y="35"/>
                  </a:lnTo>
                  <a:lnTo>
                    <a:pt x="6" y="35"/>
                  </a:lnTo>
                  <a:lnTo>
                    <a:pt x="6" y="30"/>
                  </a:lnTo>
                  <a:lnTo>
                    <a:pt x="0" y="17"/>
                  </a:lnTo>
                </a:path>
              </a:pathLst>
            </a:custGeom>
            <a:solidFill>
              <a:srgbClr val="FF9933"/>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25" name="Freeform 33"/>
            <p:cNvSpPr>
              <a:spLocks/>
            </p:cNvSpPr>
            <p:nvPr/>
          </p:nvSpPr>
          <p:spPr bwMode="auto">
            <a:xfrm>
              <a:off x="2400" y="1770"/>
              <a:ext cx="79" cy="19"/>
            </a:xfrm>
            <a:custGeom>
              <a:avLst/>
              <a:gdLst/>
              <a:ahLst/>
              <a:cxnLst>
                <a:cxn ang="0">
                  <a:pos x="0" y="0"/>
                </a:cxn>
                <a:cxn ang="0">
                  <a:pos x="39" y="3"/>
                </a:cxn>
                <a:cxn ang="0">
                  <a:pos x="59" y="3"/>
                </a:cxn>
                <a:cxn ang="0">
                  <a:pos x="75" y="6"/>
                </a:cxn>
                <a:cxn ang="0">
                  <a:pos x="79" y="9"/>
                </a:cxn>
                <a:cxn ang="0">
                  <a:pos x="75" y="11"/>
                </a:cxn>
                <a:cxn ang="0">
                  <a:pos x="67" y="17"/>
                </a:cxn>
                <a:cxn ang="0">
                  <a:pos x="59" y="17"/>
                </a:cxn>
                <a:cxn ang="0">
                  <a:pos x="47" y="17"/>
                </a:cxn>
                <a:cxn ang="0">
                  <a:pos x="31" y="14"/>
                </a:cxn>
                <a:cxn ang="0">
                  <a:pos x="12" y="9"/>
                </a:cxn>
                <a:cxn ang="0">
                  <a:pos x="0" y="0"/>
                </a:cxn>
              </a:cxnLst>
              <a:rect l="0" t="0" r="r" b="b"/>
              <a:pathLst>
                <a:path w="80" h="18">
                  <a:moveTo>
                    <a:pt x="0" y="0"/>
                  </a:moveTo>
                  <a:lnTo>
                    <a:pt x="39" y="3"/>
                  </a:lnTo>
                  <a:lnTo>
                    <a:pt x="59" y="3"/>
                  </a:lnTo>
                  <a:lnTo>
                    <a:pt x="75" y="6"/>
                  </a:lnTo>
                  <a:lnTo>
                    <a:pt x="79" y="9"/>
                  </a:lnTo>
                  <a:lnTo>
                    <a:pt x="75" y="11"/>
                  </a:lnTo>
                  <a:lnTo>
                    <a:pt x="67" y="17"/>
                  </a:lnTo>
                  <a:lnTo>
                    <a:pt x="59" y="17"/>
                  </a:lnTo>
                  <a:lnTo>
                    <a:pt x="47" y="17"/>
                  </a:lnTo>
                  <a:lnTo>
                    <a:pt x="31" y="14"/>
                  </a:lnTo>
                  <a:lnTo>
                    <a:pt x="12" y="9"/>
                  </a:lnTo>
                  <a:lnTo>
                    <a:pt x="0" y="0"/>
                  </a:lnTo>
                </a:path>
              </a:pathLst>
            </a:custGeom>
            <a:solidFill>
              <a:srgbClr val="FF9933"/>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grpSp>
        <p:nvGrpSpPr>
          <p:cNvPr id="25625" name="Group 34"/>
          <p:cNvGrpSpPr>
            <a:grpSpLocks/>
          </p:cNvGrpSpPr>
          <p:nvPr/>
        </p:nvGrpSpPr>
        <p:grpSpPr bwMode="auto">
          <a:xfrm>
            <a:off x="1417638" y="2752725"/>
            <a:ext cx="1600200" cy="2686050"/>
            <a:chOff x="2183" y="1768"/>
            <a:chExt cx="1264" cy="2223"/>
          </a:xfrm>
        </p:grpSpPr>
        <p:sp>
          <p:nvSpPr>
            <p:cNvPr id="469027" name="Freeform 35"/>
            <p:cNvSpPr>
              <a:spLocks/>
            </p:cNvSpPr>
            <p:nvPr/>
          </p:nvSpPr>
          <p:spPr bwMode="auto">
            <a:xfrm>
              <a:off x="2382" y="1768"/>
              <a:ext cx="149" cy="39"/>
            </a:xfrm>
            <a:custGeom>
              <a:avLst/>
              <a:gdLst/>
              <a:ahLst/>
              <a:cxnLst>
                <a:cxn ang="0">
                  <a:pos x="33" y="38"/>
                </a:cxn>
                <a:cxn ang="0">
                  <a:pos x="93" y="26"/>
                </a:cxn>
                <a:cxn ang="0">
                  <a:pos x="150" y="15"/>
                </a:cxn>
                <a:cxn ang="0">
                  <a:pos x="130" y="9"/>
                </a:cxn>
                <a:cxn ang="0">
                  <a:pos x="101" y="3"/>
                </a:cxn>
                <a:cxn ang="0">
                  <a:pos x="69" y="0"/>
                </a:cxn>
                <a:cxn ang="0">
                  <a:pos x="37" y="0"/>
                </a:cxn>
                <a:cxn ang="0">
                  <a:pos x="12" y="3"/>
                </a:cxn>
                <a:cxn ang="0">
                  <a:pos x="4" y="6"/>
                </a:cxn>
                <a:cxn ang="0">
                  <a:pos x="0" y="12"/>
                </a:cxn>
                <a:cxn ang="0">
                  <a:pos x="0" y="15"/>
                </a:cxn>
                <a:cxn ang="0">
                  <a:pos x="4" y="24"/>
                </a:cxn>
                <a:cxn ang="0">
                  <a:pos x="16" y="29"/>
                </a:cxn>
                <a:cxn ang="0">
                  <a:pos x="33" y="38"/>
                </a:cxn>
              </a:cxnLst>
              <a:rect l="0" t="0" r="r" b="b"/>
              <a:pathLst>
                <a:path w="151" h="39">
                  <a:moveTo>
                    <a:pt x="33" y="38"/>
                  </a:moveTo>
                  <a:lnTo>
                    <a:pt x="93" y="26"/>
                  </a:lnTo>
                  <a:lnTo>
                    <a:pt x="150" y="15"/>
                  </a:lnTo>
                  <a:lnTo>
                    <a:pt x="130" y="9"/>
                  </a:lnTo>
                  <a:lnTo>
                    <a:pt x="101" y="3"/>
                  </a:lnTo>
                  <a:lnTo>
                    <a:pt x="69" y="0"/>
                  </a:lnTo>
                  <a:lnTo>
                    <a:pt x="37" y="0"/>
                  </a:lnTo>
                  <a:lnTo>
                    <a:pt x="12" y="3"/>
                  </a:lnTo>
                  <a:lnTo>
                    <a:pt x="4" y="6"/>
                  </a:lnTo>
                  <a:lnTo>
                    <a:pt x="0" y="12"/>
                  </a:lnTo>
                  <a:lnTo>
                    <a:pt x="0" y="15"/>
                  </a:lnTo>
                  <a:lnTo>
                    <a:pt x="4" y="24"/>
                  </a:lnTo>
                  <a:lnTo>
                    <a:pt x="16" y="29"/>
                  </a:lnTo>
                  <a:lnTo>
                    <a:pt x="33" y="38"/>
                  </a:lnTo>
                </a:path>
              </a:pathLst>
            </a:custGeom>
            <a:solidFill>
              <a:srgbClr val="990000"/>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nvGrpSpPr>
            <p:cNvPr id="25636" name="Group 36"/>
            <p:cNvGrpSpPr>
              <a:grpSpLocks/>
            </p:cNvGrpSpPr>
            <p:nvPr/>
          </p:nvGrpSpPr>
          <p:grpSpPr bwMode="auto">
            <a:xfrm>
              <a:off x="2183" y="1790"/>
              <a:ext cx="1264" cy="2201"/>
              <a:chOff x="2183" y="1790"/>
              <a:chExt cx="1264" cy="2201"/>
            </a:xfrm>
          </p:grpSpPr>
          <p:grpSp>
            <p:nvGrpSpPr>
              <p:cNvPr id="25637" name="Group 37"/>
              <p:cNvGrpSpPr>
                <a:grpSpLocks/>
              </p:cNvGrpSpPr>
              <p:nvPr/>
            </p:nvGrpSpPr>
            <p:grpSpPr bwMode="auto">
              <a:xfrm>
                <a:off x="2183" y="1790"/>
                <a:ext cx="1264" cy="2201"/>
                <a:chOff x="2183" y="1790"/>
                <a:chExt cx="1264" cy="2201"/>
              </a:xfrm>
            </p:grpSpPr>
            <p:sp>
              <p:nvSpPr>
                <p:cNvPr id="469030" name="Freeform 38"/>
                <p:cNvSpPr>
                  <a:spLocks/>
                </p:cNvSpPr>
                <p:nvPr/>
              </p:nvSpPr>
              <p:spPr bwMode="auto">
                <a:xfrm>
                  <a:off x="2183" y="2324"/>
                  <a:ext cx="1264" cy="1667"/>
                </a:xfrm>
                <a:custGeom>
                  <a:avLst/>
                  <a:gdLst/>
                  <a:ahLst/>
                  <a:cxnLst>
                    <a:cxn ang="0">
                      <a:pos x="226" y="102"/>
                    </a:cxn>
                    <a:cxn ang="0">
                      <a:pos x="127" y="140"/>
                    </a:cxn>
                    <a:cxn ang="0">
                      <a:pos x="39" y="185"/>
                    </a:cxn>
                    <a:cxn ang="0">
                      <a:pos x="155" y="179"/>
                    </a:cxn>
                    <a:cxn ang="0">
                      <a:pos x="221" y="230"/>
                    </a:cxn>
                    <a:cxn ang="0">
                      <a:pos x="89" y="230"/>
                    </a:cxn>
                    <a:cxn ang="0">
                      <a:pos x="28" y="274"/>
                    </a:cxn>
                    <a:cxn ang="0">
                      <a:pos x="188" y="300"/>
                    </a:cxn>
                    <a:cxn ang="0">
                      <a:pos x="215" y="408"/>
                    </a:cxn>
                    <a:cxn ang="0">
                      <a:pos x="193" y="523"/>
                    </a:cxn>
                    <a:cxn ang="0">
                      <a:pos x="232" y="472"/>
                    </a:cxn>
                    <a:cxn ang="0">
                      <a:pos x="248" y="376"/>
                    </a:cxn>
                    <a:cxn ang="0">
                      <a:pos x="293" y="530"/>
                    </a:cxn>
                    <a:cxn ang="0">
                      <a:pos x="221" y="638"/>
                    </a:cxn>
                    <a:cxn ang="0">
                      <a:pos x="193" y="715"/>
                    </a:cxn>
                    <a:cxn ang="0">
                      <a:pos x="326" y="708"/>
                    </a:cxn>
                    <a:cxn ang="0">
                      <a:pos x="458" y="772"/>
                    </a:cxn>
                    <a:cxn ang="0">
                      <a:pos x="612" y="772"/>
                    </a:cxn>
                    <a:cxn ang="0">
                      <a:pos x="728" y="798"/>
                    </a:cxn>
                    <a:cxn ang="0">
                      <a:pos x="883" y="817"/>
                    </a:cxn>
                    <a:cxn ang="0">
                      <a:pos x="767" y="919"/>
                    </a:cxn>
                    <a:cxn ang="0">
                      <a:pos x="734" y="1136"/>
                    </a:cxn>
                    <a:cxn ang="0">
                      <a:pos x="717" y="1404"/>
                    </a:cxn>
                    <a:cxn ang="0">
                      <a:pos x="734" y="1315"/>
                    </a:cxn>
                    <a:cxn ang="0">
                      <a:pos x="778" y="1047"/>
                    </a:cxn>
                    <a:cxn ang="0">
                      <a:pos x="827" y="951"/>
                    </a:cxn>
                    <a:cxn ang="0">
                      <a:pos x="910" y="900"/>
                    </a:cxn>
                    <a:cxn ang="0">
                      <a:pos x="883" y="1028"/>
                    </a:cxn>
                    <a:cxn ang="0">
                      <a:pos x="861" y="1455"/>
                    </a:cxn>
                    <a:cxn ang="0">
                      <a:pos x="827" y="1557"/>
                    </a:cxn>
                    <a:cxn ang="0">
                      <a:pos x="662" y="1602"/>
                    </a:cxn>
                    <a:cxn ang="0">
                      <a:pos x="585" y="1647"/>
                    </a:cxn>
                    <a:cxn ang="0">
                      <a:pos x="629" y="1640"/>
                    </a:cxn>
                    <a:cxn ang="0">
                      <a:pos x="756" y="1628"/>
                    </a:cxn>
                    <a:cxn ang="0">
                      <a:pos x="827" y="1615"/>
                    </a:cxn>
                    <a:cxn ang="0">
                      <a:pos x="883" y="1634"/>
                    </a:cxn>
                    <a:cxn ang="0">
                      <a:pos x="1059" y="1653"/>
                    </a:cxn>
                    <a:cxn ang="0">
                      <a:pos x="1175" y="1653"/>
                    </a:cxn>
                    <a:cxn ang="0">
                      <a:pos x="1009" y="1577"/>
                    </a:cxn>
                    <a:cxn ang="0">
                      <a:pos x="965" y="1474"/>
                    </a:cxn>
                    <a:cxn ang="0">
                      <a:pos x="932" y="1072"/>
                    </a:cxn>
                    <a:cxn ang="0">
                      <a:pos x="982" y="1002"/>
                    </a:cxn>
                    <a:cxn ang="0">
                      <a:pos x="1009" y="1143"/>
                    </a:cxn>
                    <a:cxn ang="0">
                      <a:pos x="1053" y="1366"/>
                    </a:cxn>
                    <a:cxn ang="0">
                      <a:pos x="1081" y="1564"/>
                    </a:cxn>
                    <a:cxn ang="0">
                      <a:pos x="1098" y="1564"/>
                    </a:cxn>
                    <a:cxn ang="0">
                      <a:pos x="1098" y="1226"/>
                    </a:cxn>
                    <a:cxn ang="0">
                      <a:pos x="1042" y="1066"/>
                    </a:cxn>
                    <a:cxn ang="0">
                      <a:pos x="1009" y="938"/>
                    </a:cxn>
                    <a:cxn ang="0">
                      <a:pos x="938" y="849"/>
                    </a:cxn>
                    <a:cxn ang="0">
                      <a:pos x="1147" y="823"/>
                    </a:cxn>
                    <a:cxn ang="0">
                      <a:pos x="1263" y="785"/>
                    </a:cxn>
                    <a:cxn ang="0">
                      <a:pos x="1098" y="785"/>
                    </a:cxn>
                    <a:cxn ang="0">
                      <a:pos x="866" y="721"/>
                    </a:cxn>
                    <a:cxn ang="0">
                      <a:pos x="596" y="676"/>
                    </a:cxn>
                    <a:cxn ang="0">
                      <a:pos x="464" y="664"/>
                    </a:cxn>
                    <a:cxn ang="0">
                      <a:pos x="425" y="606"/>
                    </a:cxn>
                    <a:cxn ang="0">
                      <a:pos x="386" y="504"/>
                    </a:cxn>
                    <a:cxn ang="0">
                      <a:pos x="375" y="319"/>
                    </a:cxn>
                    <a:cxn ang="0">
                      <a:pos x="519" y="249"/>
                    </a:cxn>
                    <a:cxn ang="0">
                      <a:pos x="464" y="230"/>
                    </a:cxn>
                    <a:cxn ang="0">
                      <a:pos x="364" y="134"/>
                    </a:cxn>
                    <a:cxn ang="0">
                      <a:pos x="309" y="32"/>
                    </a:cxn>
                  </a:cxnLst>
                  <a:rect l="0" t="0" r="r" b="b"/>
                  <a:pathLst>
                    <a:path w="1264" h="1667">
                      <a:moveTo>
                        <a:pt x="271" y="0"/>
                      </a:moveTo>
                      <a:lnTo>
                        <a:pt x="265" y="32"/>
                      </a:lnTo>
                      <a:lnTo>
                        <a:pt x="260" y="51"/>
                      </a:lnTo>
                      <a:lnTo>
                        <a:pt x="248" y="76"/>
                      </a:lnTo>
                      <a:lnTo>
                        <a:pt x="226" y="96"/>
                      </a:lnTo>
                      <a:lnTo>
                        <a:pt x="226" y="102"/>
                      </a:lnTo>
                      <a:lnTo>
                        <a:pt x="221" y="108"/>
                      </a:lnTo>
                      <a:lnTo>
                        <a:pt x="204" y="115"/>
                      </a:lnTo>
                      <a:lnTo>
                        <a:pt x="182" y="121"/>
                      </a:lnTo>
                      <a:lnTo>
                        <a:pt x="160" y="127"/>
                      </a:lnTo>
                      <a:lnTo>
                        <a:pt x="144" y="134"/>
                      </a:lnTo>
                      <a:lnTo>
                        <a:pt x="127" y="140"/>
                      </a:lnTo>
                      <a:lnTo>
                        <a:pt x="111" y="147"/>
                      </a:lnTo>
                      <a:lnTo>
                        <a:pt x="100" y="153"/>
                      </a:lnTo>
                      <a:lnTo>
                        <a:pt x="94" y="153"/>
                      </a:lnTo>
                      <a:lnTo>
                        <a:pt x="72" y="166"/>
                      </a:lnTo>
                      <a:lnTo>
                        <a:pt x="44" y="172"/>
                      </a:lnTo>
                      <a:lnTo>
                        <a:pt x="39" y="185"/>
                      </a:lnTo>
                      <a:lnTo>
                        <a:pt x="44" y="191"/>
                      </a:lnTo>
                      <a:lnTo>
                        <a:pt x="61" y="198"/>
                      </a:lnTo>
                      <a:lnTo>
                        <a:pt x="83" y="191"/>
                      </a:lnTo>
                      <a:lnTo>
                        <a:pt x="111" y="191"/>
                      </a:lnTo>
                      <a:lnTo>
                        <a:pt x="138" y="179"/>
                      </a:lnTo>
                      <a:lnTo>
                        <a:pt x="155" y="179"/>
                      </a:lnTo>
                      <a:lnTo>
                        <a:pt x="171" y="185"/>
                      </a:lnTo>
                      <a:lnTo>
                        <a:pt x="210" y="191"/>
                      </a:lnTo>
                      <a:lnTo>
                        <a:pt x="226" y="198"/>
                      </a:lnTo>
                      <a:lnTo>
                        <a:pt x="237" y="210"/>
                      </a:lnTo>
                      <a:lnTo>
                        <a:pt x="232" y="223"/>
                      </a:lnTo>
                      <a:lnTo>
                        <a:pt x="221" y="230"/>
                      </a:lnTo>
                      <a:lnTo>
                        <a:pt x="215" y="223"/>
                      </a:lnTo>
                      <a:lnTo>
                        <a:pt x="199" y="210"/>
                      </a:lnTo>
                      <a:lnTo>
                        <a:pt x="160" y="210"/>
                      </a:lnTo>
                      <a:lnTo>
                        <a:pt x="122" y="217"/>
                      </a:lnTo>
                      <a:lnTo>
                        <a:pt x="105" y="223"/>
                      </a:lnTo>
                      <a:lnTo>
                        <a:pt x="89" y="230"/>
                      </a:lnTo>
                      <a:lnTo>
                        <a:pt x="56" y="249"/>
                      </a:lnTo>
                      <a:lnTo>
                        <a:pt x="28" y="262"/>
                      </a:lnTo>
                      <a:lnTo>
                        <a:pt x="0" y="268"/>
                      </a:lnTo>
                      <a:lnTo>
                        <a:pt x="11" y="274"/>
                      </a:lnTo>
                      <a:lnTo>
                        <a:pt x="22" y="274"/>
                      </a:lnTo>
                      <a:lnTo>
                        <a:pt x="28" y="274"/>
                      </a:lnTo>
                      <a:lnTo>
                        <a:pt x="33" y="274"/>
                      </a:lnTo>
                      <a:lnTo>
                        <a:pt x="50" y="274"/>
                      </a:lnTo>
                      <a:lnTo>
                        <a:pt x="72" y="274"/>
                      </a:lnTo>
                      <a:lnTo>
                        <a:pt x="105" y="274"/>
                      </a:lnTo>
                      <a:lnTo>
                        <a:pt x="149" y="287"/>
                      </a:lnTo>
                      <a:lnTo>
                        <a:pt x="188" y="300"/>
                      </a:lnTo>
                      <a:lnTo>
                        <a:pt x="199" y="306"/>
                      </a:lnTo>
                      <a:lnTo>
                        <a:pt x="210" y="319"/>
                      </a:lnTo>
                      <a:lnTo>
                        <a:pt x="210" y="332"/>
                      </a:lnTo>
                      <a:lnTo>
                        <a:pt x="215" y="345"/>
                      </a:lnTo>
                      <a:lnTo>
                        <a:pt x="215" y="376"/>
                      </a:lnTo>
                      <a:lnTo>
                        <a:pt x="215" y="408"/>
                      </a:lnTo>
                      <a:lnTo>
                        <a:pt x="215" y="447"/>
                      </a:lnTo>
                      <a:lnTo>
                        <a:pt x="215" y="466"/>
                      </a:lnTo>
                      <a:lnTo>
                        <a:pt x="215" y="479"/>
                      </a:lnTo>
                      <a:lnTo>
                        <a:pt x="210" y="491"/>
                      </a:lnTo>
                      <a:lnTo>
                        <a:pt x="204" y="498"/>
                      </a:lnTo>
                      <a:lnTo>
                        <a:pt x="193" y="523"/>
                      </a:lnTo>
                      <a:lnTo>
                        <a:pt x="204" y="530"/>
                      </a:lnTo>
                      <a:lnTo>
                        <a:pt x="210" y="536"/>
                      </a:lnTo>
                      <a:lnTo>
                        <a:pt x="215" y="523"/>
                      </a:lnTo>
                      <a:lnTo>
                        <a:pt x="221" y="504"/>
                      </a:lnTo>
                      <a:lnTo>
                        <a:pt x="232" y="485"/>
                      </a:lnTo>
                      <a:lnTo>
                        <a:pt x="232" y="472"/>
                      </a:lnTo>
                      <a:lnTo>
                        <a:pt x="232" y="440"/>
                      </a:lnTo>
                      <a:lnTo>
                        <a:pt x="237" y="415"/>
                      </a:lnTo>
                      <a:lnTo>
                        <a:pt x="232" y="396"/>
                      </a:lnTo>
                      <a:lnTo>
                        <a:pt x="232" y="383"/>
                      </a:lnTo>
                      <a:lnTo>
                        <a:pt x="237" y="376"/>
                      </a:lnTo>
                      <a:lnTo>
                        <a:pt x="248" y="376"/>
                      </a:lnTo>
                      <a:lnTo>
                        <a:pt x="260" y="370"/>
                      </a:lnTo>
                      <a:lnTo>
                        <a:pt x="276" y="383"/>
                      </a:lnTo>
                      <a:lnTo>
                        <a:pt x="287" y="402"/>
                      </a:lnTo>
                      <a:lnTo>
                        <a:pt x="298" y="447"/>
                      </a:lnTo>
                      <a:lnTo>
                        <a:pt x="298" y="491"/>
                      </a:lnTo>
                      <a:lnTo>
                        <a:pt x="293" y="530"/>
                      </a:lnTo>
                      <a:lnTo>
                        <a:pt x="282" y="549"/>
                      </a:lnTo>
                      <a:lnTo>
                        <a:pt x="276" y="562"/>
                      </a:lnTo>
                      <a:lnTo>
                        <a:pt x="271" y="562"/>
                      </a:lnTo>
                      <a:lnTo>
                        <a:pt x="260" y="587"/>
                      </a:lnTo>
                      <a:lnTo>
                        <a:pt x="237" y="606"/>
                      </a:lnTo>
                      <a:lnTo>
                        <a:pt x="221" y="638"/>
                      </a:lnTo>
                      <a:lnTo>
                        <a:pt x="204" y="664"/>
                      </a:lnTo>
                      <a:lnTo>
                        <a:pt x="188" y="689"/>
                      </a:lnTo>
                      <a:lnTo>
                        <a:pt x="166" y="715"/>
                      </a:lnTo>
                      <a:lnTo>
                        <a:pt x="166" y="721"/>
                      </a:lnTo>
                      <a:lnTo>
                        <a:pt x="177" y="721"/>
                      </a:lnTo>
                      <a:lnTo>
                        <a:pt x="193" y="715"/>
                      </a:lnTo>
                      <a:lnTo>
                        <a:pt x="210" y="708"/>
                      </a:lnTo>
                      <a:lnTo>
                        <a:pt x="237" y="702"/>
                      </a:lnTo>
                      <a:lnTo>
                        <a:pt x="260" y="696"/>
                      </a:lnTo>
                      <a:lnTo>
                        <a:pt x="287" y="702"/>
                      </a:lnTo>
                      <a:lnTo>
                        <a:pt x="304" y="708"/>
                      </a:lnTo>
                      <a:lnTo>
                        <a:pt x="326" y="708"/>
                      </a:lnTo>
                      <a:lnTo>
                        <a:pt x="353" y="708"/>
                      </a:lnTo>
                      <a:lnTo>
                        <a:pt x="375" y="721"/>
                      </a:lnTo>
                      <a:lnTo>
                        <a:pt x="392" y="740"/>
                      </a:lnTo>
                      <a:lnTo>
                        <a:pt x="408" y="759"/>
                      </a:lnTo>
                      <a:lnTo>
                        <a:pt x="430" y="772"/>
                      </a:lnTo>
                      <a:lnTo>
                        <a:pt x="458" y="772"/>
                      </a:lnTo>
                      <a:lnTo>
                        <a:pt x="475" y="766"/>
                      </a:lnTo>
                      <a:lnTo>
                        <a:pt x="497" y="766"/>
                      </a:lnTo>
                      <a:lnTo>
                        <a:pt x="519" y="759"/>
                      </a:lnTo>
                      <a:lnTo>
                        <a:pt x="563" y="759"/>
                      </a:lnTo>
                      <a:lnTo>
                        <a:pt x="601" y="766"/>
                      </a:lnTo>
                      <a:lnTo>
                        <a:pt x="612" y="772"/>
                      </a:lnTo>
                      <a:lnTo>
                        <a:pt x="623" y="779"/>
                      </a:lnTo>
                      <a:lnTo>
                        <a:pt x="634" y="791"/>
                      </a:lnTo>
                      <a:lnTo>
                        <a:pt x="645" y="798"/>
                      </a:lnTo>
                      <a:lnTo>
                        <a:pt x="662" y="798"/>
                      </a:lnTo>
                      <a:lnTo>
                        <a:pt x="690" y="798"/>
                      </a:lnTo>
                      <a:lnTo>
                        <a:pt x="728" y="798"/>
                      </a:lnTo>
                      <a:lnTo>
                        <a:pt x="767" y="804"/>
                      </a:lnTo>
                      <a:lnTo>
                        <a:pt x="805" y="804"/>
                      </a:lnTo>
                      <a:lnTo>
                        <a:pt x="844" y="804"/>
                      </a:lnTo>
                      <a:lnTo>
                        <a:pt x="866" y="804"/>
                      </a:lnTo>
                      <a:lnTo>
                        <a:pt x="883" y="804"/>
                      </a:lnTo>
                      <a:lnTo>
                        <a:pt x="883" y="817"/>
                      </a:lnTo>
                      <a:lnTo>
                        <a:pt x="877" y="823"/>
                      </a:lnTo>
                      <a:lnTo>
                        <a:pt x="855" y="830"/>
                      </a:lnTo>
                      <a:lnTo>
                        <a:pt x="827" y="836"/>
                      </a:lnTo>
                      <a:lnTo>
                        <a:pt x="805" y="855"/>
                      </a:lnTo>
                      <a:lnTo>
                        <a:pt x="783" y="868"/>
                      </a:lnTo>
                      <a:lnTo>
                        <a:pt x="767" y="919"/>
                      </a:lnTo>
                      <a:lnTo>
                        <a:pt x="756" y="970"/>
                      </a:lnTo>
                      <a:lnTo>
                        <a:pt x="756" y="1015"/>
                      </a:lnTo>
                      <a:lnTo>
                        <a:pt x="750" y="1060"/>
                      </a:lnTo>
                      <a:lnTo>
                        <a:pt x="745" y="1079"/>
                      </a:lnTo>
                      <a:lnTo>
                        <a:pt x="739" y="1091"/>
                      </a:lnTo>
                      <a:lnTo>
                        <a:pt x="734" y="1136"/>
                      </a:lnTo>
                      <a:lnTo>
                        <a:pt x="734" y="1181"/>
                      </a:lnTo>
                      <a:lnTo>
                        <a:pt x="728" y="1219"/>
                      </a:lnTo>
                      <a:lnTo>
                        <a:pt x="723" y="1257"/>
                      </a:lnTo>
                      <a:lnTo>
                        <a:pt x="723" y="1321"/>
                      </a:lnTo>
                      <a:lnTo>
                        <a:pt x="717" y="1385"/>
                      </a:lnTo>
                      <a:lnTo>
                        <a:pt x="717" y="1404"/>
                      </a:lnTo>
                      <a:lnTo>
                        <a:pt x="717" y="1411"/>
                      </a:lnTo>
                      <a:lnTo>
                        <a:pt x="723" y="1417"/>
                      </a:lnTo>
                      <a:lnTo>
                        <a:pt x="728" y="1411"/>
                      </a:lnTo>
                      <a:lnTo>
                        <a:pt x="728" y="1398"/>
                      </a:lnTo>
                      <a:lnTo>
                        <a:pt x="734" y="1353"/>
                      </a:lnTo>
                      <a:lnTo>
                        <a:pt x="734" y="1315"/>
                      </a:lnTo>
                      <a:lnTo>
                        <a:pt x="745" y="1277"/>
                      </a:lnTo>
                      <a:lnTo>
                        <a:pt x="756" y="1238"/>
                      </a:lnTo>
                      <a:lnTo>
                        <a:pt x="761" y="1162"/>
                      </a:lnTo>
                      <a:lnTo>
                        <a:pt x="767" y="1123"/>
                      </a:lnTo>
                      <a:lnTo>
                        <a:pt x="778" y="1079"/>
                      </a:lnTo>
                      <a:lnTo>
                        <a:pt x="778" y="1047"/>
                      </a:lnTo>
                      <a:lnTo>
                        <a:pt x="778" y="1021"/>
                      </a:lnTo>
                      <a:lnTo>
                        <a:pt x="783" y="1008"/>
                      </a:lnTo>
                      <a:lnTo>
                        <a:pt x="783" y="996"/>
                      </a:lnTo>
                      <a:lnTo>
                        <a:pt x="800" y="983"/>
                      </a:lnTo>
                      <a:lnTo>
                        <a:pt x="811" y="970"/>
                      </a:lnTo>
                      <a:lnTo>
                        <a:pt x="827" y="951"/>
                      </a:lnTo>
                      <a:lnTo>
                        <a:pt x="838" y="925"/>
                      </a:lnTo>
                      <a:lnTo>
                        <a:pt x="838" y="919"/>
                      </a:lnTo>
                      <a:lnTo>
                        <a:pt x="844" y="913"/>
                      </a:lnTo>
                      <a:lnTo>
                        <a:pt x="844" y="894"/>
                      </a:lnTo>
                      <a:lnTo>
                        <a:pt x="877" y="894"/>
                      </a:lnTo>
                      <a:lnTo>
                        <a:pt x="910" y="900"/>
                      </a:lnTo>
                      <a:lnTo>
                        <a:pt x="916" y="906"/>
                      </a:lnTo>
                      <a:lnTo>
                        <a:pt x="916" y="919"/>
                      </a:lnTo>
                      <a:lnTo>
                        <a:pt x="910" y="932"/>
                      </a:lnTo>
                      <a:lnTo>
                        <a:pt x="910" y="938"/>
                      </a:lnTo>
                      <a:lnTo>
                        <a:pt x="899" y="983"/>
                      </a:lnTo>
                      <a:lnTo>
                        <a:pt x="883" y="1028"/>
                      </a:lnTo>
                      <a:lnTo>
                        <a:pt x="888" y="1213"/>
                      </a:lnTo>
                      <a:lnTo>
                        <a:pt x="888" y="1391"/>
                      </a:lnTo>
                      <a:lnTo>
                        <a:pt x="888" y="1411"/>
                      </a:lnTo>
                      <a:lnTo>
                        <a:pt x="883" y="1430"/>
                      </a:lnTo>
                      <a:lnTo>
                        <a:pt x="877" y="1443"/>
                      </a:lnTo>
                      <a:lnTo>
                        <a:pt x="861" y="1455"/>
                      </a:lnTo>
                      <a:lnTo>
                        <a:pt x="849" y="1474"/>
                      </a:lnTo>
                      <a:lnTo>
                        <a:pt x="844" y="1494"/>
                      </a:lnTo>
                      <a:lnTo>
                        <a:pt x="833" y="1513"/>
                      </a:lnTo>
                      <a:lnTo>
                        <a:pt x="827" y="1538"/>
                      </a:lnTo>
                      <a:lnTo>
                        <a:pt x="827" y="1551"/>
                      </a:lnTo>
                      <a:lnTo>
                        <a:pt x="827" y="1557"/>
                      </a:lnTo>
                      <a:lnTo>
                        <a:pt x="794" y="1564"/>
                      </a:lnTo>
                      <a:lnTo>
                        <a:pt x="756" y="1564"/>
                      </a:lnTo>
                      <a:lnTo>
                        <a:pt x="734" y="1570"/>
                      </a:lnTo>
                      <a:lnTo>
                        <a:pt x="706" y="1577"/>
                      </a:lnTo>
                      <a:lnTo>
                        <a:pt x="684" y="1596"/>
                      </a:lnTo>
                      <a:lnTo>
                        <a:pt x="662" y="1602"/>
                      </a:lnTo>
                      <a:lnTo>
                        <a:pt x="634" y="1609"/>
                      </a:lnTo>
                      <a:lnTo>
                        <a:pt x="607" y="1615"/>
                      </a:lnTo>
                      <a:lnTo>
                        <a:pt x="601" y="1621"/>
                      </a:lnTo>
                      <a:lnTo>
                        <a:pt x="590" y="1628"/>
                      </a:lnTo>
                      <a:lnTo>
                        <a:pt x="590" y="1640"/>
                      </a:lnTo>
                      <a:lnTo>
                        <a:pt x="585" y="1647"/>
                      </a:lnTo>
                      <a:lnTo>
                        <a:pt x="574" y="1647"/>
                      </a:lnTo>
                      <a:lnTo>
                        <a:pt x="568" y="1647"/>
                      </a:lnTo>
                      <a:lnTo>
                        <a:pt x="590" y="1647"/>
                      </a:lnTo>
                      <a:lnTo>
                        <a:pt x="607" y="1647"/>
                      </a:lnTo>
                      <a:lnTo>
                        <a:pt x="623" y="1640"/>
                      </a:lnTo>
                      <a:lnTo>
                        <a:pt x="629" y="1640"/>
                      </a:lnTo>
                      <a:lnTo>
                        <a:pt x="640" y="1640"/>
                      </a:lnTo>
                      <a:lnTo>
                        <a:pt x="651" y="1640"/>
                      </a:lnTo>
                      <a:lnTo>
                        <a:pt x="668" y="1640"/>
                      </a:lnTo>
                      <a:lnTo>
                        <a:pt x="695" y="1640"/>
                      </a:lnTo>
                      <a:lnTo>
                        <a:pt x="734" y="1634"/>
                      </a:lnTo>
                      <a:lnTo>
                        <a:pt x="756" y="1628"/>
                      </a:lnTo>
                      <a:lnTo>
                        <a:pt x="772" y="1621"/>
                      </a:lnTo>
                      <a:lnTo>
                        <a:pt x="783" y="1621"/>
                      </a:lnTo>
                      <a:lnTo>
                        <a:pt x="794" y="1621"/>
                      </a:lnTo>
                      <a:lnTo>
                        <a:pt x="805" y="1615"/>
                      </a:lnTo>
                      <a:lnTo>
                        <a:pt x="811" y="1615"/>
                      </a:lnTo>
                      <a:lnTo>
                        <a:pt x="827" y="1615"/>
                      </a:lnTo>
                      <a:lnTo>
                        <a:pt x="833" y="1615"/>
                      </a:lnTo>
                      <a:lnTo>
                        <a:pt x="844" y="1621"/>
                      </a:lnTo>
                      <a:lnTo>
                        <a:pt x="849" y="1621"/>
                      </a:lnTo>
                      <a:lnTo>
                        <a:pt x="855" y="1621"/>
                      </a:lnTo>
                      <a:lnTo>
                        <a:pt x="877" y="1628"/>
                      </a:lnTo>
                      <a:lnTo>
                        <a:pt x="883" y="1634"/>
                      </a:lnTo>
                      <a:lnTo>
                        <a:pt x="888" y="1634"/>
                      </a:lnTo>
                      <a:lnTo>
                        <a:pt x="921" y="1628"/>
                      </a:lnTo>
                      <a:lnTo>
                        <a:pt x="943" y="1628"/>
                      </a:lnTo>
                      <a:lnTo>
                        <a:pt x="965" y="1628"/>
                      </a:lnTo>
                      <a:lnTo>
                        <a:pt x="998" y="1634"/>
                      </a:lnTo>
                      <a:lnTo>
                        <a:pt x="1059" y="1653"/>
                      </a:lnTo>
                      <a:lnTo>
                        <a:pt x="1114" y="1666"/>
                      </a:lnTo>
                      <a:lnTo>
                        <a:pt x="1158" y="1666"/>
                      </a:lnTo>
                      <a:lnTo>
                        <a:pt x="1202" y="1660"/>
                      </a:lnTo>
                      <a:lnTo>
                        <a:pt x="1197" y="1660"/>
                      </a:lnTo>
                      <a:lnTo>
                        <a:pt x="1186" y="1660"/>
                      </a:lnTo>
                      <a:lnTo>
                        <a:pt x="1175" y="1653"/>
                      </a:lnTo>
                      <a:lnTo>
                        <a:pt x="1153" y="1647"/>
                      </a:lnTo>
                      <a:lnTo>
                        <a:pt x="1125" y="1640"/>
                      </a:lnTo>
                      <a:lnTo>
                        <a:pt x="1087" y="1615"/>
                      </a:lnTo>
                      <a:lnTo>
                        <a:pt x="1042" y="1596"/>
                      </a:lnTo>
                      <a:lnTo>
                        <a:pt x="1026" y="1589"/>
                      </a:lnTo>
                      <a:lnTo>
                        <a:pt x="1009" y="1577"/>
                      </a:lnTo>
                      <a:lnTo>
                        <a:pt x="1009" y="1570"/>
                      </a:lnTo>
                      <a:lnTo>
                        <a:pt x="1004" y="1564"/>
                      </a:lnTo>
                      <a:lnTo>
                        <a:pt x="993" y="1551"/>
                      </a:lnTo>
                      <a:lnTo>
                        <a:pt x="976" y="1538"/>
                      </a:lnTo>
                      <a:lnTo>
                        <a:pt x="971" y="1494"/>
                      </a:lnTo>
                      <a:lnTo>
                        <a:pt x="965" y="1474"/>
                      </a:lnTo>
                      <a:lnTo>
                        <a:pt x="954" y="1455"/>
                      </a:lnTo>
                      <a:lnTo>
                        <a:pt x="943" y="1411"/>
                      </a:lnTo>
                      <a:lnTo>
                        <a:pt x="927" y="1366"/>
                      </a:lnTo>
                      <a:lnTo>
                        <a:pt x="921" y="1296"/>
                      </a:lnTo>
                      <a:lnTo>
                        <a:pt x="921" y="1219"/>
                      </a:lnTo>
                      <a:lnTo>
                        <a:pt x="932" y="1072"/>
                      </a:lnTo>
                      <a:lnTo>
                        <a:pt x="932" y="1053"/>
                      </a:lnTo>
                      <a:lnTo>
                        <a:pt x="932" y="1028"/>
                      </a:lnTo>
                      <a:lnTo>
                        <a:pt x="943" y="1008"/>
                      </a:lnTo>
                      <a:lnTo>
                        <a:pt x="960" y="996"/>
                      </a:lnTo>
                      <a:lnTo>
                        <a:pt x="971" y="996"/>
                      </a:lnTo>
                      <a:lnTo>
                        <a:pt x="982" y="1002"/>
                      </a:lnTo>
                      <a:lnTo>
                        <a:pt x="987" y="1008"/>
                      </a:lnTo>
                      <a:lnTo>
                        <a:pt x="993" y="1034"/>
                      </a:lnTo>
                      <a:lnTo>
                        <a:pt x="998" y="1053"/>
                      </a:lnTo>
                      <a:lnTo>
                        <a:pt x="998" y="1066"/>
                      </a:lnTo>
                      <a:lnTo>
                        <a:pt x="1004" y="1111"/>
                      </a:lnTo>
                      <a:lnTo>
                        <a:pt x="1009" y="1143"/>
                      </a:lnTo>
                      <a:lnTo>
                        <a:pt x="1015" y="1174"/>
                      </a:lnTo>
                      <a:lnTo>
                        <a:pt x="1026" y="1213"/>
                      </a:lnTo>
                      <a:lnTo>
                        <a:pt x="1037" y="1264"/>
                      </a:lnTo>
                      <a:lnTo>
                        <a:pt x="1048" y="1308"/>
                      </a:lnTo>
                      <a:lnTo>
                        <a:pt x="1053" y="1340"/>
                      </a:lnTo>
                      <a:lnTo>
                        <a:pt x="1053" y="1366"/>
                      </a:lnTo>
                      <a:lnTo>
                        <a:pt x="1059" y="1372"/>
                      </a:lnTo>
                      <a:lnTo>
                        <a:pt x="1059" y="1379"/>
                      </a:lnTo>
                      <a:lnTo>
                        <a:pt x="1065" y="1449"/>
                      </a:lnTo>
                      <a:lnTo>
                        <a:pt x="1065" y="1487"/>
                      </a:lnTo>
                      <a:lnTo>
                        <a:pt x="1076" y="1519"/>
                      </a:lnTo>
                      <a:lnTo>
                        <a:pt x="1081" y="1564"/>
                      </a:lnTo>
                      <a:lnTo>
                        <a:pt x="1081" y="1596"/>
                      </a:lnTo>
                      <a:lnTo>
                        <a:pt x="1081" y="1609"/>
                      </a:lnTo>
                      <a:lnTo>
                        <a:pt x="1087" y="1615"/>
                      </a:lnTo>
                      <a:lnTo>
                        <a:pt x="1087" y="1609"/>
                      </a:lnTo>
                      <a:lnTo>
                        <a:pt x="1087" y="1596"/>
                      </a:lnTo>
                      <a:lnTo>
                        <a:pt x="1098" y="1564"/>
                      </a:lnTo>
                      <a:lnTo>
                        <a:pt x="1098" y="1532"/>
                      </a:lnTo>
                      <a:lnTo>
                        <a:pt x="1103" y="1487"/>
                      </a:lnTo>
                      <a:lnTo>
                        <a:pt x="1103" y="1430"/>
                      </a:lnTo>
                      <a:lnTo>
                        <a:pt x="1103" y="1360"/>
                      </a:lnTo>
                      <a:lnTo>
                        <a:pt x="1103" y="1296"/>
                      </a:lnTo>
                      <a:lnTo>
                        <a:pt x="1098" y="1226"/>
                      </a:lnTo>
                      <a:lnTo>
                        <a:pt x="1081" y="1168"/>
                      </a:lnTo>
                      <a:lnTo>
                        <a:pt x="1059" y="1117"/>
                      </a:lnTo>
                      <a:lnTo>
                        <a:pt x="1053" y="1098"/>
                      </a:lnTo>
                      <a:lnTo>
                        <a:pt x="1048" y="1079"/>
                      </a:lnTo>
                      <a:lnTo>
                        <a:pt x="1048" y="1072"/>
                      </a:lnTo>
                      <a:lnTo>
                        <a:pt x="1042" y="1066"/>
                      </a:lnTo>
                      <a:lnTo>
                        <a:pt x="1042" y="1040"/>
                      </a:lnTo>
                      <a:lnTo>
                        <a:pt x="1037" y="1021"/>
                      </a:lnTo>
                      <a:lnTo>
                        <a:pt x="1031" y="1008"/>
                      </a:lnTo>
                      <a:lnTo>
                        <a:pt x="1020" y="989"/>
                      </a:lnTo>
                      <a:lnTo>
                        <a:pt x="1015" y="957"/>
                      </a:lnTo>
                      <a:lnTo>
                        <a:pt x="1009" y="938"/>
                      </a:lnTo>
                      <a:lnTo>
                        <a:pt x="993" y="932"/>
                      </a:lnTo>
                      <a:lnTo>
                        <a:pt x="976" y="925"/>
                      </a:lnTo>
                      <a:lnTo>
                        <a:pt x="960" y="925"/>
                      </a:lnTo>
                      <a:lnTo>
                        <a:pt x="949" y="900"/>
                      </a:lnTo>
                      <a:lnTo>
                        <a:pt x="932" y="874"/>
                      </a:lnTo>
                      <a:lnTo>
                        <a:pt x="938" y="849"/>
                      </a:lnTo>
                      <a:lnTo>
                        <a:pt x="943" y="842"/>
                      </a:lnTo>
                      <a:lnTo>
                        <a:pt x="954" y="836"/>
                      </a:lnTo>
                      <a:lnTo>
                        <a:pt x="971" y="823"/>
                      </a:lnTo>
                      <a:lnTo>
                        <a:pt x="1059" y="830"/>
                      </a:lnTo>
                      <a:lnTo>
                        <a:pt x="1103" y="830"/>
                      </a:lnTo>
                      <a:lnTo>
                        <a:pt x="1147" y="823"/>
                      </a:lnTo>
                      <a:lnTo>
                        <a:pt x="1153" y="817"/>
                      </a:lnTo>
                      <a:lnTo>
                        <a:pt x="1164" y="811"/>
                      </a:lnTo>
                      <a:lnTo>
                        <a:pt x="1202" y="798"/>
                      </a:lnTo>
                      <a:lnTo>
                        <a:pt x="1246" y="791"/>
                      </a:lnTo>
                      <a:lnTo>
                        <a:pt x="1257" y="791"/>
                      </a:lnTo>
                      <a:lnTo>
                        <a:pt x="1263" y="785"/>
                      </a:lnTo>
                      <a:lnTo>
                        <a:pt x="1257" y="779"/>
                      </a:lnTo>
                      <a:lnTo>
                        <a:pt x="1246" y="772"/>
                      </a:lnTo>
                      <a:lnTo>
                        <a:pt x="1197" y="779"/>
                      </a:lnTo>
                      <a:lnTo>
                        <a:pt x="1147" y="779"/>
                      </a:lnTo>
                      <a:lnTo>
                        <a:pt x="1120" y="785"/>
                      </a:lnTo>
                      <a:lnTo>
                        <a:pt x="1098" y="785"/>
                      </a:lnTo>
                      <a:lnTo>
                        <a:pt x="1042" y="772"/>
                      </a:lnTo>
                      <a:lnTo>
                        <a:pt x="1004" y="759"/>
                      </a:lnTo>
                      <a:lnTo>
                        <a:pt x="960" y="747"/>
                      </a:lnTo>
                      <a:lnTo>
                        <a:pt x="932" y="728"/>
                      </a:lnTo>
                      <a:lnTo>
                        <a:pt x="905" y="721"/>
                      </a:lnTo>
                      <a:lnTo>
                        <a:pt x="866" y="721"/>
                      </a:lnTo>
                      <a:lnTo>
                        <a:pt x="827" y="721"/>
                      </a:lnTo>
                      <a:lnTo>
                        <a:pt x="778" y="708"/>
                      </a:lnTo>
                      <a:lnTo>
                        <a:pt x="734" y="696"/>
                      </a:lnTo>
                      <a:lnTo>
                        <a:pt x="634" y="689"/>
                      </a:lnTo>
                      <a:lnTo>
                        <a:pt x="612" y="683"/>
                      </a:lnTo>
                      <a:lnTo>
                        <a:pt x="596" y="676"/>
                      </a:lnTo>
                      <a:lnTo>
                        <a:pt x="568" y="670"/>
                      </a:lnTo>
                      <a:lnTo>
                        <a:pt x="552" y="670"/>
                      </a:lnTo>
                      <a:lnTo>
                        <a:pt x="535" y="670"/>
                      </a:lnTo>
                      <a:lnTo>
                        <a:pt x="508" y="664"/>
                      </a:lnTo>
                      <a:lnTo>
                        <a:pt x="469" y="664"/>
                      </a:lnTo>
                      <a:lnTo>
                        <a:pt x="464" y="664"/>
                      </a:lnTo>
                      <a:lnTo>
                        <a:pt x="453" y="657"/>
                      </a:lnTo>
                      <a:lnTo>
                        <a:pt x="447" y="651"/>
                      </a:lnTo>
                      <a:lnTo>
                        <a:pt x="436" y="638"/>
                      </a:lnTo>
                      <a:lnTo>
                        <a:pt x="430" y="632"/>
                      </a:lnTo>
                      <a:lnTo>
                        <a:pt x="430" y="625"/>
                      </a:lnTo>
                      <a:lnTo>
                        <a:pt x="425" y="606"/>
                      </a:lnTo>
                      <a:lnTo>
                        <a:pt x="425" y="593"/>
                      </a:lnTo>
                      <a:lnTo>
                        <a:pt x="419" y="587"/>
                      </a:lnTo>
                      <a:lnTo>
                        <a:pt x="403" y="574"/>
                      </a:lnTo>
                      <a:lnTo>
                        <a:pt x="397" y="549"/>
                      </a:lnTo>
                      <a:lnTo>
                        <a:pt x="392" y="530"/>
                      </a:lnTo>
                      <a:lnTo>
                        <a:pt x="386" y="504"/>
                      </a:lnTo>
                      <a:lnTo>
                        <a:pt x="375" y="485"/>
                      </a:lnTo>
                      <a:lnTo>
                        <a:pt x="370" y="472"/>
                      </a:lnTo>
                      <a:lnTo>
                        <a:pt x="364" y="453"/>
                      </a:lnTo>
                      <a:lnTo>
                        <a:pt x="370" y="402"/>
                      </a:lnTo>
                      <a:lnTo>
                        <a:pt x="370" y="345"/>
                      </a:lnTo>
                      <a:lnTo>
                        <a:pt x="375" y="319"/>
                      </a:lnTo>
                      <a:lnTo>
                        <a:pt x="386" y="306"/>
                      </a:lnTo>
                      <a:lnTo>
                        <a:pt x="419" y="281"/>
                      </a:lnTo>
                      <a:lnTo>
                        <a:pt x="458" y="274"/>
                      </a:lnTo>
                      <a:lnTo>
                        <a:pt x="502" y="268"/>
                      </a:lnTo>
                      <a:lnTo>
                        <a:pt x="519" y="268"/>
                      </a:lnTo>
                      <a:lnTo>
                        <a:pt x="519" y="249"/>
                      </a:lnTo>
                      <a:lnTo>
                        <a:pt x="546" y="242"/>
                      </a:lnTo>
                      <a:lnTo>
                        <a:pt x="568" y="236"/>
                      </a:lnTo>
                      <a:lnTo>
                        <a:pt x="541" y="230"/>
                      </a:lnTo>
                      <a:lnTo>
                        <a:pt x="519" y="230"/>
                      </a:lnTo>
                      <a:lnTo>
                        <a:pt x="491" y="230"/>
                      </a:lnTo>
                      <a:lnTo>
                        <a:pt x="464" y="230"/>
                      </a:lnTo>
                      <a:lnTo>
                        <a:pt x="441" y="217"/>
                      </a:lnTo>
                      <a:lnTo>
                        <a:pt x="414" y="204"/>
                      </a:lnTo>
                      <a:lnTo>
                        <a:pt x="403" y="185"/>
                      </a:lnTo>
                      <a:lnTo>
                        <a:pt x="397" y="166"/>
                      </a:lnTo>
                      <a:lnTo>
                        <a:pt x="386" y="147"/>
                      </a:lnTo>
                      <a:lnTo>
                        <a:pt x="364" y="134"/>
                      </a:lnTo>
                      <a:lnTo>
                        <a:pt x="353" y="83"/>
                      </a:lnTo>
                      <a:lnTo>
                        <a:pt x="348" y="64"/>
                      </a:lnTo>
                      <a:lnTo>
                        <a:pt x="331" y="51"/>
                      </a:lnTo>
                      <a:lnTo>
                        <a:pt x="326" y="38"/>
                      </a:lnTo>
                      <a:lnTo>
                        <a:pt x="320" y="38"/>
                      </a:lnTo>
                      <a:lnTo>
                        <a:pt x="309" y="32"/>
                      </a:lnTo>
                      <a:lnTo>
                        <a:pt x="304" y="25"/>
                      </a:lnTo>
                      <a:lnTo>
                        <a:pt x="298" y="13"/>
                      </a:lnTo>
                      <a:lnTo>
                        <a:pt x="287" y="6"/>
                      </a:lnTo>
                      <a:lnTo>
                        <a:pt x="271" y="0"/>
                      </a:lnTo>
                    </a:path>
                  </a:pathLst>
                </a:custGeom>
                <a:solidFill>
                  <a:srgbClr val="990000"/>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31" name="Freeform 39"/>
                <p:cNvSpPr>
                  <a:spLocks/>
                </p:cNvSpPr>
                <p:nvPr/>
              </p:nvSpPr>
              <p:spPr bwMode="auto">
                <a:xfrm>
                  <a:off x="2438" y="1790"/>
                  <a:ext cx="60" cy="612"/>
                </a:xfrm>
                <a:custGeom>
                  <a:avLst/>
                  <a:gdLst/>
                  <a:ahLst/>
                  <a:cxnLst>
                    <a:cxn ang="0">
                      <a:pos x="32" y="0"/>
                    </a:cxn>
                    <a:cxn ang="0">
                      <a:pos x="28" y="27"/>
                    </a:cxn>
                    <a:cxn ang="0">
                      <a:pos x="24" y="54"/>
                    </a:cxn>
                    <a:cxn ang="0">
                      <a:pos x="24" y="73"/>
                    </a:cxn>
                    <a:cxn ang="0">
                      <a:pos x="20" y="96"/>
                    </a:cxn>
                    <a:cxn ang="0">
                      <a:pos x="16" y="115"/>
                    </a:cxn>
                    <a:cxn ang="0">
                      <a:pos x="16" y="123"/>
                    </a:cxn>
                    <a:cxn ang="0">
                      <a:pos x="16" y="150"/>
                    </a:cxn>
                    <a:cxn ang="0">
                      <a:pos x="20" y="169"/>
                    </a:cxn>
                    <a:cxn ang="0">
                      <a:pos x="20" y="200"/>
                    </a:cxn>
                    <a:cxn ang="0">
                      <a:pos x="24" y="231"/>
                    </a:cxn>
                    <a:cxn ang="0">
                      <a:pos x="32" y="265"/>
                    </a:cxn>
                    <a:cxn ang="0">
                      <a:pos x="8" y="450"/>
                    </a:cxn>
                    <a:cxn ang="0">
                      <a:pos x="8" y="515"/>
                    </a:cxn>
                    <a:cxn ang="0">
                      <a:pos x="4" y="576"/>
                    </a:cxn>
                    <a:cxn ang="0">
                      <a:pos x="0" y="584"/>
                    </a:cxn>
                    <a:cxn ang="0">
                      <a:pos x="0" y="588"/>
                    </a:cxn>
                    <a:cxn ang="0">
                      <a:pos x="0" y="592"/>
                    </a:cxn>
                    <a:cxn ang="0">
                      <a:pos x="0" y="596"/>
                    </a:cxn>
                    <a:cxn ang="0">
                      <a:pos x="4" y="596"/>
                    </a:cxn>
                    <a:cxn ang="0">
                      <a:pos x="12" y="599"/>
                    </a:cxn>
                    <a:cxn ang="0">
                      <a:pos x="24" y="596"/>
                    </a:cxn>
                    <a:cxn ang="0">
                      <a:pos x="32" y="596"/>
                    </a:cxn>
                    <a:cxn ang="0">
                      <a:pos x="40" y="603"/>
                    </a:cxn>
                    <a:cxn ang="0">
                      <a:pos x="52" y="611"/>
                    </a:cxn>
                    <a:cxn ang="0">
                      <a:pos x="56" y="603"/>
                    </a:cxn>
                    <a:cxn ang="0">
                      <a:pos x="56" y="599"/>
                    </a:cxn>
                    <a:cxn ang="0">
                      <a:pos x="60" y="592"/>
                    </a:cxn>
                    <a:cxn ang="0">
                      <a:pos x="56" y="588"/>
                    </a:cxn>
                    <a:cxn ang="0">
                      <a:pos x="52" y="576"/>
                    </a:cxn>
                    <a:cxn ang="0">
                      <a:pos x="48" y="565"/>
                    </a:cxn>
                    <a:cxn ang="0">
                      <a:pos x="48" y="553"/>
                    </a:cxn>
                    <a:cxn ang="0">
                      <a:pos x="44" y="546"/>
                    </a:cxn>
                    <a:cxn ang="0">
                      <a:pos x="44" y="542"/>
                    </a:cxn>
                    <a:cxn ang="0">
                      <a:pos x="40" y="507"/>
                    </a:cxn>
                    <a:cxn ang="0">
                      <a:pos x="40" y="480"/>
                    </a:cxn>
                    <a:cxn ang="0">
                      <a:pos x="36" y="427"/>
                    </a:cxn>
                    <a:cxn ang="0">
                      <a:pos x="36" y="400"/>
                    </a:cxn>
                    <a:cxn ang="0">
                      <a:pos x="36" y="373"/>
                    </a:cxn>
                    <a:cxn ang="0">
                      <a:pos x="40" y="338"/>
                    </a:cxn>
                    <a:cxn ang="0">
                      <a:pos x="40" y="296"/>
                    </a:cxn>
                    <a:cxn ang="0">
                      <a:pos x="36" y="273"/>
                    </a:cxn>
                    <a:cxn ang="0">
                      <a:pos x="36" y="254"/>
                    </a:cxn>
                    <a:cxn ang="0">
                      <a:pos x="28" y="238"/>
                    </a:cxn>
                    <a:cxn ang="0">
                      <a:pos x="20" y="219"/>
                    </a:cxn>
                    <a:cxn ang="0">
                      <a:pos x="24" y="185"/>
                    </a:cxn>
                    <a:cxn ang="0">
                      <a:pos x="24" y="154"/>
                    </a:cxn>
                    <a:cxn ang="0">
                      <a:pos x="28" y="146"/>
                    </a:cxn>
                    <a:cxn ang="0">
                      <a:pos x="32" y="142"/>
                    </a:cxn>
                    <a:cxn ang="0">
                      <a:pos x="40" y="135"/>
                    </a:cxn>
                    <a:cxn ang="0">
                      <a:pos x="36" y="115"/>
                    </a:cxn>
                    <a:cxn ang="0">
                      <a:pos x="32" y="92"/>
                    </a:cxn>
                    <a:cxn ang="0">
                      <a:pos x="32" y="46"/>
                    </a:cxn>
                    <a:cxn ang="0">
                      <a:pos x="32" y="0"/>
                    </a:cxn>
                  </a:cxnLst>
                  <a:rect l="0" t="0" r="r" b="b"/>
                  <a:pathLst>
                    <a:path w="61" h="612">
                      <a:moveTo>
                        <a:pt x="32" y="0"/>
                      </a:moveTo>
                      <a:lnTo>
                        <a:pt x="28" y="27"/>
                      </a:lnTo>
                      <a:lnTo>
                        <a:pt x="24" y="54"/>
                      </a:lnTo>
                      <a:lnTo>
                        <a:pt x="24" y="73"/>
                      </a:lnTo>
                      <a:lnTo>
                        <a:pt x="20" y="96"/>
                      </a:lnTo>
                      <a:lnTo>
                        <a:pt x="16" y="115"/>
                      </a:lnTo>
                      <a:lnTo>
                        <a:pt x="16" y="123"/>
                      </a:lnTo>
                      <a:lnTo>
                        <a:pt x="16" y="150"/>
                      </a:lnTo>
                      <a:lnTo>
                        <a:pt x="20" y="169"/>
                      </a:lnTo>
                      <a:lnTo>
                        <a:pt x="20" y="200"/>
                      </a:lnTo>
                      <a:lnTo>
                        <a:pt x="24" y="231"/>
                      </a:lnTo>
                      <a:lnTo>
                        <a:pt x="32" y="265"/>
                      </a:lnTo>
                      <a:lnTo>
                        <a:pt x="8" y="450"/>
                      </a:lnTo>
                      <a:lnTo>
                        <a:pt x="8" y="515"/>
                      </a:lnTo>
                      <a:lnTo>
                        <a:pt x="4" y="576"/>
                      </a:lnTo>
                      <a:lnTo>
                        <a:pt x="0" y="584"/>
                      </a:lnTo>
                      <a:lnTo>
                        <a:pt x="0" y="588"/>
                      </a:lnTo>
                      <a:lnTo>
                        <a:pt x="0" y="592"/>
                      </a:lnTo>
                      <a:lnTo>
                        <a:pt x="0" y="596"/>
                      </a:lnTo>
                      <a:lnTo>
                        <a:pt x="4" y="596"/>
                      </a:lnTo>
                      <a:lnTo>
                        <a:pt x="12" y="599"/>
                      </a:lnTo>
                      <a:lnTo>
                        <a:pt x="24" y="596"/>
                      </a:lnTo>
                      <a:lnTo>
                        <a:pt x="32" y="596"/>
                      </a:lnTo>
                      <a:lnTo>
                        <a:pt x="40" y="603"/>
                      </a:lnTo>
                      <a:lnTo>
                        <a:pt x="52" y="611"/>
                      </a:lnTo>
                      <a:lnTo>
                        <a:pt x="56" y="603"/>
                      </a:lnTo>
                      <a:lnTo>
                        <a:pt x="56" y="599"/>
                      </a:lnTo>
                      <a:lnTo>
                        <a:pt x="60" y="592"/>
                      </a:lnTo>
                      <a:lnTo>
                        <a:pt x="56" y="588"/>
                      </a:lnTo>
                      <a:lnTo>
                        <a:pt x="52" y="576"/>
                      </a:lnTo>
                      <a:lnTo>
                        <a:pt x="48" y="565"/>
                      </a:lnTo>
                      <a:lnTo>
                        <a:pt x="48" y="553"/>
                      </a:lnTo>
                      <a:lnTo>
                        <a:pt x="44" y="546"/>
                      </a:lnTo>
                      <a:lnTo>
                        <a:pt x="44" y="542"/>
                      </a:lnTo>
                      <a:lnTo>
                        <a:pt x="40" y="507"/>
                      </a:lnTo>
                      <a:lnTo>
                        <a:pt x="40" y="480"/>
                      </a:lnTo>
                      <a:lnTo>
                        <a:pt x="36" y="427"/>
                      </a:lnTo>
                      <a:lnTo>
                        <a:pt x="36" y="400"/>
                      </a:lnTo>
                      <a:lnTo>
                        <a:pt x="36" y="373"/>
                      </a:lnTo>
                      <a:lnTo>
                        <a:pt x="40" y="338"/>
                      </a:lnTo>
                      <a:lnTo>
                        <a:pt x="40" y="296"/>
                      </a:lnTo>
                      <a:lnTo>
                        <a:pt x="36" y="273"/>
                      </a:lnTo>
                      <a:lnTo>
                        <a:pt x="36" y="254"/>
                      </a:lnTo>
                      <a:lnTo>
                        <a:pt x="28" y="238"/>
                      </a:lnTo>
                      <a:lnTo>
                        <a:pt x="20" y="219"/>
                      </a:lnTo>
                      <a:lnTo>
                        <a:pt x="24" y="185"/>
                      </a:lnTo>
                      <a:lnTo>
                        <a:pt x="24" y="154"/>
                      </a:lnTo>
                      <a:lnTo>
                        <a:pt x="28" y="146"/>
                      </a:lnTo>
                      <a:lnTo>
                        <a:pt x="32" y="142"/>
                      </a:lnTo>
                      <a:lnTo>
                        <a:pt x="40" y="135"/>
                      </a:lnTo>
                      <a:lnTo>
                        <a:pt x="36" y="115"/>
                      </a:lnTo>
                      <a:lnTo>
                        <a:pt x="32" y="92"/>
                      </a:lnTo>
                      <a:lnTo>
                        <a:pt x="32" y="46"/>
                      </a:lnTo>
                      <a:lnTo>
                        <a:pt x="32" y="0"/>
                      </a:lnTo>
                    </a:path>
                  </a:pathLst>
                </a:custGeom>
                <a:solidFill>
                  <a:srgbClr val="990000"/>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sp>
            <p:nvSpPr>
              <p:cNvPr id="469032" name="Freeform 40"/>
              <p:cNvSpPr>
                <a:spLocks/>
              </p:cNvSpPr>
              <p:nvPr/>
            </p:nvSpPr>
            <p:spPr bwMode="auto">
              <a:xfrm>
                <a:off x="2897" y="3295"/>
                <a:ext cx="54" cy="627"/>
              </a:xfrm>
              <a:custGeom>
                <a:avLst/>
                <a:gdLst/>
                <a:ahLst/>
                <a:cxnLst>
                  <a:cxn ang="0">
                    <a:pos x="48" y="0"/>
                  </a:cxn>
                  <a:cxn ang="0">
                    <a:pos x="43" y="31"/>
                  </a:cxn>
                  <a:cxn ang="0">
                    <a:pos x="38" y="69"/>
                  </a:cxn>
                  <a:cxn ang="0">
                    <a:pos x="33" y="94"/>
                  </a:cxn>
                  <a:cxn ang="0">
                    <a:pos x="33" y="113"/>
                  </a:cxn>
                  <a:cxn ang="0">
                    <a:pos x="33" y="144"/>
                  </a:cxn>
                  <a:cxn ang="0">
                    <a:pos x="29" y="169"/>
                  </a:cxn>
                  <a:cxn ang="0">
                    <a:pos x="19" y="207"/>
                  </a:cxn>
                  <a:cxn ang="0">
                    <a:pos x="24" y="225"/>
                  </a:cxn>
                  <a:cxn ang="0">
                    <a:pos x="29" y="232"/>
                  </a:cxn>
                  <a:cxn ang="0">
                    <a:pos x="24" y="244"/>
                  </a:cxn>
                  <a:cxn ang="0">
                    <a:pos x="19" y="269"/>
                  </a:cxn>
                  <a:cxn ang="0">
                    <a:pos x="14" y="288"/>
                  </a:cxn>
                  <a:cxn ang="0">
                    <a:pos x="10" y="301"/>
                  </a:cxn>
                  <a:cxn ang="0">
                    <a:pos x="5" y="345"/>
                  </a:cxn>
                  <a:cxn ang="0">
                    <a:pos x="5" y="382"/>
                  </a:cxn>
                  <a:cxn ang="0">
                    <a:pos x="5" y="420"/>
                  </a:cxn>
                  <a:cxn ang="0">
                    <a:pos x="5" y="458"/>
                  </a:cxn>
                  <a:cxn ang="0">
                    <a:pos x="0" y="545"/>
                  </a:cxn>
                  <a:cxn ang="0">
                    <a:pos x="0" y="627"/>
                  </a:cxn>
                  <a:cxn ang="0">
                    <a:pos x="10" y="589"/>
                  </a:cxn>
                  <a:cxn ang="0">
                    <a:pos x="19" y="545"/>
                  </a:cxn>
                  <a:cxn ang="0">
                    <a:pos x="24" y="527"/>
                  </a:cxn>
                  <a:cxn ang="0">
                    <a:pos x="29" y="508"/>
                  </a:cxn>
                  <a:cxn ang="0">
                    <a:pos x="33" y="495"/>
                  </a:cxn>
                  <a:cxn ang="0">
                    <a:pos x="33" y="489"/>
                  </a:cxn>
                  <a:cxn ang="0">
                    <a:pos x="38" y="364"/>
                  </a:cxn>
                  <a:cxn ang="0">
                    <a:pos x="48" y="244"/>
                  </a:cxn>
                  <a:cxn ang="0">
                    <a:pos x="52" y="119"/>
                  </a:cxn>
                  <a:cxn ang="0">
                    <a:pos x="48" y="0"/>
                  </a:cxn>
                </a:cxnLst>
                <a:rect l="0" t="0" r="r" b="b"/>
                <a:pathLst>
                  <a:path w="53" h="628">
                    <a:moveTo>
                      <a:pt x="48" y="0"/>
                    </a:moveTo>
                    <a:lnTo>
                      <a:pt x="43" y="31"/>
                    </a:lnTo>
                    <a:lnTo>
                      <a:pt x="38" y="69"/>
                    </a:lnTo>
                    <a:lnTo>
                      <a:pt x="33" y="94"/>
                    </a:lnTo>
                    <a:lnTo>
                      <a:pt x="33" y="113"/>
                    </a:lnTo>
                    <a:lnTo>
                      <a:pt x="33" y="144"/>
                    </a:lnTo>
                    <a:lnTo>
                      <a:pt x="29" y="169"/>
                    </a:lnTo>
                    <a:lnTo>
                      <a:pt x="19" y="207"/>
                    </a:lnTo>
                    <a:lnTo>
                      <a:pt x="24" y="225"/>
                    </a:lnTo>
                    <a:lnTo>
                      <a:pt x="29" y="232"/>
                    </a:lnTo>
                    <a:lnTo>
                      <a:pt x="24" y="244"/>
                    </a:lnTo>
                    <a:lnTo>
                      <a:pt x="19" y="269"/>
                    </a:lnTo>
                    <a:lnTo>
                      <a:pt x="14" y="288"/>
                    </a:lnTo>
                    <a:lnTo>
                      <a:pt x="10" y="301"/>
                    </a:lnTo>
                    <a:lnTo>
                      <a:pt x="5" y="345"/>
                    </a:lnTo>
                    <a:lnTo>
                      <a:pt x="5" y="382"/>
                    </a:lnTo>
                    <a:lnTo>
                      <a:pt x="5" y="420"/>
                    </a:lnTo>
                    <a:lnTo>
                      <a:pt x="5" y="458"/>
                    </a:lnTo>
                    <a:lnTo>
                      <a:pt x="0" y="545"/>
                    </a:lnTo>
                    <a:lnTo>
                      <a:pt x="0" y="627"/>
                    </a:lnTo>
                    <a:lnTo>
                      <a:pt x="10" y="589"/>
                    </a:lnTo>
                    <a:lnTo>
                      <a:pt x="19" y="545"/>
                    </a:lnTo>
                    <a:lnTo>
                      <a:pt x="24" y="527"/>
                    </a:lnTo>
                    <a:lnTo>
                      <a:pt x="29" y="508"/>
                    </a:lnTo>
                    <a:lnTo>
                      <a:pt x="33" y="495"/>
                    </a:lnTo>
                    <a:lnTo>
                      <a:pt x="33" y="489"/>
                    </a:lnTo>
                    <a:lnTo>
                      <a:pt x="38" y="364"/>
                    </a:lnTo>
                    <a:lnTo>
                      <a:pt x="48" y="244"/>
                    </a:lnTo>
                    <a:lnTo>
                      <a:pt x="52" y="119"/>
                    </a:lnTo>
                    <a:lnTo>
                      <a:pt x="48" y="0"/>
                    </a:lnTo>
                  </a:path>
                </a:pathLst>
              </a:custGeom>
              <a:solidFill>
                <a:srgbClr val="990000"/>
              </a:solidFill>
              <a:ln w="9525" cap="rnd">
                <a:noFill/>
                <a:round/>
                <a:headEnd type="none" w="sm" len="sm"/>
                <a:tailEnd type="none" w="sm" len="sm"/>
              </a:ln>
              <a:effectLst/>
            </p:spPr>
            <p:txBody>
              <a:bodyP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grpSp>
      </p:grpSp>
      <p:sp>
        <p:nvSpPr>
          <p:cNvPr id="469033" name="AutoShape 41"/>
          <p:cNvSpPr>
            <a:spLocks noChangeArrowheads="1"/>
          </p:cNvSpPr>
          <p:nvPr/>
        </p:nvSpPr>
        <p:spPr bwMode="auto">
          <a:xfrm rot="-2037246">
            <a:off x="2562225" y="3281363"/>
            <a:ext cx="414338" cy="2476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34" name="Text Box 42"/>
          <p:cNvSpPr txBox="1">
            <a:spLocks noChangeArrowheads="1"/>
          </p:cNvSpPr>
          <p:nvPr/>
        </p:nvSpPr>
        <p:spPr bwMode="auto">
          <a:xfrm>
            <a:off x="2706688" y="3489325"/>
            <a:ext cx="1377950" cy="366713"/>
          </a:xfrm>
          <a:prstGeom prst="rect">
            <a:avLst/>
          </a:prstGeom>
          <a:noFill/>
          <a:ln w="9525">
            <a:noFill/>
            <a:miter lim="800000"/>
            <a:headEnd/>
            <a:tailEnd/>
          </a:ln>
          <a:effectLst/>
        </p:spPr>
        <p:txBody>
          <a:bodyPr wrap="none">
            <a:spAutoFit/>
          </a:bodyPr>
          <a:lstStyle/>
          <a:p>
            <a:pPr>
              <a:defRPr/>
            </a:pPr>
            <a:r>
              <a:rPr lang="en-US" altLang="ko-KR" sz="1800" dirty="0" err="1">
                <a:effectLst>
                  <a:outerShdw blurRad="38100" dist="38100" dir="2700000" algn="tl">
                    <a:srgbClr val="000000">
                      <a:alpha val="43137"/>
                    </a:srgbClr>
                  </a:outerShdw>
                </a:effectLst>
                <a:latin typeface="Arial" charset="0"/>
                <a:ea typeface="굴림" pitchFamily="34" charset="-127"/>
              </a:rPr>
              <a:t>Volatization</a:t>
            </a:r>
            <a:endParaRPr lang="en-US" altLang="ko-KR" dirty="0">
              <a:effectLst>
                <a:outerShdw blurRad="38100" dist="38100" dir="2700000" algn="tl">
                  <a:srgbClr val="000000">
                    <a:alpha val="43137"/>
                  </a:srgbClr>
                </a:outerShdw>
              </a:effectLst>
              <a:latin typeface="Arial" charset="0"/>
              <a:ea typeface="굴림" pitchFamily="34" charset="-127"/>
            </a:endParaRPr>
          </a:p>
        </p:txBody>
      </p:sp>
      <p:sp>
        <p:nvSpPr>
          <p:cNvPr id="469035" name="Rectangle 43"/>
          <p:cNvSpPr>
            <a:spLocks noChangeArrowheads="1"/>
          </p:cNvSpPr>
          <p:nvPr/>
        </p:nvSpPr>
        <p:spPr bwMode="auto">
          <a:xfrm>
            <a:off x="4178300" y="2446338"/>
            <a:ext cx="61913" cy="2992437"/>
          </a:xfrm>
          <a:prstGeom prst="rect">
            <a:avLst/>
          </a:prstGeom>
          <a:solidFill>
            <a:schemeClr val="hlink"/>
          </a:solidFill>
          <a:ln w="9525">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36" name="AutoShape 44"/>
          <p:cNvSpPr>
            <a:spLocks noChangeArrowheads="1"/>
          </p:cNvSpPr>
          <p:nvPr/>
        </p:nvSpPr>
        <p:spPr bwMode="auto">
          <a:xfrm rot="5335088">
            <a:off x="1252538" y="3098800"/>
            <a:ext cx="403225" cy="1809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37" name="Text Box 45"/>
          <p:cNvSpPr txBox="1">
            <a:spLocks noChangeArrowheads="1"/>
          </p:cNvSpPr>
          <p:nvPr/>
        </p:nvSpPr>
        <p:spPr bwMode="auto">
          <a:xfrm>
            <a:off x="774700" y="2836863"/>
            <a:ext cx="641350" cy="641350"/>
          </a:xfrm>
          <a:prstGeom prst="rect">
            <a:avLst/>
          </a:prstGeom>
          <a:noFill/>
          <a:ln w="9525">
            <a:noFill/>
            <a:miter lim="800000"/>
            <a:headEnd/>
            <a:tailEnd/>
          </a:ln>
          <a:effectLst/>
        </p:spPr>
        <p:txBody>
          <a:bodyPr wrap="none">
            <a:spAutoFit/>
          </a:bodyPr>
          <a:lstStyle/>
          <a:p>
            <a:pPr>
              <a:defRPr/>
            </a:pPr>
            <a:r>
              <a:rPr lang="en-US" altLang="ko-KR" sz="1800">
                <a:effectLst>
                  <a:outerShdw blurRad="38100" dist="38100" dir="2700000" algn="tl">
                    <a:srgbClr val="000000">
                      <a:alpha val="43137"/>
                    </a:srgbClr>
                  </a:outerShdw>
                </a:effectLst>
                <a:latin typeface="Arial" charset="0"/>
                <a:ea typeface="굴림" pitchFamily="34" charset="-127"/>
              </a:rPr>
              <a:t>Spill</a:t>
            </a:r>
          </a:p>
          <a:p>
            <a:pPr>
              <a:defRPr/>
            </a:pPr>
            <a:r>
              <a:rPr lang="en-US" altLang="ko-KR" sz="1800">
                <a:effectLst>
                  <a:outerShdw blurRad="38100" dist="38100" dir="2700000" algn="tl">
                    <a:srgbClr val="000000">
                      <a:alpha val="43137"/>
                    </a:srgbClr>
                  </a:outerShdw>
                </a:effectLst>
                <a:latin typeface="Arial" charset="0"/>
                <a:ea typeface="굴림" pitchFamily="34" charset="-127"/>
              </a:rPr>
              <a:t>Path</a:t>
            </a:r>
            <a:endParaRPr lang="en-US" altLang="ko-KR">
              <a:effectLst>
                <a:outerShdw blurRad="38100" dist="38100" dir="2700000" algn="tl">
                  <a:srgbClr val="000000">
                    <a:alpha val="43137"/>
                  </a:srgbClr>
                </a:outerShdw>
              </a:effectLst>
              <a:latin typeface="Arial" charset="0"/>
              <a:ea typeface="굴림" pitchFamily="34" charset="-127"/>
            </a:endParaRPr>
          </a:p>
        </p:txBody>
      </p:sp>
      <p:sp>
        <p:nvSpPr>
          <p:cNvPr id="469038" name="Oval 46"/>
          <p:cNvSpPr>
            <a:spLocks noChangeArrowheads="1"/>
          </p:cNvSpPr>
          <p:nvPr/>
        </p:nvSpPr>
        <p:spPr bwMode="auto">
          <a:xfrm rot="1168865">
            <a:off x="0" y="1447800"/>
            <a:ext cx="1598613" cy="377825"/>
          </a:xfrm>
          <a:prstGeom prst="ellipse">
            <a:avLst/>
          </a:prstGeom>
          <a:gradFill rotWithShape="0">
            <a:gsLst>
              <a:gs pos="0">
                <a:srgbClr val="DDDDDD"/>
              </a:gs>
              <a:gs pos="100000">
                <a:schemeClr val="bg2"/>
              </a:gs>
            </a:gsLst>
            <a:lin ang="5400000" scaled="1"/>
          </a:gradFill>
          <a:ln w="9525">
            <a:noFill/>
            <a:round/>
            <a:headEnd/>
            <a:tailEnd/>
          </a:ln>
          <a:effectLst/>
        </p:spPr>
        <p:txBody>
          <a:bodyPr wrap="none" anchor="ctr"/>
          <a:lstStyle/>
          <a:p>
            <a:pPr algn="ctr">
              <a:defRPr/>
            </a:pPr>
            <a:r>
              <a:rPr lang="en-US" altLang="ko-KR" sz="1800">
                <a:effectLst>
                  <a:outerShdw blurRad="38100" dist="38100" dir="2700000" algn="tl">
                    <a:srgbClr val="000000">
                      <a:alpha val="43137"/>
                    </a:srgbClr>
                  </a:outerShdw>
                </a:effectLst>
                <a:latin typeface="Arial" charset="0"/>
                <a:ea typeface="굴림" pitchFamily="34" charset="-127"/>
              </a:rPr>
              <a:t>Air Emissions</a:t>
            </a:r>
            <a:endParaRPr lang="en-US" altLang="ko-KR">
              <a:effectLst>
                <a:outerShdw blurRad="38100" dist="38100" dir="2700000" algn="tl">
                  <a:srgbClr val="000000">
                    <a:alpha val="43137"/>
                  </a:srgbClr>
                </a:outerShdw>
              </a:effectLst>
              <a:latin typeface="Arial" charset="0"/>
              <a:ea typeface="굴림" pitchFamily="34" charset="-127"/>
            </a:endParaRPr>
          </a:p>
        </p:txBody>
      </p:sp>
      <p:sp>
        <p:nvSpPr>
          <p:cNvPr id="469039" name="AutoShape 47"/>
          <p:cNvSpPr>
            <a:spLocks noChangeArrowheads="1"/>
          </p:cNvSpPr>
          <p:nvPr/>
        </p:nvSpPr>
        <p:spPr bwMode="auto">
          <a:xfrm rot="-54855">
            <a:off x="2952750" y="4862513"/>
            <a:ext cx="511175" cy="3190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defRPr/>
            </a:pPr>
            <a:endParaRPr lang="ko-KR" altLang="en-US">
              <a:effectLst>
                <a:outerShdw blurRad="38100" dist="38100" dir="2700000" algn="tl">
                  <a:srgbClr val="000000">
                    <a:alpha val="43137"/>
                  </a:srgbClr>
                </a:outerShdw>
              </a:effectLst>
              <a:latin typeface="Arial" charset="0"/>
              <a:ea typeface="굴림" pitchFamily="34" charset="-127"/>
            </a:endParaRPr>
          </a:p>
        </p:txBody>
      </p:sp>
      <p:sp>
        <p:nvSpPr>
          <p:cNvPr id="469040" name="Text Box 48"/>
          <p:cNvSpPr txBox="1">
            <a:spLocks noChangeArrowheads="1"/>
          </p:cNvSpPr>
          <p:nvPr/>
        </p:nvSpPr>
        <p:spPr bwMode="auto">
          <a:xfrm>
            <a:off x="2887663" y="4543425"/>
            <a:ext cx="1276350" cy="366713"/>
          </a:xfrm>
          <a:prstGeom prst="rect">
            <a:avLst/>
          </a:prstGeom>
          <a:noFill/>
          <a:ln w="9525">
            <a:noFill/>
            <a:miter lim="800000"/>
            <a:headEnd/>
            <a:tailEnd/>
          </a:ln>
          <a:effectLst/>
        </p:spPr>
        <p:txBody>
          <a:bodyPr wrap="none">
            <a:spAutoFit/>
          </a:bodyPr>
          <a:lstStyle/>
          <a:p>
            <a:pPr>
              <a:defRPr/>
            </a:pPr>
            <a:r>
              <a:rPr lang="en-US" altLang="ko-KR" sz="1800">
                <a:effectLst>
                  <a:outerShdw blurRad="38100" dist="38100" dir="2700000" algn="tl">
                    <a:srgbClr val="000000">
                      <a:alpha val="43137"/>
                    </a:srgbClr>
                  </a:outerShdw>
                </a:effectLst>
                <a:latin typeface="Arial" charset="0"/>
                <a:ea typeface="굴림" pitchFamily="34" charset="-127"/>
              </a:rPr>
              <a:t>Dissolution</a:t>
            </a:r>
            <a:endParaRPr lang="en-US" altLang="ko-KR">
              <a:effectLst>
                <a:outerShdw blurRad="38100" dist="38100" dir="2700000" algn="tl">
                  <a:srgbClr val="000000">
                    <a:alpha val="43137"/>
                  </a:srgbClr>
                </a:outerShdw>
              </a:effectLst>
              <a:latin typeface="Arial" charset="0"/>
              <a:ea typeface="굴림" pitchFamily="34" charset="-127"/>
            </a:endParaRPr>
          </a:p>
        </p:txBody>
      </p:sp>
      <p:sp>
        <p:nvSpPr>
          <p:cNvPr id="469041" name="Text Box 49"/>
          <p:cNvSpPr txBox="1">
            <a:spLocks noChangeArrowheads="1"/>
          </p:cNvSpPr>
          <p:nvPr/>
        </p:nvSpPr>
        <p:spPr bwMode="auto">
          <a:xfrm>
            <a:off x="2895600" y="1981200"/>
            <a:ext cx="1244600" cy="366713"/>
          </a:xfrm>
          <a:prstGeom prst="rect">
            <a:avLst/>
          </a:prstGeom>
          <a:noFill/>
          <a:ln w="9525">
            <a:noFill/>
            <a:miter lim="800000"/>
            <a:headEnd/>
            <a:tailEnd/>
          </a:ln>
          <a:effectLst/>
        </p:spPr>
        <p:txBody>
          <a:bodyPr wrap="none">
            <a:spAutoFit/>
          </a:bodyPr>
          <a:lstStyle/>
          <a:p>
            <a:pPr>
              <a:defRPr/>
            </a:pPr>
            <a:r>
              <a:rPr lang="en-US" altLang="ko-KR" sz="1800">
                <a:effectLst>
                  <a:outerShdw blurRad="38100" dist="38100" dir="2700000" algn="tl">
                    <a:srgbClr val="000000">
                      <a:alpha val="43137"/>
                    </a:srgbClr>
                  </a:outerShdw>
                </a:effectLst>
                <a:latin typeface="Arial" charset="0"/>
                <a:ea typeface="굴림" pitchFamily="34" charset="-127"/>
              </a:rPr>
              <a:t>Water Well</a:t>
            </a:r>
          </a:p>
        </p:txBody>
      </p:sp>
    </p:spTree>
    <p:extLst>
      <p:ext uri="{BB962C8B-B14F-4D97-AF65-F5344CB8AC3E}">
        <p14:creationId xmlns:p14="http://schemas.microsoft.com/office/powerpoint/2010/main" val="4229653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연구소2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연구소2004">
      <a:majorFont>
        <a:latin typeface="HY헤드라인M"/>
        <a:ea typeface="HY헤드라인M"/>
        <a:cs typeface=""/>
      </a:majorFont>
      <a:minorFont>
        <a:latin typeface="Book Antiqu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연구소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연구소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연구소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연구소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연구소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연구소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연구소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연구소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연구소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연구소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연구소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연구소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연구소2004</Template>
  <TotalTime>70307</TotalTime>
  <Words>2423</Words>
  <Application>Microsoft Office PowerPoint</Application>
  <PresentationFormat>화면 슬라이드 쇼(4:3)</PresentationFormat>
  <Paragraphs>541</Paragraphs>
  <Slides>50</Slides>
  <Notes>29</Notes>
  <HiddenSlides>0</HiddenSlides>
  <MMClips>0</MMClips>
  <ScaleCrop>false</ScaleCrop>
  <HeadingPairs>
    <vt:vector size="6" baseType="variant">
      <vt:variant>
        <vt:lpstr>테마</vt:lpstr>
      </vt:variant>
      <vt:variant>
        <vt:i4>1</vt:i4>
      </vt:variant>
      <vt:variant>
        <vt:lpstr>포함된 OLE 서버</vt:lpstr>
      </vt:variant>
      <vt:variant>
        <vt:i4>3</vt:i4>
      </vt:variant>
      <vt:variant>
        <vt:lpstr>슬라이드 제목</vt:lpstr>
      </vt:variant>
      <vt:variant>
        <vt:i4>50</vt:i4>
      </vt:variant>
    </vt:vector>
  </HeadingPairs>
  <TitlesOfParts>
    <vt:vector size="54" baseType="lpstr">
      <vt:lpstr>연구소2004</vt:lpstr>
      <vt:lpstr>CorelDRAW</vt:lpstr>
      <vt:lpstr>VISIO</vt:lpstr>
      <vt:lpstr>Worksheet</vt:lpstr>
      <vt:lpstr>NGN –Lecture 2:  Introduction to  Wireless Sensor Network</vt:lpstr>
      <vt:lpstr>Service Trend</vt:lpstr>
      <vt:lpstr>Technical Trend</vt:lpstr>
      <vt:lpstr>Design Consideration</vt:lpstr>
      <vt:lpstr>Design Consideration</vt:lpstr>
      <vt:lpstr>Design Consideration</vt:lpstr>
      <vt:lpstr>Business Consideration</vt:lpstr>
      <vt:lpstr>Research challenges</vt:lpstr>
      <vt:lpstr>App: Contaminant Transport</vt:lpstr>
      <vt:lpstr>ENS Research Implications</vt:lpstr>
      <vt:lpstr>PowerPoint 프레젠테이션</vt:lpstr>
      <vt:lpstr>Sensor Network</vt:lpstr>
      <vt:lpstr>Computer Revolution</vt:lpstr>
      <vt:lpstr>How Did We Get Here?</vt:lpstr>
      <vt:lpstr>Wireless Revolution</vt:lpstr>
      <vt:lpstr>Sensors</vt:lpstr>
      <vt:lpstr>Sensor Node Energy Roadmap</vt:lpstr>
      <vt:lpstr>Communication/Computation Technology Projection</vt:lpstr>
      <vt:lpstr>New Design Themes</vt:lpstr>
      <vt:lpstr>From Embedded Sensing to Embedded Control</vt:lpstr>
      <vt:lpstr>What are wireless sensor networks (WSNs)?</vt:lpstr>
      <vt:lpstr>WSN node components</vt:lpstr>
      <vt:lpstr>Why Now?</vt:lpstr>
      <vt:lpstr>Vision: Embed the World</vt:lpstr>
      <vt:lpstr>Examples of WSN Platforms</vt:lpstr>
      <vt:lpstr>Berkeley Mote</vt:lpstr>
      <vt:lpstr>Design Challenges</vt:lpstr>
      <vt:lpstr>Design Challenges (Cont’d)</vt:lpstr>
      <vt:lpstr>Definition : Wireless Sensor Network</vt:lpstr>
      <vt:lpstr>Requirements</vt:lpstr>
      <vt:lpstr>Requirements (Cont’d)</vt:lpstr>
      <vt:lpstr>Requirements (Cont’d)</vt:lpstr>
      <vt:lpstr>Requirements (Cont’d)</vt:lpstr>
      <vt:lpstr>Hanback Zigbex</vt:lpstr>
      <vt:lpstr>ZigbeX Mote</vt:lpstr>
      <vt:lpstr>ZigbeX- CC2420</vt:lpstr>
      <vt:lpstr>Why it is Different From Traditional Network</vt:lpstr>
      <vt:lpstr>Why it is Different From Traditional Network (cont’d)</vt:lpstr>
      <vt:lpstr>Ad hoc Network and Sensor Network</vt:lpstr>
      <vt:lpstr>Applications</vt:lpstr>
      <vt:lpstr>Applications (Cont’d)</vt:lpstr>
      <vt:lpstr>Applications (Cont’d)</vt:lpstr>
      <vt:lpstr>Great Duck Island Monitoring Project</vt:lpstr>
      <vt:lpstr>Applications</vt:lpstr>
      <vt:lpstr>Applications</vt:lpstr>
      <vt:lpstr>Applications</vt:lpstr>
      <vt:lpstr>MIThril the next generation research platform for context aware wearable computing</vt:lpstr>
      <vt:lpstr>MIThril the next generation research platform for context aware wearable computing (Cont’d)</vt:lpstr>
      <vt:lpstr>Home applications</vt:lpstr>
      <vt:lpstr>Thank you !  Q &amp; A</vt:lpstr>
    </vt:vector>
  </TitlesOfParts>
  <Company>HPi System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Power Supply</dc:title>
  <dc:creator>Pentium4</dc:creator>
  <cp:lastModifiedBy>cshong</cp:lastModifiedBy>
  <cp:revision>4263</cp:revision>
  <dcterms:created xsi:type="dcterms:W3CDTF">2004-06-29T00:41:26Z</dcterms:created>
  <dcterms:modified xsi:type="dcterms:W3CDTF">2011-09-14T03:56:39Z</dcterms:modified>
</cp:coreProperties>
</file>