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61"/>
  </p:notesMasterIdLst>
  <p:handoutMasterIdLst>
    <p:handoutMasterId r:id="rId62"/>
  </p:handoutMasterIdLst>
  <p:sldIdLst>
    <p:sldId id="956" r:id="rId2"/>
    <p:sldId id="1005" r:id="rId3"/>
    <p:sldId id="1006" r:id="rId4"/>
    <p:sldId id="1007" r:id="rId5"/>
    <p:sldId id="1008" r:id="rId6"/>
    <p:sldId id="1009" r:id="rId7"/>
    <p:sldId id="1010" r:id="rId8"/>
    <p:sldId id="1011" r:id="rId9"/>
    <p:sldId id="1012" r:id="rId10"/>
    <p:sldId id="1013" r:id="rId11"/>
    <p:sldId id="1014" r:id="rId12"/>
    <p:sldId id="1015" r:id="rId13"/>
    <p:sldId id="1016" r:id="rId14"/>
    <p:sldId id="1017" r:id="rId15"/>
    <p:sldId id="1018" r:id="rId16"/>
    <p:sldId id="1019" r:id="rId17"/>
    <p:sldId id="1020" r:id="rId18"/>
    <p:sldId id="1021" r:id="rId19"/>
    <p:sldId id="1022" r:id="rId20"/>
    <p:sldId id="1023" r:id="rId21"/>
    <p:sldId id="1024" r:id="rId22"/>
    <p:sldId id="1025" r:id="rId23"/>
    <p:sldId id="1026" r:id="rId24"/>
    <p:sldId id="1027" r:id="rId25"/>
    <p:sldId id="1028" r:id="rId26"/>
    <p:sldId id="1029" r:id="rId27"/>
    <p:sldId id="1030" r:id="rId28"/>
    <p:sldId id="1031" r:id="rId29"/>
    <p:sldId id="1032" r:id="rId30"/>
    <p:sldId id="1033" r:id="rId31"/>
    <p:sldId id="1034" r:id="rId32"/>
    <p:sldId id="1035" r:id="rId33"/>
    <p:sldId id="1036" r:id="rId34"/>
    <p:sldId id="1037" r:id="rId35"/>
    <p:sldId id="1038" r:id="rId36"/>
    <p:sldId id="1039" r:id="rId37"/>
    <p:sldId id="1040" r:id="rId38"/>
    <p:sldId id="1041" r:id="rId39"/>
    <p:sldId id="1042" r:id="rId40"/>
    <p:sldId id="1045" r:id="rId41"/>
    <p:sldId id="1046" r:id="rId42"/>
    <p:sldId id="1047" r:id="rId43"/>
    <p:sldId id="1048" r:id="rId44"/>
    <p:sldId id="1049" r:id="rId45"/>
    <p:sldId id="1050" r:id="rId46"/>
    <p:sldId id="1051" r:id="rId47"/>
    <p:sldId id="1052" r:id="rId48"/>
    <p:sldId id="1053" r:id="rId49"/>
    <p:sldId id="1054" r:id="rId50"/>
    <p:sldId id="1055" r:id="rId51"/>
    <p:sldId id="1059" r:id="rId52"/>
    <p:sldId id="1060" r:id="rId53"/>
    <p:sldId id="1061" r:id="rId54"/>
    <p:sldId id="1062" r:id="rId55"/>
    <p:sldId id="1063" r:id="rId56"/>
    <p:sldId id="1064" r:id="rId57"/>
    <p:sldId id="1065" r:id="rId58"/>
    <p:sldId id="1066" r:id="rId59"/>
    <p:sldId id="472" r:id="rId60"/>
  </p:sldIdLst>
  <p:sldSz cx="9144000" cy="6858000" type="screen4x3"/>
  <p:notesSz cx="6799263" cy="9875838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Gulim" pitchFamily="50" charset="-127"/>
        <a:ea typeface="Gulim" pitchFamily="50" charset="-127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Gulim" pitchFamily="50" charset="-127"/>
        <a:ea typeface="Gulim" pitchFamily="50" charset="-127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Gulim" pitchFamily="50" charset="-127"/>
        <a:ea typeface="Gulim" pitchFamily="50" charset="-127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Gulim" pitchFamily="50" charset="-127"/>
        <a:ea typeface="Gulim" pitchFamily="50" charset="-127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Gulim" pitchFamily="50" charset="-127"/>
        <a:ea typeface="Gulim" pitchFamily="50" charset="-127"/>
        <a:cs typeface="Arial" charset="0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Gulim" pitchFamily="50" charset="-127"/>
        <a:ea typeface="Gulim" pitchFamily="50" charset="-127"/>
        <a:cs typeface="Arial" charset="0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Gulim" pitchFamily="50" charset="-127"/>
        <a:ea typeface="Gulim" pitchFamily="50" charset="-127"/>
        <a:cs typeface="Arial" charset="0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Gulim" pitchFamily="50" charset="-127"/>
        <a:ea typeface="Gulim" pitchFamily="50" charset="-127"/>
        <a:cs typeface="Arial" charset="0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Gulim" pitchFamily="50" charset="-127"/>
        <a:ea typeface="Gulim" pitchFamily="50" charset="-127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8299"/>
    <a:srgbClr val="0000FF"/>
    <a:srgbClr val="FBFBBB"/>
    <a:srgbClr val="000066"/>
    <a:srgbClr val="01365E"/>
    <a:srgbClr val="006600"/>
    <a:srgbClr val="CCC1DA"/>
    <a:srgbClr val="255674"/>
    <a:srgbClr val="13343D"/>
    <a:srgbClr val="374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3039" autoAdjust="0"/>
    <p:restoredTop sz="98074" autoAdjust="0"/>
  </p:normalViewPr>
  <p:slideViewPr>
    <p:cSldViewPr>
      <p:cViewPr>
        <p:scale>
          <a:sx n="110" d="100"/>
          <a:sy n="110" d="100"/>
        </p:scale>
        <p:origin x="-1644" y="-222"/>
      </p:cViewPr>
      <p:guideLst>
        <p:guide orient="horz" pos="2205"/>
        <p:guide pos="1429"/>
      </p:guideLst>
    </p:cSldViewPr>
  </p:slideViewPr>
  <p:outlineViewPr>
    <p:cViewPr>
      <p:scale>
        <a:sx n="33" d="100"/>
        <a:sy n="33" d="100"/>
      </p:scale>
      <p:origin x="0" y="316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148" y="-102"/>
      </p:cViewPr>
      <p:guideLst>
        <p:guide orient="horz" pos="3111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1" rIns="91221" bIns="45611" numCol="1" anchor="t" anchorCtr="0" compatLnSpc="1">
            <a:prstTxWarp prst="textNoShape">
              <a:avLst/>
            </a:prstTxWarp>
          </a:bodyPr>
          <a:lstStyle>
            <a:lvl1pPr defTabSz="912813" latinLnBrk="1">
              <a:defRPr sz="1200" b="0" smtClean="0"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0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1" rIns="91221" bIns="45611" numCol="1" anchor="t" anchorCtr="0" compatLnSpc="1">
            <a:prstTxWarp prst="textNoShape">
              <a:avLst/>
            </a:prstTxWarp>
          </a:bodyPr>
          <a:lstStyle>
            <a:lvl1pPr algn="r" defTabSz="912813" latinLnBrk="1">
              <a:defRPr sz="1200" b="0" smtClean="0"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0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1" rIns="91221" bIns="45611" numCol="1" anchor="b" anchorCtr="0" compatLnSpc="1">
            <a:prstTxWarp prst="textNoShape">
              <a:avLst/>
            </a:prstTxWarp>
          </a:bodyPr>
          <a:lstStyle>
            <a:lvl1pPr defTabSz="912813" latinLnBrk="1">
              <a:defRPr sz="1200" b="0" smtClean="0"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0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1" rIns="91221" bIns="45611" numCol="1" anchor="b" anchorCtr="0" compatLnSpc="1">
            <a:prstTxWarp prst="textNoShape">
              <a:avLst/>
            </a:prstTxWarp>
          </a:bodyPr>
          <a:lstStyle>
            <a:lvl1pPr algn="r" defTabSz="912813" latinLnBrk="1">
              <a:defRPr sz="1200" b="0" smtClean="0">
                <a:cs typeface="+mn-cs"/>
              </a:defRPr>
            </a:lvl1pPr>
          </a:lstStyle>
          <a:p>
            <a:pPr>
              <a:defRPr/>
            </a:pPr>
            <a:fld id="{7EC06443-9908-48B7-871D-F2782D2A6F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96417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6" tIns="45589" rIns="91176" bIns="45589" numCol="1" anchor="t" anchorCtr="0" compatLnSpc="1">
            <a:prstTxWarp prst="textNoShape">
              <a:avLst/>
            </a:prstTxWarp>
          </a:bodyPr>
          <a:lstStyle>
            <a:lvl1pPr defTabSz="912813" latinLnBrk="1">
              <a:defRPr sz="1200" b="0" smtClean="0"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6" tIns="45589" rIns="91176" bIns="45589" numCol="1" anchor="t" anchorCtr="0" compatLnSpc="1">
            <a:prstTxWarp prst="textNoShape">
              <a:avLst/>
            </a:prstTxWarp>
          </a:bodyPr>
          <a:lstStyle>
            <a:lvl1pPr algn="r" defTabSz="912813" latinLnBrk="1">
              <a:defRPr sz="1200" b="0" smtClean="0"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4030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691063"/>
            <a:ext cx="4992687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6" tIns="45589" rIns="91176" bIns="45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5300"/>
            <a:ext cx="29464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6" tIns="45589" rIns="91176" bIns="45589" numCol="1" anchor="b" anchorCtr="0" compatLnSpc="1">
            <a:prstTxWarp prst="textNoShape">
              <a:avLst/>
            </a:prstTxWarp>
          </a:bodyPr>
          <a:lstStyle>
            <a:lvl1pPr defTabSz="912813" latinLnBrk="1">
              <a:defRPr sz="1200" b="0" smtClean="0"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385300"/>
            <a:ext cx="29464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6" tIns="45589" rIns="91176" bIns="45589" numCol="1" anchor="b" anchorCtr="0" compatLnSpc="1">
            <a:prstTxWarp prst="textNoShape">
              <a:avLst/>
            </a:prstTxWarp>
          </a:bodyPr>
          <a:lstStyle>
            <a:lvl1pPr algn="r" defTabSz="912813" latinLnBrk="1">
              <a:defRPr sz="1200" b="0" smtClean="0">
                <a:cs typeface="+mn-cs"/>
              </a:defRPr>
            </a:lvl1pPr>
          </a:lstStyle>
          <a:p>
            <a:pPr>
              <a:defRPr/>
            </a:pPr>
            <a:fld id="{65DFA421-4AFA-4366-A8F9-D407C74703A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73442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50" charset="-127"/>
        <a:ea typeface="Gulim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50" charset="-127"/>
        <a:ea typeface="Gulim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50" charset="-127"/>
        <a:ea typeface="Gulim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50" charset="-127"/>
        <a:ea typeface="Gulim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50" charset="-127"/>
        <a:ea typeface="Gulim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53946" indent="-289979" eaLnBrk="0" hangingPunct="0">
              <a:defRPr kumimoji="1" sz="2800" b="1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59916" indent="-231983" eaLnBrk="0" hangingPunct="0">
              <a:defRPr kumimoji="1" sz="2800" b="1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23883" indent="-231983" eaLnBrk="0" hangingPunct="0">
              <a:defRPr kumimoji="1" sz="2800" b="1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87850" indent="-231983" eaLnBrk="0" hangingPunct="0">
              <a:defRPr kumimoji="1" sz="2800" b="1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51816" indent="-231983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ë"/>
              <a:defRPr kumimoji="1" sz="2800" b="1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3015783" indent="-231983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ë"/>
              <a:defRPr kumimoji="1" sz="2800" b="1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79749" indent="-231983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ë"/>
              <a:defRPr kumimoji="1" sz="2800" b="1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943716" indent="-231983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ë"/>
              <a:defRPr kumimoji="1" sz="2800" b="1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fld id="{D09C47A0-1D2E-426A-8302-50AECA7A537E}" type="slidenum">
              <a:rPr lang="en-US" altLang="ko-KR" sz="1200" b="0">
                <a:solidFill>
                  <a:schemeClr val="tx1"/>
                </a:solidFill>
                <a:latin typeface="굴림" pitchFamily="50" charset="-127"/>
              </a:rPr>
              <a:pPr eaLnBrk="1" hangingPunct="1"/>
              <a:t>1</a:t>
            </a:fld>
            <a:endParaRPr lang="en-US" altLang="ko-KR" sz="1200" b="0">
              <a:solidFill>
                <a:schemeClr val="tx1"/>
              </a:solidFill>
              <a:latin typeface="굴림" pitchFamily="50" charset="-127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19" y="4691104"/>
            <a:ext cx="4987425" cy="4444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7680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3024" indent="-28577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114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360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606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851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2097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343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589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fld id="{56CAC54E-050A-40DA-87EE-CCDF97AD04A5}" type="slidenum">
              <a:rPr kumimoji="0" lang="en-US" altLang="ko-KR" sz="1200"/>
              <a:pPr eaLnBrk="1" hangingPunct="1"/>
              <a:t>12</a:t>
            </a:fld>
            <a:endParaRPr kumimoji="0" lang="en-US" altLang="ko-KR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7782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3024" indent="-28577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114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360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606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851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2097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343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589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fld id="{04CDAC1B-A58B-4E40-940E-F8263D5A4B1F}" type="slidenum">
              <a:rPr kumimoji="0" lang="en-US" altLang="ko-KR" sz="1200"/>
              <a:pPr eaLnBrk="1" hangingPunct="1"/>
              <a:t>13</a:t>
            </a:fld>
            <a:endParaRPr kumimoji="0" lang="en-US" altLang="ko-KR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7885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3024" indent="-28577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114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360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606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851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2097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343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589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fld id="{30EF8237-6743-451D-B13B-CFBC3196F36D}" type="slidenum">
              <a:rPr kumimoji="0" lang="en-US" altLang="ko-KR" sz="1200"/>
              <a:pPr eaLnBrk="1" hangingPunct="1"/>
              <a:t>14</a:t>
            </a:fld>
            <a:endParaRPr kumimoji="0" lang="en-US" altLang="ko-KR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7987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3024" indent="-28577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114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360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606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851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2097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343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589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fld id="{8DCEE689-CE19-4DF7-8618-42B1D865F288}" type="slidenum">
              <a:rPr kumimoji="0" lang="en-US" altLang="ko-KR" sz="1200"/>
              <a:pPr eaLnBrk="1" hangingPunct="1"/>
              <a:t>15</a:t>
            </a:fld>
            <a:endParaRPr kumimoji="0" lang="en-US" altLang="ko-KR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8090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3024" indent="-28577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114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360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606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851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2097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343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589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fld id="{91E8E47B-ABB0-4F43-B891-57B578411D9E}" type="slidenum">
              <a:rPr kumimoji="0" lang="en-US" altLang="ko-KR" sz="1200"/>
              <a:pPr eaLnBrk="1" hangingPunct="1"/>
              <a:t>16</a:t>
            </a:fld>
            <a:endParaRPr kumimoji="0" lang="en-US" altLang="ko-KR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8192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3024" indent="-28577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114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360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606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851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2097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343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589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fld id="{408C6C83-9200-4D49-BD1B-D23E958BE577}" type="slidenum">
              <a:rPr kumimoji="0" lang="en-US" altLang="ko-KR" sz="1200"/>
              <a:pPr eaLnBrk="1" hangingPunct="1"/>
              <a:t>17</a:t>
            </a:fld>
            <a:endParaRPr kumimoji="0" lang="en-US" altLang="ko-KR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3024" indent="-28577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114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360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606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851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2097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343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589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fld id="{58B49471-D027-416E-8907-C8CB27A92191}" type="slidenum">
              <a:rPr kumimoji="0" lang="en-US" altLang="ko-KR" sz="1200"/>
              <a:pPr eaLnBrk="1" hangingPunct="1"/>
              <a:t>57</a:t>
            </a:fld>
            <a:endParaRPr kumimoji="0" lang="en-US" altLang="ko-KR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latin typeface="Courier New" pitchFamily="49" charset="0"/>
                <a:ea typeface="MS Mincho" pitchFamily="49" charset="-128"/>
              </a:rPr>
              <a:t>Magnetometer:To study the 3 elements of earth magnetic field (compass), The presences of disturbance field</a:t>
            </a:r>
            <a:endParaRPr lang="en-US" altLang="ko-KR" smtClean="0">
              <a:latin typeface="Courier New" pitchFamily="49" charset="0"/>
              <a:ea typeface="굴림" pitchFamily="50" charset="-127"/>
              <a:cs typeface="Times New Roman" pitchFamily="18" charset="0"/>
            </a:endParaRPr>
          </a:p>
          <a:p>
            <a:pPr eaLnBrk="1" hangingPunct="1"/>
            <a:r>
              <a:rPr lang="en-US" altLang="ko-KR" smtClean="0">
                <a:latin typeface="Courier New" pitchFamily="49" charset="0"/>
                <a:ea typeface="MS Mincho" pitchFamily="49" charset="-128"/>
              </a:rPr>
              <a:t>Accelerometer:To measure the local vertical gravity vector(tilt switch), To measure motion acceleration vector(inertial navigation)</a:t>
            </a:r>
            <a:endParaRPr lang="en-US" altLang="ko-KR" smtClean="0">
              <a:latin typeface="Courier New" pitchFamily="49" charset="0"/>
              <a:ea typeface="굴림" pitchFamily="50" charset="-127"/>
            </a:endParaRPr>
          </a:p>
          <a:p>
            <a:pPr eaLnBrk="1" hangingPunct="1"/>
            <a:r>
              <a:rPr lang="en-US" altLang="ko-KR" smtClean="0">
                <a:latin typeface="Courier New" pitchFamily="49" charset="0"/>
                <a:ea typeface="MS Mincho" pitchFamily="49" charset="-128"/>
              </a:rPr>
              <a:t>Pressure: Resistor Chip</a:t>
            </a:r>
            <a:r>
              <a:rPr lang="en-US" altLang="ko-KR" smtClean="0">
                <a:latin typeface="Courier New" pitchFamily="49" charset="0"/>
                <a:ea typeface="굴림" pitchFamily="50" charset="-127"/>
              </a:rPr>
              <a:t>,</a:t>
            </a:r>
            <a:r>
              <a:rPr lang="en-US" altLang="ko-KR" smtClean="0">
                <a:latin typeface="Courier New" pitchFamily="49" charset="0"/>
                <a:ea typeface="MS Mincho" pitchFamily="49" charset="-128"/>
              </a:rPr>
              <a:t>can be used as a barometric altitude meter</a:t>
            </a:r>
            <a:endParaRPr lang="en-US" altLang="ko-KR" smtClean="0">
              <a:latin typeface="Courier New" pitchFamily="49" charset="0"/>
              <a:ea typeface="굴림" pitchFamily="50" charset="-127"/>
            </a:endParaRPr>
          </a:p>
          <a:p>
            <a:pPr eaLnBrk="1" hangingPunct="1"/>
            <a:r>
              <a:rPr lang="en-US" altLang="ko-KR" smtClean="0">
                <a:latin typeface="Courier New" pitchFamily="49" charset="0"/>
                <a:ea typeface="MS Mincho" pitchFamily="49" charset="-128"/>
              </a:rPr>
              <a:t>Temperature: Digital Temperature</a:t>
            </a:r>
            <a:endParaRPr lang="en-US" altLang="ko-KR" smtClean="0">
              <a:latin typeface="Courier New" pitchFamily="49" charset="0"/>
              <a:ea typeface="굴림" pitchFamily="50" charset="-127"/>
            </a:endParaRPr>
          </a:p>
          <a:p>
            <a:pPr eaLnBrk="1" hangingPunct="1"/>
            <a:r>
              <a:rPr lang="en-US" altLang="ko-KR" smtClean="0">
                <a:latin typeface="Courier New" pitchFamily="49" charset="0"/>
                <a:ea typeface="MS Mincho" pitchFamily="49" charset="-128"/>
              </a:rPr>
              <a:t>Light: photodiode</a:t>
            </a:r>
            <a:endParaRPr lang="en-US" altLang="ko-KR" smtClean="0">
              <a:latin typeface="Courier New" pitchFamily="49" charset="0"/>
              <a:ea typeface="굴림" pitchFamily="50" charset="-127"/>
            </a:endParaRPr>
          </a:p>
          <a:p>
            <a:pPr eaLnBrk="1" hangingPunct="1"/>
            <a:r>
              <a:rPr lang="en-US" altLang="ko-KR" smtClean="0">
                <a:latin typeface="Courier New" pitchFamily="49" charset="0"/>
                <a:ea typeface="MS Mincho" pitchFamily="49" charset="-128"/>
              </a:rPr>
              <a:t>Humidity:An Integrated circuit chip</a:t>
            </a:r>
            <a:endParaRPr lang="en-US" altLang="ko-KR" smtClean="0">
              <a:latin typeface="Courier New" pitchFamily="49" charset="0"/>
              <a:ea typeface="굴림" pitchFamily="50" charset="-127"/>
            </a:endParaRPr>
          </a:p>
          <a:p>
            <a:pPr eaLnBrk="1" hangingPunct="1"/>
            <a:endParaRPr lang="en-US" altLang="ko-KR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9DFBC4-FD08-41FB-90D8-448D8390AB16}" type="slidenum">
              <a:rPr lang="en-US" altLang="ko-KR"/>
              <a:pPr/>
              <a:t>59</a:t>
            </a:fld>
            <a:endParaRPr lang="en-US" altLang="ko-K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3024" indent="-28577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114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360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606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851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2097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343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589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fld id="{206F3B70-A48C-44BD-A92C-26D3DBAE21B5}" type="slidenum">
              <a:rPr kumimoji="0" lang="en-US" altLang="ko-KR" sz="1200"/>
              <a:pPr eaLnBrk="1" hangingPunct="1"/>
              <a:t>2</a:t>
            </a:fld>
            <a:endParaRPr kumimoji="0" lang="en-US" altLang="ko-KR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6963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3024" indent="-28577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114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360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606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851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2097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343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589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fld id="{45B3EF4E-E25B-4A5E-859B-D7478FE0BB58}" type="slidenum">
              <a:rPr kumimoji="0" lang="en-US" altLang="ko-KR" sz="1200"/>
              <a:pPr eaLnBrk="1" hangingPunct="1"/>
              <a:t>3</a:t>
            </a:fld>
            <a:endParaRPr kumimoji="0" lang="en-US" altLang="ko-K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7066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3024" indent="-28577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114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360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606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851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2097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343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589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fld id="{33104040-C01C-4668-BD62-399C45952000}" type="slidenum">
              <a:rPr kumimoji="0" lang="en-US" altLang="ko-KR" sz="1200"/>
              <a:pPr eaLnBrk="1" hangingPunct="1"/>
              <a:t>5</a:t>
            </a:fld>
            <a:endParaRPr kumimoji="0" lang="en-US" altLang="ko-K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3024" indent="-28577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114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360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606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851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2097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343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589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fld id="{3804C892-CB08-4CBD-98F2-92B0D472815B}" type="slidenum">
              <a:rPr kumimoji="0" lang="en-US" altLang="ko-KR" sz="1200"/>
              <a:pPr eaLnBrk="1" hangingPunct="1"/>
              <a:t>6</a:t>
            </a:fld>
            <a:endParaRPr kumimoji="0" lang="en-US" altLang="ko-K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7270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3024" indent="-28577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114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360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606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851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2097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343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589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fld id="{3B0F8739-407A-4169-8F9D-306EC1583684}" type="slidenum">
              <a:rPr kumimoji="0" lang="en-US" altLang="ko-KR" sz="1200"/>
              <a:pPr eaLnBrk="1" hangingPunct="1"/>
              <a:t>7</a:t>
            </a:fld>
            <a:endParaRPr kumimoji="0" lang="en-US" altLang="ko-K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7373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3024" indent="-28577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114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360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606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851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2097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343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589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fld id="{3E9680FE-53E1-48F0-AE82-96D6F94963AC}" type="slidenum">
              <a:rPr kumimoji="0" lang="en-US" altLang="ko-KR" sz="1200"/>
              <a:pPr eaLnBrk="1" hangingPunct="1"/>
              <a:t>8</a:t>
            </a:fld>
            <a:endParaRPr kumimoji="0" lang="en-US" altLang="ko-K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7475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3024" indent="-28577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114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360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606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851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2097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343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589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fld id="{824317E1-097F-488A-8F9D-D27E839C2570}" type="slidenum">
              <a:rPr kumimoji="0" lang="en-US" altLang="ko-KR" sz="1200"/>
              <a:pPr eaLnBrk="1" hangingPunct="1"/>
              <a:t>9</a:t>
            </a:fld>
            <a:endParaRPr kumimoji="0" lang="en-US" altLang="ko-K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7578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3024" indent="-28577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114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360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606" indent="-22862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851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2097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343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589" indent="-22862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fld id="{4C63E460-4430-4B07-8876-772AC44F8426}" type="slidenum">
              <a:rPr kumimoji="0" lang="en-US" altLang="ko-KR" sz="1200"/>
              <a:pPr eaLnBrk="1" hangingPunct="1"/>
              <a:t>10</a:t>
            </a:fld>
            <a:endParaRPr kumimoji="0" lang="en-US" altLang="ko-K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그림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9" descr="1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3338513"/>
            <a:ext cx="8651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10" descr="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3357563"/>
            <a:ext cx="792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11" descr="제목 없음-8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7488" y="3348038"/>
            <a:ext cx="811212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1268413"/>
            <a:ext cx="7772400" cy="777875"/>
          </a:xfrm>
          <a:effectLst>
            <a:outerShdw dist="35921" dir="2700000" algn="ctr" rotWithShape="0">
              <a:srgbClr val="DDDDDD"/>
            </a:outerShdw>
          </a:effectLst>
        </p:spPr>
        <p:txBody>
          <a:bodyPr/>
          <a:lstStyle>
            <a:lvl1pPr algn="ctr">
              <a:lnSpc>
                <a:spcPct val="90000"/>
              </a:lnSpc>
              <a:defRPr sz="5000">
                <a:solidFill>
                  <a:srgbClr val="274C6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492375"/>
            <a:ext cx="6400800" cy="555625"/>
          </a:xfrm>
          <a:ln w="28575" algn="ctr"/>
          <a:effectLst>
            <a:outerShdw dist="17961" dir="2700000" algn="ctr" rotWithShape="0">
              <a:schemeClr val="bg1"/>
            </a:outerShdw>
          </a:effectLst>
        </p:spPr>
        <p:txBody>
          <a:bodyPr tIns="118800" bIns="118800" anchorCtr="1">
            <a:spAutoFit/>
          </a:bodyPr>
          <a:lstStyle>
            <a:lvl1pPr marL="0" indent="0" algn="ctr">
              <a:lnSpc>
                <a:spcPct val="130000"/>
              </a:lnSpc>
              <a:spcBef>
                <a:spcPct val="50000"/>
              </a:spcBef>
              <a:buFontTx/>
              <a:buNone/>
              <a:defRPr sz="16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2F5998-8D38-49BA-85B6-BBC2466A1D4D}" type="datetime1">
              <a:rPr lang="en-US" altLang="ko-KR"/>
              <a:pPr>
                <a:defRPr/>
              </a:pPr>
              <a:t>9/26/2011</a:t>
            </a:fld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8738"/>
            <a:ext cx="24114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/>
            </a:r>
            <a:br>
              <a:rPr lang="en-US" altLang="ko-KR"/>
            </a:br>
            <a:fld id="{94AFFC05-3B2A-4818-8E53-050EEF31F6C3}" type="slidenum">
              <a:rPr lang="en-US" altLang="ko-KR" sz="1000">
                <a:solidFill>
                  <a:srgbClr val="6699FF"/>
                </a:solidFill>
                <a:latin typeface="HY헤드라인M" pitchFamily="18" charset="-127"/>
                <a:ea typeface="HY헤드라인M" pitchFamily="18" charset="-127"/>
              </a:rPr>
              <a:pPr>
                <a:defRPr/>
              </a:pPr>
              <a:t>‹#›</a:t>
            </a:fld>
            <a:endParaRPr lang="en-US" altLang="ko-KR" sz="1000">
              <a:solidFill>
                <a:srgbClr val="6699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37325" y="44450"/>
            <a:ext cx="2149475" cy="60817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7313" y="44450"/>
            <a:ext cx="6297612" cy="60817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AFEF3B-E77C-4E13-A9B7-343A655ED49C}" type="datetime1">
              <a:rPr lang="en-US" altLang="ko-KR"/>
              <a:pPr>
                <a:defRPr/>
              </a:pPr>
              <a:t>9/26/2011</a:t>
            </a:fld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8738"/>
            <a:ext cx="24114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/>
            </a:r>
            <a:br>
              <a:rPr lang="en-US" altLang="ko-KR"/>
            </a:br>
            <a:fld id="{8D5D5BBD-EDF7-486B-924E-F3B22B0FB3D0}" type="slidenum">
              <a:rPr lang="en-US" altLang="ko-KR" sz="1000">
                <a:solidFill>
                  <a:srgbClr val="6699FF"/>
                </a:solidFill>
                <a:latin typeface="HY헤드라인M" pitchFamily="18" charset="-127"/>
                <a:ea typeface="HY헤드라인M" pitchFamily="18" charset="-127"/>
              </a:rPr>
              <a:pPr>
                <a:defRPr/>
              </a:pPr>
              <a:t>‹#›</a:t>
            </a:fld>
            <a:endParaRPr lang="en-US" altLang="ko-KR" sz="1000">
              <a:solidFill>
                <a:srgbClr val="6699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87313" y="44450"/>
            <a:ext cx="8599487" cy="608171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FC5284-8A4F-4925-A2D9-BBC7DFFA7788}" type="datetime1">
              <a:rPr lang="en-US" altLang="ko-KR"/>
              <a:pPr>
                <a:defRPr/>
              </a:pPr>
              <a:t>9/26/2011</a:t>
            </a:fld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8738"/>
            <a:ext cx="24114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/>
            </a:r>
            <a:br>
              <a:rPr lang="en-US" altLang="ko-KR"/>
            </a:br>
            <a:fld id="{EE4B85A3-2B4E-4EFC-A311-5CB9E89C18DE}" type="slidenum">
              <a:rPr lang="en-US" altLang="ko-KR" sz="1000">
                <a:solidFill>
                  <a:srgbClr val="6699FF"/>
                </a:solidFill>
                <a:latin typeface="HY헤드라인M" pitchFamily="18" charset="-127"/>
                <a:ea typeface="HY헤드라인M" pitchFamily="18" charset="-127"/>
              </a:rPr>
              <a:pPr>
                <a:defRPr/>
              </a:pPr>
              <a:t>‹#›</a:t>
            </a:fld>
            <a:endParaRPr lang="en-US" altLang="ko-KR" sz="1000">
              <a:solidFill>
                <a:srgbClr val="6699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7313" y="44450"/>
            <a:ext cx="8229600" cy="579438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395288" y="908050"/>
            <a:ext cx="8291512" cy="5218113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92DCFE-CC50-408C-92B4-0ACDD35367BE}" type="datetime1">
              <a:rPr lang="en-US" altLang="ko-KR"/>
              <a:pPr>
                <a:defRPr/>
              </a:pPr>
              <a:t>9/26/2011</a:t>
            </a:fld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8738"/>
            <a:ext cx="24114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/>
            </a:r>
            <a:br>
              <a:rPr lang="en-US" altLang="ko-KR"/>
            </a:br>
            <a:fld id="{B226B381-175C-4E04-BABE-5DC006614A0F}" type="slidenum">
              <a:rPr lang="en-US" altLang="ko-KR" sz="1000">
                <a:solidFill>
                  <a:srgbClr val="6699FF"/>
                </a:solidFill>
                <a:latin typeface="HY헤드라인M" pitchFamily="18" charset="-127"/>
                <a:ea typeface="HY헤드라인M" pitchFamily="18" charset="-127"/>
              </a:rPr>
              <a:pPr>
                <a:defRPr/>
              </a:pPr>
              <a:t>‹#›</a:t>
            </a:fld>
            <a:endParaRPr lang="en-US" altLang="ko-KR" sz="1000">
              <a:solidFill>
                <a:srgbClr val="6699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87313" y="44450"/>
            <a:ext cx="8229600" cy="579438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5288" y="908050"/>
            <a:ext cx="4068762" cy="25320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16450" y="908050"/>
            <a:ext cx="4070350" cy="25320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395288" y="3592513"/>
            <a:ext cx="4068762" cy="25336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16450" y="3592513"/>
            <a:ext cx="4070350" cy="25336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9A1BA9-B8BC-4284-89BA-C9C27857C476}" type="datetime1">
              <a:rPr lang="en-US" altLang="ko-KR"/>
              <a:pPr>
                <a:defRPr/>
              </a:pPr>
              <a:t>9/26/2011</a:t>
            </a:fld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8738"/>
            <a:ext cx="24114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/>
            </a:r>
            <a:br>
              <a:rPr lang="en-US" altLang="ko-KR"/>
            </a:br>
            <a:fld id="{377178DB-9E5A-4FC2-800C-4DE69F549D2E}" type="slidenum">
              <a:rPr lang="en-US" altLang="ko-KR" sz="1000">
                <a:ea typeface="HY헤드라인M" pitchFamily="18" charset="-127"/>
              </a:rPr>
              <a:pPr>
                <a:defRPr/>
              </a:pPr>
              <a:t>‹#›</a:t>
            </a:fld>
            <a:endParaRPr lang="en-US" altLang="ko-KR" sz="1000">
              <a:ea typeface="HY헤드라인M" pitchFamily="18" charset="-127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제목, 클립 아트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클립 아트 개체 틀 2"/>
          <p:cNvSpPr>
            <a:spLocks noGrp="1"/>
          </p:cNvSpPr>
          <p:nvPr>
            <p:ph type="clipArt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A9AE9-1B8E-4561-BED4-73D30CBB5D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33391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C293F-CFCC-4A85-A5C5-95D083BDFF6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9258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>
              <a:buFont typeface="Wingdings" pitchFamily="2" charset="2"/>
              <a:buChar char="§"/>
              <a:defRPr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>
              <a:buFont typeface="Wingdings" pitchFamily="2" charset="2"/>
              <a:buChar char="ü"/>
              <a:defRPr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>
              <a:buFont typeface="Arial" pitchFamily="34" charset="0"/>
              <a:buChar char="•"/>
              <a:defRPr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+mn-ea"/>
                <a:cs typeface="Times New Roman" pitchFamily="18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D93DC5-B4AC-4D46-AACE-7689283A751F}" type="datetime1">
              <a:rPr lang="en-US" altLang="ko-KR"/>
              <a:pPr>
                <a:defRPr/>
              </a:pPr>
              <a:t>9/26/2011</a:t>
            </a:fld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8738"/>
            <a:ext cx="24114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/>
            </a:r>
            <a:br>
              <a:rPr lang="en-US" altLang="ko-KR"/>
            </a:br>
            <a:fld id="{11D1176D-D6C7-41B7-AF5A-778933370361}" type="slidenum">
              <a:rPr lang="en-US" altLang="ko-KR" sz="1000">
                <a:ea typeface="HY헤드라인M" pitchFamily="18" charset="-127"/>
              </a:rPr>
              <a:pPr>
                <a:defRPr/>
              </a:pPr>
              <a:t>‹#›</a:t>
            </a:fld>
            <a:endParaRPr lang="en-US" altLang="ko-KR" sz="1000">
              <a:ea typeface="HY헤드라인M" pitchFamily="18" charset="-127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033DDE-F1D9-4248-9DD3-D851D4509576}" type="datetime1">
              <a:rPr lang="en-US" altLang="ko-KR"/>
              <a:pPr>
                <a:defRPr/>
              </a:pPr>
              <a:t>9/26/2011</a:t>
            </a:fld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8738"/>
            <a:ext cx="24114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/>
            </a:r>
            <a:br>
              <a:rPr lang="en-US" altLang="ko-KR"/>
            </a:br>
            <a:fld id="{E3C16F8F-8B06-4221-8E4D-BF034A74711B}" type="slidenum">
              <a:rPr lang="en-US" altLang="ko-KR" sz="1000">
                <a:solidFill>
                  <a:srgbClr val="6699FF"/>
                </a:solidFill>
                <a:latin typeface="HY헤드라인M" pitchFamily="18" charset="-127"/>
                <a:ea typeface="HY헤드라인M" pitchFamily="18" charset="-127"/>
              </a:rPr>
              <a:pPr>
                <a:defRPr/>
              </a:pPr>
              <a:t>‹#›</a:t>
            </a:fld>
            <a:endParaRPr lang="en-US" altLang="ko-KR" sz="1000">
              <a:solidFill>
                <a:srgbClr val="6699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95288" y="908050"/>
            <a:ext cx="4068762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16450" y="908050"/>
            <a:ext cx="407035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B28ED9-BF84-4548-98ED-B76FB35A3B3B}" type="datetime1">
              <a:rPr lang="en-US" altLang="ko-KR"/>
              <a:pPr>
                <a:defRPr/>
              </a:pPr>
              <a:t>9/26/2011</a:t>
            </a:fld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8738"/>
            <a:ext cx="24114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/>
            </a:r>
            <a:br>
              <a:rPr lang="en-US" altLang="ko-KR"/>
            </a:br>
            <a:fld id="{0271C98E-7E4E-4307-96BF-A7CD60945764}" type="slidenum">
              <a:rPr lang="en-US" altLang="ko-KR" sz="1000">
                <a:solidFill>
                  <a:srgbClr val="6699FF"/>
                </a:solidFill>
                <a:latin typeface="HY헤드라인M" pitchFamily="18" charset="-127"/>
                <a:ea typeface="HY헤드라인M" pitchFamily="18" charset="-127"/>
              </a:rPr>
              <a:pPr>
                <a:defRPr/>
              </a:pPr>
              <a:t>‹#›</a:t>
            </a:fld>
            <a:endParaRPr lang="en-US" altLang="ko-KR" sz="1000">
              <a:solidFill>
                <a:srgbClr val="6699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6170A1-CF90-49D4-A372-CDD2DE8CD28F}" type="datetime1">
              <a:rPr lang="en-US" altLang="ko-KR"/>
              <a:pPr>
                <a:defRPr/>
              </a:pPr>
              <a:t>9/26/2011</a:t>
            </a:fld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8738"/>
            <a:ext cx="24114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/>
            </a:r>
            <a:br>
              <a:rPr lang="en-US" altLang="ko-KR"/>
            </a:br>
            <a:fld id="{9B4E9A6F-2AED-41CF-921C-DAF48CEE59EC}" type="slidenum">
              <a:rPr lang="en-US" altLang="ko-KR" sz="1000">
                <a:solidFill>
                  <a:srgbClr val="6699FF"/>
                </a:solidFill>
                <a:latin typeface="HY헤드라인M" pitchFamily="18" charset="-127"/>
                <a:ea typeface="HY헤드라인M" pitchFamily="18" charset="-127"/>
              </a:rPr>
              <a:pPr>
                <a:defRPr/>
              </a:pPr>
              <a:t>‹#›</a:t>
            </a:fld>
            <a:endParaRPr lang="en-US" altLang="ko-KR" sz="1000">
              <a:solidFill>
                <a:srgbClr val="6699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AD8461-0AD1-4FE2-8149-03CA6B1D09B2}" type="datetime1">
              <a:rPr lang="en-US" altLang="ko-KR"/>
              <a:pPr>
                <a:defRPr/>
              </a:pPr>
              <a:t>9/26/2011</a:t>
            </a:fld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8738"/>
            <a:ext cx="24114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/>
            </a:r>
            <a:br>
              <a:rPr lang="en-US" altLang="ko-KR"/>
            </a:br>
            <a:fld id="{ACEACD8A-B653-4CD8-8617-30C47D1975D3}" type="slidenum">
              <a:rPr lang="en-US" altLang="ko-KR" sz="1000">
                <a:solidFill>
                  <a:srgbClr val="6699FF"/>
                </a:solidFill>
                <a:latin typeface="HY헤드라인M" pitchFamily="18" charset="-127"/>
                <a:ea typeface="HY헤드라인M" pitchFamily="18" charset="-127"/>
              </a:rPr>
              <a:pPr>
                <a:defRPr/>
              </a:pPr>
              <a:t>‹#›</a:t>
            </a:fld>
            <a:endParaRPr lang="en-US" altLang="ko-KR" sz="1000">
              <a:solidFill>
                <a:srgbClr val="6699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F85A4A-72EB-46D8-A1E4-5CE90BF24F6F}" type="datetime1">
              <a:rPr lang="en-US" altLang="ko-KR"/>
              <a:pPr>
                <a:defRPr/>
              </a:pPr>
              <a:t>9/26/2011</a:t>
            </a:fld>
            <a:endParaRPr lang="en-US" altLang="ko-K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8738"/>
            <a:ext cx="24114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/>
            </a:r>
            <a:br>
              <a:rPr lang="en-US" altLang="ko-KR"/>
            </a:br>
            <a:fld id="{35EAEED5-22E6-4B45-B59C-8969CA49A51B}" type="slidenum">
              <a:rPr lang="en-US" altLang="ko-KR" sz="1000">
                <a:solidFill>
                  <a:srgbClr val="6699FF"/>
                </a:solidFill>
                <a:latin typeface="HY헤드라인M" pitchFamily="18" charset="-127"/>
                <a:ea typeface="HY헤드라인M" pitchFamily="18" charset="-127"/>
              </a:rPr>
              <a:pPr>
                <a:defRPr/>
              </a:pPr>
              <a:t>‹#›</a:t>
            </a:fld>
            <a:endParaRPr lang="en-US" altLang="ko-KR" sz="1000">
              <a:solidFill>
                <a:srgbClr val="6699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DD81D1-5B13-4DF5-BE80-6593F7018A69}" type="datetime1">
              <a:rPr lang="en-US" altLang="ko-KR"/>
              <a:pPr>
                <a:defRPr/>
              </a:pPr>
              <a:t>9/26/2011</a:t>
            </a:fld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8738"/>
            <a:ext cx="24114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/>
            </a:r>
            <a:br>
              <a:rPr lang="en-US" altLang="ko-KR"/>
            </a:br>
            <a:fld id="{F6966894-495A-4A42-85C3-E5CC6BB4687F}" type="slidenum">
              <a:rPr lang="en-US" altLang="ko-KR" sz="1000">
                <a:solidFill>
                  <a:srgbClr val="6699FF"/>
                </a:solidFill>
                <a:latin typeface="HY헤드라인M" pitchFamily="18" charset="-127"/>
                <a:ea typeface="HY헤드라인M" pitchFamily="18" charset="-127"/>
              </a:rPr>
              <a:pPr>
                <a:defRPr/>
              </a:pPr>
              <a:t>‹#›</a:t>
            </a:fld>
            <a:endParaRPr lang="en-US" altLang="ko-KR" sz="1000">
              <a:solidFill>
                <a:srgbClr val="6699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53550E-CFA7-4323-B7FA-52BD463ACFE2}" type="datetime1">
              <a:rPr lang="en-US" altLang="ko-KR"/>
              <a:pPr>
                <a:defRPr/>
              </a:pPr>
              <a:t>9/26/2011</a:t>
            </a:fld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8738"/>
            <a:ext cx="24114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/>
            </a:r>
            <a:br>
              <a:rPr lang="en-US" altLang="ko-KR"/>
            </a:br>
            <a:fld id="{415D8064-AC64-4DAF-8023-799BA1220A8A}" type="slidenum">
              <a:rPr lang="en-US" altLang="ko-KR" sz="1000">
                <a:solidFill>
                  <a:srgbClr val="6699FF"/>
                </a:solidFill>
                <a:latin typeface="HY헤드라인M" pitchFamily="18" charset="-127"/>
                <a:ea typeface="HY헤드라인M" pitchFamily="18" charset="-127"/>
              </a:rPr>
              <a:pPr>
                <a:defRPr/>
              </a:pPr>
              <a:t>‹#›</a:t>
            </a:fld>
            <a:endParaRPr lang="en-US" altLang="ko-KR" sz="1000">
              <a:solidFill>
                <a:srgbClr val="6699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그림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588" y="0"/>
            <a:ext cx="9142412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7313" y="44450"/>
            <a:ext cx="8229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908050"/>
            <a:ext cx="8291512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pic>
        <p:nvPicPr>
          <p:cNvPr id="1029" name="Picture 2" descr="그림2"/>
          <p:cNvPicPr>
            <a:picLocks noChangeAspect="1" noChangeArrowheads="1"/>
          </p:cNvPicPr>
          <p:nvPr/>
        </p:nvPicPr>
        <p:blipFill>
          <a:blip r:embed="rId18" cstate="print"/>
          <a:srcRect b="91808"/>
          <a:stretch>
            <a:fillRect/>
          </a:stretch>
        </p:blipFill>
        <p:spPr bwMode="auto">
          <a:xfrm>
            <a:off x="0" y="6572250"/>
            <a:ext cx="91424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sz="1400" b="0" smtClean="0">
                <a:cs typeface="+mn-cs"/>
              </a:defRPr>
            </a:lvl1pPr>
          </a:lstStyle>
          <a:p>
            <a:pPr>
              <a:defRPr/>
            </a:pPr>
            <a:fld id="{349D8BFE-6CA0-487D-B75D-F93147E891F7}" type="datetime1">
              <a:rPr lang="en-US" altLang="ko-KR"/>
              <a:pPr>
                <a:defRPr/>
              </a:pPr>
              <a:t>9/26/2011</a:t>
            </a:fld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1">
              <a:defRPr sz="1400" b="0" smtClean="0"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 bwMode="auto">
          <a:xfrm>
            <a:off x="8655050" y="6572250"/>
            <a:ext cx="4889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latinLnBrk="1">
              <a:defRPr/>
            </a:pPr>
            <a:fld id="{E626A9EA-4E1D-41BC-AAD6-A54FDCF8BFF7}" type="slidenum">
              <a:rPr lang="en-US" altLang="ko-KR" sz="1600">
                <a:solidFill>
                  <a:srgbClr val="FFFFFF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pPr algn="ctr" latinLnBrk="1">
                <a:defRPr/>
              </a:pPr>
              <a:t>‹#›</a:t>
            </a:fld>
            <a:endParaRPr lang="en-US" altLang="ko-KR" sz="1600">
              <a:solidFill>
                <a:srgbClr val="FFFFFF"/>
              </a:solidFill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0" r:id="rId1"/>
    <p:sldLayoutId id="2147484781" r:id="rId2"/>
    <p:sldLayoutId id="2147484782" r:id="rId3"/>
    <p:sldLayoutId id="2147484783" r:id="rId4"/>
    <p:sldLayoutId id="2147484784" r:id="rId5"/>
    <p:sldLayoutId id="2147484785" r:id="rId6"/>
    <p:sldLayoutId id="2147484786" r:id="rId7"/>
    <p:sldLayoutId id="2147484787" r:id="rId8"/>
    <p:sldLayoutId id="2147484788" r:id="rId9"/>
    <p:sldLayoutId id="2147484789" r:id="rId10"/>
    <p:sldLayoutId id="2147484790" r:id="rId11"/>
    <p:sldLayoutId id="2147484791" r:id="rId12"/>
    <p:sldLayoutId id="2147484792" r:id="rId13"/>
    <p:sldLayoutId id="2147484793" r:id="rId14"/>
    <p:sldLayoutId id="2147484796" r:id="rId15"/>
    <p:sldLayoutId id="2147484797" r:id="rId16"/>
  </p:sldLayoutIdLst>
  <p:hf hdr="0" ftr="0" dt="0"/>
  <p:txStyles>
    <p:titleStyle>
      <a:lvl1pPr algn="l" rtl="0" eaLnBrk="0" fontAlgn="base" latinLnBrk="1" hangingPunct="0">
        <a:spcBef>
          <a:spcPct val="50000"/>
        </a:spcBef>
        <a:spcAft>
          <a:spcPct val="0"/>
        </a:spcAft>
        <a:defRPr kumimoji="1"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50000"/>
        </a:spcBef>
        <a:spcAft>
          <a:spcPct val="0"/>
        </a:spcAft>
        <a:defRPr kumimoji="1" sz="3200" b="1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50000"/>
        </a:spcBef>
        <a:spcAft>
          <a:spcPct val="0"/>
        </a:spcAft>
        <a:defRPr kumimoji="1" sz="3200" b="1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50000"/>
        </a:spcBef>
        <a:spcAft>
          <a:spcPct val="0"/>
        </a:spcAft>
        <a:defRPr kumimoji="1" sz="3200" b="1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50000"/>
        </a:spcBef>
        <a:spcAft>
          <a:spcPct val="0"/>
        </a:spcAft>
        <a:defRPr kumimoji="1" sz="3200" b="1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50000"/>
        </a:spcBef>
        <a:spcAft>
          <a:spcPct val="0"/>
        </a:spcAft>
        <a:defRPr kumimoji="1" sz="3200" b="1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50000"/>
        </a:spcBef>
        <a:spcAft>
          <a:spcPct val="0"/>
        </a:spcAft>
        <a:defRPr kumimoji="1" sz="3200" b="1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50000"/>
        </a:spcBef>
        <a:spcAft>
          <a:spcPct val="0"/>
        </a:spcAft>
        <a:defRPr kumimoji="1" sz="3200" b="1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50000"/>
        </a:spcBef>
        <a:spcAft>
          <a:spcPct val="0"/>
        </a:spcAft>
        <a:defRPr kumimoji="1" sz="3200" b="1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Blip>
          <a:blip r:embed="rId19"/>
        </a:buBlip>
        <a:defRPr kumimoji="1" sz="2400">
          <a:solidFill>
            <a:schemeClr val="tx1"/>
          </a:solidFill>
          <a:latin typeface="+mn-lt"/>
          <a:ea typeface="Gulim" pitchFamily="50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Gulim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Gulim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Gulim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Gulim" pitchFamily="50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9.w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11" Type="http://schemas.openxmlformats.org/officeDocument/2006/relationships/image" Target="../media/image23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2.png"/><Relationship Id="rId4" Type="http://schemas.openxmlformats.org/officeDocument/2006/relationships/image" Target="../media/image20.jpe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iq.com/hypertext/weiser/weiser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0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908720"/>
            <a:ext cx="7772400" cy="2592288"/>
          </a:xfrm>
        </p:spPr>
        <p:txBody>
          <a:bodyPr>
            <a:normAutofit/>
          </a:bodyPr>
          <a:lstStyle/>
          <a:p>
            <a:pPr fontAlgn="auto" latinLnBrk="0" hangingPunct="1">
              <a:spcAft>
                <a:spcPts val="0"/>
              </a:spcAft>
              <a:defRPr/>
            </a:pPr>
            <a:r>
              <a:rPr lang="en-US" altLang="ko-KR" sz="4400" dirty="0" smtClean="0">
                <a:solidFill>
                  <a:schemeClr val="tx1"/>
                </a:solidFill>
              </a:rPr>
              <a:t>NGN –Lecture 3:</a:t>
            </a:r>
            <a:br>
              <a:rPr lang="en-US" altLang="ko-KR" sz="4400" dirty="0" smtClean="0">
                <a:solidFill>
                  <a:schemeClr val="tx1"/>
                </a:solidFill>
              </a:rPr>
            </a:br>
            <a:r>
              <a:rPr lang="en-US" altLang="ko-KR" sz="4400" dirty="0" smtClean="0">
                <a:solidFill>
                  <a:schemeClr val="tx1"/>
                </a:solidFill>
              </a:rPr>
              <a:t/>
            </a:r>
            <a:br>
              <a:rPr lang="en-US" altLang="ko-KR" sz="4400" dirty="0" smtClean="0">
                <a:solidFill>
                  <a:schemeClr val="tx1"/>
                </a:solidFill>
              </a:rPr>
            </a:br>
            <a:r>
              <a:rPr lang="en-US" altLang="ko-KR" sz="4400" dirty="0" smtClean="0">
                <a:solidFill>
                  <a:schemeClr val="tx1"/>
                </a:solidFill>
              </a:rPr>
              <a:t>Introduction to Ubiquitous Computing</a:t>
            </a:r>
            <a:endParaRPr lang="en-US" altLang="ko-KR" sz="4400" dirty="0">
              <a:solidFill>
                <a:schemeClr val="tx1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r>
              <a:rPr lang="en-US" altLang="ko-KR" smtClean="0"/>
              <a:t>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971800" y="5049838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800" b="1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800" b="1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800" b="1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800" b="1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ë"/>
              <a:defRPr kumimoji="1" sz="2800" b="1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ë"/>
              <a:defRPr kumimoji="1" sz="2800" b="1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ë"/>
              <a:defRPr kumimoji="1" sz="2800" b="1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ë"/>
              <a:defRPr kumimoji="1" sz="2800" b="1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buFontTx/>
              <a:buNone/>
            </a:pPr>
            <a:endParaRPr lang="en-US" altLang="ko-K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090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/>
          <p:cNvSpPr txBox="1">
            <a:spLocks noChangeArrowheads="1"/>
          </p:cNvSpPr>
          <p:nvPr/>
        </p:nvSpPr>
        <p:spPr bwMode="auto">
          <a:xfrm>
            <a:off x="969963" y="6130925"/>
            <a:ext cx="748188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12" tIns="41005" rIns="82012" bIns="41005">
            <a:spAutoFit/>
          </a:bodyPr>
          <a:lstStyle>
            <a:lvl1pPr defTabSz="8191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8191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8191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8191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8191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latinLnBrk="0" hangingPunct="1"/>
            <a:r>
              <a:rPr kumimoji="0" lang="en-US" altLang="ko-KR" sz="1400" b="1">
                <a:solidFill>
                  <a:srgbClr val="1428FF"/>
                </a:solidFill>
                <a:latin typeface="Arial" charset="0"/>
                <a:cs typeface="Arial" charset="0"/>
              </a:rPr>
              <a:t>the result of calm tech is to put us at home, in a familiar place</a:t>
            </a:r>
          </a:p>
        </p:txBody>
      </p:sp>
      <p:sp>
        <p:nvSpPr>
          <p:cNvPr id="11267" name="AutoShape 8"/>
          <p:cNvSpPr>
            <a:spLocks noChangeArrowheads="1"/>
          </p:cNvSpPr>
          <p:nvPr/>
        </p:nvSpPr>
        <p:spPr bwMode="auto">
          <a:xfrm>
            <a:off x="831850" y="6111875"/>
            <a:ext cx="7620000" cy="3365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9" tIns="45714" rIns="91429" bIns="45714" anchor="ctr"/>
          <a:lstStyle/>
          <a:p>
            <a:pPr latinLnBrk="0"/>
            <a:endParaRPr kumimoji="0" lang="ko-KR" altLang="en-US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2428875" y="116632"/>
            <a:ext cx="64023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r" latinLnBrk="0">
              <a:defRPr/>
            </a:pPr>
            <a:r>
              <a:rPr kumimoji="0" lang="en-US" altLang="ko-KR" sz="1900" kern="0" dirty="0">
                <a:solidFill>
                  <a:schemeClr val="bg1"/>
                </a:solidFill>
                <a:latin typeface="Eurostile" pitchFamily="34" charset="0"/>
                <a:cs typeface="+mj-cs"/>
              </a:rPr>
              <a:t>2.   U b </a:t>
            </a:r>
            <a:r>
              <a:rPr kumimoji="0" lang="en-US" altLang="ko-KR" sz="1900" kern="0" dirty="0" err="1">
                <a:solidFill>
                  <a:schemeClr val="bg1"/>
                </a:solidFill>
                <a:latin typeface="Eurostile" pitchFamily="34" charset="0"/>
                <a:cs typeface="+mj-cs"/>
              </a:rPr>
              <a:t>i</a:t>
            </a:r>
            <a:r>
              <a:rPr kumimoji="0" lang="en-US" altLang="ko-KR" sz="1900" kern="0" dirty="0">
                <a:solidFill>
                  <a:schemeClr val="bg1"/>
                </a:solidFill>
                <a:latin typeface="Eurostile" pitchFamily="34" charset="0"/>
                <a:cs typeface="+mj-cs"/>
              </a:rPr>
              <a:t> q u </a:t>
            </a:r>
            <a:r>
              <a:rPr kumimoji="0" lang="en-US" altLang="ko-KR" sz="1900" kern="0" dirty="0" err="1">
                <a:solidFill>
                  <a:schemeClr val="bg1"/>
                </a:solidFill>
                <a:latin typeface="Eurostile" pitchFamily="34" charset="0"/>
                <a:cs typeface="+mj-cs"/>
              </a:rPr>
              <a:t>i</a:t>
            </a:r>
            <a:r>
              <a:rPr kumimoji="0" lang="en-US" altLang="ko-KR" sz="1900" kern="0" dirty="0">
                <a:solidFill>
                  <a:schemeClr val="bg1"/>
                </a:solidFill>
                <a:latin typeface="Eurostile" pitchFamily="34" charset="0"/>
                <a:cs typeface="+mj-cs"/>
              </a:rPr>
              <a:t> t o u s  C o m p u t </a:t>
            </a:r>
            <a:r>
              <a:rPr kumimoji="0" lang="en-US" altLang="ko-KR" sz="1900" kern="0" dirty="0" err="1">
                <a:solidFill>
                  <a:schemeClr val="bg1"/>
                </a:solidFill>
                <a:latin typeface="Eurostile" pitchFamily="34" charset="0"/>
                <a:cs typeface="+mj-cs"/>
              </a:rPr>
              <a:t>i</a:t>
            </a:r>
            <a:r>
              <a:rPr kumimoji="0" lang="en-US" altLang="ko-KR" sz="1900" kern="0" dirty="0">
                <a:solidFill>
                  <a:schemeClr val="bg1"/>
                </a:solidFill>
                <a:latin typeface="Eurostile" pitchFamily="34" charset="0"/>
                <a:cs typeface="+mj-cs"/>
              </a:rPr>
              <a:t> n g</a:t>
            </a:r>
            <a:endParaRPr kumimoji="0" lang="en-US" altLang="ko-KR" sz="1600" kern="0" dirty="0">
              <a:solidFill>
                <a:schemeClr val="bg1"/>
              </a:solidFill>
              <a:latin typeface="Eurostile" pitchFamily="34" charset="0"/>
              <a:cs typeface="+mj-cs"/>
            </a:endParaRPr>
          </a:p>
        </p:txBody>
      </p:sp>
      <p:pic>
        <p:nvPicPr>
          <p:cNvPr id="20" name="그림 19" descr="anneg_thesis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412776"/>
            <a:ext cx="5572164" cy="4179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869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그룹 165"/>
          <p:cNvGrpSpPr>
            <a:grpSpLocks/>
          </p:cNvGrpSpPr>
          <p:nvPr/>
        </p:nvGrpSpPr>
        <p:grpSpPr bwMode="auto">
          <a:xfrm>
            <a:off x="323024" y="1083807"/>
            <a:ext cx="8242300" cy="5288456"/>
            <a:chOff x="561975" y="1417258"/>
            <a:chExt cx="8242300" cy="4011992"/>
          </a:xfrm>
        </p:grpSpPr>
        <p:sp>
          <p:nvSpPr>
            <p:cNvPr id="2" name="Text Box 7"/>
            <p:cNvSpPr txBox="1">
              <a:spLocks noChangeArrowheads="1"/>
            </p:cNvSpPr>
            <p:nvPr/>
          </p:nvSpPr>
          <p:spPr bwMode="gray">
            <a:xfrm>
              <a:off x="701675" y="1417258"/>
              <a:ext cx="8102600" cy="401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fontAlgn="t" latinLnBrk="0">
                <a:defRPr/>
              </a:pPr>
              <a:r>
                <a:rPr lang="en-US" altLang="ko-KR" sz="2000" dirty="0">
                  <a:latin typeface="+mn-ea"/>
                  <a:ea typeface="+mn-ea"/>
                </a:rPr>
                <a:t>Ubiquitous Service Structure</a:t>
              </a:r>
              <a:r>
                <a:rPr lang="ko-KR" altLang="en-US" sz="2000" dirty="0">
                  <a:latin typeface="+mn-ea"/>
                  <a:ea typeface="+mn-ea"/>
                </a:rPr>
                <a:t> </a:t>
              </a:r>
            </a:p>
          </p:txBody>
        </p:sp>
        <p:sp>
          <p:nvSpPr>
            <p:cNvPr id="12296" name="Rectangle 9"/>
            <p:cNvSpPr>
              <a:spLocks noChangeArrowheads="1"/>
            </p:cNvSpPr>
            <p:nvPr/>
          </p:nvSpPr>
          <p:spPr bwMode="auto">
            <a:xfrm>
              <a:off x="561975" y="2825750"/>
              <a:ext cx="1685925" cy="2601913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12297" name="Rectangle 10"/>
            <p:cNvSpPr>
              <a:spLocks noChangeArrowheads="1"/>
            </p:cNvSpPr>
            <p:nvPr/>
          </p:nvSpPr>
          <p:spPr bwMode="auto">
            <a:xfrm>
              <a:off x="7343775" y="2825750"/>
              <a:ext cx="1323975" cy="2601913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ko-KR" altLang="ko-KR" sz="1200"/>
            </a:p>
          </p:txBody>
        </p:sp>
        <p:sp>
          <p:nvSpPr>
            <p:cNvPr id="12298" name="Rectangle 11"/>
            <p:cNvSpPr>
              <a:spLocks noChangeArrowheads="1"/>
            </p:cNvSpPr>
            <p:nvPr/>
          </p:nvSpPr>
          <p:spPr bwMode="auto">
            <a:xfrm>
              <a:off x="2457450" y="2825750"/>
              <a:ext cx="2143125" cy="2601913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ko-KR" altLang="ko-KR" sz="1200"/>
            </a:p>
          </p:txBody>
        </p:sp>
        <p:sp>
          <p:nvSpPr>
            <p:cNvPr id="12299" name="Rectangle 12"/>
            <p:cNvSpPr>
              <a:spLocks noChangeArrowheads="1"/>
            </p:cNvSpPr>
            <p:nvPr/>
          </p:nvSpPr>
          <p:spPr bwMode="auto">
            <a:xfrm>
              <a:off x="4754563" y="2825750"/>
              <a:ext cx="2436812" cy="2601913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latinLnBrk="0"/>
              <a:endParaRPr kumimoji="0" lang="ko-KR" altLang="en-US"/>
            </a:p>
          </p:txBody>
        </p:sp>
        <p:sp>
          <p:nvSpPr>
            <p:cNvPr id="12300" name="Rectangle 13"/>
            <p:cNvSpPr>
              <a:spLocks noChangeArrowheads="1"/>
            </p:cNvSpPr>
            <p:nvPr/>
          </p:nvSpPr>
          <p:spPr bwMode="auto">
            <a:xfrm>
              <a:off x="7343775" y="2459376"/>
              <a:ext cx="1323975" cy="29144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latinLnBrk="0"/>
              <a:endParaRPr kumimoji="0" lang="ko-KR" altLang="en-US"/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7607300" y="2484667"/>
              <a:ext cx="741363" cy="275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1200">
                  <a:latin typeface="+mn-ea"/>
                  <a:ea typeface="+mn-ea"/>
                </a:rPr>
                <a:t>End-user</a:t>
              </a:r>
            </a:p>
          </p:txBody>
        </p:sp>
        <p:sp>
          <p:nvSpPr>
            <p:cNvPr id="12302" name="Rectangle 15"/>
            <p:cNvSpPr>
              <a:spLocks noChangeArrowheads="1"/>
            </p:cNvSpPr>
            <p:nvPr/>
          </p:nvSpPr>
          <p:spPr bwMode="auto">
            <a:xfrm>
              <a:off x="2457450" y="2459376"/>
              <a:ext cx="2143125" cy="29144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latinLnBrk="0"/>
              <a:endParaRPr kumimoji="0" lang="ko-KR" altLang="en-US"/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3111500" y="2484667"/>
              <a:ext cx="698500" cy="275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1200">
                  <a:latin typeface="+mn-ea"/>
                  <a:ea typeface="+mn-ea"/>
                </a:rPr>
                <a:t>Channel</a:t>
              </a:r>
            </a:p>
          </p:txBody>
        </p:sp>
        <p:sp>
          <p:nvSpPr>
            <p:cNvPr id="12304" name="Rectangle 17"/>
            <p:cNvSpPr>
              <a:spLocks noChangeArrowheads="1"/>
            </p:cNvSpPr>
            <p:nvPr/>
          </p:nvSpPr>
          <p:spPr bwMode="auto">
            <a:xfrm>
              <a:off x="4754563" y="2459376"/>
              <a:ext cx="2436812" cy="29144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latinLnBrk="0"/>
              <a:endParaRPr kumimoji="0" lang="ko-KR" altLang="en-US"/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5057775" y="2489484"/>
              <a:ext cx="1811338" cy="275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1200">
                  <a:latin typeface="+mn-ea"/>
                  <a:ea typeface="+mn-ea"/>
                </a:rPr>
                <a:t>Device &amp; Home Network </a:t>
              </a:r>
            </a:p>
          </p:txBody>
        </p:sp>
        <p:sp>
          <p:nvSpPr>
            <p:cNvPr id="12306" name="Rectangle 19"/>
            <p:cNvSpPr>
              <a:spLocks noChangeArrowheads="1"/>
            </p:cNvSpPr>
            <p:nvPr/>
          </p:nvSpPr>
          <p:spPr bwMode="auto">
            <a:xfrm>
              <a:off x="561975" y="2459376"/>
              <a:ext cx="1685925" cy="29144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latinLnBrk="0"/>
              <a:endParaRPr kumimoji="0" lang="ko-KR" altLang="en-US"/>
            </a:p>
          </p:txBody>
        </p:sp>
        <p:sp>
          <p:nvSpPr>
            <p:cNvPr id="12307" name="Text Box 20"/>
            <p:cNvSpPr txBox="1">
              <a:spLocks noChangeArrowheads="1"/>
            </p:cNvSpPr>
            <p:nvPr/>
          </p:nvSpPr>
          <p:spPr bwMode="auto">
            <a:xfrm>
              <a:off x="649288" y="2508250"/>
              <a:ext cx="15779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200"/>
                <a:t>Provider</a:t>
              </a:r>
              <a:endParaRPr lang="ko-KR" altLang="en-US" sz="1200"/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5743575" y="2883300"/>
              <a:ext cx="1019175" cy="22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altLang="ko-KR" sz="1100">
                  <a:latin typeface="+mn-ea"/>
                  <a:ea typeface="+mn-ea"/>
                </a:rPr>
                <a:t>PC</a:t>
              </a:r>
            </a:p>
          </p:txBody>
        </p:sp>
        <p:grpSp>
          <p:nvGrpSpPr>
            <p:cNvPr id="12309" name="Group 22"/>
            <p:cNvGrpSpPr>
              <a:grpSpLocks/>
            </p:cNvGrpSpPr>
            <p:nvPr/>
          </p:nvGrpSpPr>
          <p:grpSpPr bwMode="auto">
            <a:xfrm>
              <a:off x="2967038" y="2946400"/>
              <a:ext cx="1225550" cy="501650"/>
              <a:chOff x="1950" y="3120"/>
              <a:chExt cx="1089" cy="863"/>
            </a:xfrm>
          </p:grpSpPr>
          <p:sp>
            <p:nvSpPr>
              <p:cNvPr id="12432" name="Oval 23"/>
              <p:cNvSpPr>
                <a:spLocks noChangeArrowheads="1"/>
              </p:cNvSpPr>
              <p:nvPr/>
            </p:nvSpPr>
            <p:spPr bwMode="auto">
              <a:xfrm>
                <a:off x="2344" y="3805"/>
                <a:ext cx="176" cy="17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latinLnBrk="0"/>
                <a:endParaRPr kumimoji="0" lang="ko-KR" altLang="en-US"/>
              </a:p>
            </p:txBody>
          </p:sp>
          <p:sp>
            <p:nvSpPr>
              <p:cNvPr id="12433" name="Oval 24"/>
              <p:cNvSpPr>
                <a:spLocks noChangeArrowheads="1"/>
              </p:cNvSpPr>
              <p:nvPr/>
            </p:nvSpPr>
            <p:spPr bwMode="auto">
              <a:xfrm>
                <a:off x="2344" y="3125"/>
                <a:ext cx="176" cy="17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latinLnBrk="0"/>
                <a:endParaRPr kumimoji="0" lang="ko-KR" altLang="en-US"/>
              </a:p>
            </p:txBody>
          </p:sp>
          <p:sp>
            <p:nvSpPr>
              <p:cNvPr id="12434" name="Oval 25"/>
              <p:cNvSpPr>
                <a:spLocks noChangeArrowheads="1"/>
              </p:cNvSpPr>
              <p:nvPr/>
            </p:nvSpPr>
            <p:spPr bwMode="auto">
              <a:xfrm>
                <a:off x="2092" y="3161"/>
                <a:ext cx="106" cy="10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latinLnBrk="0"/>
                <a:endParaRPr kumimoji="0" lang="ko-KR" altLang="en-US"/>
              </a:p>
            </p:txBody>
          </p:sp>
          <p:sp>
            <p:nvSpPr>
              <p:cNvPr id="12435" name="Oval 26"/>
              <p:cNvSpPr>
                <a:spLocks noChangeArrowheads="1"/>
              </p:cNvSpPr>
              <p:nvPr/>
            </p:nvSpPr>
            <p:spPr bwMode="auto">
              <a:xfrm>
                <a:off x="2022" y="3592"/>
                <a:ext cx="104" cy="10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latinLnBrk="0"/>
                <a:endParaRPr kumimoji="0" lang="ko-KR" altLang="en-US"/>
              </a:p>
            </p:txBody>
          </p:sp>
          <p:sp>
            <p:nvSpPr>
              <p:cNvPr id="12436" name="Oval 27"/>
              <p:cNvSpPr>
                <a:spLocks noChangeArrowheads="1"/>
              </p:cNvSpPr>
              <p:nvPr/>
            </p:nvSpPr>
            <p:spPr bwMode="auto">
              <a:xfrm>
                <a:off x="1950" y="3412"/>
                <a:ext cx="176" cy="17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latinLnBrk="0"/>
                <a:endParaRPr kumimoji="0" lang="ko-KR" altLang="en-US"/>
              </a:p>
            </p:txBody>
          </p:sp>
          <p:sp>
            <p:nvSpPr>
              <p:cNvPr id="12437" name="Oval 28"/>
              <p:cNvSpPr>
                <a:spLocks noChangeArrowheads="1"/>
              </p:cNvSpPr>
              <p:nvPr/>
            </p:nvSpPr>
            <p:spPr bwMode="auto">
              <a:xfrm>
                <a:off x="2201" y="3125"/>
                <a:ext cx="176" cy="17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latinLnBrk="0"/>
                <a:endParaRPr kumimoji="0" lang="ko-KR" altLang="en-US"/>
              </a:p>
            </p:txBody>
          </p:sp>
          <p:sp>
            <p:nvSpPr>
              <p:cNvPr id="12438" name="Oval 29"/>
              <p:cNvSpPr>
                <a:spLocks noChangeArrowheads="1"/>
              </p:cNvSpPr>
              <p:nvPr/>
            </p:nvSpPr>
            <p:spPr bwMode="auto">
              <a:xfrm>
                <a:off x="2809" y="3770"/>
                <a:ext cx="176" cy="17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latinLnBrk="0"/>
                <a:endParaRPr kumimoji="0" lang="ko-KR" altLang="en-US"/>
              </a:p>
            </p:txBody>
          </p:sp>
          <p:sp>
            <p:nvSpPr>
              <p:cNvPr id="12439" name="Oval 30"/>
              <p:cNvSpPr>
                <a:spLocks noChangeArrowheads="1"/>
              </p:cNvSpPr>
              <p:nvPr/>
            </p:nvSpPr>
            <p:spPr bwMode="auto">
              <a:xfrm>
                <a:off x="2667" y="3805"/>
                <a:ext cx="175" cy="17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latinLnBrk="0"/>
                <a:endParaRPr kumimoji="0" lang="ko-KR" altLang="en-US"/>
              </a:p>
            </p:txBody>
          </p:sp>
          <p:grpSp>
            <p:nvGrpSpPr>
              <p:cNvPr id="12440" name="Group 31"/>
              <p:cNvGrpSpPr>
                <a:grpSpLocks/>
              </p:cNvGrpSpPr>
              <p:nvPr/>
            </p:nvGrpSpPr>
            <p:grpSpPr bwMode="auto">
              <a:xfrm>
                <a:off x="1968" y="3120"/>
                <a:ext cx="1071" cy="822"/>
                <a:chOff x="1950" y="3161"/>
                <a:chExt cx="1071" cy="822"/>
              </a:xfrm>
            </p:grpSpPr>
            <p:sp>
              <p:nvSpPr>
                <p:cNvPr id="12441" name="Oval 32"/>
                <p:cNvSpPr>
                  <a:spLocks noChangeArrowheads="1"/>
                </p:cNvSpPr>
                <p:nvPr/>
              </p:nvSpPr>
              <p:spPr bwMode="auto">
                <a:xfrm>
                  <a:off x="1950" y="3232"/>
                  <a:ext cx="319" cy="320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latinLnBrk="0"/>
                  <a:endParaRPr kumimoji="0" lang="ko-KR" altLang="en-US"/>
                </a:p>
              </p:txBody>
            </p:sp>
            <p:grpSp>
              <p:nvGrpSpPr>
                <p:cNvPr id="12442" name="Group 33"/>
                <p:cNvGrpSpPr>
                  <a:grpSpLocks/>
                </p:cNvGrpSpPr>
                <p:nvPr/>
              </p:nvGrpSpPr>
              <p:grpSpPr bwMode="auto">
                <a:xfrm>
                  <a:off x="2038" y="3305"/>
                  <a:ext cx="625" cy="606"/>
                  <a:chOff x="2038" y="3305"/>
                  <a:chExt cx="625" cy="606"/>
                </a:xfrm>
              </p:grpSpPr>
              <p:sp>
                <p:nvSpPr>
                  <p:cNvPr id="12453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2058" y="3306"/>
                    <a:ext cx="605" cy="60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latinLnBrk="0"/>
                    <a:endParaRPr kumimoji="0" lang="ko-KR" altLang="en-US"/>
                  </a:p>
                </p:txBody>
              </p:sp>
              <p:sp>
                <p:nvSpPr>
                  <p:cNvPr id="12454" name="Freeform 35"/>
                  <p:cNvSpPr>
                    <a:spLocks/>
                  </p:cNvSpPr>
                  <p:nvPr/>
                </p:nvSpPr>
                <p:spPr bwMode="auto">
                  <a:xfrm>
                    <a:off x="2038" y="3377"/>
                    <a:ext cx="126" cy="161"/>
                  </a:xfrm>
                  <a:custGeom>
                    <a:avLst/>
                    <a:gdLst>
                      <a:gd name="T0" fmla="*/ 27 w 250"/>
                      <a:gd name="T1" fmla="*/ 0 h 323"/>
                      <a:gd name="T2" fmla="*/ 0 w 250"/>
                      <a:gd name="T3" fmla="*/ 35 h 323"/>
                      <a:gd name="T4" fmla="*/ 14 w 250"/>
                      <a:gd name="T5" fmla="*/ 40 h 323"/>
                      <a:gd name="T6" fmla="*/ 32 w 250"/>
                      <a:gd name="T7" fmla="*/ 3 h 323"/>
                      <a:gd name="T8" fmla="*/ 27 w 250"/>
                      <a:gd name="T9" fmla="*/ 0 h 3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0"/>
                      <a:gd name="T16" fmla="*/ 0 h 323"/>
                      <a:gd name="T17" fmla="*/ 250 w 250"/>
                      <a:gd name="T18" fmla="*/ 323 h 3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0" h="323">
                        <a:moveTo>
                          <a:pt x="214" y="0"/>
                        </a:moveTo>
                        <a:lnTo>
                          <a:pt x="0" y="282"/>
                        </a:lnTo>
                        <a:lnTo>
                          <a:pt x="106" y="323"/>
                        </a:lnTo>
                        <a:lnTo>
                          <a:pt x="250" y="28"/>
                        </a:lnTo>
                        <a:lnTo>
                          <a:pt x="21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12443" name="Oval 36"/>
                <p:cNvSpPr>
                  <a:spLocks noChangeArrowheads="1"/>
                </p:cNvSpPr>
                <p:nvPr/>
              </p:nvSpPr>
              <p:spPr bwMode="auto">
                <a:xfrm>
                  <a:off x="2272" y="3377"/>
                  <a:ext cx="607" cy="606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latinLnBrk="0"/>
                  <a:endParaRPr kumimoji="0" lang="ko-KR" altLang="en-US"/>
                </a:p>
              </p:txBody>
            </p:sp>
            <p:sp>
              <p:nvSpPr>
                <p:cNvPr id="12444" name="Oval 37"/>
                <p:cNvSpPr>
                  <a:spLocks noChangeArrowheads="1"/>
                </p:cNvSpPr>
                <p:nvPr/>
              </p:nvSpPr>
              <p:spPr bwMode="auto">
                <a:xfrm>
                  <a:off x="2809" y="3483"/>
                  <a:ext cx="212" cy="21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latinLnBrk="0"/>
                  <a:endParaRPr kumimoji="0" lang="ko-KR" altLang="en-US"/>
                </a:p>
              </p:txBody>
            </p:sp>
            <p:sp>
              <p:nvSpPr>
                <p:cNvPr id="12445" name="Oval 38"/>
                <p:cNvSpPr>
                  <a:spLocks noChangeArrowheads="1"/>
                </p:cNvSpPr>
                <p:nvPr/>
              </p:nvSpPr>
              <p:spPr bwMode="auto">
                <a:xfrm>
                  <a:off x="2737" y="3806"/>
                  <a:ext cx="141" cy="142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latinLnBrk="0"/>
                  <a:endParaRPr kumimoji="0" lang="ko-KR" altLang="en-US"/>
                </a:p>
              </p:txBody>
            </p:sp>
            <p:sp>
              <p:nvSpPr>
                <p:cNvPr id="12446" name="Oval 39"/>
                <p:cNvSpPr>
                  <a:spLocks noChangeArrowheads="1"/>
                </p:cNvSpPr>
                <p:nvPr/>
              </p:nvSpPr>
              <p:spPr bwMode="auto">
                <a:xfrm>
                  <a:off x="2737" y="3412"/>
                  <a:ext cx="141" cy="139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latinLnBrk="0"/>
                  <a:endParaRPr kumimoji="0" lang="ko-KR" altLang="en-US"/>
                </a:p>
              </p:txBody>
            </p:sp>
            <p:sp>
              <p:nvSpPr>
                <p:cNvPr id="12447" name="Oval 40"/>
                <p:cNvSpPr>
                  <a:spLocks noChangeArrowheads="1"/>
                </p:cNvSpPr>
                <p:nvPr/>
              </p:nvSpPr>
              <p:spPr bwMode="auto">
                <a:xfrm>
                  <a:off x="2774" y="3628"/>
                  <a:ext cx="210" cy="210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latinLnBrk="0"/>
                  <a:endParaRPr kumimoji="0" lang="ko-KR" altLang="en-US"/>
                </a:p>
              </p:txBody>
            </p:sp>
            <p:sp>
              <p:nvSpPr>
                <p:cNvPr id="12448" name="Oval 41"/>
                <p:cNvSpPr>
                  <a:spLocks noChangeArrowheads="1"/>
                </p:cNvSpPr>
                <p:nvPr/>
              </p:nvSpPr>
              <p:spPr bwMode="auto">
                <a:xfrm>
                  <a:off x="2129" y="3161"/>
                  <a:ext cx="319" cy="320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latinLnBrk="0"/>
                  <a:endParaRPr kumimoji="0" lang="ko-KR" altLang="en-US"/>
                </a:p>
              </p:txBody>
            </p:sp>
            <p:sp>
              <p:nvSpPr>
                <p:cNvPr id="12449" name="Oval 42"/>
                <p:cNvSpPr>
                  <a:spLocks noChangeArrowheads="1"/>
                </p:cNvSpPr>
                <p:nvPr/>
              </p:nvSpPr>
              <p:spPr bwMode="auto">
                <a:xfrm>
                  <a:off x="2451" y="3232"/>
                  <a:ext cx="320" cy="320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latinLnBrk="0"/>
                  <a:endParaRPr kumimoji="0" lang="ko-KR" altLang="en-US"/>
                </a:p>
              </p:txBody>
            </p:sp>
            <p:sp>
              <p:nvSpPr>
                <p:cNvPr id="12450" name="Oval 43"/>
                <p:cNvSpPr>
                  <a:spLocks noChangeArrowheads="1"/>
                </p:cNvSpPr>
                <p:nvPr/>
              </p:nvSpPr>
              <p:spPr bwMode="auto">
                <a:xfrm>
                  <a:off x="2309" y="3161"/>
                  <a:ext cx="319" cy="320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latinLnBrk="0"/>
                  <a:endParaRPr kumimoji="0" lang="ko-KR" altLang="en-US"/>
                </a:p>
              </p:txBody>
            </p:sp>
            <p:sp>
              <p:nvSpPr>
                <p:cNvPr id="12451" name="Oval 44"/>
                <p:cNvSpPr>
                  <a:spLocks noChangeArrowheads="1"/>
                </p:cNvSpPr>
                <p:nvPr/>
              </p:nvSpPr>
              <p:spPr bwMode="auto">
                <a:xfrm>
                  <a:off x="2201" y="3554"/>
                  <a:ext cx="319" cy="322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latinLnBrk="0"/>
                  <a:endParaRPr kumimoji="0" lang="ko-KR" altLang="en-US"/>
                </a:p>
              </p:txBody>
            </p:sp>
            <p:sp>
              <p:nvSpPr>
                <p:cNvPr id="12452" name="Freeform 45"/>
                <p:cNvSpPr>
                  <a:spLocks/>
                </p:cNvSpPr>
                <p:nvPr/>
              </p:nvSpPr>
              <p:spPr bwMode="auto">
                <a:xfrm>
                  <a:off x="2134" y="3216"/>
                  <a:ext cx="798" cy="688"/>
                </a:xfrm>
                <a:custGeom>
                  <a:avLst/>
                  <a:gdLst>
                    <a:gd name="T0" fmla="*/ 47 w 1595"/>
                    <a:gd name="T1" fmla="*/ 0 h 1374"/>
                    <a:gd name="T2" fmla="*/ 84 w 1595"/>
                    <a:gd name="T3" fmla="*/ 22 h 1374"/>
                    <a:gd name="T4" fmla="*/ 127 w 1595"/>
                    <a:gd name="T5" fmla="*/ 16 h 1374"/>
                    <a:gd name="T6" fmla="*/ 155 w 1595"/>
                    <a:gd name="T7" fmla="*/ 58 h 1374"/>
                    <a:gd name="T8" fmla="*/ 162 w 1595"/>
                    <a:gd name="T9" fmla="*/ 61 h 1374"/>
                    <a:gd name="T10" fmla="*/ 182 w 1595"/>
                    <a:gd name="T11" fmla="*/ 74 h 1374"/>
                    <a:gd name="T12" fmla="*/ 187 w 1595"/>
                    <a:gd name="T13" fmla="*/ 84 h 1374"/>
                    <a:gd name="T14" fmla="*/ 200 w 1595"/>
                    <a:gd name="T15" fmla="*/ 104 h 1374"/>
                    <a:gd name="T16" fmla="*/ 198 w 1595"/>
                    <a:gd name="T17" fmla="*/ 110 h 1374"/>
                    <a:gd name="T18" fmla="*/ 167 w 1595"/>
                    <a:gd name="T19" fmla="*/ 166 h 1374"/>
                    <a:gd name="T20" fmla="*/ 146 w 1595"/>
                    <a:gd name="T21" fmla="*/ 173 h 1374"/>
                    <a:gd name="T22" fmla="*/ 77 w 1595"/>
                    <a:gd name="T23" fmla="*/ 166 h 1374"/>
                    <a:gd name="T24" fmla="*/ 72 w 1595"/>
                    <a:gd name="T25" fmla="*/ 157 h 1374"/>
                    <a:gd name="T26" fmla="*/ 26 w 1595"/>
                    <a:gd name="T27" fmla="*/ 147 h 1374"/>
                    <a:gd name="T28" fmla="*/ 18 w 1595"/>
                    <a:gd name="T29" fmla="*/ 151 h 1374"/>
                    <a:gd name="T30" fmla="*/ 0 w 1595"/>
                    <a:gd name="T31" fmla="*/ 59 h 1374"/>
                    <a:gd name="T32" fmla="*/ 47 w 1595"/>
                    <a:gd name="T33" fmla="*/ 0 h 137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95"/>
                    <a:gd name="T52" fmla="*/ 0 h 1374"/>
                    <a:gd name="T53" fmla="*/ 1595 w 1595"/>
                    <a:gd name="T54" fmla="*/ 1374 h 137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95" h="1374">
                      <a:moveTo>
                        <a:pt x="376" y="0"/>
                      </a:moveTo>
                      <a:lnTo>
                        <a:pt x="665" y="171"/>
                      </a:lnTo>
                      <a:lnTo>
                        <a:pt x="1014" y="126"/>
                      </a:lnTo>
                      <a:lnTo>
                        <a:pt x="1237" y="457"/>
                      </a:lnTo>
                      <a:lnTo>
                        <a:pt x="1295" y="483"/>
                      </a:lnTo>
                      <a:lnTo>
                        <a:pt x="1452" y="587"/>
                      </a:lnTo>
                      <a:lnTo>
                        <a:pt x="1492" y="672"/>
                      </a:lnTo>
                      <a:lnTo>
                        <a:pt x="1595" y="824"/>
                      </a:lnTo>
                      <a:lnTo>
                        <a:pt x="1578" y="873"/>
                      </a:lnTo>
                      <a:lnTo>
                        <a:pt x="1336" y="1321"/>
                      </a:lnTo>
                      <a:lnTo>
                        <a:pt x="1166" y="1374"/>
                      </a:lnTo>
                      <a:lnTo>
                        <a:pt x="612" y="1325"/>
                      </a:lnTo>
                      <a:lnTo>
                        <a:pt x="571" y="1253"/>
                      </a:lnTo>
                      <a:lnTo>
                        <a:pt x="205" y="1173"/>
                      </a:lnTo>
                      <a:lnTo>
                        <a:pt x="138" y="1204"/>
                      </a:lnTo>
                      <a:lnTo>
                        <a:pt x="0" y="465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2310" name="Group 46"/>
            <p:cNvGrpSpPr>
              <a:grpSpLocks/>
            </p:cNvGrpSpPr>
            <p:nvPr/>
          </p:nvGrpSpPr>
          <p:grpSpPr bwMode="auto">
            <a:xfrm>
              <a:off x="2940050" y="3519488"/>
              <a:ext cx="962025" cy="558800"/>
              <a:chOff x="957" y="844"/>
              <a:chExt cx="617" cy="517"/>
            </a:xfrm>
          </p:grpSpPr>
          <p:grpSp>
            <p:nvGrpSpPr>
              <p:cNvPr id="12368" name="Group 47"/>
              <p:cNvGrpSpPr>
                <a:grpSpLocks/>
              </p:cNvGrpSpPr>
              <p:nvPr/>
            </p:nvGrpSpPr>
            <p:grpSpPr bwMode="auto">
              <a:xfrm>
                <a:off x="1215" y="1105"/>
                <a:ext cx="159" cy="154"/>
                <a:chOff x="1215" y="1105"/>
                <a:chExt cx="159" cy="154"/>
              </a:xfrm>
            </p:grpSpPr>
            <p:sp>
              <p:nvSpPr>
                <p:cNvPr id="12430" name="Freeform 48"/>
                <p:cNvSpPr>
                  <a:spLocks/>
                </p:cNvSpPr>
                <p:nvPr/>
              </p:nvSpPr>
              <p:spPr bwMode="auto">
                <a:xfrm>
                  <a:off x="1215" y="1105"/>
                  <a:ext cx="160" cy="154"/>
                </a:xfrm>
                <a:custGeom>
                  <a:avLst/>
                  <a:gdLst>
                    <a:gd name="T0" fmla="*/ 0 w 159"/>
                    <a:gd name="T1" fmla="*/ 90 h 154"/>
                    <a:gd name="T2" fmla="*/ 6 w 159"/>
                    <a:gd name="T3" fmla="*/ 85 h 154"/>
                    <a:gd name="T4" fmla="*/ 6 w 159"/>
                    <a:gd name="T5" fmla="*/ 80 h 154"/>
                    <a:gd name="T6" fmla="*/ 12 w 159"/>
                    <a:gd name="T7" fmla="*/ 75 h 154"/>
                    <a:gd name="T8" fmla="*/ 19 w 159"/>
                    <a:gd name="T9" fmla="*/ 69 h 154"/>
                    <a:gd name="T10" fmla="*/ 24 w 159"/>
                    <a:gd name="T11" fmla="*/ 58 h 154"/>
                    <a:gd name="T12" fmla="*/ 30 w 159"/>
                    <a:gd name="T13" fmla="*/ 53 h 154"/>
                    <a:gd name="T14" fmla="*/ 36 w 159"/>
                    <a:gd name="T15" fmla="*/ 53 h 154"/>
                    <a:gd name="T16" fmla="*/ 47 w 159"/>
                    <a:gd name="T17" fmla="*/ 42 h 154"/>
                    <a:gd name="T18" fmla="*/ 54 w 159"/>
                    <a:gd name="T19" fmla="*/ 37 h 154"/>
                    <a:gd name="T20" fmla="*/ 59 w 159"/>
                    <a:gd name="T21" fmla="*/ 32 h 154"/>
                    <a:gd name="T22" fmla="*/ 71 w 159"/>
                    <a:gd name="T23" fmla="*/ 26 h 154"/>
                    <a:gd name="T24" fmla="*/ 86 w 159"/>
                    <a:gd name="T25" fmla="*/ 21 h 154"/>
                    <a:gd name="T26" fmla="*/ 92 w 159"/>
                    <a:gd name="T27" fmla="*/ 16 h 154"/>
                    <a:gd name="T28" fmla="*/ 103 w 159"/>
                    <a:gd name="T29" fmla="*/ 11 h 154"/>
                    <a:gd name="T30" fmla="*/ 116 w 159"/>
                    <a:gd name="T31" fmla="*/ 5 h 154"/>
                    <a:gd name="T32" fmla="*/ 127 w 159"/>
                    <a:gd name="T33" fmla="*/ 0 h 154"/>
                    <a:gd name="T34" fmla="*/ 144 w 159"/>
                    <a:gd name="T35" fmla="*/ 0 h 154"/>
                    <a:gd name="T36" fmla="*/ 162 w 159"/>
                    <a:gd name="T37" fmla="*/ 58 h 154"/>
                    <a:gd name="T38" fmla="*/ 151 w 159"/>
                    <a:gd name="T39" fmla="*/ 63 h 154"/>
                    <a:gd name="T40" fmla="*/ 139 w 159"/>
                    <a:gd name="T41" fmla="*/ 63 h 154"/>
                    <a:gd name="T42" fmla="*/ 127 w 159"/>
                    <a:gd name="T43" fmla="*/ 69 h 154"/>
                    <a:gd name="T44" fmla="*/ 109 w 159"/>
                    <a:gd name="T45" fmla="*/ 75 h 154"/>
                    <a:gd name="T46" fmla="*/ 103 w 159"/>
                    <a:gd name="T47" fmla="*/ 80 h 154"/>
                    <a:gd name="T48" fmla="*/ 92 w 159"/>
                    <a:gd name="T49" fmla="*/ 85 h 154"/>
                    <a:gd name="T50" fmla="*/ 86 w 159"/>
                    <a:gd name="T51" fmla="*/ 90 h 154"/>
                    <a:gd name="T52" fmla="*/ 76 w 159"/>
                    <a:gd name="T53" fmla="*/ 96 h 154"/>
                    <a:gd name="T54" fmla="*/ 65 w 159"/>
                    <a:gd name="T55" fmla="*/ 101 h 154"/>
                    <a:gd name="T56" fmla="*/ 59 w 159"/>
                    <a:gd name="T57" fmla="*/ 107 h 154"/>
                    <a:gd name="T58" fmla="*/ 54 w 159"/>
                    <a:gd name="T59" fmla="*/ 112 h 154"/>
                    <a:gd name="T60" fmla="*/ 47 w 159"/>
                    <a:gd name="T61" fmla="*/ 117 h 154"/>
                    <a:gd name="T62" fmla="*/ 41 w 159"/>
                    <a:gd name="T63" fmla="*/ 122 h 154"/>
                    <a:gd name="T64" fmla="*/ 36 w 159"/>
                    <a:gd name="T65" fmla="*/ 128 h 154"/>
                    <a:gd name="T66" fmla="*/ 30 w 159"/>
                    <a:gd name="T67" fmla="*/ 133 h 154"/>
                    <a:gd name="T68" fmla="*/ 24 w 159"/>
                    <a:gd name="T69" fmla="*/ 138 h 154"/>
                    <a:gd name="T70" fmla="*/ 24 w 159"/>
                    <a:gd name="T71" fmla="*/ 143 h 154"/>
                    <a:gd name="T72" fmla="*/ 19 w 159"/>
                    <a:gd name="T73" fmla="*/ 149 h 154"/>
                    <a:gd name="T74" fmla="*/ 12 w 159"/>
                    <a:gd name="T75" fmla="*/ 154 h 154"/>
                    <a:gd name="T76" fmla="*/ 0 w 159"/>
                    <a:gd name="T77" fmla="*/ 90 h 15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59"/>
                    <a:gd name="T118" fmla="*/ 0 h 154"/>
                    <a:gd name="T119" fmla="*/ 159 w 159"/>
                    <a:gd name="T120" fmla="*/ 154 h 15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59" h="154">
                      <a:moveTo>
                        <a:pt x="0" y="90"/>
                      </a:moveTo>
                      <a:lnTo>
                        <a:pt x="6" y="85"/>
                      </a:lnTo>
                      <a:lnTo>
                        <a:pt x="6" y="80"/>
                      </a:lnTo>
                      <a:lnTo>
                        <a:pt x="12" y="75"/>
                      </a:lnTo>
                      <a:lnTo>
                        <a:pt x="19" y="69"/>
                      </a:lnTo>
                      <a:lnTo>
                        <a:pt x="24" y="58"/>
                      </a:lnTo>
                      <a:lnTo>
                        <a:pt x="30" y="53"/>
                      </a:lnTo>
                      <a:lnTo>
                        <a:pt x="36" y="53"/>
                      </a:lnTo>
                      <a:lnTo>
                        <a:pt x="47" y="42"/>
                      </a:lnTo>
                      <a:lnTo>
                        <a:pt x="54" y="37"/>
                      </a:lnTo>
                      <a:lnTo>
                        <a:pt x="59" y="32"/>
                      </a:lnTo>
                      <a:lnTo>
                        <a:pt x="71" y="26"/>
                      </a:lnTo>
                      <a:lnTo>
                        <a:pt x="83" y="21"/>
                      </a:lnTo>
                      <a:lnTo>
                        <a:pt x="89" y="16"/>
                      </a:lnTo>
                      <a:lnTo>
                        <a:pt x="100" y="11"/>
                      </a:lnTo>
                      <a:lnTo>
                        <a:pt x="113" y="5"/>
                      </a:lnTo>
                      <a:lnTo>
                        <a:pt x="124" y="0"/>
                      </a:lnTo>
                      <a:lnTo>
                        <a:pt x="141" y="0"/>
                      </a:lnTo>
                      <a:lnTo>
                        <a:pt x="159" y="58"/>
                      </a:lnTo>
                      <a:lnTo>
                        <a:pt x="148" y="63"/>
                      </a:lnTo>
                      <a:lnTo>
                        <a:pt x="136" y="63"/>
                      </a:lnTo>
                      <a:lnTo>
                        <a:pt x="124" y="69"/>
                      </a:lnTo>
                      <a:lnTo>
                        <a:pt x="106" y="75"/>
                      </a:lnTo>
                      <a:lnTo>
                        <a:pt x="100" y="80"/>
                      </a:lnTo>
                      <a:lnTo>
                        <a:pt x="89" y="85"/>
                      </a:lnTo>
                      <a:lnTo>
                        <a:pt x="83" y="90"/>
                      </a:lnTo>
                      <a:lnTo>
                        <a:pt x="76" y="96"/>
                      </a:lnTo>
                      <a:lnTo>
                        <a:pt x="65" y="101"/>
                      </a:lnTo>
                      <a:lnTo>
                        <a:pt x="59" y="107"/>
                      </a:lnTo>
                      <a:lnTo>
                        <a:pt x="54" y="112"/>
                      </a:lnTo>
                      <a:lnTo>
                        <a:pt x="47" y="117"/>
                      </a:lnTo>
                      <a:lnTo>
                        <a:pt x="41" y="122"/>
                      </a:lnTo>
                      <a:lnTo>
                        <a:pt x="36" y="128"/>
                      </a:lnTo>
                      <a:lnTo>
                        <a:pt x="30" y="133"/>
                      </a:lnTo>
                      <a:lnTo>
                        <a:pt x="24" y="138"/>
                      </a:lnTo>
                      <a:lnTo>
                        <a:pt x="24" y="143"/>
                      </a:lnTo>
                      <a:lnTo>
                        <a:pt x="19" y="149"/>
                      </a:lnTo>
                      <a:lnTo>
                        <a:pt x="12" y="154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431" name="Freeform 49"/>
                <p:cNvSpPr>
                  <a:spLocks/>
                </p:cNvSpPr>
                <p:nvPr/>
              </p:nvSpPr>
              <p:spPr bwMode="auto">
                <a:xfrm>
                  <a:off x="1215" y="1105"/>
                  <a:ext cx="160" cy="154"/>
                </a:xfrm>
                <a:custGeom>
                  <a:avLst/>
                  <a:gdLst>
                    <a:gd name="T0" fmla="*/ 0 w 159"/>
                    <a:gd name="T1" fmla="*/ 90 h 154"/>
                    <a:gd name="T2" fmla="*/ 6 w 159"/>
                    <a:gd name="T3" fmla="*/ 85 h 154"/>
                    <a:gd name="T4" fmla="*/ 6 w 159"/>
                    <a:gd name="T5" fmla="*/ 80 h 154"/>
                    <a:gd name="T6" fmla="*/ 12 w 159"/>
                    <a:gd name="T7" fmla="*/ 75 h 154"/>
                    <a:gd name="T8" fmla="*/ 19 w 159"/>
                    <a:gd name="T9" fmla="*/ 69 h 154"/>
                    <a:gd name="T10" fmla="*/ 24 w 159"/>
                    <a:gd name="T11" fmla="*/ 58 h 154"/>
                    <a:gd name="T12" fmla="*/ 30 w 159"/>
                    <a:gd name="T13" fmla="*/ 53 h 154"/>
                    <a:gd name="T14" fmla="*/ 36 w 159"/>
                    <a:gd name="T15" fmla="*/ 53 h 154"/>
                    <a:gd name="T16" fmla="*/ 47 w 159"/>
                    <a:gd name="T17" fmla="*/ 42 h 154"/>
                    <a:gd name="T18" fmla="*/ 54 w 159"/>
                    <a:gd name="T19" fmla="*/ 37 h 154"/>
                    <a:gd name="T20" fmla="*/ 59 w 159"/>
                    <a:gd name="T21" fmla="*/ 32 h 154"/>
                    <a:gd name="T22" fmla="*/ 71 w 159"/>
                    <a:gd name="T23" fmla="*/ 26 h 154"/>
                    <a:gd name="T24" fmla="*/ 86 w 159"/>
                    <a:gd name="T25" fmla="*/ 21 h 154"/>
                    <a:gd name="T26" fmla="*/ 92 w 159"/>
                    <a:gd name="T27" fmla="*/ 16 h 154"/>
                    <a:gd name="T28" fmla="*/ 103 w 159"/>
                    <a:gd name="T29" fmla="*/ 11 h 154"/>
                    <a:gd name="T30" fmla="*/ 116 w 159"/>
                    <a:gd name="T31" fmla="*/ 5 h 154"/>
                    <a:gd name="T32" fmla="*/ 127 w 159"/>
                    <a:gd name="T33" fmla="*/ 0 h 154"/>
                    <a:gd name="T34" fmla="*/ 144 w 159"/>
                    <a:gd name="T35" fmla="*/ 0 h 154"/>
                    <a:gd name="T36" fmla="*/ 162 w 159"/>
                    <a:gd name="T37" fmla="*/ 58 h 154"/>
                    <a:gd name="T38" fmla="*/ 151 w 159"/>
                    <a:gd name="T39" fmla="*/ 63 h 154"/>
                    <a:gd name="T40" fmla="*/ 139 w 159"/>
                    <a:gd name="T41" fmla="*/ 63 h 154"/>
                    <a:gd name="T42" fmla="*/ 127 w 159"/>
                    <a:gd name="T43" fmla="*/ 69 h 154"/>
                    <a:gd name="T44" fmla="*/ 109 w 159"/>
                    <a:gd name="T45" fmla="*/ 75 h 154"/>
                    <a:gd name="T46" fmla="*/ 103 w 159"/>
                    <a:gd name="T47" fmla="*/ 80 h 154"/>
                    <a:gd name="T48" fmla="*/ 92 w 159"/>
                    <a:gd name="T49" fmla="*/ 85 h 154"/>
                    <a:gd name="T50" fmla="*/ 86 w 159"/>
                    <a:gd name="T51" fmla="*/ 90 h 154"/>
                    <a:gd name="T52" fmla="*/ 76 w 159"/>
                    <a:gd name="T53" fmla="*/ 96 h 154"/>
                    <a:gd name="T54" fmla="*/ 65 w 159"/>
                    <a:gd name="T55" fmla="*/ 101 h 154"/>
                    <a:gd name="T56" fmla="*/ 59 w 159"/>
                    <a:gd name="T57" fmla="*/ 107 h 154"/>
                    <a:gd name="T58" fmla="*/ 54 w 159"/>
                    <a:gd name="T59" fmla="*/ 112 h 154"/>
                    <a:gd name="T60" fmla="*/ 47 w 159"/>
                    <a:gd name="T61" fmla="*/ 117 h 154"/>
                    <a:gd name="T62" fmla="*/ 41 w 159"/>
                    <a:gd name="T63" fmla="*/ 122 h 154"/>
                    <a:gd name="T64" fmla="*/ 36 w 159"/>
                    <a:gd name="T65" fmla="*/ 128 h 154"/>
                    <a:gd name="T66" fmla="*/ 30 w 159"/>
                    <a:gd name="T67" fmla="*/ 133 h 154"/>
                    <a:gd name="T68" fmla="*/ 24 w 159"/>
                    <a:gd name="T69" fmla="*/ 138 h 154"/>
                    <a:gd name="T70" fmla="*/ 24 w 159"/>
                    <a:gd name="T71" fmla="*/ 143 h 154"/>
                    <a:gd name="T72" fmla="*/ 19 w 159"/>
                    <a:gd name="T73" fmla="*/ 149 h 154"/>
                    <a:gd name="T74" fmla="*/ 12 w 159"/>
                    <a:gd name="T75" fmla="*/ 154 h 154"/>
                    <a:gd name="T76" fmla="*/ 0 w 159"/>
                    <a:gd name="T77" fmla="*/ 90 h 15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59"/>
                    <a:gd name="T118" fmla="*/ 0 h 154"/>
                    <a:gd name="T119" fmla="*/ 159 w 159"/>
                    <a:gd name="T120" fmla="*/ 154 h 15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59" h="154">
                      <a:moveTo>
                        <a:pt x="0" y="90"/>
                      </a:moveTo>
                      <a:lnTo>
                        <a:pt x="6" y="85"/>
                      </a:lnTo>
                      <a:lnTo>
                        <a:pt x="6" y="80"/>
                      </a:lnTo>
                      <a:lnTo>
                        <a:pt x="12" y="75"/>
                      </a:lnTo>
                      <a:lnTo>
                        <a:pt x="19" y="69"/>
                      </a:lnTo>
                      <a:lnTo>
                        <a:pt x="24" y="58"/>
                      </a:lnTo>
                      <a:lnTo>
                        <a:pt x="30" y="53"/>
                      </a:lnTo>
                      <a:lnTo>
                        <a:pt x="36" y="53"/>
                      </a:lnTo>
                      <a:lnTo>
                        <a:pt x="47" y="42"/>
                      </a:lnTo>
                      <a:lnTo>
                        <a:pt x="54" y="37"/>
                      </a:lnTo>
                      <a:lnTo>
                        <a:pt x="59" y="32"/>
                      </a:lnTo>
                      <a:lnTo>
                        <a:pt x="71" y="26"/>
                      </a:lnTo>
                      <a:lnTo>
                        <a:pt x="83" y="21"/>
                      </a:lnTo>
                      <a:lnTo>
                        <a:pt x="89" y="16"/>
                      </a:lnTo>
                      <a:lnTo>
                        <a:pt x="100" y="11"/>
                      </a:lnTo>
                      <a:lnTo>
                        <a:pt x="113" y="5"/>
                      </a:lnTo>
                      <a:lnTo>
                        <a:pt x="124" y="0"/>
                      </a:lnTo>
                      <a:lnTo>
                        <a:pt x="141" y="0"/>
                      </a:lnTo>
                      <a:lnTo>
                        <a:pt x="159" y="58"/>
                      </a:lnTo>
                      <a:lnTo>
                        <a:pt x="148" y="63"/>
                      </a:lnTo>
                      <a:lnTo>
                        <a:pt x="136" y="63"/>
                      </a:lnTo>
                      <a:lnTo>
                        <a:pt x="124" y="69"/>
                      </a:lnTo>
                      <a:lnTo>
                        <a:pt x="106" y="75"/>
                      </a:lnTo>
                      <a:lnTo>
                        <a:pt x="100" y="80"/>
                      </a:lnTo>
                      <a:lnTo>
                        <a:pt x="89" y="85"/>
                      </a:lnTo>
                      <a:lnTo>
                        <a:pt x="83" y="90"/>
                      </a:lnTo>
                      <a:lnTo>
                        <a:pt x="76" y="96"/>
                      </a:lnTo>
                      <a:lnTo>
                        <a:pt x="65" y="101"/>
                      </a:lnTo>
                      <a:lnTo>
                        <a:pt x="59" y="107"/>
                      </a:lnTo>
                      <a:lnTo>
                        <a:pt x="54" y="112"/>
                      </a:lnTo>
                      <a:lnTo>
                        <a:pt x="47" y="117"/>
                      </a:lnTo>
                      <a:lnTo>
                        <a:pt x="41" y="122"/>
                      </a:lnTo>
                      <a:lnTo>
                        <a:pt x="36" y="128"/>
                      </a:lnTo>
                      <a:lnTo>
                        <a:pt x="30" y="133"/>
                      </a:lnTo>
                      <a:lnTo>
                        <a:pt x="24" y="138"/>
                      </a:lnTo>
                      <a:lnTo>
                        <a:pt x="24" y="143"/>
                      </a:lnTo>
                      <a:lnTo>
                        <a:pt x="19" y="149"/>
                      </a:lnTo>
                      <a:lnTo>
                        <a:pt x="12" y="154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2369" name="Group 50"/>
              <p:cNvGrpSpPr>
                <a:grpSpLocks/>
              </p:cNvGrpSpPr>
              <p:nvPr/>
            </p:nvGrpSpPr>
            <p:grpSpPr bwMode="auto">
              <a:xfrm>
                <a:off x="1245" y="1062"/>
                <a:ext cx="82" cy="121"/>
                <a:chOff x="1245" y="1062"/>
                <a:chExt cx="82" cy="121"/>
              </a:xfrm>
            </p:grpSpPr>
            <p:sp>
              <p:nvSpPr>
                <p:cNvPr id="98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1262" y="1072"/>
                  <a:ext cx="52" cy="113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latinLnBrk="0">
                    <a:defRPr/>
                  </a:pPr>
                  <a:endParaRPr kumimoji="0" lang="ko-KR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99" name="Line 52"/>
                <p:cNvSpPr>
                  <a:spLocks noChangeShapeType="1"/>
                </p:cNvSpPr>
                <p:nvPr/>
              </p:nvSpPr>
              <p:spPr bwMode="auto">
                <a:xfrm flipH="1" flipV="1">
                  <a:off x="1245" y="1111"/>
                  <a:ext cx="77" cy="30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latinLnBrk="0">
                    <a:defRPr/>
                  </a:pPr>
                  <a:endParaRPr kumimoji="0" lang="ko-KR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100" name="Line 53"/>
                <p:cNvSpPr>
                  <a:spLocks noChangeShapeType="1"/>
                </p:cNvSpPr>
                <p:nvPr/>
              </p:nvSpPr>
              <p:spPr bwMode="auto">
                <a:xfrm>
                  <a:off x="1310" y="1060"/>
                  <a:ext cx="6" cy="8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latinLnBrk="0">
                    <a:defRPr/>
                  </a:pPr>
                  <a:endParaRPr kumimoji="0" lang="ko-KR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101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1256" y="1141"/>
                  <a:ext cx="66" cy="37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latinLnBrk="0">
                    <a:defRPr/>
                  </a:pPr>
                  <a:endParaRPr kumimoji="0" lang="ko-KR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102" name="Line 55"/>
                <p:cNvSpPr>
                  <a:spLocks noChangeShapeType="1"/>
                </p:cNvSpPr>
                <p:nvPr/>
              </p:nvSpPr>
              <p:spPr bwMode="auto">
                <a:xfrm flipH="1" flipV="1">
                  <a:off x="1251" y="1103"/>
                  <a:ext cx="6" cy="75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latinLnBrk="0">
                    <a:defRPr/>
                  </a:pPr>
                  <a:endParaRPr kumimoji="0" lang="ko-KR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12370" name="Group 56"/>
              <p:cNvGrpSpPr>
                <a:grpSpLocks/>
              </p:cNvGrpSpPr>
              <p:nvPr/>
            </p:nvGrpSpPr>
            <p:grpSpPr bwMode="auto">
              <a:xfrm>
                <a:off x="1165" y="1038"/>
                <a:ext cx="201" cy="129"/>
                <a:chOff x="1165" y="1038"/>
                <a:chExt cx="201" cy="129"/>
              </a:xfrm>
            </p:grpSpPr>
            <p:sp>
              <p:nvSpPr>
                <p:cNvPr id="96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1168" y="1041"/>
                  <a:ext cx="194" cy="123"/>
                </a:xfrm>
                <a:prstGeom prst="line">
                  <a:avLst/>
                </a:prstGeom>
                <a:noFill/>
                <a:ln w="23813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latinLnBrk="0">
                    <a:defRPr/>
                  </a:pPr>
                  <a:endParaRPr kumimoji="0" lang="ko-KR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97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165" y="1038"/>
                  <a:ext cx="206" cy="12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latinLnBrk="0">
                    <a:defRPr/>
                  </a:pPr>
                  <a:endParaRPr kumimoji="0" lang="ko-KR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12371" name="Group 59"/>
              <p:cNvGrpSpPr>
                <a:grpSpLocks/>
              </p:cNvGrpSpPr>
              <p:nvPr/>
            </p:nvGrpSpPr>
            <p:grpSpPr bwMode="auto">
              <a:xfrm>
                <a:off x="1163" y="961"/>
                <a:ext cx="153" cy="133"/>
                <a:chOff x="1163" y="961"/>
                <a:chExt cx="153" cy="133"/>
              </a:xfrm>
            </p:grpSpPr>
            <p:grpSp>
              <p:nvGrpSpPr>
                <p:cNvPr id="12410" name="Group 60"/>
                <p:cNvGrpSpPr>
                  <a:grpSpLocks/>
                </p:cNvGrpSpPr>
                <p:nvPr/>
              </p:nvGrpSpPr>
              <p:grpSpPr bwMode="auto">
                <a:xfrm>
                  <a:off x="1163" y="961"/>
                  <a:ext cx="153" cy="133"/>
                  <a:chOff x="1163" y="961"/>
                  <a:chExt cx="153" cy="133"/>
                </a:xfrm>
              </p:grpSpPr>
              <p:grpSp>
                <p:nvGrpSpPr>
                  <p:cNvPr id="12414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1163" y="961"/>
                    <a:ext cx="117" cy="133"/>
                    <a:chOff x="1163" y="961"/>
                    <a:chExt cx="117" cy="133"/>
                  </a:xfrm>
                </p:grpSpPr>
                <p:sp>
                  <p:nvSpPr>
                    <p:cNvPr id="12421" name="Freeform 62"/>
                    <p:cNvSpPr>
                      <a:spLocks/>
                    </p:cNvSpPr>
                    <p:nvPr/>
                  </p:nvSpPr>
                  <p:spPr bwMode="auto">
                    <a:xfrm>
                      <a:off x="1163" y="961"/>
                      <a:ext cx="117" cy="132"/>
                    </a:xfrm>
                    <a:custGeom>
                      <a:avLst/>
                      <a:gdLst>
                        <a:gd name="T0" fmla="*/ 0 w 117"/>
                        <a:gd name="T1" fmla="*/ 64 h 133"/>
                        <a:gd name="T2" fmla="*/ 82 w 117"/>
                        <a:gd name="T3" fmla="*/ 0 h 133"/>
                        <a:gd name="T4" fmla="*/ 117 w 117"/>
                        <a:gd name="T5" fmla="*/ 67 h 133"/>
                        <a:gd name="T6" fmla="*/ 35 w 117"/>
                        <a:gd name="T7" fmla="*/ 130 h 133"/>
                        <a:gd name="T8" fmla="*/ 0 w 117"/>
                        <a:gd name="T9" fmla="*/ 64 h 13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7"/>
                        <a:gd name="T16" fmla="*/ 0 h 133"/>
                        <a:gd name="T17" fmla="*/ 117 w 117"/>
                        <a:gd name="T18" fmla="*/ 133 h 13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7" h="133">
                          <a:moveTo>
                            <a:pt x="0" y="64"/>
                          </a:moveTo>
                          <a:lnTo>
                            <a:pt x="82" y="0"/>
                          </a:lnTo>
                          <a:lnTo>
                            <a:pt x="117" y="70"/>
                          </a:lnTo>
                          <a:lnTo>
                            <a:pt x="35" y="133"/>
                          </a:lnTo>
                          <a:lnTo>
                            <a:pt x="0" y="64"/>
                          </a:lnTo>
                          <a:close/>
                        </a:path>
                      </a:pathLst>
                    </a:custGeom>
                    <a:solidFill>
                      <a:srgbClr val="C0E0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12422" name="Freeform 63"/>
                    <p:cNvSpPr>
                      <a:spLocks/>
                    </p:cNvSpPr>
                    <p:nvPr/>
                  </p:nvSpPr>
                  <p:spPr bwMode="auto">
                    <a:xfrm>
                      <a:off x="1163" y="961"/>
                      <a:ext cx="117" cy="132"/>
                    </a:xfrm>
                    <a:custGeom>
                      <a:avLst/>
                      <a:gdLst>
                        <a:gd name="T0" fmla="*/ 0 w 117"/>
                        <a:gd name="T1" fmla="*/ 64 h 133"/>
                        <a:gd name="T2" fmla="*/ 82 w 117"/>
                        <a:gd name="T3" fmla="*/ 0 h 133"/>
                        <a:gd name="T4" fmla="*/ 117 w 117"/>
                        <a:gd name="T5" fmla="*/ 67 h 133"/>
                        <a:gd name="T6" fmla="*/ 35 w 117"/>
                        <a:gd name="T7" fmla="*/ 130 h 133"/>
                        <a:gd name="T8" fmla="*/ 0 w 117"/>
                        <a:gd name="T9" fmla="*/ 64 h 13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7"/>
                        <a:gd name="T16" fmla="*/ 0 h 133"/>
                        <a:gd name="T17" fmla="*/ 117 w 117"/>
                        <a:gd name="T18" fmla="*/ 133 h 13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7" h="133">
                          <a:moveTo>
                            <a:pt x="0" y="64"/>
                          </a:moveTo>
                          <a:lnTo>
                            <a:pt x="82" y="0"/>
                          </a:lnTo>
                          <a:lnTo>
                            <a:pt x="117" y="70"/>
                          </a:lnTo>
                          <a:lnTo>
                            <a:pt x="35" y="133"/>
                          </a:lnTo>
                          <a:lnTo>
                            <a:pt x="0" y="64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  <p:grpSp>
                <p:nvGrpSpPr>
                  <p:cNvPr id="12415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1245" y="961"/>
                    <a:ext cx="71" cy="80"/>
                    <a:chOff x="1245" y="961"/>
                    <a:chExt cx="71" cy="80"/>
                  </a:xfrm>
                </p:grpSpPr>
                <p:sp>
                  <p:nvSpPr>
                    <p:cNvPr id="12419" name="Freeform 65"/>
                    <p:cNvSpPr>
                      <a:spLocks/>
                    </p:cNvSpPr>
                    <p:nvPr/>
                  </p:nvSpPr>
                  <p:spPr bwMode="auto">
                    <a:xfrm>
                      <a:off x="1245" y="961"/>
                      <a:ext cx="71" cy="79"/>
                    </a:xfrm>
                    <a:custGeom>
                      <a:avLst/>
                      <a:gdLst>
                        <a:gd name="T0" fmla="*/ 0 w 71"/>
                        <a:gd name="T1" fmla="*/ 0 h 80"/>
                        <a:gd name="T2" fmla="*/ 53 w 71"/>
                        <a:gd name="T3" fmla="*/ 40 h 80"/>
                        <a:gd name="T4" fmla="*/ 71 w 71"/>
                        <a:gd name="T5" fmla="*/ 77 h 80"/>
                        <a:gd name="T6" fmla="*/ 36 w 71"/>
                        <a:gd name="T7" fmla="*/ 66 h 80"/>
                        <a:gd name="T8" fmla="*/ 0 w 71"/>
                        <a:gd name="T9" fmla="*/ 0 h 8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1"/>
                        <a:gd name="T16" fmla="*/ 0 h 80"/>
                        <a:gd name="T17" fmla="*/ 71 w 71"/>
                        <a:gd name="T18" fmla="*/ 80 h 8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1" h="80">
                          <a:moveTo>
                            <a:pt x="0" y="0"/>
                          </a:moveTo>
                          <a:lnTo>
                            <a:pt x="53" y="43"/>
                          </a:lnTo>
                          <a:lnTo>
                            <a:pt x="71" y="80"/>
                          </a:lnTo>
                          <a:lnTo>
                            <a:pt x="36" y="6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12420" name="Freeform 66"/>
                    <p:cNvSpPr>
                      <a:spLocks/>
                    </p:cNvSpPr>
                    <p:nvPr/>
                  </p:nvSpPr>
                  <p:spPr bwMode="auto">
                    <a:xfrm>
                      <a:off x="1245" y="961"/>
                      <a:ext cx="71" cy="79"/>
                    </a:xfrm>
                    <a:custGeom>
                      <a:avLst/>
                      <a:gdLst>
                        <a:gd name="T0" fmla="*/ 0 w 71"/>
                        <a:gd name="T1" fmla="*/ 0 h 80"/>
                        <a:gd name="T2" fmla="*/ 53 w 71"/>
                        <a:gd name="T3" fmla="*/ 40 h 80"/>
                        <a:gd name="T4" fmla="*/ 71 w 71"/>
                        <a:gd name="T5" fmla="*/ 77 h 80"/>
                        <a:gd name="T6" fmla="*/ 36 w 71"/>
                        <a:gd name="T7" fmla="*/ 66 h 80"/>
                        <a:gd name="T8" fmla="*/ 0 w 71"/>
                        <a:gd name="T9" fmla="*/ 0 h 8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1"/>
                        <a:gd name="T16" fmla="*/ 0 h 80"/>
                        <a:gd name="T17" fmla="*/ 71 w 71"/>
                        <a:gd name="T18" fmla="*/ 80 h 8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1" h="80">
                          <a:moveTo>
                            <a:pt x="0" y="0"/>
                          </a:moveTo>
                          <a:lnTo>
                            <a:pt x="53" y="43"/>
                          </a:lnTo>
                          <a:lnTo>
                            <a:pt x="71" y="80"/>
                          </a:lnTo>
                          <a:lnTo>
                            <a:pt x="36" y="6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  <p:grpSp>
                <p:nvGrpSpPr>
                  <p:cNvPr id="12416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198" y="1031"/>
                    <a:ext cx="118" cy="63"/>
                    <a:chOff x="1198" y="1031"/>
                    <a:chExt cx="118" cy="63"/>
                  </a:xfrm>
                </p:grpSpPr>
                <p:sp>
                  <p:nvSpPr>
                    <p:cNvPr id="12417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1198" y="1031"/>
                      <a:ext cx="118" cy="63"/>
                    </a:xfrm>
                    <a:custGeom>
                      <a:avLst/>
                      <a:gdLst>
                        <a:gd name="T0" fmla="*/ 0 w 118"/>
                        <a:gd name="T1" fmla="*/ 63 h 63"/>
                        <a:gd name="T2" fmla="*/ 83 w 118"/>
                        <a:gd name="T3" fmla="*/ 0 h 63"/>
                        <a:gd name="T4" fmla="*/ 118 w 118"/>
                        <a:gd name="T5" fmla="*/ 10 h 63"/>
                        <a:gd name="T6" fmla="*/ 48 w 118"/>
                        <a:gd name="T7" fmla="*/ 53 h 63"/>
                        <a:gd name="T8" fmla="*/ 0 w 118"/>
                        <a:gd name="T9" fmla="*/ 63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8"/>
                        <a:gd name="T16" fmla="*/ 0 h 63"/>
                        <a:gd name="T17" fmla="*/ 118 w 118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8" h="63">
                          <a:moveTo>
                            <a:pt x="0" y="63"/>
                          </a:moveTo>
                          <a:lnTo>
                            <a:pt x="83" y="0"/>
                          </a:lnTo>
                          <a:lnTo>
                            <a:pt x="118" y="10"/>
                          </a:lnTo>
                          <a:lnTo>
                            <a:pt x="48" y="53"/>
                          </a:lnTo>
                          <a:lnTo>
                            <a:pt x="0" y="63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12418" name="Freeform 69"/>
                    <p:cNvSpPr>
                      <a:spLocks/>
                    </p:cNvSpPr>
                    <p:nvPr/>
                  </p:nvSpPr>
                  <p:spPr bwMode="auto">
                    <a:xfrm>
                      <a:off x="1198" y="1031"/>
                      <a:ext cx="118" cy="63"/>
                    </a:xfrm>
                    <a:custGeom>
                      <a:avLst/>
                      <a:gdLst>
                        <a:gd name="T0" fmla="*/ 0 w 118"/>
                        <a:gd name="T1" fmla="*/ 63 h 63"/>
                        <a:gd name="T2" fmla="*/ 83 w 118"/>
                        <a:gd name="T3" fmla="*/ 0 h 63"/>
                        <a:gd name="T4" fmla="*/ 118 w 118"/>
                        <a:gd name="T5" fmla="*/ 10 h 63"/>
                        <a:gd name="T6" fmla="*/ 48 w 118"/>
                        <a:gd name="T7" fmla="*/ 53 h 63"/>
                        <a:gd name="T8" fmla="*/ 0 w 118"/>
                        <a:gd name="T9" fmla="*/ 63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8"/>
                        <a:gd name="T16" fmla="*/ 0 h 63"/>
                        <a:gd name="T17" fmla="*/ 118 w 118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8" h="63">
                          <a:moveTo>
                            <a:pt x="0" y="63"/>
                          </a:moveTo>
                          <a:lnTo>
                            <a:pt x="83" y="0"/>
                          </a:lnTo>
                          <a:lnTo>
                            <a:pt x="118" y="10"/>
                          </a:lnTo>
                          <a:lnTo>
                            <a:pt x="48" y="53"/>
                          </a:lnTo>
                          <a:lnTo>
                            <a:pt x="0" y="63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</p:grpSp>
            <p:grpSp>
              <p:nvGrpSpPr>
                <p:cNvPr id="12411" name="Group 70"/>
                <p:cNvGrpSpPr>
                  <a:grpSpLocks/>
                </p:cNvGrpSpPr>
                <p:nvPr/>
              </p:nvGrpSpPr>
              <p:grpSpPr bwMode="auto">
                <a:xfrm>
                  <a:off x="1190" y="997"/>
                  <a:ext cx="62" cy="56"/>
                  <a:chOff x="1190" y="997"/>
                  <a:chExt cx="62" cy="56"/>
                </a:xfrm>
              </p:grpSpPr>
              <p:sp>
                <p:nvSpPr>
                  <p:cNvPr id="12412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1190" y="1019"/>
                    <a:ext cx="27" cy="34"/>
                  </a:xfrm>
                  <a:prstGeom prst="ellipse">
                    <a:avLst/>
                  </a:prstGeom>
                  <a:solidFill>
                    <a:srgbClr val="4080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latinLnBrk="0"/>
                    <a:endParaRPr kumimoji="0" lang="ko-KR" altLang="en-US"/>
                  </a:p>
                </p:txBody>
              </p:sp>
              <p:sp>
                <p:nvSpPr>
                  <p:cNvPr id="12413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997"/>
                    <a:ext cx="27" cy="34"/>
                  </a:xfrm>
                  <a:prstGeom prst="ellipse">
                    <a:avLst/>
                  </a:prstGeom>
                  <a:solidFill>
                    <a:srgbClr val="4080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latinLnBrk="0"/>
                    <a:endParaRPr kumimoji="0" lang="ko-KR" altLang="en-US"/>
                  </a:p>
                </p:txBody>
              </p:sp>
            </p:grpSp>
          </p:grpSp>
          <p:grpSp>
            <p:nvGrpSpPr>
              <p:cNvPr id="12372" name="Group 73"/>
              <p:cNvGrpSpPr>
                <a:grpSpLocks/>
              </p:cNvGrpSpPr>
              <p:nvPr/>
            </p:nvGrpSpPr>
            <p:grpSpPr bwMode="auto">
              <a:xfrm>
                <a:off x="957" y="1084"/>
                <a:ext cx="252" cy="277"/>
                <a:chOff x="957" y="1084"/>
                <a:chExt cx="252" cy="277"/>
              </a:xfrm>
            </p:grpSpPr>
            <p:grpSp>
              <p:nvGrpSpPr>
                <p:cNvPr id="12395" name="Group 74"/>
                <p:cNvGrpSpPr>
                  <a:grpSpLocks/>
                </p:cNvGrpSpPr>
                <p:nvPr/>
              </p:nvGrpSpPr>
              <p:grpSpPr bwMode="auto">
                <a:xfrm>
                  <a:off x="957" y="1084"/>
                  <a:ext cx="252" cy="277"/>
                  <a:chOff x="957" y="1084"/>
                  <a:chExt cx="252" cy="277"/>
                </a:xfrm>
              </p:grpSpPr>
              <p:sp>
                <p:nvSpPr>
                  <p:cNvPr id="12408" name="Freeform 75"/>
                  <p:cNvSpPr>
                    <a:spLocks/>
                  </p:cNvSpPr>
                  <p:nvPr/>
                </p:nvSpPr>
                <p:spPr bwMode="auto">
                  <a:xfrm>
                    <a:off x="957" y="1083"/>
                    <a:ext cx="253" cy="278"/>
                  </a:xfrm>
                  <a:custGeom>
                    <a:avLst/>
                    <a:gdLst>
                      <a:gd name="T0" fmla="*/ 0 w 252"/>
                      <a:gd name="T1" fmla="*/ 127 h 277"/>
                      <a:gd name="T2" fmla="*/ 186 w 252"/>
                      <a:gd name="T3" fmla="*/ 0 h 277"/>
                      <a:gd name="T4" fmla="*/ 255 w 252"/>
                      <a:gd name="T5" fmla="*/ 152 h 277"/>
                      <a:gd name="T6" fmla="*/ 70 w 252"/>
                      <a:gd name="T7" fmla="*/ 280 h 277"/>
                      <a:gd name="T8" fmla="*/ 0 w 252"/>
                      <a:gd name="T9" fmla="*/ 127 h 27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2"/>
                      <a:gd name="T16" fmla="*/ 0 h 277"/>
                      <a:gd name="T17" fmla="*/ 252 w 252"/>
                      <a:gd name="T18" fmla="*/ 277 h 27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2" h="277">
                        <a:moveTo>
                          <a:pt x="0" y="127"/>
                        </a:moveTo>
                        <a:lnTo>
                          <a:pt x="183" y="0"/>
                        </a:lnTo>
                        <a:lnTo>
                          <a:pt x="252" y="149"/>
                        </a:lnTo>
                        <a:lnTo>
                          <a:pt x="70" y="277"/>
                        </a:lnTo>
                        <a:lnTo>
                          <a:pt x="0" y="127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2409" name="Freeform 76"/>
                  <p:cNvSpPr>
                    <a:spLocks/>
                  </p:cNvSpPr>
                  <p:nvPr/>
                </p:nvSpPr>
                <p:spPr bwMode="auto">
                  <a:xfrm>
                    <a:off x="957" y="1083"/>
                    <a:ext cx="253" cy="278"/>
                  </a:xfrm>
                  <a:custGeom>
                    <a:avLst/>
                    <a:gdLst>
                      <a:gd name="T0" fmla="*/ 0 w 252"/>
                      <a:gd name="T1" fmla="*/ 127 h 277"/>
                      <a:gd name="T2" fmla="*/ 186 w 252"/>
                      <a:gd name="T3" fmla="*/ 0 h 277"/>
                      <a:gd name="T4" fmla="*/ 255 w 252"/>
                      <a:gd name="T5" fmla="*/ 152 h 277"/>
                      <a:gd name="T6" fmla="*/ 70 w 252"/>
                      <a:gd name="T7" fmla="*/ 280 h 277"/>
                      <a:gd name="T8" fmla="*/ 0 w 252"/>
                      <a:gd name="T9" fmla="*/ 127 h 27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2"/>
                      <a:gd name="T16" fmla="*/ 0 h 277"/>
                      <a:gd name="T17" fmla="*/ 252 w 252"/>
                      <a:gd name="T18" fmla="*/ 277 h 27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2" h="277">
                        <a:moveTo>
                          <a:pt x="0" y="127"/>
                        </a:moveTo>
                        <a:lnTo>
                          <a:pt x="183" y="0"/>
                        </a:lnTo>
                        <a:lnTo>
                          <a:pt x="252" y="149"/>
                        </a:lnTo>
                        <a:lnTo>
                          <a:pt x="70" y="277"/>
                        </a:lnTo>
                        <a:lnTo>
                          <a:pt x="0" y="127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12396" name="Group 77"/>
                <p:cNvGrpSpPr>
                  <a:grpSpLocks/>
                </p:cNvGrpSpPr>
                <p:nvPr/>
              </p:nvGrpSpPr>
              <p:grpSpPr bwMode="auto">
                <a:xfrm>
                  <a:off x="977" y="1108"/>
                  <a:ext cx="219" cy="225"/>
                  <a:chOff x="977" y="1108"/>
                  <a:chExt cx="219" cy="225"/>
                </a:xfrm>
              </p:grpSpPr>
              <p:grpSp>
                <p:nvGrpSpPr>
                  <p:cNvPr id="12397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989" y="1108"/>
                    <a:ext cx="181" cy="225"/>
                    <a:chOff x="989" y="1108"/>
                    <a:chExt cx="181" cy="225"/>
                  </a:xfrm>
                </p:grpSpPr>
                <p:sp>
                  <p:nvSpPr>
                    <p:cNvPr id="76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7" y="1103"/>
                      <a:ext cx="63" cy="14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latinLnBrk="0">
                        <a:defRPr/>
                      </a:pPr>
                      <a:endParaRPr kumimoji="0" lang="ko-KR" altLang="en-US">
                        <a:latin typeface="+mn-ea"/>
                        <a:ea typeface="+mn-ea"/>
                      </a:endParaRPr>
                    </a:p>
                  </p:txBody>
                </p:sp>
                <p:sp>
                  <p:nvSpPr>
                    <p:cNvPr id="77" name="Line 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8" y="1132"/>
                      <a:ext cx="63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latinLnBrk="0">
                        <a:defRPr/>
                      </a:pPr>
                      <a:endParaRPr kumimoji="0" lang="ko-KR" altLang="en-US">
                        <a:latin typeface="+mn-ea"/>
                        <a:ea typeface="+mn-ea"/>
                      </a:endParaRPr>
                    </a:p>
                  </p:txBody>
                </p:sp>
                <p:sp>
                  <p:nvSpPr>
                    <p:cNvPr id="78" name="Line 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53" y="1151"/>
                      <a:ext cx="65" cy="1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latinLnBrk="0">
                        <a:defRPr/>
                      </a:pPr>
                      <a:endParaRPr kumimoji="0" lang="ko-KR" altLang="en-US">
                        <a:latin typeface="+mn-ea"/>
                        <a:ea typeface="+mn-ea"/>
                      </a:endParaRPr>
                    </a:p>
                  </p:txBody>
                </p:sp>
                <p:sp>
                  <p:nvSpPr>
                    <p:cNvPr id="79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16" y="1171"/>
                      <a:ext cx="75" cy="15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latinLnBrk="0">
                        <a:defRPr/>
                      </a:pPr>
                      <a:endParaRPr kumimoji="0" lang="ko-KR" altLang="en-US">
                        <a:latin typeface="+mn-ea"/>
                        <a:ea typeface="+mn-ea"/>
                      </a:endParaRPr>
                    </a:p>
                  </p:txBody>
                </p:sp>
                <p:sp>
                  <p:nvSpPr>
                    <p:cNvPr id="80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94" y="1191"/>
                      <a:ext cx="63" cy="14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latinLnBrk="0">
                        <a:defRPr/>
                      </a:pPr>
                      <a:endParaRPr kumimoji="0" lang="ko-KR" altLang="en-US">
                        <a:latin typeface="+mn-ea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12398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977" y="1118"/>
                    <a:ext cx="219" cy="214"/>
                    <a:chOff x="977" y="1118"/>
                    <a:chExt cx="219" cy="214"/>
                  </a:xfrm>
                </p:grpSpPr>
                <p:sp>
                  <p:nvSpPr>
                    <p:cNvPr id="72" name="Line 8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77" y="1116"/>
                      <a:ext cx="177" cy="12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latinLnBrk="0">
                        <a:defRPr/>
                      </a:pPr>
                      <a:endParaRPr kumimoji="0" lang="ko-KR" altLang="en-US">
                        <a:latin typeface="+mn-ea"/>
                        <a:ea typeface="+mn-ea"/>
                      </a:endParaRPr>
                    </a:p>
                  </p:txBody>
                </p:sp>
                <p:sp>
                  <p:nvSpPr>
                    <p:cNvPr id="73" name="Line 8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93" y="1142"/>
                      <a:ext cx="176" cy="12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latinLnBrk="0">
                        <a:defRPr/>
                      </a:pPr>
                      <a:endParaRPr kumimoji="0" lang="ko-KR" altLang="en-US">
                        <a:latin typeface="+mn-ea"/>
                        <a:ea typeface="+mn-ea"/>
                      </a:endParaRPr>
                    </a:p>
                  </p:txBody>
                </p:sp>
                <p:sp>
                  <p:nvSpPr>
                    <p:cNvPr id="74" name="Line 8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05" y="1171"/>
                      <a:ext cx="179" cy="12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latinLnBrk="0">
                        <a:defRPr/>
                      </a:pPr>
                      <a:endParaRPr kumimoji="0" lang="ko-KR" altLang="en-US">
                        <a:latin typeface="+mn-ea"/>
                        <a:ea typeface="+mn-ea"/>
                      </a:endParaRPr>
                    </a:p>
                  </p:txBody>
                </p:sp>
                <p:sp>
                  <p:nvSpPr>
                    <p:cNvPr id="75" name="Line 8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17" y="1200"/>
                      <a:ext cx="179" cy="12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latinLnBrk="0">
                        <a:defRPr/>
                      </a:pPr>
                      <a:endParaRPr kumimoji="0" lang="ko-KR" altLang="en-US">
                        <a:latin typeface="+mn-ea"/>
                        <a:ea typeface="+mn-ea"/>
                      </a:endParaRPr>
                    </a:p>
                  </p:txBody>
                </p:sp>
              </p:grpSp>
            </p:grpSp>
          </p:grpSp>
          <p:grpSp>
            <p:nvGrpSpPr>
              <p:cNvPr id="12373" name="Group 89"/>
              <p:cNvGrpSpPr>
                <a:grpSpLocks/>
              </p:cNvGrpSpPr>
              <p:nvPr/>
            </p:nvGrpSpPr>
            <p:grpSpPr bwMode="auto">
              <a:xfrm>
                <a:off x="1322" y="844"/>
                <a:ext cx="252" cy="272"/>
                <a:chOff x="1322" y="844"/>
                <a:chExt cx="252" cy="272"/>
              </a:xfrm>
            </p:grpSpPr>
            <p:grpSp>
              <p:nvGrpSpPr>
                <p:cNvPr id="12380" name="Group 90"/>
                <p:cNvGrpSpPr>
                  <a:grpSpLocks/>
                </p:cNvGrpSpPr>
                <p:nvPr/>
              </p:nvGrpSpPr>
              <p:grpSpPr bwMode="auto">
                <a:xfrm>
                  <a:off x="1322" y="844"/>
                  <a:ext cx="252" cy="272"/>
                  <a:chOff x="1322" y="844"/>
                  <a:chExt cx="252" cy="272"/>
                </a:xfrm>
              </p:grpSpPr>
              <p:sp>
                <p:nvSpPr>
                  <p:cNvPr id="12393" name="Freeform 91"/>
                  <p:cNvSpPr>
                    <a:spLocks/>
                  </p:cNvSpPr>
                  <p:nvPr/>
                </p:nvSpPr>
                <p:spPr bwMode="auto">
                  <a:xfrm>
                    <a:off x="1321" y="844"/>
                    <a:ext cx="253" cy="272"/>
                  </a:xfrm>
                  <a:custGeom>
                    <a:avLst/>
                    <a:gdLst>
                      <a:gd name="T0" fmla="*/ 0 w 252"/>
                      <a:gd name="T1" fmla="*/ 128 h 272"/>
                      <a:gd name="T2" fmla="*/ 185 w 252"/>
                      <a:gd name="T3" fmla="*/ 0 h 272"/>
                      <a:gd name="T4" fmla="*/ 255 w 252"/>
                      <a:gd name="T5" fmla="*/ 143 h 272"/>
                      <a:gd name="T6" fmla="*/ 70 w 252"/>
                      <a:gd name="T7" fmla="*/ 272 h 272"/>
                      <a:gd name="T8" fmla="*/ 0 w 252"/>
                      <a:gd name="T9" fmla="*/ 128 h 2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2"/>
                      <a:gd name="T16" fmla="*/ 0 h 272"/>
                      <a:gd name="T17" fmla="*/ 252 w 252"/>
                      <a:gd name="T18" fmla="*/ 272 h 2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2" h="272">
                        <a:moveTo>
                          <a:pt x="0" y="128"/>
                        </a:moveTo>
                        <a:lnTo>
                          <a:pt x="182" y="0"/>
                        </a:lnTo>
                        <a:lnTo>
                          <a:pt x="252" y="143"/>
                        </a:lnTo>
                        <a:lnTo>
                          <a:pt x="70" y="272"/>
                        </a:lnTo>
                        <a:lnTo>
                          <a:pt x="0" y="12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2394" name="Freeform 92"/>
                  <p:cNvSpPr>
                    <a:spLocks/>
                  </p:cNvSpPr>
                  <p:nvPr/>
                </p:nvSpPr>
                <p:spPr bwMode="auto">
                  <a:xfrm>
                    <a:off x="1321" y="844"/>
                    <a:ext cx="253" cy="272"/>
                  </a:xfrm>
                  <a:custGeom>
                    <a:avLst/>
                    <a:gdLst>
                      <a:gd name="T0" fmla="*/ 0 w 252"/>
                      <a:gd name="T1" fmla="*/ 128 h 272"/>
                      <a:gd name="T2" fmla="*/ 185 w 252"/>
                      <a:gd name="T3" fmla="*/ 0 h 272"/>
                      <a:gd name="T4" fmla="*/ 255 w 252"/>
                      <a:gd name="T5" fmla="*/ 143 h 272"/>
                      <a:gd name="T6" fmla="*/ 70 w 252"/>
                      <a:gd name="T7" fmla="*/ 272 h 272"/>
                      <a:gd name="T8" fmla="*/ 0 w 252"/>
                      <a:gd name="T9" fmla="*/ 128 h 2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2"/>
                      <a:gd name="T16" fmla="*/ 0 h 272"/>
                      <a:gd name="T17" fmla="*/ 252 w 252"/>
                      <a:gd name="T18" fmla="*/ 272 h 2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2" h="272">
                        <a:moveTo>
                          <a:pt x="0" y="128"/>
                        </a:moveTo>
                        <a:lnTo>
                          <a:pt x="182" y="0"/>
                        </a:lnTo>
                        <a:lnTo>
                          <a:pt x="252" y="143"/>
                        </a:lnTo>
                        <a:lnTo>
                          <a:pt x="70" y="272"/>
                        </a:lnTo>
                        <a:lnTo>
                          <a:pt x="0" y="128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12381" name="Group 93"/>
                <p:cNvGrpSpPr>
                  <a:grpSpLocks/>
                </p:cNvGrpSpPr>
                <p:nvPr/>
              </p:nvGrpSpPr>
              <p:grpSpPr bwMode="auto">
                <a:xfrm>
                  <a:off x="1341" y="868"/>
                  <a:ext cx="220" cy="226"/>
                  <a:chOff x="1341" y="868"/>
                  <a:chExt cx="220" cy="226"/>
                </a:xfrm>
              </p:grpSpPr>
              <p:grpSp>
                <p:nvGrpSpPr>
                  <p:cNvPr id="12382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1354" y="868"/>
                    <a:ext cx="182" cy="226"/>
                    <a:chOff x="1354" y="868"/>
                    <a:chExt cx="182" cy="226"/>
                  </a:xfrm>
                </p:grpSpPr>
                <p:sp>
                  <p:nvSpPr>
                    <p:cNvPr id="61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67" y="868"/>
                      <a:ext cx="64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latinLnBrk="0">
                        <a:defRPr/>
                      </a:pPr>
                      <a:endParaRPr kumimoji="0" lang="ko-KR" altLang="en-US">
                        <a:latin typeface="+mn-ea"/>
                        <a:ea typeface="+mn-ea"/>
                      </a:endParaRPr>
                    </a:p>
                  </p:txBody>
                </p:sp>
                <p:sp>
                  <p:nvSpPr>
                    <p:cNvPr id="62" name="Line 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3" y="892"/>
                      <a:ext cx="63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latinLnBrk="0">
                        <a:defRPr/>
                      </a:pPr>
                      <a:endParaRPr kumimoji="0" lang="ko-KR" altLang="en-US">
                        <a:latin typeface="+mn-ea"/>
                        <a:ea typeface="+mn-ea"/>
                      </a:endParaRPr>
                    </a:p>
                  </p:txBody>
                </p:sp>
                <p:sp>
                  <p:nvSpPr>
                    <p:cNvPr id="63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13" y="912"/>
                      <a:ext cx="58" cy="13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latinLnBrk="0">
                        <a:defRPr/>
                      </a:pPr>
                      <a:endParaRPr kumimoji="0" lang="ko-KR" altLang="en-US">
                        <a:latin typeface="+mn-ea"/>
                        <a:ea typeface="+mn-ea"/>
                      </a:endParaRPr>
                    </a:p>
                  </p:txBody>
                </p:sp>
                <p:sp>
                  <p:nvSpPr>
                    <p:cNvPr id="64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81" y="926"/>
                      <a:ext cx="75" cy="15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latinLnBrk="0">
                        <a:defRPr/>
                      </a:pPr>
                      <a:endParaRPr kumimoji="0" lang="ko-KR" altLang="en-US">
                        <a:latin typeface="+mn-ea"/>
                        <a:ea typeface="+mn-ea"/>
                      </a:endParaRPr>
                    </a:p>
                  </p:txBody>
                </p:sp>
                <p:sp>
                  <p:nvSpPr>
                    <p:cNvPr id="65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54" y="953"/>
                      <a:ext cx="64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latinLnBrk="0">
                        <a:defRPr/>
                      </a:pPr>
                      <a:endParaRPr kumimoji="0" lang="ko-KR" altLang="en-US">
                        <a:latin typeface="+mn-ea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12383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1341" y="878"/>
                    <a:ext cx="220" cy="209"/>
                    <a:chOff x="1341" y="878"/>
                    <a:chExt cx="220" cy="209"/>
                  </a:xfrm>
                </p:grpSpPr>
                <p:sp>
                  <p:nvSpPr>
                    <p:cNvPr id="57" name="Line 10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341" y="878"/>
                      <a:ext cx="178" cy="12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latinLnBrk="0">
                        <a:defRPr/>
                      </a:pPr>
                      <a:endParaRPr kumimoji="0" lang="ko-KR" altLang="en-US">
                        <a:latin typeface="+mn-ea"/>
                        <a:ea typeface="+mn-ea"/>
                      </a:endParaRPr>
                    </a:p>
                  </p:txBody>
                </p:sp>
                <p:sp>
                  <p:nvSpPr>
                    <p:cNvPr id="58" name="Line 10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359" y="904"/>
                      <a:ext cx="173" cy="12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latinLnBrk="0">
                        <a:defRPr/>
                      </a:pPr>
                      <a:endParaRPr kumimoji="0" lang="ko-KR" altLang="en-US">
                        <a:latin typeface="+mn-ea"/>
                        <a:ea typeface="+mn-ea"/>
                      </a:endParaRPr>
                    </a:p>
                  </p:txBody>
                </p:sp>
                <p:sp>
                  <p:nvSpPr>
                    <p:cNvPr id="59" name="Line 10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368" y="932"/>
                      <a:ext cx="176" cy="12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latinLnBrk="0">
                        <a:defRPr/>
                      </a:pPr>
                      <a:endParaRPr kumimoji="0" lang="ko-KR" altLang="en-US">
                        <a:latin typeface="+mn-ea"/>
                        <a:ea typeface="+mn-ea"/>
                      </a:endParaRPr>
                    </a:p>
                  </p:txBody>
                </p:sp>
                <p:sp>
                  <p:nvSpPr>
                    <p:cNvPr id="60" name="Line 10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383" y="963"/>
                      <a:ext cx="178" cy="11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latinLnBrk="0">
                        <a:defRPr/>
                      </a:pPr>
                      <a:endParaRPr kumimoji="0" lang="ko-KR" altLang="en-US">
                        <a:latin typeface="+mn-ea"/>
                        <a:ea typeface="+mn-ea"/>
                      </a:endParaRPr>
                    </a:p>
                  </p:txBody>
                </p:sp>
              </p:grpSp>
            </p:grpSp>
          </p:grpSp>
          <p:grpSp>
            <p:nvGrpSpPr>
              <p:cNvPr id="12374" name="Group 105"/>
              <p:cNvGrpSpPr>
                <a:grpSpLocks/>
              </p:cNvGrpSpPr>
              <p:nvPr/>
            </p:nvGrpSpPr>
            <p:grpSpPr bwMode="auto">
              <a:xfrm>
                <a:off x="1215" y="1052"/>
                <a:ext cx="59" cy="121"/>
                <a:chOff x="1215" y="1052"/>
                <a:chExt cx="59" cy="121"/>
              </a:xfrm>
            </p:grpSpPr>
            <p:sp>
              <p:nvSpPr>
                <p:cNvPr id="12378" name="Freeform 106"/>
                <p:cNvSpPr>
                  <a:spLocks/>
                </p:cNvSpPr>
                <p:nvPr/>
              </p:nvSpPr>
              <p:spPr bwMode="auto">
                <a:xfrm>
                  <a:off x="1215" y="1053"/>
                  <a:ext cx="59" cy="120"/>
                </a:xfrm>
                <a:custGeom>
                  <a:avLst/>
                  <a:gdLst>
                    <a:gd name="T0" fmla="*/ 19 w 59"/>
                    <a:gd name="T1" fmla="*/ 0 h 121"/>
                    <a:gd name="T2" fmla="*/ 59 w 59"/>
                    <a:gd name="T3" fmla="*/ 0 h 121"/>
                    <a:gd name="T4" fmla="*/ 48 w 59"/>
                    <a:gd name="T5" fmla="*/ 16 h 121"/>
                    <a:gd name="T6" fmla="*/ 48 w 59"/>
                    <a:gd name="T7" fmla="*/ 32 h 121"/>
                    <a:gd name="T8" fmla="*/ 41 w 59"/>
                    <a:gd name="T9" fmla="*/ 53 h 121"/>
                    <a:gd name="T10" fmla="*/ 41 w 59"/>
                    <a:gd name="T11" fmla="*/ 61 h 121"/>
                    <a:gd name="T12" fmla="*/ 41 w 59"/>
                    <a:gd name="T13" fmla="*/ 76 h 121"/>
                    <a:gd name="T14" fmla="*/ 41 w 59"/>
                    <a:gd name="T15" fmla="*/ 87 h 121"/>
                    <a:gd name="T16" fmla="*/ 41 w 59"/>
                    <a:gd name="T17" fmla="*/ 98 h 121"/>
                    <a:gd name="T18" fmla="*/ 41 w 59"/>
                    <a:gd name="T19" fmla="*/ 108 h 121"/>
                    <a:gd name="T20" fmla="*/ 41 w 59"/>
                    <a:gd name="T21" fmla="*/ 118 h 121"/>
                    <a:gd name="T22" fmla="*/ 0 w 59"/>
                    <a:gd name="T23" fmla="*/ 118 h 121"/>
                    <a:gd name="T24" fmla="*/ 0 w 59"/>
                    <a:gd name="T25" fmla="*/ 113 h 121"/>
                    <a:gd name="T26" fmla="*/ 0 w 59"/>
                    <a:gd name="T27" fmla="*/ 103 h 121"/>
                    <a:gd name="T28" fmla="*/ 0 w 59"/>
                    <a:gd name="T29" fmla="*/ 92 h 121"/>
                    <a:gd name="T30" fmla="*/ 0 w 59"/>
                    <a:gd name="T31" fmla="*/ 81 h 121"/>
                    <a:gd name="T32" fmla="*/ 0 w 59"/>
                    <a:gd name="T33" fmla="*/ 71 h 121"/>
                    <a:gd name="T34" fmla="*/ 0 w 59"/>
                    <a:gd name="T35" fmla="*/ 66 h 121"/>
                    <a:gd name="T36" fmla="*/ 0 w 59"/>
                    <a:gd name="T37" fmla="*/ 58 h 121"/>
                    <a:gd name="T38" fmla="*/ 6 w 59"/>
                    <a:gd name="T39" fmla="*/ 47 h 121"/>
                    <a:gd name="T40" fmla="*/ 6 w 59"/>
                    <a:gd name="T41" fmla="*/ 37 h 121"/>
                    <a:gd name="T42" fmla="*/ 6 w 59"/>
                    <a:gd name="T43" fmla="*/ 27 h 121"/>
                    <a:gd name="T44" fmla="*/ 12 w 59"/>
                    <a:gd name="T45" fmla="*/ 16 h 121"/>
                    <a:gd name="T46" fmla="*/ 19 w 59"/>
                    <a:gd name="T47" fmla="*/ 5 h 121"/>
                    <a:gd name="T48" fmla="*/ 19 w 59"/>
                    <a:gd name="T49" fmla="*/ 0 h 12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9"/>
                    <a:gd name="T76" fmla="*/ 0 h 121"/>
                    <a:gd name="T77" fmla="*/ 59 w 59"/>
                    <a:gd name="T78" fmla="*/ 121 h 12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9" h="121">
                      <a:moveTo>
                        <a:pt x="19" y="0"/>
                      </a:moveTo>
                      <a:lnTo>
                        <a:pt x="59" y="0"/>
                      </a:lnTo>
                      <a:lnTo>
                        <a:pt x="48" y="16"/>
                      </a:lnTo>
                      <a:lnTo>
                        <a:pt x="48" y="32"/>
                      </a:lnTo>
                      <a:lnTo>
                        <a:pt x="41" y="53"/>
                      </a:lnTo>
                      <a:lnTo>
                        <a:pt x="41" y="64"/>
                      </a:lnTo>
                      <a:lnTo>
                        <a:pt x="41" y="79"/>
                      </a:lnTo>
                      <a:lnTo>
                        <a:pt x="41" y="90"/>
                      </a:lnTo>
                      <a:lnTo>
                        <a:pt x="41" y="101"/>
                      </a:lnTo>
                      <a:lnTo>
                        <a:pt x="41" y="111"/>
                      </a:lnTo>
                      <a:lnTo>
                        <a:pt x="41" y="121"/>
                      </a:lnTo>
                      <a:lnTo>
                        <a:pt x="0" y="121"/>
                      </a:lnTo>
                      <a:lnTo>
                        <a:pt x="0" y="116"/>
                      </a:lnTo>
                      <a:lnTo>
                        <a:pt x="0" y="106"/>
                      </a:lnTo>
                      <a:lnTo>
                        <a:pt x="0" y="95"/>
                      </a:lnTo>
                      <a:lnTo>
                        <a:pt x="0" y="84"/>
                      </a:lnTo>
                      <a:lnTo>
                        <a:pt x="0" y="74"/>
                      </a:lnTo>
                      <a:lnTo>
                        <a:pt x="0" y="69"/>
                      </a:lnTo>
                      <a:lnTo>
                        <a:pt x="0" y="58"/>
                      </a:lnTo>
                      <a:lnTo>
                        <a:pt x="6" y="47"/>
                      </a:lnTo>
                      <a:lnTo>
                        <a:pt x="6" y="37"/>
                      </a:lnTo>
                      <a:lnTo>
                        <a:pt x="6" y="27"/>
                      </a:lnTo>
                      <a:lnTo>
                        <a:pt x="12" y="16"/>
                      </a:lnTo>
                      <a:lnTo>
                        <a:pt x="19" y="5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379" name="Freeform 107"/>
                <p:cNvSpPr>
                  <a:spLocks/>
                </p:cNvSpPr>
                <p:nvPr/>
              </p:nvSpPr>
              <p:spPr bwMode="auto">
                <a:xfrm>
                  <a:off x="1215" y="1053"/>
                  <a:ext cx="59" cy="120"/>
                </a:xfrm>
                <a:custGeom>
                  <a:avLst/>
                  <a:gdLst>
                    <a:gd name="T0" fmla="*/ 19 w 59"/>
                    <a:gd name="T1" fmla="*/ 0 h 121"/>
                    <a:gd name="T2" fmla="*/ 59 w 59"/>
                    <a:gd name="T3" fmla="*/ 0 h 121"/>
                    <a:gd name="T4" fmla="*/ 48 w 59"/>
                    <a:gd name="T5" fmla="*/ 16 h 121"/>
                    <a:gd name="T6" fmla="*/ 48 w 59"/>
                    <a:gd name="T7" fmla="*/ 32 h 121"/>
                    <a:gd name="T8" fmla="*/ 41 w 59"/>
                    <a:gd name="T9" fmla="*/ 53 h 121"/>
                    <a:gd name="T10" fmla="*/ 41 w 59"/>
                    <a:gd name="T11" fmla="*/ 61 h 121"/>
                    <a:gd name="T12" fmla="*/ 41 w 59"/>
                    <a:gd name="T13" fmla="*/ 76 h 121"/>
                    <a:gd name="T14" fmla="*/ 41 w 59"/>
                    <a:gd name="T15" fmla="*/ 87 h 121"/>
                    <a:gd name="T16" fmla="*/ 41 w 59"/>
                    <a:gd name="T17" fmla="*/ 98 h 121"/>
                    <a:gd name="T18" fmla="*/ 41 w 59"/>
                    <a:gd name="T19" fmla="*/ 108 h 121"/>
                    <a:gd name="T20" fmla="*/ 41 w 59"/>
                    <a:gd name="T21" fmla="*/ 118 h 121"/>
                    <a:gd name="T22" fmla="*/ 0 w 59"/>
                    <a:gd name="T23" fmla="*/ 118 h 121"/>
                    <a:gd name="T24" fmla="*/ 0 w 59"/>
                    <a:gd name="T25" fmla="*/ 113 h 121"/>
                    <a:gd name="T26" fmla="*/ 0 w 59"/>
                    <a:gd name="T27" fmla="*/ 103 h 121"/>
                    <a:gd name="T28" fmla="*/ 0 w 59"/>
                    <a:gd name="T29" fmla="*/ 92 h 121"/>
                    <a:gd name="T30" fmla="*/ 0 w 59"/>
                    <a:gd name="T31" fmla="*/ 81 h 121"/>
                    <a:gd name="T32" fmla="*/ 0 w 59"/>
                    <a:gd name="T33" fmla="*/ 71 h 121"/>
                    <a:gd name="T34" fmla="*/ 0 w 59"/>
                    <a:gd name="T35" fmla="*/ 66 h 121"/>
                    <a:gd name="T36" fmla="*/ 0 w 59"/>
                    <a:gd name="T37" fmla="*/ 58 h 121"/>
                    <a:gd name="T38" fmla="*/ 6 w 59"/>
                    <a:gd name="T39" fmla="*/ 47 h 121"/>
                    <a:gd name="T40" fmla="*/ 6 w 59"/>
                    <a:gd name="T41" fmla="*/ 37 h 121"/>
                    <a:gd name="T42" fmla="*/ 6 w 59"/>
                    <a:gd name="T43" fmla="*/ 27 h 121"/>
                    <a:gd name="T44" fmla="*/ 12 w 59"/>
                    <a:gd name="T45" fmla="*/ 16 h 121"/>
                    <a:gd name="T46" fmla="*/ 19 w 59"/>
                    <a:gd name="T47" fmla="*/ 5 h 121"/>
                    <a:gd name="T48" fmla="*/ 19 w 59"/>
                    <a:gd name="T49" fmla="*/ 0 h 12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9"/>
                    <a:gd name="T76" fmla="*/ 0 h 121"/>
                    <a:gd name="T77" fmla="*/ 59 w 59"/>
                    <a:gd name="T78" fmla="*/ 121 h 12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9" h="121">
                      <a:moveTo>
                        <a:pt x="19" y="0"/>
                      </a:moveTo>
                      <a:lnTo>
                        <a:pt x="59" y="0"/>
                      </a:lnTo>
                      <a:lnTo>
                        <a:pt x="48" y="16"/>
                      </a:lnTo>
                      <a:lnTo>
                        <a:pt x="48" y="32"/>
                      </a:lnTo>
                      <a:lnTo>
                        <a:pt x="41" y="53"/>
                      </a:lnTo>
                      <a:lnTo>
                        <a:pt x="41" y="64"/>
                      </a:lnTo>
                      <a:lnTo>
                        <a:pt x="41" y="79"/>
                      </a:lnTo>
                      <a:lnTo>
                        <a:pt x="41" y="90"/>
                      </a:lnTo>
                      <a:lnTo>
                        <a:pt x="41" y="101"/>
                      </a:lnTo>
                      <a:lnTo>
                        <a:pt x="41" y="111"/>
                      </a:lnTo>
                      <a:lnTo>
                        <a:pt x="41" y="121"/>
                      </a:lnTo>
                      <a:lnTo>
                        <a:pt x="0" y="121"/>
                      </a:lnTo>
                      <a:lnTo>
                        <a:pt x="0" y="116"/>
                      </a:lnTo>
                      <a:lnTo>
                        <a:pt x="0" y="106"/>
                      </a:lnTo>
                      <a:lnTo>
                        <a:pt x="0" y="95"/>
                      </a:lnTo>
                      <a:lnTo>
                        <a:pt x="0" y="84"/>
                      </a:lnTo>
                      <a:lnTo>
                        <a:pt x="0" y="74"/>
                      </a:lnTo>
                      <a:lnTo>
                        <a:pt x="0" y="69"/>
                      </a:lnTo>
                      <a:lnTo>
                        <a:pt x="0" y="58"/>
                      </a:lnTo>
                      <a:lnTo>
                        <a:pt x="6" y="47"/>
                      </a:lnTo>
                      <a:lnTo>
                        <a:pt x="6" y="37"/>
                      </a:lnTo>
                      <a:lnTo>
                        <a:pt x="6" y="27"/>
                      </a:lnTo>
                      <a:lnTo>
                        <a:pt x="12" y="16"/>
                      </a:lnTo>
                      <a:lnTo>
                        <a:pt x="19" y="5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2375" name="Group 108"/>
              <p:cNvGrpSpPr>
                <a:grpSpLocks/>
              </p:cNvGrpSpPr>
              <p:nvPr/>
            </p:nvGrpSpPr>
            <p:grpSpPr bwMode="auto">
              <a:xfrm>
                <a:off x="1239" y="1004"/>
                <a:ext cx="100" cy="127"/>
                <a:chOff x="1239" y="1004"/>
                <a:chExt cx="100" cy="127"/>
              </a:xfrm>
            </p:grpSpPr>
            <p:sp>
              <p:nvSpPr>
                <p:cNvPr id="12376" name="Freeform 109"/>
                <p:cNvSpPr>
                  <a:spLocks/>
                </p:cNvSpPr>
                <p:nvPr/>
              </p:nvSpPr>
              <p:spPr bwMode="auto">
                <a:xfrm>
                  <a:off x="1239" y="1004"/>
                  <a:ext cx="100" cy="126"/>
                </a:xfrm>
                <a:custGeom>
                  <a:avLst/>
                  <a:gdLst>
                    <a:gd name="T0" fmla="*/ 0 w 100"/>
                    <a:gd name="T1" fmla="*/ 108 h 127"/>
                    <a:gd name="T2" fmla="*/ 0 w 100"/>
                    <a:gd name="T3" fmla="*/ 98 h 127"/>
                    <a:gd name="T4" fmla="*/ 6 w 100"/>
                    <a:gd name="T5" fmla="*/ 87 h 127"/>
                    <a:gd name="T6" fmla="*/ 6 w 100"/>
                    <a:gd name="T7" fmla="*/ 77 h 127"/>
                    <a:gd name="T8" fmla="*/ 12 w 100"/>
                    <a:gd name="T9" fmla="*/ 65 h 127"/>
                    <a:gd name="T10" fmla="*/ 18 w 100"/>
                    <a:gd name="T11" fmla="*/ 58 h 127"/>
                    <a:gd name="T12" fmla="*/ 24 w 100"/>
                    <a:gd name="T13" fmla="*/ 48 h 127"/>
                    <a:gd name="T14" fmla="*/ 30 w 100"/>
                    <a:gd name="T15" fmla="*/ 37 h 127"/>
                    <a:gd name="T16" fmla="*/ 35 w 100"/>
                    <a:gd name="T17" fmla="*/ 26 h 127"/>
                    <a:gd name="T18" fmla="*/ 41 w 100"/>
                    <a:gd name="T19" fmla="*/ 21 h 127"/>
                    <a:gd name="T20" fmla="*/ 47 w 100"/>
                    <a:gd name="T21" fmla="*/ 16 h 127"/>
                    <a:gd name="T22" fmla="*/ 53 w 100"/>
                    <a:gd name="T23" fmla="*/ 10 h 127"/>
                    <a:gd name="T24" fmla="*/ 59 w 100"/>
                    <a:gd name="T25" fmla="*/ 5 h 127"/>
                    <a:gd name="T26" fmla="*/ 65 w 100"/>
                    <a:gd name="T27" fmla="*/ 0 h 127"/>
                    <a:gd name="T28" fmla="*/ 100 w 100"/>
                    <a:gd name="T29" fmla="*/ 16 h 127"/>
                    <a:gd name="T30" fmla="*/ 89 w 100"/>
                    <a:gd name="T31" fmla="*/ 21 h 127"/>
                    <a:gd name="T32" fmla="*/ 82 w 100"/>
                    <a:gd name="T33" fmla="*/ 26 h 127"/>
                    <a:gd name="T34" fmla="*/ 76 w 100"/>
                    <a:gd name="T35" fmla="*/ 37 h 127"/>
                    <a:gd name="T36" fmla="*/ 70 w 100"/>
                    <a:gd name="T37" fmla="*/ 42 h 127"/>
                    <a:gd name="T38" fmla="*/ 65 w 100"/>
                    <a:gd name="T39" fmla="*/ 48 h 127"/>
                    <a:gd name="T40" fmla="*/ 59 w 100"/>
                    <a:gd name="T41" fmla="*/ 53 h 127"/>
                    <a:gd name="T42" fmla="*/ 53 w 100"/>
                    <a:gd name="T43" fmla="*/ 63 h 127"/>
                    <a:gd name="T44" fmla="*/ 53 w 100"/>
                    <a:gd name="T45" fmla="*/ 65 h 127"/>
                    <a:gd name="T46" fmla="*/ 47 w 100"/>
                    <a:gd name="T47" fmla="*/ 77 h 127"/>
                    <a:gd name="T48" fmla="*/ 41 w 100"/>
                    <a:gd name="T49" fmla="*/ 87 h 127"/>
                    <a:gd name="T50" fmla="*/ 35 w 100"/>
                    <a:gd name="T51" fmla="*/ 98 h 127"/>
                    <a:gd name="T52" fmla="*/ 35 w 100"/>
                    <a:gd name="T53" fmla="*/ 103 h 127"/>
                    <a:gd name="T54" fmla="*/ 35 w 100"/>
                    <a:gd name="T55" fmla="*/ 113 h 127"/>
                    <a:gd name="T56" fmla="*/ 30 w 100"/>
                    <a:gd name="T57" fmla="*/ 124 h 127"/>
                    <a:gd name="T58" fmla="*/ 0 w 100"/>
                    <a:gd name="T59" fmla="*/ 108 h 12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00"/>
                    <a:gd name="T91" fmla="*/ 0 h 127"/>
                    <a:gd name="T92" fmla="*/ 100 w 100"/>
                    <a:gd name="T93" fmla="*/ 127 h 12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00" h="127">
                      <a:moveTo>
                        <a:pt x="0" y="111"/>
                      </a:moveTo>
                      <a:lnTo>
                        <a:pt x="0" y="101"/>
                      </a:lnTo>
                      <a:lnTo>
                        <a:pt x="6" y="90"/>
                      </a:lnTo>
                      <a:lnTo>
                        <a:pt x="6" y="80"/>
                      </a:lnTo>
                      <a:lnTo>
                        <a:pt x="12" y="68"/>
                      </a:lnTo>
                      <a:lnTo>
                        <a:pt x="18" y="58"/>
                      </a:lnTo>
                      <a:lnTo>
                        <a:pt x="24" y="48"/>
                      </a:lnTo>
                      <a:lnTo>
                        <a:pt x="30" y="37"/>
                      </a:lnTo>
                      <a:lnTo>
                        <a:pt x="35" y="26"/>
                      </a:lnTo>
                      <a:lnTo>
                        <a:pt x="41" y="21"/>
                      </a:lnTo>
                      <a:lnTo>
                        <a:pt x="47" y="16"/>
                      </a:lnTo>
                      <a:lnTo>
                        <a:pt x="53" y="10"/>
                      </a:lnTo>
                      <a:lnTo>
                        <a:pt x="59" y="5"/>
                      </a:lnTo>
                      <a:lnTo>
                        <a:pt x="65" y="0"/>
                      </a:lnTo>
                      <a:lnTo>
                        <a:pt x="100" y="16"/>
                      </a:lnTo>
                      <a:lnTo>
                        <a:pt x="89" y="21"/>
                      </a:lnTo>
                      <a:lnTo>
                        <a:pt x="82" y="26"/>
                      </a:lnTo>
                      <a:lnTo>
                        <a:pt x="76" y="37"/>
                      </a:lnTo>
                      <a:lnTo>
                        <a:pt x="70" y="42"/>
                      </a:lnTo>
                      <a:lnTo>
                        <a:pt x="65" y="48"/>
                      </a:lnTo>
                      <a:lnTo>
                        <a:pt x="59" y="53"/>
                      </a:lnTo>
                      <a:lnTo>
                        <a:pt x="53" y="63"/>
                      </a:lnTo>
                      <a:lnTo>
                        <a:pt x="53" y="68"/>
                      </a:lnTo>
                      <a:lnTo>
                        <a:pt x="47" y="80"/>
                      </a:lnTo>
                      <a:lnTo>
                        <a:pt x="41" y="90"/>
                      </a:lnTo>
                      <a:lnTo>
                        <a:pt x="35" y="101"/>
                      </a:lnTo>
                      <a:lnTo>
                        <a:pt x="35" y="106"/>
                      </a:lnTo>
                      <a:lnTo>
                        <a:pt x="35" y="116"/>
                      </a:lnTo>
                      <a:lnTo>
                        <a:pt x="30" y="127"/>
                      </a:lnTo>
                      <a:lnTo>
                        <a:pt x="0" y="11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377" name="Freeform 110"/>
                <p:cNvSpPr>
                  <a:spLocks/>
                </p:cNvSpPr>
                <p:nvPr/>
              </p:nvSpPr>
              <p:spPr bwMode="auto">
                <a:xfrm>
                  <a:off x="1239" y="1004"/>
                  <a:ext cx="100" cy="126"/>
                </a:xfrm>
                <a:custGeom>
                  <a:avLst/>
                  <a:gdLst>
                    <a:gd name="T0" fmla="*/ 0 w 100"/>
                    <a:gd name="T1" fmla="*/ 108 h 127"/>
                    <a:gd name="T2" fmla="*/ 0 w 100"/>
                    <a:gd name="T3" fmla="*/ 98 h 127"/>
                    <a:gd name="T4" fmla="*/ 6 w 100"/>
                    <a:gd name="T5" fmla="*/ 87 h 127"/>
                    <a:gd name="T6" fmla="*/ 6 w 100"/>
                    <a:gd name="T7" fmla="*/ 77 h 127"/>
                    <a:gd name="T8" fmla="*/ 12 w 100"/>
                    <a:gd name="T9" fmla="*/ 65 h 127"/>
                    <a:gd name="T10" fmla="*/ 18 w 100"/>
                    <a:gd name="T11" fmla="*/ 58 h 127"/>
                    <a:gd name="T12" fmla="*/ 24 w 100"/>
                    <a:gd name="T13" fmla="*/ 48 h 127"/>
                    <a:gd name="T14" fmla="*/ 30 w 100"/>
                    <a:gd name="T15" fmla="*/ 37 h 127"/>
                    <a:gd name="T16" fmla="*/ 35 w 100"/>
                    <a:gd name="T17" fmla="*/ 26 h 127"/>
                    <a:gd name="T18" fmla="*/ 41 w 100"/>
                    <a:gd name="T19" fmla="*/ 21 h 127"/>
                    <a:gd name="T20" fmla="*/ 47 w 100"/>
                    <a:gd name="T21" fmla="*/ 16 h 127"/>
                    <a:gd name="T22" fmla="*/ 53 w 100"/>
                    <a:gd name="T23" fmla="*/ 10 h 127"/>
                    <a:gd name="T24" fmla="*/ 59 w 100"/>
                    <a:gd name="T25" fmla="*/ 5 h 127"/>
                    <a:gd name="T26" fmla="*/ 65 w 100"/>
                    <a:gd name="T27" fmla="*/ 0 h 127"/>
                    <a:gd name="T28" fmla="*/ 100 w 100"/>
                    <a:gd name="T29" fmla="*/ 16 h 127"/>
                    <a:gd name="T30" fmla="*/ 89 w 100"/>
                    <a:gd name="T31" fmla="*/ 21 h 127"/>
                    <a:gd name="T32" fmla="*/ 82 w 100"/>
                    <a:gd name="T33" fmla="*/ 26 h 127"/>
                    <a:gd name="T34" fmla="*/ 76 w 100"/>
                    <a:gd name="T35" fmla="*/ 37 h 127"/>
                    <a:gd name="T36" fmla="*/ 70 w 100"/>
                    <a:gd name="T37" fmla="*/ 42 h 127"/>
                    <a:gd name="T38" fmla="*/ 65 w 100"/>
                    <a:gd name="T39" fmla="*/ 48 h 127"/>
                    <a:gd name="T40" fmla="*/ 59 w 100"/>
                    <a:gd name="T41" fmla="*/ 53 h 127"/>
                    <a:gd name="T42" fmla="*/ 53 w 100"/>
                    <a:gd name="T43" fmla="*/ 63 h 127"/>
                    <a:gd name="T44" fmla="*/ 53 w 100"/>
                    <a:gd name="T45" fmla="*/ 65 h 127"/>
                    <a:gd name="T46" fmla="*/ 47 w 100"/>
                    <a:gd name="T47" fmla="*/ 77 h 127"/>
                    <a:gd name="T48" fmla="*/ 41 w 100"/>
                    <a:gd name="T49" fmla="*/ 87 h 127"/>
                    <a:gd name="T50" fmla="*/ 35 w 100"/>
                    <a:gd name="T51" fmla="*/ 98 h 127"/>
                    <a:gd name="T52" fmla="*/ 35 w 100"/>
                    <a:gd name="T53" fmla="*/ 103 h 127"/>
                    <a:gd name="T54" fmla="*/ 35 w 100"/>
                    <a:gd name="T55" fmla="*/ 113 h 127"/>
                    <a:gd name="T56" fmla="*/ 30 w 100"/>
                    <a:gd name="T57" fmla="*/ 124 h 127"/>
                    <a:gd name="T58" fmla="*/ 0 w 100"/>
                    <a:gd name="T59" fmla="*/ 108 h 12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00"/>
                    <a:gd name="T91" fmla="*/ 0 h 127"/>
                    <a:gd name="T92" fmla="*/ 100 w 100"/>
                    <a:gd name="T93" fmla="*/ 127 h 12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00" h="127">
                      <a:moveTo>
                        <a:pt x="0" y="111"/>
                      </a:moveTo>
                      <a:lnTo>
                        <a:pt x="0" y="101"/>
                      </a:lnTo>
                      <a:lnTo>
                        <a:pt x="6" y="90"/>
                      </a:lnTo>
                      <a:lnTo>
                        <a:pt x="6" y="80"/>
                      </a:lnTo>
                      <a:lnTo>
                        <a:pt x="12" y="68"/>
                      </a:lnTo>
                      <a:lnTo>
                        <a:pt x="18" y="58"/>
                      </a:lnTo>
                      <a:lnTo>
                        <a:pt x="24" y="48"/>
                      </a:lnTo>
                      <a:lnTo>
                        <a:pt x="30" y="37"/>
                      </a:lnTo>
                      <a:lnTo>
                        <a:pt x="35" y="26"/>
                      </a:lnTo>
                      <a:lnTo>
                        <a:pt x="41" y="21"/>
                      </a:lnTo>
                      <a:lnTo>
                        <a:pt x="47" y="16"/>
                      </a:lnTo>
                      <a:lnTo>
                        <a:pt x="53" y="10"/>
                      </a:lnTo>
                      <a:lnTo>
                        <a:pt x="59" y="5"/>
                      </a:lnTo>
                      <a:lnTo>
                        <a:pt x="65" y="0"/>
                      </a:lnTo>
                      <a:lnTo>
                        <a:pt x="100" y="16"/>
                      </a:lnTo>
                      <a:lnTo>
                        <a:pt x="89" y="21"/>
                      </a:lnTo>
                      <a:lnTo>
                        <a:pt x="82" y="26"/>
                      </a:lnTo>
                      <a:lnTo>
                        <a:pt x="76" y="37"/>
                      </a:lnTo>
                      <a:lnTo>
                        <a:pt x="70" y="42"/>
                      </a:lnTo>
                      <a:lnTo>
                        <a:pt x="65" y="48"/>
                      </a:lnTo>
                      <a:lnTo>
                        <a:pt x="59" y="53"/>
                      </a:lnTo>
                      <a:lnTo>
                        <a:pt x="53" y="63"/>
                      </a:lnTo>
                      <a:lnTo>
                        <a:pt x="53" y="68"/>
                      </a:lnTo>
                      <a:lnTo>
                        <a:pt x="47" y="80"/>
                      </a:lnTo>
                      <a:lnTo>
                        <a:pt x="41" y="90"/>
                      </a:lnTo>
                      <a:lnTo>
                        <a:pt x="35" y="101"/>
                      </a:lnTo>
                      <a:lnTo>
                        <a:pt x="35" y="106"/>
                      </a:lnTo>
                      <a:lnTo>
                        <a:pt x="35" y="116"/>
                      </a:lnTo>
                      <a:lnTo>
                        <a:pt x="30" y="127"/>
                      </a:lnTo>
                      <a:lnTo>
                        <a:pt x="0" y="11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105" name="Text Box 111"/>
            <p:cNvSpPr txBox="1">
              <a:spLocks noChangeArrowheads="1"/>
            </p:cNvSpPr>
            <p:nvPr/>
          </p:nvSpPr>
          <p:spPr bwMode="auto">
            <a:xfrm>
              <a:off x="2827338" y="4162297"/>
              <a:ext cx="812800" cy="437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altLang="ko-KR" sz="1400">
                  <a:latin typeface="+mn-ea"/>
                  <a:ea typeface="+mn-ea"/>
                </a:rPr>
                <a:t>Mobile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altLang="ko-KR" sz="1400">
                  <a:latin typeface="+mn-ea"/>
                  <a:ea typeface="+mn-ea"/>
                </a:rPr>
                <a:t>Network</a:t>
              </a:r>
            </a:p>
          </p:txBody>
        </p:sp>
        <p:sp>
          <p:nvSpPr>
            <p:cNvPr id="12312" name="Rectangle 112"/>
            <p:cNvSpPr>
              <a:spLocks noChangeArrowheads="1"/>
            </p:cNvSpPr>
            <p:nvPr/>
          </p:nvSpPr>
          <p:spPr bwMode="auto">
            <a:xfrm>
              <a:off x="7572375" y="3165475"/>
              <a:ext cx="928688" cy="40005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ko-KR" sz="1200"/>
                <a:t>An individual</a:t>
              </a:r>
              <a:endParaRPr lang="ko-KR" altLang="en-US" sz="1200"/>
            </a:p>
          </p:txBody>
        </p:sp>
        <p:grpSp>
          <p:nvGrpSpPr>
            <p:cNvPr id="12313" name="Group 113"/>
            <p:cNvGrpSpPr>
              <a:grpSpLocks/>
            </p:cNvGrpSpPr>
            <p:nvPr/>
          </p:nvGrpSpPr>
          <p:grpSpPr bwMode="auto">
            <a:xfrm>
              <a:off x="3970338" y="3873500"/>
              <a:ext cx="315912" cy="769938"/>
              <a:chOff x="2061" y="1488"/>
              <a:chExt cx="191" cy="517"/>
            </a:xfrm>
          </p:grpSpPr>
          <p:sp>
            <p:nvSpPr>
              <p:cNvPr id="12353" name="Freeform 114"/>
              <p:cNvSpPr>
                <a:spLocks/>
              </p:cNvSpPr>
              <p:nvPr/>
            </p:nvSpPr>
            <p:spPr bwMode="auto">
              <a:xfrm>
                <a:off x="2137" y="1588"/>
                <a:ext cx="37" cy="46"/>
              </a:xfrm>
              <a:custGeom>
                <a:avLst/>
                <a:gdLst>
                  <a:gd name="T0" fmla="*/ 6 w 37"/>
                  <a:gd name="T1" fmla="*/ 10 h 46"/>
                  <a:gd name="T2" fmla="*/ 19 w 37"/>
                  <a:gd name="T3" fmla="*/ 0 h 46"/>
                  <a:gd name="T4" fmla="*/ 30 w 37"/>
                  <a:gd name="T5" fmla="*/ 10 h 46"/>
                  <a:gd name="T6" fmla="*/ 36 w 37"/>
                  <a:gd name="T7" fmla="*/ 37 h 46"/>
                  <a:gd name="T8" fmla="*/ 19 w 37"/>
                  <a:gd name="T9" fmla="*/ 45 h 46"/>
                  <a:gd name="T10" fmla="*/ 0 w 37"/>
                  <a:gd name="T11" fmla="*/ 37 h 46"/>
                  <a:gd name="T12" fmla="*/ 6 w 37"/>
                  <a:gd name="T13" fmla="*/ 1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46"/>
                  <a:gd name="T23" fmla="*/ 37 w 37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46">
                    <a:moveTo>
                      <a:pt x="6" y="10"/>
                    </a:moveTo>
                    <a:lnTo>
                      <a:pt x="19" y="0"/>
                    </a:lnTo>
                    <a:lnTo>
                      <a:pt x="30" y="10"/>
                    </a:lnTo>
                    <a:lnTo>
                      <a:pt x="36" y="37"/>
                    </a:lnTo>
                    <a:lnTo>
                      <a:pt x="19" y="45"/>
                    </a:lnTo>
                    <a:lnTo>
                      <a:pt x="0" y="37"/>
                    </a:lnTo>
                    <a:lnTo>
                      <a:pt x="6" y="10"/>
                    </a:lnTo>
                  </a:path>
                </a:pathLst>
              </a:custGeom>
              <a:solidFill>
                <a:srgbClr val="DDDDDD"/>
              </a:solidFill>
              <a:ln w="12700" cap="rnd">
                <a:solidFill>
                  <a:srgbClr val="08080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354" name="Freeform 115"/>
              <p:cNvSpPr>
                <a:spLocks/>
              </p:cNvSpPr>
              <p:nvPr/>
            </p:nvSpPr>
            <p:spPr bwMode="auto">
              <a:xfrm>
                <a:off x="2061" y="1933"/>
                <a:ext cx="191" cy="36"/>
              </a:xfrm>
              <a:custGeom>
                <a:avLst/>
                <a:gdLst>
                  <a:gd name="T0" fmla="*/ 0 w 191"/>
                  <a:gd name="T1" fmla="*/ 33 h 37"/>
                  <a:gd name="T2" fmla="*/ 96 w 191"/>
                  <a:gd name="T3" fmla="*/ 0 h 37"/>
                  <a:gd name="T4" fmla="*/ 190 w 191"/>
                  <a:gd name="T5" fmla="*/ 33 h 37"/>
                  <a:gd name="T6" fmla="*/ 0 60000 65536"/>
                  <a:gd name="T7" fmla="*/ 0 60000 65536"/>
                  <a:gd name="T8" fmla="*/ 0 60000 65536"/>
                  <a:gd name="T9" fmla="*/ 0 w 191"/>
                  <a:gd name="T10" fmla="*/ 0 h 37"/>
                  <a:gd name="T11" fmla="*/ 191 w 191"/>
                  <a:gd name="T12" fmla="*/ 37 h 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1" h="37">
                    <a:moveTo>
                      <a:pt x="0" y="36"/>
                    </a:moveTo>
                    <a:lnTo>
                      <a:pt x="96" y="0"/>
                    </a:lnTo>
                    <a:lnTo>
                      <a:pt x="190" y="36"/>
                    </a:lnTo>
                  </a:path>
                </a:pathLst>
              </a:custGeom>
              <a:solidFill>
                <a:srgbClr val="DDDDDD"/>
              </a:solidFill>
              <a:ln w="12700" cap="rnd">
                <a:solidFill>
                  <a:srgbClr val="08080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355" name="Freeform 116"/>
              <p:cNvSpPr>
                <a:spLocks/>
              </p:cNvSpPr>
              <p:nvPr/>
            </p:nvSpPr>
            <p:spPr bwMode="auto">
              <a:xfrm>
                <a:off x="2061" y="1568"/>
                <a:ext cx="191" cy="437"/>
              </a:xfrm>
              <a:custGeom>
                <a:avLst/>
                <a:gdLst>
                  <a:gd name="T0" fmla="*/ 96 w 191"/>
                  <a:gd name="T1" fmla="*/ 0 h 437"/>
                  <a:gd name="T2" fmla="*/ 96 w 191"/>
                  <a:gd name="T3" fmla="*/ 436 h 437"/>
                  <a:gd name="T4" fmla="*/ 0 w 191"/>
                  <a:gd name="T5" fmla="*/ 401 h 437"/>
                  <a:gd name="T6" fmla="*/ 96 w 191"/>
                  <a:gd name="T7" fmla="*/ 0 h 437"/>
                  <a:gd name="T8" fmla="*/ 190 w 191"/>
                  <a:gd name="T9" fmla="*/ 401 h 437"/>
                  <a:gd name="T10" fmla="*/ 96 w 191"/>
                  <a:gd name="T11" fmla="*/ 436 h 4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437"/>
                  <a:gd name="T20" fmla="*/ 191 w 191"/>
                  <a:gd name="T21" fmla="*/ 437 h 4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437">
                    <a:moveTo>
                      <a:pt x="96" y="0"/>
                    </a:moveTo>
                    <a:lnTo>
                      <a:pt x="96" y="436"/>
                    </a:lnTo>
                    <a:lnTo>
                      <a:pt x="0" y="401"/>
                    </a:lnTo>
                    <a:lnTo>
                      <a:pt x="96" y="0"/>
                    </a:lnTo>
                    <a:lnTo>
                      <a:pt x="190" y="401"/>
                    </a:lnTo>
                    <a:lnTo>
                      <a:pt x="96" y="436"/>
                    </a:lnTo>
                  </a:path>
                </a:pathLst>
              </a:custGeom>
              <a:solidFill>
                <a:srgbClr val="DDDDDD"/>
              </a:solidFill>
              <a:ln w="12700" cap="rnd">
                <a:solidFill>
                  <a:srgbClr val="08080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356" name="Freeform 117"/>
              <p:cNvSpPr>
                <a:spLocks/>
              </p:cNvSpPr>
              <p:nvPr/>
            </p:nvSpPr>
            <p:spPr bwMode="auto">
              <a:xfrm>
                <a:off x="2131" y="1671"/>
                <a:ext cx="48" cy="17"/>
              </a:xfrm>
              <a:custGeom>
                <a:avLst/>
                <a:gdLst>
                  <a:gd name="T0" fmla="*/ 0 w 48"/>
                  <a:gd name="T1" fmla="*/ 0 h 17"/>
                  <a:gd name="T2" fmla="*/ 25 w 48"/>
                  <a:gd name="T3" fmla="*/ 16 h 17"/>
                  <a:gd name="T4" fmla="*/ 47 w 48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17"/>
                  <a:gd name="T11" fmla="*/ 48 w 4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17">
                    <a:moveTo>
                      <a:pt x="0" y="0"/>
                    </a:moveTo>
                    <a:lnTo>
                      <a:pt x="25" y="16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DDDDDD"/>
              </a:solidFill>
              <a:ln w="12700" cap="rnd">
                <a:solidFill>
                  <a:srgbClr val="08080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357" name="Freeform 118"/>
              <p:cNvSpPr>
                <a:spLocks/>
              </p:cNvSpPr>
              <p:nvPr/>
            </p:nvSpPr>
            <p:spPr bwMode="auto">
              <a:xfrm>
                <a:off x="2123" y="1704"/>
                <a:ext cx="63" cy="17"/>
              </a:xfrm>
              <a:custGeom>
                <a:avLst/>
                <a:gdLst>
                  <a:gd name="T0" fmla="*/ 0 w 64"/>
                  <a:gd name="T1" fmla="*/ 0 h 17"/>
                  <a:gd name="T2" fmla="*/ 32 w 64"/>
                  <a:gd name="T3" fmla="*/ 16 h 17"/>
                  <a:gd name="T4" fmla="*/ 60 w 64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7"/>
                  <a:gd name="T11" fmla="*/ 64 w 64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7">
                    <a:moveTo>
                      <a:pt x="0" y="0"/>
                    </a:moveTo>
                    <a:lnTo>
                      <a:pt x="33" y="16"/>
                    </a:lnTo>
                    <a:lnTo>
                      <a:pt x="63" y="0"/>
                    </a:lnTo>
                  </a:path>
                </a:pathLst>
              </a:custGeom>
              <a:solidFill>
                <a:srgbClr val="DDDDDD"/>
              </a:solidFill>
              <a:ln w="12700" cap="rnd">
                <a:solidFill>
                  <a:srgbClr val="08080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358" name="Freeform 119"/>
              <p:cNvSpPr>
                <a:spLocks/>
              </p:cNvSpPr>
              <p:nvPr/>
            </p:nvSpPr>
            <p:spPr bwMode="auto">
              <a:xfrm>
                <a:off x="2116" y="1736"/>
                <a:ext cx="80" cy="17"/>
              </a:xfrm>
              <a:custGeom>
                <a:avLst/>
                <a:gdLst>
                  <a:gd name="T0" fmla="*/ 0 w 79"/>
                  <a:gd name="T1" fmla="*/ 1 h 17"/>
                  <a:gd name="T2" fmla="*/ 43 w 79"/>
                  <a:gd name="T3" fmla="*/ 16 h 17"/>
                  <a:gd name="T4" fmla="*/ 81 w 79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79"/>
                  <a:gd name="T10" fmla="*/ 0 h 17"/>
                  <a:gd name="T11" fmla="*/ 79 w 79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9" h="17">
                    <a:moveTo>
                      <a:pt x="0" y="1"/>
                    </a:moveTo>
                    <a:lnTo>
                      <a:pt x="40" y="16"/>
                    </a:lnTo>
                    <a:lnTo>
                      <a:pt x="78" y="0"/>
                    </a:lnTo>
                  </a:path>
                </a:pathLst>
              </a:custGeom>
              <a:solidFill>
                <a:srgbClr val="DDDDDD"/>
              </a:solidFill>
              <a:ln w="12700" cap="rnd">
                <a:solidFill>
                  <a:srgbClr val="08080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359" name="Freeform 120"/>
              <p:cNvSpPr>
                <a:spLocks/>
              </p:cNvSpPr>
              <p:nvPr/>
            </p:nvSpPr>
            <p:spPr bwMode="auto">
              <a:xfrm>
                <a:off x="2108" y="1770"/>
                <a:ext cx="96" cy="18"/>
              </a:xfrm>
              <a:custGeom>
                <a:avLst/>
                <a:gdLst>
                  <a:gd name="T0" fmla="*/ 0 w 96"/>
                  <a:gd name="T1" fmla="*/ 0 h 19"/>
                  <a:gd name="T2" fmla="*/ 48 w 96"/>
                  <a:gd name="T3" fmla="*/ 15 h 19"/>
                  <a:gd name="T4" fmla="*/ 95 w 96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19"/>
                  <a:gd name="T11" fmla="*/ 96 w 96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19">
                    <a:moveTo>
                      <a:pt x="0" y="0"/>
                    </a:moveTo>
                    <a:lnTo>
                      <a:pt x="48" y="18"/>
                    </a:lnTo>
                    <a:lnTo>
                      <a:pt x="95" y="0"/>
                    </a:lnTo>
                  </a:path>
                </a:pathLst>
              </a:custGeom>
              <a:solidFill>
                <a:srgbClr val="DDDDDD"/>
              </a:solidFill>
              <a:ln w="12700" cap="rnd">
                <a:solidFill>
                  <a:srgbClr val="08080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360" name="Freeform 121"/>
              <p:cNvSpPr>
                <a:spLocks/>
              </p:cNvSpPr>
              <p:nvPr/>
            </p:nvSpPr>
            <p:spPr bwMode="auto">
              <a:xfrm>
                <a:off x="2099" y="1804"/>
                <a:ext cx="111" cy="21"/>
              </a:xfrm>
              <a:custGeom>
                <a:avLst/>
                <a:gdLst>
                  <a:gd name="T0" fmla="*/ 0 w 112"/>
                  <a:gd name="T1" fmla="*/ 0 h 22"/>
                  <a:gd name="T2" fmla="*/ 56 w 112"/>
                  <a:gd name="T3" fmla="*/ 18 h 22"/>
                  <a:gd name="T4" fmla="*/ 108 w 112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2"/>
                  <a:gd name="T11" fmla="*/ 112 w 112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2">
                    <a:moveTo>
                      <a:pt x="0" y="0"/>
                    </a:moveTo>
                    <a:lnTo>
                      <a:pt x="57" y="21"/>
                    </a:lnTo>
                    <a:lnTo>
                      <a:pt x="111" y="0"/>
                    </a:lnTo>
                  </a:path>
                </a:pathLst>
              </a:custGeom>
              <a:solidFill>
                <a:srgbClr val="DDDDDD"/>
              </a:solidFill>
              <a:ln w="12700" cap="rnd">
                <a:solidFill>
                  <a:srgbClr val="08080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361" name="Freeform 122"/>
              <p:cNvSpPr>
                <a:spLocks/>
              </p:cNvSpPr>
              <p:nvPr/>
            </p:nvSpPr>
            <p:spPr bwMode="auto">
              <a:xfrm>
                <a:off x="2093" y="1836"/>
                <a:ext cx="126" cy="25"/>
              </a:xfrm>
              <a:custGeom>
                <a:avLst/>
                <a:gdLst>
                  <a:gd name="T0" fmla="*/ 0 w 125"/>
                  <a:gd name="T1" fmla="*/ 1 h 24"/>
                  <a:gd name="T2" fmla="*/ 67 w 125"/>
                  <a:gd name="T3" fmla="*/ 26 h 24"/>
                  <a:gd name="T4" fmla="*/ 127 w 125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125"/>
                  <a:gd name="T10" fmla="*/ 0 h 24"/>
                  <a:gd name="T11" fmla="*/ 125 w 125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5" h="24">
                    <a:moveTo>
                      <a:pt x="0" y="1"/>
                    </a:moveTo>
                    <a:lnTo>
                      <a:pt x="64" y="23"/>
                    </a:lnTo>
                    <a:lnTo>
                      <a:pt x="124" y="0"/>
                    </a:lnTo>
                  </a:path>
                </a:pathLst>
              </a:custGeom>
              <a:solidFill>
                <a:srgbClr val="DDDDDD"/>
              </a:solidFill>
              <a:ln w="12700" cap="rnd">
                <a:solidFill>
                  <a:srgbClr val="08080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362" name="Freeform 123"/>
              <p:cNvSpPr>
                <a:spLocks/>
              </p:cNvSpPr>
              <p:nvPr/>
            </p:nvSpPr>
            <p:spPr bwMode="auto">
              <a:xfrm>
                <a:off x="2084" y="1869"/>
                <a:ext cx="143" cy="29"/>
              </a:xfrm>
              <a:custGeom>
                <a:avLst/>
                <a:gdLst>
                  <a:gd name="T0" fmla="*/ 0 w 143"/>
                  <a:gd name="T1" fmla="*/ 0 h 28"/>
                  <a:gd name="T2" fmla="*/ 72 w 143"/>
                  <a:gd name="T3" fmla="*/ 30 h 28"/>
                  <a:gd name="T4" fmla="*/ 142 w 143"/>
                  <a:gd name="T5" fmla="*/ 0 h 28"/>
                  <a:gd name="T6" fmla="*/ 0 60000 65536"/>
                  <a:gd name="T7" fmla="*/ 0 60000 65536"/>
                  <a:gd name="T8" fmla="*/ 0 60000 65536"/>
                  <a:gd name="T9" fmla="*/ 0 w 143"/>
                  <a:gd name="T10" fmla="*/ 0 h 28"/>
                  <a:gd name="T11" fmla="*/ 143 w 143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3" h="28">
                    <a:moveTo>
                      <a:pt x="0" y="0"/>
                    </a:moveTo>
                    <a:lnTo>
                      <a:pt x="72" y="27"/>
                    </a:lnTo>
                    <a:lnTo>
                      <a:pt x="142" y="0"/>
                    </a:lnTo>
                  </a:path>
                </a:pathLst>
              </a:custGeom>
              <a:solidFill>
                <a:srgbClr val="DDDDDD"/>
              </a:solidFill>
              <a:ln w="12700" cap="rnd">
                <a:solidFill>
                  <a:srgbClr val="08080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363" name="Freeform 124"/>
              <p:cNvSpPr>
                <a:spLocks/>
              </p:cNvSpPr>
              <p:nvPr/>
            </p:nvSpPr>
            <p:spPr bwMode="auto">
              <a:xfrm>
                <a:off x="2078" y="1899"/>
                <a:ext cx="156" cy="33"/>
              </a:xfrm>
              <a:custGeom>
                <a:avLst/>
                <a:gdLst>
                  <a:gd name="T0" fmla="*/ 0 w 157"/>
                  <a:gd name="T1" fmla="*/ 0 h 33"/>
                  <a:gd name="T2" fmla="*/ 78 w 157"/>
                  <a:gd name="T3" fmla="*/ 32 h 33"/>
                  <a:gd name="T4" fmla="*/ 153 w 157"/>
                  <a:gd name="T5" fmla="*/ 1 h 33"/>
                  <a:gd name="T6" fmla="*/ 0 60000 65536"/>
                  <a:gd name="T7" fmla="*/ 0 60000 65536"/>
                  <a:gd name="T8" fmla="*/ 0 60000 65536"/>
                  <a:gd name="T9" fmla="*/ 0 w 157"/>
                  <a:gd name="T10" fmla="*/ 0 h 33"/>
                  <a:gd name="T11" fmla="*/ 157 w 157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7" h="33">
                    <a:moveTo>
                      <a:pt x="0" y="0"/>
                    </a:moveTo>
                    <a:lnTo>
                      <a:pt x="79" y="32"/>
                    </a:lnTo>
                    <a:lnTo>
                      <a:pt x="156" y="1"/>
                    </a:lnTo>
                  </a:path>
                </a:pathLst>
              </a:custGeom>
              <a:solidFill>
                <a:srgbClr val="DDDDDD"/>
              </a:solidFill>
              <a:ln w="12700" cap="rnd">
                <a:solidFill>
                  <a:srgbClr val="08080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364" name="Freeform 125"/>
              <p:cNvSpPr>
                <a:spLocks/>
              </p:cNvSpPr>
              <p:nvPr/>
            </p:nvSpPr>
            <p:spPr bwMode="auto">
              <a:xfrm>
                <a:off x="2068" y="1935"/>
                <a:ext cx="175" cy="34"/>
              </a:xfrm>
              <a:custGeom>
                <a:avLst/>
                <a:gdLst>
                  <a:gd name="T0" fmla="*/ 0 w 174"/>
                  <a:gd name="T1" fmla="*/ 0 h 34"/>
                  <a:gd name="T2" fmla="*/ 91 w 174"/>
                  <a:gd name="T3" fmla="*/ 33 h 34"/>
                  <a:gd name="T4" fmla="*/ 176 w 174"/>
                  <a:gd name="T5" fmla="*/ 0 h 34"/>
                  <a:gd name="T6" fmla="*/ 0 60000 65536"/>
                  <a:gd name="T7" fmla="*/ 0 60000 65536"/>
                  <a:gd name="T8" fmla="*/ 0 60000 65536"/>
                  <a:gd name="T9" fmla="*/ 0 w 174"/>
                  <a:gd name="T10" fmla="*/ 0 h 34"/>
                  <a:gd name="T11" fmla="*/ 174 w 174"/>
                  <a:gd name="T12" fmla="*/ 34 h 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" h="34">
                    <a:moveTo>
                      <a:pt x="0" y="0"/>
                    </a:moveTo>
                    <a:lnTo>
                      <a:pt x="88" y="33"/>
                    </a:lnTo>
                    <a:lnTo>
                      <a:pt x="173" y="0"/>
                    </a:lnTo>
                  </a:path>
                </a:pathLst>
              </a:custGeom>
              <a:solidFill>
                <a:srgbClr val="DDDDDD"/>
              </a:solidFill>
              <a:ln w="12700" cap="rnd">
                <a:solidFill>
                  <a:srgbClr val="08080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365" name="Freeform 126"/>
              <p:cNvSpPr>
                <a:spLocks/>
              </p:cNvSpPr>
              <p:nvPr/>
            </p:nvSpPr>
            <p:spPr bwMode="auto">
              <a:xfrm>
                <a:off x="2061" y="1552"/>
                <a:ext cx="72" cy="18"/>
              </a:xfrm>
              <a:custGeom>
                <a:avLst/>
                <a:gdLst>
                  <a:gd name="T0" fmla="*/ 71 w 72"/>
                  <a:gd name="T1" fmla="*/ 17 h 18"/>
                  <a:gd name="T2" fmla="*/ 22 w 72"/>
                  <a:gd name="T3" fmla="*/ 15 h 18"/>
                  <a:gd name="T4" fmla="*/ 48 w 72"/>
                  <a:gd name="T5" fmla="*/ 2 h 18"/>
                  <a:gd name="T6" fmla="*/ 0 w 72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"/>
                  <a:gd name="T13" fmla="*/ 0 h 18"/>
                  <a:gd name="T14" fmla="*/ 72 w 72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" h="18">
                    <a:moveTo>
                      <a:pt x="71" y="17"/>
                    </a:moveTo>
                    <a:lnTo>
                      <a:pt x="22" y="15"/>
                    </a:lnTo>
                    <a:lnTo>
                      <a:pt x="48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DDDDD"/>
              </a:solidFill>
              <a:ln w="12700" cap="rnd">
                <a:solidFill>
                  <a:srgbClr val="08080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366" name="Freeform 127"/>
              <p:cNvSpPr>
                <a:spLocks/>
              </p:cNvSpPr>
              <p:nvPr/>
            </p:nvSpPr>
            <p:spPr bwMode="auto">
              <a:xfrm>
                <a:off x="2167" y="1550"/>
                <a:ext cx="85" cy="23"/>
              </a:xfrm>
              <a:custGeom>
                <a:avLst/>
                <a:gdLst>
                  <a:gd name="T0" fmla="*/ 84 w 85"/>
                  <a:gd name="T1" fmla="*/ 2 h 23"/>
                  <a:gd name="T2" fmla="*/ 34 w 85"/>
                  <a:gd name="T3" fmla="*/ 22 h 23"/>
                  <a:gd name="T4" fmla="*/ 49 w 85"/>
                  <a:gd name="T5" fmla="*/ 0 h 23"/>
                  <a:gd name="T6" fmla="*/ 0 w 85"/>
                  <a:gd name="T7" fmla="*/ 2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23"/>
                  <a:gd name="T14" fmla="*/ 85 w 85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23">
                    <a:moveTo>
                      <a:pt x="84" y="2"/>
                    </a:moveTo>
                    <a:lnTo>
                      <a:pt x="34" y="22"/>
                    </a:lnTo>
                    <a:lnTo>
                      <a:pt x="49" y="0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DDDDDD"/>
              </a:solidFill>
              <a:ln w="12700" cap="rnd">
                <a:solidFill>
                  <a:srgbClr val="08080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367" name="Freeform 128"/>
              <p:cNvSpPr>
                <a:spLocks/>
              </p:cNvSpPr>
              <p:nvPr/>
            </p:nvSpPr>
            <p:spPr bwMode="auto">
              <a:xfrm>
                <a:off x="2143" y="1488"/>
                <a:ext cx="24" cy="74"/>
              </a:xfrm>
              <a:custGeom>
                <a:avLst/>
                <a:gdLst>
                  <a:gd name="T0" fmla="*/ 13 w 24"/>
                  <a:gd name="T1" fmla="*/ 73 h 74"/>
                  <a:gd name="T2" fmla="*/ 0 w 24"/>
                  <a:gd name="T3" fmla="*/ 27 h 74"/>
                  <a:gd name="T4" fmla="*/ 23 w 24"/>
                  <a:gd name="T5" fmla="*/ 46 h 74"/>
                  <a:gd name="T6" fmla="*/ 13 w 24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74"/>
                  <a:gd name="T14" fmla="*/ 24 w 24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74">
                    <a:moveTo>
                      <a:pt x="13" y="73"/>
                    </a:moveTo>
                    <a:lnTo>
                      <a:pt x="0" y="27"/>
                    </a:lnTo>
                    <a:lnTo>
                      <a:pt x="23" y="4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DDDDDD"/>
              </a:solidFill>
              <a:ln w="12700" cap="rnd">
                <a:solidFill>
                  <a:srgbClr val="08080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123" name="Text Box 129"/>
            <p:cNvSpPr txBox="1">
              <a:spLocks noChangeArrowheads="1"/>
            </p:cNvSpPr>
            <p:nvPr/>
          </p:nvSpPr>
          <p:spPr bwMode="auto">
            <a:xfrm>
              <a:off x="3198813" y="2968807"/>
              <a:ext cx="757237" cy="461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ko-KR" sz="1200" dirty="0">
                  <a:latin typeface="+mn-ea"/>
                  <a:ea typeface="+mn-ea"/>
                </a:rPr>
                <a:t>Wireless</a:t>
              </a:r>
              <a:r>
                <a:rPr lang="ko-KR" altLang="en-US" sz="1200" dirty="0">
                  <a:latin typeface="+mn-ea"/>
                  <a:ea typeface="+mn-ea"/>
                </a:rPr>
                <a:t> </a:t>
              </a:r>
            </a:p>
            <a:p>
              <a:pPr algn="ctr">
                <a:defRPr/>
              </a:pPr>
              <a:r>
                <a:rPr lang="en-US" altLang="ko-KR" sz="1200" dirty="0">
                  <a:latin typeface="+mn-ea"/>
                  <a:ea typeface="+mn-ea"/>
                </a:rPr>
                <a:t>Network</a:t>
              </a:r>
            </a:p>
          </p:txBody>
        </p:sp>
        <p:sp>
          <p:nvSpPr>
            <p:cNvPr id="124" name="Text Box 130"/>
            <p:cNvSpPr txBox="1">
              <a:spLocks noChangeArrowheads="1"/>
            </p:cNvSpPr>
            <p:nvPr/>
          </p:nvSpPr>
          <p:spPr bwMode="auto">
            <a:xfrm>
              <a:off x="4495800" y="4085220"/>
              <a:ext cx="1019175" cy="445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altLang="ko-KR" sz="1100">
                  <a:latin typeface="+mn-ea"/>
                  <a:ea typeface="+mn-ea"/>
                </a:rPr>
                <a:t>Mobile</a:t>
              </a:r>
            </a:p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altLang="ko-KR" sz="1100">
                  <a:latin typeface="+mn-ea"/>
                  <a:ea typeface="+mn-ea"/>
                </a:rPr>
                <a:t>Phone</a:t>
              </a:r>
            </a:p>
          </p:txBody>
        </p:sp>
        <p:sp>
          <p:nvSpPr>
            <p:cNvPr id="125" name="Text Box 131"/>
            <p:cNvSpPr txBox="1">
              <a:spLocks noChangeArrowheads="1"/>
            </p:cNvSpPr>
            <p:nvPr/>
          </p:nvSpPr>
          <p:spPr bwMode="auto">
            <a:xfrm>
              <a:off x="5819775" y="3378278"/>
              <a:ext cx="1019175" cy="22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altLang="ko-KR" sz="1100">
                  <a:latin typeface="+mn-ea"/>
                  <a:ea typeface="+mn-ea"/>
                </a:rPr>
                <a:t>PDA</a:t>
              </a:r>
            </a:p>
          </p:txBody>
        </p:sp>
        <p:sp>
          <p:nvSpPr>
            <p:cNvPr id="126" name="Text Box 132"/>
            <p:cNvSpPr txBox="1">
              <a:spLocks noChangeArrowheads="1"/>
            </p:cNvSpPr>
            <p:nvPr/>
          </p:nvSpPr>
          <p:spPr bwMode="auto">
            <a:xfrm>
              <a:off x="4524375" y="4721105"/>
              <a:ext cx="1019175" cy="446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altLang="ko-KR" sz="1100">
                  <a:latin typeface="+mn-ea"/>
                  <a:ea typeface="+mn-ea"/>
                </a:rPr>
                <a:t>Digital</a:t>
              </a:r>
            </a:p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altLang="ko-KR" sz="1100">
                  <a:latin typeface="+mn-ea"/>
                  <a:ea typeface="+mn-ea"/>
                </a:rPr>
                <a:t>TV</a:t>
              </a:r>
            </a:p>
          </p:txBody>
        </p:sp>
        <p:pic>
          <p:nvPicPr>
            <p:cNvPr id="12318" name="Picture 133" descr="BL00247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063" y="4579938"/>
              <a:ext cx="936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Text Box 134"/>
            <p:cNvSpPr txBox="1">
              <a:spLocks noChangeArrowheads="1"/>
            </p:cNvSpPr>
            <p:nvPr/>
          </p:nvSpPr>
          <p:spPr bwMode="auto">
            <a:xfrm>
              <a:off x="3598863" y="4901754"/>
              <a:ext cx="817562" cy="266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altLang="ko-KR" sz="1400">
                  <a:latin typeface="+mn-ea"/>
                  <a:ea typeface="+mn-ea"/>
                </a:rPr>
                <a:t>Off-Line</a:t>
              </a:r>
            </a:p>
          </p:txBody>
        </p:sp>
        <p:sp>
          <p:nvSpPr>
            <p:cNvPr id="12320" name="Oval 135"/>
            <p:cNvSpPr>
              <a:spLocks noChangeArrowheads="1"/>
            </p:cNvSpPr>
            <p:nvPr/>
          </p:nvSpPr>
          <p:spPr bwMode="auto">
            <a:xfrm>
              <a:off x="7496175" y="3468688"/>
              <a:ext cx="987425" cy="11318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endParaRPr kumimoji="0" lang="ko-KR" altLang="en-US"/>
            </a:p>
          </p:txBody>
        </p:sp>
        <p:sp>
          <p:nvSpPr>
            <p:cNvPr id="12321" name="Text Box 136"/>
            <p:cNvSpPr txBox="1">
              <a:spLocks noChangeArrowheads="1"/>
            </p:cNvSpPr>
            <p:nvPr/>
          </p:nvSpPr>
          <p:spPr bwMode="auto">
            <a:xfrm>
              <a:off x="7880350" y="3730625"/>
              <a:ext cx="6921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1400"/>
                <a:t>Family</a:t>
              </a:r>
              <a:endParaRPr lang="ko-KR" altLang="en-US" sz="1400"/>
            </a:p>
          </p:txBody>
        </p:sp>
        <p:sp>
          <p:nvSpPr>
            <p:cNvPr id="131" name="Rectangle 137"/>
            <p:cNvSpPr>
              <a:spLocks noChangeArrowheads="1"/>
            </p:cNvSpPr>
            <p:nvPr/>
          </p:nvSpPr>
          <p:spPr bwMode="auto">
            <a:xfrm>
              <a:off x="715963" y="2873665"/>
              <a:ext cx="1169987" cy="515453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200">
                  <a:latin typeface="+mn-ea"/>
                  <a:ea typeface="+mn-ea"/>
                </a:rPr>
                <a:t>On-line</a:t>
              </a:r>
            </a:p>
            <a:p>
              <a:pPr algn="ctr">
                <a:defRPr/>
              </a:pPr>
              <a:r>
                <a:rPr lang="en-US" altLang="ko-KR" sz="1200">
                  <a:latin typeface="+mn-ea"/>
                  <a:ea typeface="+mn-ea"/>
                </a:rPr>
                <a:t>Business</a:t>
              </a:r>
            </a:p>
            <a:p>
              <a:pPr algn="ctr">
                <a:defRPr/>
              </a:pPr>
              <a:r>
                <a:rPr lang="en-US" altLang="ko-KR" sz="1200">
                  <a:latin typeface="+mn-ea"/>
                  <a:ea typeface="+mn-ea"/>
                </a:rPr>
                <a:t>System</a:t>
              </a:r>
            </a:p>
          </p:txBody>
        </p:sp>
        <p:sp>
          <p:nvSpPr>
            <p:cNvPr id="12323" name="Rectangle 138"/>
            <p:cNvSpPr>
              <a:spLocks noChangeArrowheads="1"/>
            </p:cNvSpPr>
            <p:nvPr/>
          </p:nvSpPr>
          <p:spPr bwMode="auto">
            <a:xfrm>
              <a:off x="714375" y="3686175"/>
              <a:ext cx="374650" cy="989013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endParaRPr kumimoji="0" lang="ko-KR" altLang="en-US"/>
            </a:p>
          </p:txBody>
        </p:sp>
        <p:sp>
          <p:nvSpPr>
            <p:cNvPr id="12324" name="Text Box 139"/>
            <p:cNvSpPr txBox="1">
              <a:spLocks noChangeArrowheads="1"/>
            </p:cNvSpPr>
            <p:nvPr/>
          </p:nvSpPr>
          <p:spPr bwMode="auto">
            <a:xfrm>
              <a:off x="662902" y="3751263"/>
              <a:ext cx="430887" cy="563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1600"/>
                <a:t>Finance</a:t>
              </a:r>
              <a:endParaRPr lang="ko-KR" altLang="en-US" sz="1600"/>
            </a:p>
          </p:txBody>
        </p:sp>
        <p:sp>
          <p:nvSpPr>
            <p:cNvPr id="134" name="Line 140"/>
            <p:cNvSpPr>
              <a:spLocks noChangeShapeType="1"/>
            </p:cNvSpPr>
            <p:nvPr/>
          </p:nvSpPr>
          <p:spPr bwMode="auto">
            <a:xfrm>
              <a:off x="1273175" y="3397548"/>
              <a:ext cx="0" cy="2938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latinLnBrk="0">
                <a:defRPr/>
              </a:pPr>
              <a:endParaRPr kumimoji="0" lang="ko-KR" altLang="en-US">
                <a:latin typeface="+mn-ea"/>
                <a:ea typeface="+mn-ea"/>
              </a:endParaRPr>
            </a:p>
          </p:txBody>
        </p:sp>
        <p:sp>
          <p:nvSpPr>
            <p:cNvPr id="12326" name="Rectangle 141"/>
            <p:cNvSpPr>
              <a:spLocks noChangeArrowheads="1"/>
            </p:cNvSpPr>
            <p:nvPr/>
          </p:nvSpPr>
          <p:spPr bwMode="auto">
            <a:xfrm>
              <a:off x="1038225" y="3686175"/>
              <a:ext cx="374650" cy="989013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endParaRPr kumimoji="0" lang="ko-KR" altLang="en-US"/>
            </a:p>
          </p:txBody>
        </p:sp>
        <p:sp>
          <p:nvSpPr>
            <p:cNvPr id="12327" name="Text Box 142"/>
            <p:cNvSpPr txBox="1">
              <a:spLocks noChangeArrowheads="1"/>
            </p:cNvSpPr>
            <p:nvPr/>
          </p:nvSpPr>
          <p:spPr bwMode="auto">
            <a:xfrm>
              <a:off x="1010563" y="3676650"/>
              <a:ext cx="430887" cy="983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kumimoji="0" lang="en-US" altLang="ko-KR" sz="1600"/>
                <a:t>Transportation</a:t>
              </a:r>
              <a:endParaRPr lang="ko-KR" altLang="en-US" sz="1600"/>
            </a:p>
          </p:txBody>
        </p:sp>
        <p:sp>
          <p:nvSpPr>
            <p:cNvPr id="12328" name="Rectangle 143"/>
            <p:cNvSpPr>
              <a:spLocks noChangeArrowheads="1"/>
            </p:cNvSpPr>
            <p:nvPr/>
          </p:nvSpPr>
          <p:spPr bwMode="auto">
            <a:xfrm>
              <a:off x="1454150" y="3686175"/>
              <a:ext cx="374650" cy="989013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endParaRPr kumimoji="0" lang="ko-KR" altLang="en-US"/>
            </a:p>
          </p:txBody>
        </p:sp>
        <p:sp>
          <p:nvSpPr>
            <p:cNvPr id="12329" name="Text Box 144"/>
            <p:cNvSpPr txBox="1">
              <a:spLocks noChangeArrowheads="1"/>
            </p:cNvSpPr>
            <p:nvPr/>
          </p:nvSpPr>
          <p:spPr bwMode="auto">
            <a:xfrm>
              <a:off x="1413788" y="3721100"/>
              <a:ext cx="430887" cy="555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1600"/>
                <a:t>Product</a:t>
              </a:r>
              <a:endParaRPr lang="ko-KR" altLang="en-US" sz="1600"/>
            </a:p>
          </p:txBody>
        </p:sp>
        <p:sp>
          <p:nvSpPr>
            <p:cNvPr id="139" name="Text Box 145"/>
            <p:cNvSpPr txBox="1">
              <a:spLocks noChangeArrowheads="1"/>
            </p:cNvSpPr>
            <p:nvPr/>
          </p:nvSpPr>
          <p:spPr bwMode="auto">
            <a:xfrm>
              <a:off x="1814513" y="4421227"/>
              <a:ext cx="404812" cy="275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1200">
                  <a:latin typeface="+mn-ea"/>
                  <a:ea typeface="+mn-ea"/>
                </a:rPr>
                <a:t>etc.</a:t>
              </a:r>
            </a:p>
          </p:txBody>
        </p:sp>
        <p:sp>
          <p:nvSpPr>
            <p:cNvPr id="12331" name="Oval 146"/>
            <p:cNvSpPr>
              <a:spLocks noChangeArrowheads="1"/>
            </p:cNvSpPr>
            <p:nvPr/>
          </p:nvSpPr>
          <p:spPr bwMode="gray">
            <a:xfrm>
              <a:off x="5286375" y="3095262"/>
              <a:ext cx="1524000" cy="1908860"/>
            </a:xfrm>
            <a:prstGeom prst="ellips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endParaRPr kumimoji="0" lang="ko-KR" altLang="en-US"/>
            </a:p>
          </p:txBody>
        </p:sp>
        <p:pic>
          <p:nvPicPr>
            <p:cNvPr id="12332" name="Picture 147" descr="phon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975" y="3519488"/>
              <a:ext cx="858838" cy="630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2333" name="Object 2"/>
            <p:cNvGraphicFramePr>
              <a:graphicFrameLocks noChangeAspect="1"/>
            </p:cNvGraphicFramePr>
            <p:nvPr/>
          </p:nvGraphicFramePr>
          <p:xfrm>
            <a:off x="6581775" y="3165475"/>
            <a:ext cx="381000" cy="565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4" name="비트맵 이미지" r:id="rId5" imgW="638264" imgH="895238" progId="PBrush">
                    <p:embed/>
                  </p:oleObj>
                </mc:Choice>
                <mc:Fallback>
                  <p:oleObj name="비트맵 이미지" r:id="rId5" imgW="638264" imgH="895238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81775" y="3165475"/>
                          <a:ext cx="381000" cy="565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tx1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34" name="Object 3"/>
            <p:cNvGraphicFramePr>
              <a:graphicFrameLocks/>
            </p:cNvGraphicFramePr>
            <p:nvPr/>
          </p:nvGraphicFramePr>
          <p:xfrm>
            <a:off x="5345113" y="2954338"/>
            <a:ext cx="638175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5" name="클립" r:id="rId7" imgW="3660831" imgH="3450810" progId="">
                    <p:embed/>
                  </p:oleObj>
                </mc:Choice>
                <mc:Fallback>
                  <p:oleObj name="클립" r:id="rId7" imgW="3660831" imgH="345081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5113" y="2954338"/>
                          <a:ext cx="638175" cy="377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335" name="Group 150"/>
            <p:cNvGrpSpPr>
              <a:grpSpLocks/>
            </p:cNvGrpSpPr>
            <p:nvPr/>
          </p:nvGrpSpPr>
          <p:grpSpPr bwMode="auto">
            <a:xfrm>
              <a:off x="5286375" y="4508500"/>
              <a:ext cx="685800" cy="523875"/>
              <a:chOff x="432" y="1248"/>
              <a:chExt cx="864" cy="698"/>
            </a:xfrm>
          </p:grpSpPr>
          <p:grpSp>
            <p:nvGrpSpPr>
              <p:cNvPr id="12347" name="Group 151"/>
              <p:cNvGrpSpPr>
                <a:grpSpLocks/>
              </p:cNvGrpSpPr>
              <p:nvPr/>
            </p:nvGrpSpPr>
            <p:grpSpPr bwMode="auto">
              <a:xfrm>
                <a:off x="432" y="1248"/>
                <a:ext cx="864" cy="698"/>
                <a:chOff x="432" y="1056"/>
                <a:chExt cx="864" cy="698"/>
              </a:xfrm>
            </p:grpSpPr>
            <p:pic>
              <p:nvPicPr>
                <p:cNvPr id="12351" name="Picture 15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" y="1056"/>
                  <a:ext cx="864" cy="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352" name="Freeform 153"/>
                <p:cNvSpPr>
                  <a:spLocks/>
                </p:cNvSpPr>
                <p:nvPr/>
              </p:nvSpPr>
              <p:spPr bwMode="auto">
                <a:xfrm>
                  <a:off x="748" y="1132"/>
                  <a:ext cx="422" cy="491"/>
                </a:xfrm>
                <a:custGeom>
                  <a:avLst/>
                  <a:gdLst>
                    <a:gd name="T0" fmla="*/ 1 w 685"/>
                    <a:gd name="T1" fmla="*/ 2 h 796"/>
                    <a:gd name="T2" fmla="*/ 0 w 685"/>
                    <a:gd name="T3" fmla="*/ 187 h 796"/>
                    <a:gd name="T4" fmla="*/ 159 w 685"/>
                    <a:gd name="T5" fmla="*/ 137 h 796"/>
                    <a:gd name="T6" fmla="*/ 160 w 685"/>
                    <a:gd name="T7" fmla="*/ 0 h 796"/>
                    <a:gd name="T8" fmla="*/ 1 w 685"/>
                    <a:gd name="T9" fmla="*/ 2 h 7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5"/>
                    <a:gd name="T16" fmla="*/ 0 h 796"/>
                    <a:gd name="T17" fmla="*/ 685 w 685"/>
                    <a:gd name="T18" fmla="*/ 796 h 7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5" h="796">
                      <a:moveTo>
                        <a:pt x="6" y="10"/>
                      </a:moveTo>
                      <a:lnTo>
                        <a:pt x="0" y="796"/>
                      </a:lnTo>
                      <a:lnTo>
                        <a:pt x="680" y="584"/>
                      </a:lnTo>
                      <a:lnTo>
                        <a:pt x="685" y="0"/>
                      </a:lnTo>
                      <a:lnTo>
                        <a:pt x="6" y="10"/>
                      </a:lnTo>
                      <a:close/>
                    </a:path>
                  </a:pathLst>
                </a:custGeom>
                <a:solidFill>
                  <a:srgbClr val="290E5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pic>
            <p:nvPicPr>
              <p:cNvPr id="12348" name="Picture 154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5" y="140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49" name="Rectangle 155"/>
              <p:cNvSpPr>
                <a:spLocks noChangeArrowheads="1"/>
              </p:cNvSpPr>
              <p:nvPr/>
            </p:nvSpPr>
            <p:spPr bwMode="auto">
              <a:xfrm rot="-950078">
                <a:off x="768" y="1633"/>
                <a:ext cx="432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r>
                  <a:rPr lang="ko-KR" altLang="en-US" sz="400">
                    <a:solidFill>
                      <a:srgbClr val="0099CC"/>
                    </a:solidFill>
                  </a:rPr>
                  <a:t>상품번호 </a:t>
                </a:r>
                <a:r>
                  <a:rPr lang="en-US" altLang="ko-KR" sz="400">
                    <a:solidFill>
                      <a:srgbClr val="0099CC"/>
                    </a:solidFill>
                  </a:rPr>
                  <a:t>: 4989017000</a:t>
                </a:r>
              </a:p>
            </p:txBody>
          </p:sp>
          <p:sp>
            <p:nvSpPr>
              <p:cNvPr id="12350" name="Rectangle 156"/>
              <p:cNvSpPr>
                <a:spLocks noChangeArrowheads="1"/>
              </p:cNvSpPr>
              <p:nvPr/>
            </p:nvSpPr>
            <p:spPr bwMode="auto">
              <a:xfrm rot="9922">
                <a:off x="768" y="1343"/>
                <a:ext cx="33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r>
                  <a:rPr lang="en-US" altLang="ko-KR" sz="400">
                    <a:solidFill>
                      <a:srgbClr val="0099CC"/>
                    </a:solidFill>
                  </a:rPr>
                  <a:t>VR</a:t>
                </a:r>
                <a:r>
                  <a:rPr lang="ko-KR" altLang="en-US" sz="400">
                    <a:solidFill>
                      <a:srgbClr val="0099CC"/>
                    </a:solidFill>
                  </a:rPr>
                  <a:t>이미지보기</a:t>
                </a:r>
              </a:p>
              <a:p>
                <a:r>
                  <a:rPr lang="ko-KR" altLang="en-US" sz="400">
                    <a:solidFill>
                      <a:srgbClr val="0099CC"/>
                    </a:solidFill>
                  </a:rPr>
                  <a:t>상세정보</a:t>
                </a:r>
              </a:p>
              <a:p>
                <a:r>
                  <a:rPr lang="ko-KR" altLang="en-US" sz="400">
                    <a:solidFill>
                      <a:srgbClr val="0099CC"/>
                    </a:solidFill>
                  </a:rPr>
                  <a:t>판매가</a:t>
                </a:r>
                <a:r>
                  <a:rPr lang="en-US" altLang="ko-KR" sz="400">
                    <a:solidFill>
                      <a:srgbClr val="0099CC"/>
                    </a:solidFill>
                  </a:rPr>
                  <a:t>: 450,000</a:t>
                </a:r>
                <a:r>
                  <a:rPr lang="ko-KR" altLang="en-US" sz="400">
                    <a:solidFill>
                      <a:srgbClr val="0099CC"/>
                    </a:solidFill>
                  </a:rPr>
                  <a:t>원</a:t>
                </a:r>
              </a:p>
              <a:p>
                <a:r>
                  <a:rPr lang="en-US" altLang="ko-KR" sz="400">
                    <a:solidFill>
                      <a:srgbClr val="0099CC"/>
                    </a:solidFill>
                  </a:rPr>
                  <a:t>OKPoint : 4000</a:t>
                </a:r>
              </a:p>
            </p:txBody>
          </p:sp>
        </p:grpSp>
        <p:pic>
          <p:nvPicPr>
            <p:cNvPr id="12336" name="Picture 157" descr="voip_phone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5575" y="3802063"/>
              <a:ext cx="609600" cy="56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2" name="Text Box 158"/>
            <p:cNvSpPr txBox="1">
              <a:spLocks noChangeArrowheads="1"/>
            </p:cNvSpPr>
            <p:nvPr/>
          </p:nvSpPr>
          <p:spPr bwMode="auto">
            <a:xfrm>
              <a:off x="5667375" y="3731147"/>
              <a:ext cx="1019175" cy="344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altLang="ko-KR" sz="1100">
                  <a:latin typeface="+mn-ea"/>
                  <a:ea typeface="+mn-ea"/>
                </a:rPr>
                <a:t>VoIP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altLang="ko-KR" sz="1100">
                  <a:latin typeface="+mn-ea"/>
                  <a:ea typeface="+mn-ea"/>
                </a:rPr>
                <a:t>Phone</a:t>
              </a:r>
            </a:p>
          </p:txBody>
        </p:sp>
        <p:pic>
          <p:nvPicPr>
            <p:cNvPr id="12338" name="Picture 159" descr="audio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0775" y="4438650"/>
              <a:ext cx="6858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" name="Text Box 160"/>
            <p:cNvSpPr txBox="1">
              <a:spLocks noChangeArrowheads="1"/>
            </p:cNvSpPr>
            <p:nvPr/>
          </p:nvSpPr>
          <p:spPr bwMode="auto">
            <a:xfrm>
              <a:off x="6172200" y="4931862"/>
              <a:ext cx="1019175" cy="497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altLang="ko-KR" sz="1100">
                  <a:latin typeface="+mn-ea"/>
                  <a:ea typeface="+mn-ea"/>
                </a:rPr>
                <a:t>Networked Household Appliance</a:t>
              </a:r>
            </a:p>
          </p:txBody>
        </p:sp>
        <p:sp>
          <p:nvSpPr>
            <p:cNvPr id="155" name="Rectangle 161"/>
            <p:cNvSpPr>
              <a:spLocks noChangeArrowheads="1"/>
            </p:cNvSpPr>
            <p:nvPr/>
          </p:nvSpPr>
          <p:spPr bwMode="auto">
            <a:xfrm>
              <a:off x="714375" y="4970400"/>
              <a:ext cx="1169988" cy="398633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200" dirty="0">
                  <a:latin typeface="+mn-ea"/>
                  <a:ea typeface="+mn-ea"/>
                </a:rPr>
                <a:t>Off-line</a:t>
              </a:r>
            </a:p>
            <a:p>
              <a:pPr algn="ctr">
                <a:defRPr/>
              </a:pPr>
              <a:r>
                <a:rPr lang="en-US" altLang="ko-KR" sz="1200" dirty="0">
                  <a:latin typeface="+mn-ea"/>
                  <a:ea typeface="+mn-ea"/>
                </a:rPr>
                <a:t>Shop</a:t>
              </a:r>
            </a:p>
          </p:txBody>
        </p:sp>
        <p:sp>
          <p:nvSpPr>
            <p:cNvPr id="156" name="Line 162"/>
            <p:cNvSpPr>
              <a:spLocks noChangeShapeType="1"/>
            </p:cNvSpPr>
            <p:nvPr/>
          </p:nvSpPr>
          <p:spPr bwMode="auto">
            <a:xfrm>
              <a:off x="1641475" y="3390322"/>
              <a:ext cx="0" cy="2962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latinLnBrk="0">
                <a:defRPr/>
              </a:pPr>
              <a:endParaRPr kumimoji="0" lang="ko-KR" altLang="en-US">
                <a:latin typeface="+mn-ea"/>
                <a:ea typeface="+mn-ea"/>
              </a:endParaRPr>
            </a:p>
          </p:txBody>
        </p:sp>
        <p:sp>
          <p:nvSpPr>
            <p:cNvPr id="157" name="Line 163"/>
            <p:cNvSpPr>
              <a:spLocks noChangeShapeType="1"/>
            </p:cNvSpPr>
            <p:nvPr/>
          </p:nvSpPr>
          <p:spPr bwMode="auto">
            <a:xfrm>
              <a:off x="892175" y="3403570"/>
              <a:ext cx="0" cy="2938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latinLnBrk="0">
                <a:defRPr/>
              </a:pPr>
              <a:endParaRPr kumimoji="0" lang="ko-KR" altLang="en-US">
                <a:latin typeface="+mn-ea"/>
                <a:ea typeface="+mn-ea"/>
              </a:endParaRPr>
            </a:p>
          </p:txBody>
        </p:sp>
        <p:sp>
          <p:nvSpPr>
            <p:cNvPr id="158" name="Line 164"/>
            <p:cNvSpPr>
              <a:spLocks noChangeShapeType="1"/>
            </p:cNvSpPr>
            <p:nvPr/>
          </p:nvSpPr>
          <p:spPr bwMode="auto">
            <a:xfrm>
              <a:off x="1273175" y="4681362"/>
              <a:ext cx="0" cy="2938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latinLnBrk="0">
                <a:defRPr/>
              </a:pPr>
              <a:endParaRPr kumimoji="0" lang="ko-KR" altLang="en-US">
                <a:latin typeface="+mn-ea"/>
                <a:ea typeface="+mn-ea"/>
              </a:endParaRPr>
            </a:p>
          </p:txBody>
        </p:sp>
        <p:sp>
          <p:nvSpPr>
            <p:cNvPr id="159" name="Line 165"/>
            <p:cNvSpPr>
              <a:spLocks noChangeShapeType="1"/>
            </p:cNvSpPr>
            <p:nvPr/>
          </p:nvSpPr>
          <p:spPr bwMode="auto">
            <a:xfrm>
              <a:off x="1641475" y="4675340"/>
              <a:ext cx="0" cy="2950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latinLnBrk="0">
                <a:defRPr/>
              </a:pPr>
              <a:endParaRPr kumimoji="0" lang="ko-KR" altLang="en-US">
                <a:latin typeface="+mn-ea"/>
                <a:ea typeface="+mn-ea"/>
              </a:endParaRPr>
            </a:p>
          </p:txBody>
        </p:sp>
        <p:sp>
          <p:nvSpPr>
            <p:cNvPr id="160" name="Line 166"/>
            <p:cNvSpPr>
              <a:spLocks noChangeShapeType="1"/>
            </p:cNvSpPr>
            <p:nvPr/>
          </p:nvSpPr>
          <p:spPr bwMode="auto">
            <a:xfrm>
              <a:off x="892175" y="4686179"/>
              <a:ext cx="0" cy="2950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latinLnBrk="0">
                <a:defRPr/>
              </a:pPr>
              <a:endParaRPr kumimoji="0" lang="ko-KR" altLang="en-US">
                <a:latin typeface="+mn-ea"/>
                <a:ea typeface="+mn-ea"/>
              </a:endParaRPr>
            </a:p>
          </p:txBody>
        </p:sp>
        <p:sp>
          <p:nvSpPr>
            <p:cNvPr id="12346" name="Rectangle 167"/>
            <p:cNvSpPr>
              <a:spLocks noChangeArrowheads="1"/>
            </p:cNvSpPr>
            <p:nvPr/>
          </p:nvSpPr>
          <p:spPr bwMode="auto">
            <a:xfrm>
              <a:off x="7786688" y="4675188"/>
              <a:ext cx="928687" cy="398462"/>
            </a:xfrm>
            <a:prstGeom prst="rect">
              <a:avLst/>
            </a:prstGeom>
            <a:solidFill>
              <a:srgbClr val="DDDDDD">
                <a:alpha val="50195"/>
              </a:srgbClr>
            </a:solidFill>
            <a:ln w="9525" cap="rnd">
              <a:solidFill>
                <a:srgbClr val="969696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ko-KR" sz="1200"/>
                <a:t>A corporation</a:t>
              </a:r>
              <a:endParaRPr lang="ko-KR" altLang="en-US" sz="1200"/>
            </a:p>
          </p:txBody>
        </p:sp>
      </p:grpSp>
      <p:sp>
        <p:nvSpPr>
          <p:cNvPr id="164" name="Rectangle 3"/>
          <p:cNvSpPr txBox="1">
            <a:spLocks noChangeArrowheads="1"/>
          </p:cNvSpPr>
          <p:nvPr/>
        </p:nvSpPr>
        <p:spPr bwMode="auto">
          <a:xfrm>
            <a:off x="2746580" y="43671"/>
            <a:ext cx="64023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r" latinLnBrk="0">
              <a:defRPr/>
            </a:pPr>
            <a:r>
              <a:rPr kumimoji="0" lang="en-US" altLang="ko-KR" sz="1900" kern="0" dirty="0">
                <a:solidFill>
                  <a:schemeClr val="bg1"/>
                </a:solidFill>
                <a:latin typeface="Eurostile" pitchFamily="34" charset="0"/>
                <a:cs typeface="+mj-cs"/>
              </a:rPr>
              <a:t>2.   U b </a:t>
            </a:r>
            <a:r>
              <a:rPr kumimoji="0" lang="en-US" altLang="ko-KR" sz="1900" kern="0" dirty="0" err="1">
                <a:solidFill>
                  <a:schemeClr val="bg1"/>
                </a:solidFill>
                <a:latin typeface="Eurostile" pitchFamily="34" charset="0"/>
                <a:cs typeface="+mj-cs"/>
              </a:rPr>
              <a:t>i</a:t>
            </a:r>
            <a:r>
              <a:rPr kumimoji="0" lang="en-US" altLang="ko-KR" sz="1900" kern="0" dirty="0">
                <a:solidFill>
                  <a:schemeClr val="bg1"/>
                </a:solidFill>
                <a:latin typeface="Eurostile" pitchFamily="34" charset="0"/>
                <a:cs typeface="+mj-cs"/>
              </a:rPr>
              <a:t> q u </a:t>
            </a:r>
            <a:r>
              <a:rPr kumimoji="0" lang="en-US" altLang="ko-KR" sz="1900" kern="0" dirty="0" err="1">
                <a:solidFill>
                  <a:schemeClr val="bg1"/>
                </a:solidFill>
                <a:latin typeface="Eurostile" pitchFamily="34" charset="0"/>
                <a:cs typeface="+mj-cs"/>
              </a:rPr>
              <a:t>i</a:t>
            </a:r>
            <a:r>
              <a:rPr kumimoji="0" lang="en-US" altLang="ko-KR" sz="1900" kern="0" dirty="0">
                <a:solidFill>
                  <a:schemeClr val="bg1"/>
                </a:solidFill>
                <a:latin typeface="Eurostile" pitchFamily="34" charset="0"/>
                <a:cs typeface="+mj-cs"/>
              </a:rPr>
              <a:t> t o u s  C o m p u t </a:t>
            </a:r>
            <a:r>
              <a:rPr kumimoji="0" lang="en-US" altLang="ko-KR" sz="1900" kern="0" dirty="0" err="1">
                <a:solidFill>
                  <a:schemeClr val="bg1"/>
                </a:solidFill>
                <a:latin typeface="Eurostile" pitchFamily="34" charset="0"/>
                <a:cs typeface="+mj-cs"/>
              </a:rPr>
              <a:t>i</a:t>
            </a:r>
            <a:r>
              <a:rPr kumimoji="0" lang="en-US" altLang="ko-KR" sz="1900" kern="0" dirty="0">
                <a:solidFill>
                  <a:schemeClr val="bg1"/>
                </a:solidFill>
                <a:latin typeface="Eurostile" pitchFamily="34" charset="0"/>
                <a:cs typeface="+mj-cs"/>
              </a:rPr>
              <a:t> n g</a:t>
            </a:r>
            <a:endParaRPr kumimoji="0" lang="en-US" altLang="ko-KR" sz="1600" kern="0" dirty="0">
              <a:solidFill>
                <a:schemeClr val="bg1"/>
              </a:solidFill>
              <a:latin typeface="Eurostile" pitchFamily="34" charset="0"/>
              <a:cs typeface="+mj-cs"/>
            </a:endParaRPr>
          </a:p>
        </p:txBody>
      </p:sp>
      <p:sp>
        <p:nvSpPr>
          <p:cNvPr id="12294" name="직사각형 164"/>
          <p:cNvSpPr>
            <a:spLocks noChangeArrowheads="1"/>
          </p:cNvSpPr>
          <p:nvPr/>
        </p:nvSpPr>
        <p:spPr bwMode="auto">
          <a:xfrm>
            <a:off x="5723731" y="842470"/>
            <a:ext cx="3052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latinLnBrk="0"/>
            <a:r>
              <a:rPr kumimoji="0" lang="en-US" altLang="ko-KR" dirty="0"/>
              <a:t>Ubiquitous Service</a:t>
            </a:r>
            <a:endParaRPr kumimoji="0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341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2627784" y="116632"/>
            <a:ext cx="64023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r" latinLnBrk="0">
              <a:defRPr/>
            </a:pPr>
            <a:r>
              <a:rPr kumimoji="0" lang="en-US" altLang="ko-KR" sz="1900" kern="0" dirty="0">
                <a:solidFill>
                  <a:schemeClr val="bg1"/>
                </a:solidFill>
                <a:latin typeface="Eurostile" pitchFamily="34" charset="0"/>
                <a:cs typeface="+mj-cs"/>
              </a:rPr>
              <a:t>2.   U b </a:t>
            </a:r>
            <a:r>
              <a:rPr kumimoji="0" lang="en-US" altLang="ko-KR" sz="1900" kern="0" dirty="0" err="1">
                <a:solidFill>
                  <a:schemeClr val="bg1"/>
                </a:solidFill>
                <a:latin typeface="Eurostile" pitchFamily="34" charset="0"/>
                <a:cs typeface="+mj-cs"/>
              </a:rPr>
              <a:t>i</a:t>
            </a:r>
            <a:r>
              <a:rPr kumimoji="0" lang="en-US" altLang="ko-KR" sz="1900" kern="0" dirty="0">
                <a:solidFill>
                  <a:schemeClr val="bg1"/>
                </a:solidFill>
                <a:latin typeface="Eurostile" pitchFamily="34" charset="0"/>
                <a:cs typeface="+mj-cs"/>
              </a:rPr>
              <a:t> q u </a:t>
            </a:r>
            <a:r>
              <a:rPr kumimoji="0" lang="en-US" altLang="ko-KR" sz="1900" kern="0" dirty="0" err="1">
                <a:solidFill>
                  <a:schemeClr val="bg1"/>
                </a:solidFill>
                <a:latin typeface="Eurostile" pitchFamily="34" charset="0"/>
                <a:cs typeface="+mj-cs"/>
              </a:rPr>
              <a:t>i</a:t>
            </a:r>
            <a:r>
              <a:rPr kumimoji="0" lang="en-US" altLang="ko-KR" sz="1900" kern="0" dirty="0">
                <a:solidFill>
                  <a:schemeClr val="bg1"/>
                </a:solidFill>
                <a:latin typeface="Eurostile" pitchFamily="34" charset="0"/>
                <a:cs typeface="+mj-cs"/>
              </a:rPr>
              <a:t> t o u s  C o m p u t </a:t>
            </a:r>
            <a:r>
              <a:rPr kumimoji="0" lang="en-US" altLang="ko-KR" sz="1900" kern="0" dirty="0" err="1">
                <a:solidFill>
                  <a:schemeClr val="bg1"/>
                </a:solidFill>
                <a:latin typeface="Eurostile" pitchFamily="34" charset="0"/>
                <a:cs typeface="+mj-cs"/>
              </a:rPr>
              <a:t>i</a:t>
            </a:r>
            <a:r>
              <a:rPr kumimoji="0" lang="en-US" altLang="ko-KR" sz="1900" kern="0" dirty="0">
                <a:solidFill>
                  <a:schemeClr val="bg1"/>
                </a:solidFill>
                <a:latin typeface="Eurostile" pitchFamily="34" charset="0"/>
                <a:cs typeface="+mj-cs"/>
              </a:rPr>
              <a:t> n g</a:t>
            </a:r>
            <a:endParaRPr kumimoji="0" lang="en-US" altLang="ko-KR" sz="1600" kern="0" dirty="0">
              <a:solidFill>
                <a:schemeClr val="bg1"/>
              </a:solidFill>
              <a:latin typeface="Eurostile" pitchFamily="34" charset="0"/>
              <a:cs typeface="+mj-cs"/>
            </a:endParaRPr>
          </a:p>
        </p:txBody>
      </p:sp>
      <p:sp>
        <p:nvSpPr>
          <p:cNvPr id="13317" name="직사각형 7"/>
          <p:cNvSpPr>
            <a:spLocks noChangeArrowheads="1"/>
          </p:cNvSpPr>
          <p:nvPr/>
        </p:nvSpPr>
        <p:spPr bwMode="auto">
          <a:xfrm>
            <a:off x="3468688" y="1071563"/>
            <a:ext cx="5357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latinLnBrk="0"/>
            <a:r>
              <a:rPr kumimoji="0" lang="en-US" altLang="ko-KR"/>
              <a:t>Example: A Responsive Environment</a:t>
            </a:r>
            <a:endParaRPr kumimoji="0" lang="ko-KR" alt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28625" y="1830388"/>
            <a:ext cx="828675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12" tIns="41005" rIns="82012" bIns="41005">
            <a:spAutoFit/>
          </a:bodyPr>
          <a:lstStyle/>
          <a:p>
            <a:pPr latinLnBrk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Eurostile" pitchFamily="34" charset="0"/>
                <a:ea typeface="+mn-ea"/>
              </a:rPr>
              <a:t> Office-light brightness will be adjusted automatically according to the daylight</a:t>
            </a:r>
          </a:p>
          <a:p>
            <a:pPr latinLnBrk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Eurostile" pitchFamily="34" charset="0"/>
                <a:ea typeface="+mn-ea"/>
              </a:rPr>
              <a:t> Your active ID-badge indicates your identity (and your preferences)</a:t>
            </a:r>
          </a:p>
          <a:p>
            <a:pPr latinLnBrk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Eurostile" pitchFamily="34" charset="0"/>
                <a:ea typeface="+mn-ea"/>
              </a:rPr>
              <a:t> System knows your current location</a:t>
            </a:r>
          </a:p>
          <a:p>
            <a:pPr latinLnBrk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Eurostile" pitchFamily="34" charset="0"/>
                <a:ea typeface="+mn-ea"/>
              </a:rPr>
              <a:t> Light turns on as you enter a room</a:t>
            </a:r>
          </a:p>
          <a:p>
            <a:pPr latinLnBrk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Eurostile" pitchFamily="34" charset="0"/>
                <a:ea typeface="+mn-ea"/>
              </a:rPr>
              <a:t> The seat is adjusted to your size</a:t>
            </a: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Eurostile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36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2357437" y="66675"/>
            <a:ext cx="64023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r" latinLnBrk="0">
              <a:defRPr/>
            </a:pPr>
            <a:r>
              <a:rPr kumimoji="0" lang="en-US" altLang="ko-KR" sz="1900" kern="0" dirty="0">
                <a:solidFill>
                  <a:schemeClr val="bg1"/>
                </a:solidFill>
                <a:latin typeface="Eurostile" pitchFamily="34" charset="0"/>
                <a:cs typeface="+mj-cs"/>
              </a:rPr>
              <a:t>2.   U b </a:t>
            </a:r>
            <a:r>
              <a:rPr kumimoji="0" lang="en-US" altLang="ko-KR" sz="1900" kern="0" dirty="0" err="1">
                <a:solidFill>
                  <a:schemeClr val="bg1"/>
                </a:solidFill>
                <a:latin typeface="Eurostile" pitchFamily="34" charset="0"/>
                <a:cs typeface="+mj-cs"/>
              </a:rPr>
              <a:t>i</a:t>
            </a:r>
            <a:r>
              <a:rPr kumimoji="0" lang="en-US" altLang="ko-KR" sz="1900" kern="0" dirty="0">
                <a:solidFill>
                  <a:schemeClr val="bg1"/>
                </a:solidFill>
                <a:latin typeface="Eurostile" pitchFamily="34" charset="0"/>
                <a:cs typeface="+mj-cs"/>
              </a:rPr>
              <a:t> q u </a:t>
            </a:r>
            <a:r>
              <a:rPr kumimoji="0" lang="en-US" altLang="ko-KR" sz="1900" kern="0" dirty="0" err="1">
                <a:solidFill>
                  <a:schemeClr val="bg1"/>
                </a:solidFill>
                <a:latin typeface="Eurostile" pitchFamily="34" charset="0"/>
                <a:cs typeface="+mj-cs"/>
              </a:rPr>
              <a:t>i</a:t>
            </a:r>
            <a:r>
              <a:rPr kumimoji="0" lang="en-US" altLang="ko-KR" sz="1900" kern="0" dirty="0">
                <a:solidFill>
                  <a:schemeClr val="bg1"/>
                </a:solidFill>
                <a:latin typeface="Eurostile" pitchFamily="34" charset="0"/>
                <a:cs typeface="+mj-cs"/>
              </a:rPr>
              <a:t> t o u s  C o m p u t </a:t>
            </a:r>
            <a:r>
              <a:rPr kumimoji="0" lang="en-US" altLang="ko-KR" sz="1900" kern="0" dirty="0" err="1">
                <a:solidFill>
                  <a:schemeClr val="bg1"/>
                </a:solidFill>
                <a:latin typeface="Eurostile" pitchFamily="34" charset="0"/>
                <a:cs typeface="+mj-cs"/>
              </a:rPr>
              <a:t>i</a:t>
            </a:r>
            <a:r>
              <a:rPr kumimoji="0" lang="en-US" altLang="ko-KR" sz="1900" kern="0" dirty="0">
                <a:solidFill>
                  <a:schemeClr val="bg1"/>
                </a:solidFill>
                <a:latin typeface="Eurostile" pitchFamily="34" charset="0"/>
                <a:cs typeface="+mj-cs"/>
              </a:rPr>
              <a:t> n g</a:t>
            </a:r>
            <a:endParaRPr kumimoji="0" lang="en-US" altLang="ko-KR" sz="1600" kern="0" dirty="0">
              <a:solidFill>
                <a:schemeClr val="bg1"/>
              </a:solidFill>
              <a:latin typeface="Eurostile" pitchFamily="34" charset="0"/>
              <a:cs typeface="+mj-cs"/>
            </a:endParaRPr>
          </a:p>
        </p:txBody>
      </p:sp>
      <p:sp>
        <p:nvSpPr>
          <p:cNvPr id="14341" name="직사각형 7"/>
          <p:cNvSpPr>
            <a:spLocks noChangeArrowheads="1"/>
          </p:cNvSpPr>
          <p:nvPr/>
        </p:nvSpPr>
        <p:spPr bwMode="auto">
          <a:xfrm>
            <a:off x="4164013" y="1071563"/>
            <a:ext cx="4603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latinLnBrk="0"/>
            <a:r>
              <a:rPr kumimoji="0" lang="en-US" altLang="ko-KR"/>
              <a:t>Ubiquitous Computing at Home</a:t>
            </a:r>
            <a:endParaRPr kumimoji="0" lang="ko-KR" altLang="en-US"/>
          </a:p>
        </p:txBody>
      </p:sp>
      <p:pic>
        <p:nvPicPr>
          <p:cNvPr id="283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0588" y="1843105"/>
            <a:ext cx="7362825" cy="408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502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2652628" y="66675"/>
            <a:ext cx="64023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r" latinLnBrk="0">
              <a:defRPr/>
            </a:pPr>
            <a:r>
              <a:rPr kumimoji="0" lang="en-US" altLang="ko-KR" sz="1900" kern="0" dirty="0">
                <a:solidFill>
                  <a:schemeClr val="bg1"/>
                </a:solidFill>
                <a:latin typeface="Eurostile" pitchFamily="34" charset="0"/>
                <a:cs typeface="+mj-cs"/>
              </a:rPr>
              <a:t>2.   U b </a:t>
            </a:r>
            <a:r>
              <a:rPr kumimoji="0" lang="en-US" altLang="ko-KR" sz="1900" kern="0" dirty="0" err="1">
                <a:solidFill>
                  <a:schemeClr val="bg1"/>
                </a:solidFill>
                <a:latin typeface="Eurostile" pitchFamily="34" charset="0"/>
                <a:cs typeface="+mj-cs"/>
              </a:rPr>
              <a:t>i</a:t>
            </a:r>
            <a:r>
              <a:rPr kumimoji="0" lang="en-US" altLang="ko-KR" sz="1900" kern="0" dirty="0">
                <a:solidFill>
                  <a:schemeClr val="bg1"/>
                </a:solidFill>
                <a:latin typeface="Eurostile" pitchFamily="34" charset="0"/>
                <a:cs typeface="+mj-cs"/>
              </a:rPr>
              <a:t> q u </a:t>
            </a:r>
            <a:r>
              <a:rPr kumimoji="0" lang="en-US" altLang="ko-KR" sz="1900" kern="0" dirty="0" err="1">
                <a:solidFill>
                  <a:schemeClr val="bg1"/>
                </a:solidFill>
                <a:latin typeface="Eurostile" pitchFamily="34" charset="0"/>
                <a:cs typeface="+mj-cs"/>
              </a:rPr>
              <a:t>i</a:t>
            </a:r>
            <a:r>
              <a:rPr kumimoji="0" lang="en-US" altLang="ko-KR" sz="1900" kern="0" dirty="0">
                <a:solidFill>
                  <a:schemeClr val="bg1"/>
                </a:solidFill>
                <a:latin typeface="Eurostile" pitchFamily="34" charset="0"/>
                <a:cs typeface="+mj-cs"/>
              </a:rPr>
              <a:t> t o u s  C o m p u t </a:t>
            </a:r>
            <a:r>
              <a:rPr kumimoji="0" lang="en-US" altLang="ko-KR" sz="1900" kern="0" dirty="0" err="1">
                <a:solidFill>
                  <a:schemeClr val="bg1"/>
                </a:solidFill>
                <a:latin typeface="Eurostile" pitchFamily="34" charset="0"/>
                <a:cs typeface="+mj-cs"/>
              </a:rPr>
              <a:t>i</a:t>
            </a:r>
            <a:r>
              <a:rPr kumimoji="0" lang="en-US" altLang="ko-KR" sz="1900" kern="0" dirty="0">
                <a:solidFill>
                  <a:schemeClr val="bg1"/>
                </a:solidFill>
                <a:latin typeface="Eurostile" pitchFamily="34" charset="0"/>
                <a:cs typeface="+mj-cs"/>
              </a:rPr>
              <a:t> n g</a:t>
            </a:r>
            <a:endParaRPr kumimoji="0" lang="en-US" altLang="ko-KR" sz="1600" kern="0" dirty="0">
              <a:solidFill>
                <a:schemeClr val="bg1"/>
              </a:solidFill>
              <a:latin typeface="Eurostile" pitchFamily="34" charset="0"/>
              <a:cs typeface="+mj-cs"/>
            </a:endParaRPr>
          </a:p>
        </p:txBody>
      </p:sp>
      <p:sp>
        <p:nvSpPr>
          <p:cNvPr id="15365" name="직사각형 7"/>
          <p:cNvSpPr>
            <a:spLocks noChangeArrowheads="1"/>
          </p:cNvSpPr>
          <p:nvPr/>
        </p:nvSpPr>
        <p:spPr bwMode="auto">
          <a:xfrm>
            <a:off x="4164013" y="1071563"/>
            <a:ext cx="4603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latinLnBrk="0"/>
            <a:r>
              <a:rPr kumimoji="0" lang="en-US" altLang="ko-KR"/>
              <a:t>Ubiquitous Computing in the Car</a:t>
            </a:r>
            <a:endParaRPr kumimoji="0" lang="ko-KR" altLang="en-US"/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4427984" y="1988840"/>
            <a:ext cx="4214812" cy="3571875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atinLnBrk="0">
              <a:defRPr/>
            </a:pPr>
            <a:endParaRPr kumimoji="0" lang="ko-KR" altLang="en-US">
              <a:solidFill>
                <a:srgbClr val="595959"/>
              </a:solidFill>
              <a:ea typeface="굴림" charset="-127"/>
            </a:endParaRPr>
          </a:p>
        </p:txBody>
      </p:sp>
      <p:sp>
        <p:nvSpPr>
          <p:cNvPr id="15367" name="직사각형 9"/>
          <p:cNvSpPr>
            <a:spLocks noChangeArrowheads="1"/>
          </p:cNvSpPr>
          <p:nvPr/>
        </p:nvSpPr>
        <p:spPr bwMode="auto">
          <a:xfrm>
            <a:off x="366628" y="2606377"/>
            <a:ext cx="457200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0">
              <a:lnSpc>
                <a:spcPct val="150000"/>
              </a:lnSpc>
              <a:buFont typeface="Arial" charset="0"/>
              <a:buChar char="•"/>
            </a:pPr>
            <a:r>
              <a:rPr kumimoji="0" lang="en-US" altLang="ko-KR" sz="2000" dirty="0">
                <a:latin typeface="Eurostile" pitchFamily="34" charset="0"/>
              </a:rPr>
              <a:t>On-board Computers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 dirty="0">
                <a:solidFill>
                  <a:srgbClr val="595959"/>
                </a:solidFill>
                <a:latin typeface="Eurostile" pitchFamily="34" charset="0"/>
              </a:rPr>
              <a:t>    – GPS Navigation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 dirty="0">
                <a:solidFill>
                  <a:srgbClr val="595959"/>
                </a:solidFill>
                <a:latin typeface="Eurostile" pitchFamily="34" charset="0"/>
              </a:rPr>
              <a:t>    – Infotainment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 dirty="0">
                <a:solidFill>
                  <a:srgbClr val="595959"/>
                </a:solidFill>
                <a:latin typeface="Eurostile" pitchFamily="34" charset="0"/>
              </a:rPr>
              <a:t>    – Services</a:t>
            </a:r>
          </a:p>
          <a:p>
            <a:pPr latinLnBrk="0">
              <a:lnSpc>
                <a:spcPct val="150000"/>
              </a:lnSpc>
              <a:buFont typeface="Arial" charset="0"/>
              <a:buChar char="•"/>
            </a:pPr>
            <a:endParaRPr kumimoji="0" lang="en-US" altLang="ko-KR" sz="2000" dirty="0">
              <a:solidFill>
                <a:srgbClr val="595959"/>
              </a:solidFill>
              <a:latin typeface="Eurostile" pitchFamily="34" charset="0"/>
            </a:endParaRPr>
          </a:p>
          <a:p>
            <a:pPr latinLnBrk="0">
              <a:lnSpc>
                <a:spcPct val="150000"/>
              </a:lnSpc>
              <a:buFont typeface="Arial" charset="0"/>
              <a:buChar char="•"/>
            </a:pPr>
            <a:r>
              <a:rPr kumimoji="0" lang="en-US" altLang="ko-KR" sz="2000" dirty="0">
                <a:latin typeface="Eurostile" pitchFamily="34" charset="0"/>
              </a:rPr>
              <a:t> In-Vehicle Networks</a:t>
            </a:r>
            <a:endParaRPr kumimoji="0" lang="ko-KR" altLang="en-US" sz="2000" dirty="0">
              <a:latin typeface="Eurostile" pitchFamily="34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3857625" y="2984500"/>
            <a:ext cx="0" cy="31591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239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2555776" y="17792"/>
            <a:ext cx="64023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r" latinLnBrk="0">
              <a:defRPr/>
            </a:pPr>
            <a:r>
              <a:rPr kumimoji="0" lang="en-US" altLang="ko-KR" sz="1900" kern="0" dirty="0">
                <a:solidFill>
                  <a:schemeClr val="bg1"/>
                </a:solidFill>
                <a:latin typeface="Eurostile" pitchFamily="34" charset="0"/>
                <a:cs typeface="+mj-cs"/>
              </a:rPr>
              <a:t>3.   E v o l u t </a:t>
            </a:r>
            <a:r>
              <a:rPr kumimoji="0" lang="en-US" altLang="ko-KR" sz="1900" kern="0" dirty="0" err="1">
                <a:solidFill>
                  <a:schemeClr val="bg1"/>
                </a:solidFill>
                <a:latin typeface="Eurostile" pitchFamily="34" charset="0"/>
                <a:cs typeface="+mj-cs"/>
              </a:rPr>
              <a:t>i</a:t>
            </a:r>
            <a:r>
              <a:rPr kumimoji="0" lang="en-US" altLang="ko-KR" sz="1900" kern="0" dirty="0">
                <a:solidFill>
                  <a:schemeClr val="bg1"/>
                </a:solidFill>
                <a:latin typeface="Eurostile" pitchFamily="34" charset="0"/>
                <a:cs typeface="+mj-cs"/>
              </a:rPr>
              <a:t> o n</a:t>
            </a:r>
            <a:endParaRPr kumimoji="0" lang="en-US" altLang="ko-KR" sz="1600" kern="0" dirty="0">
              <a:solidFill>
                <a:schemeClr val="bg1"/>
              </a:solidFill>
              <a:latin typeface="Eurostile" pitchFamily="34" charset="0"/>
              <a:cs typeface="+mj-cs"/>
            </a:endParaRPr>
          </a:p>
        </p:txBody>
      </p:sp>
      <p:sp>
        <p:nvSpPr>
          <p:cNvPr id="16389" name="직사각형 9"/>
          <p:cNvSpPr>
            <a:spLocks noChangeArrowheads="1"/>
          </p:cNvSpPr>
          <p:nvPr/>
        </p:nvSpPr>
        <p:spPr bwMode="auto">
          <a:xfrm>
            <a:off x="571500" y="1714500"/>
            <a:ext cx="8072438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0">
              <a:lnSpc>
                <a:spcPct val="150000"/>
              </a:lnSpc>
              <a:buFont typeface="Arial" charset="0"/>
              <a:buChar char="•"/>
            </a:pPr>
            <a:r>
              <a:rPr kumimoji="0" lang="en-US" altLang="ko-KR" sz="2000">
                <a:solidFill>
                  <a:srgbClr val="595959"/>
                </a:solidFill>
                <a:latin typeface="Eurostile" pitchFamily="34" charset="0"/>
              </a:rPr>
              <a:t> </a:t>
            </a:r>
            <a:r>
              <a:rPr kumimoji="0" lang="en-US" altLang="ko-KR" sz="2000">
                <a:latin typeface="Eurostile" pitchFamily="34" charset="0"/>
              </a:rPr>
              <a:t>Constraint: 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>
                <a:solidFill>
                  <a:srgbClr val="595959"/>
                </a:solidFill>
                <a:latin typeface="Eurostile" pitchFamily="34" charset="0"/>
              </a:rPr>
              <a:t>     – best way to serve the user community is not clear.</a:t>
            </a:r>
          </a:p>
          <a:p>
            <a:pPr latinLnBrk="0">
              <a:lnSpc>
                <a:spcPct val="150000"/>
              </a:lnSpc>
            </a:pPr>
            <a:endParaRPr kumimoji="0" lang="en-US" altLang="ko-KR" sz="2000">
              <a:solidFill>
                <a:srgbClr val="595959"/>
              </a:solidFill>
              <a:latin typeface="Eurostile" pitchFamily="34" charset="0"/>
            </a:endParaRPr>
          </a:p>
          <a:p>
            <a:pPr latinLnBrk="0">
              <a:lnSpc>
                <a:spcPct val="150000"/>
              </a:lnSpc>
              <a:buFont typeface="Arial" charset="0"/>
              <a:buChar char="•"/>
            </a:pPr>
            <a:r>
              <a:rPr kumimoji="0" lang="en-US" altLang="ko-KR" sz="2000">
                <a:solidFill>
                  <a:srgbClr val="595959"/>
                </a:solidFill>
                <a:latin typeface="Eurostile" pitchFamily="34" charset="0"/>
              </a:rPr>
              <a:t> </a:t>
            </a:r>
            <a:r>
              <a:rPr kumimoji="0" lang="en-US" altLang="ko-KR" sz="2000">
                <a:latin typeface="Eurostile" pitchFamily="34" charset="0"/>
              </a:rPr>
              <a:t>Approach: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>
                <a:solidFill>
                  <a:srgbClr val="595959"/>
                </a:solidFill>
                <a:latin typeface="Eurostile" pitchFamily="34" charset="0"/>
              </a:rPr>
              <a:t>     – Prototype the solution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>
                <a:solidFill>
                  <a:srgbClr val="595959"/>
                </a:solidFill>
                <a:latin typeface="Eurostile" pitchFamily="34" charset="0"/>
              </a:rPr>
              <a:t>     – Acquire feedback from users.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>
                <a:solidFill>
                  <a:srgbClr val="595959"/>
                </a:solidFill>
                <a:latin typeface="Eurostile" pitchFamily="34" charset="0"/>
              </a:rPr>
              <a:t>     – Modify the application(with least possible downtime)</a:t>
            </a:r>
          </a:p>
        </p:txBody>
      </p:sp>
    </p:spTree>
    <p:extLst>
      <p:ext uri="{BB962C8B-B14F-4D97-AF65-F5344CB8AC3E}">
        <p14:creationId xmlns:p14="http://schemas.microsoft.com/office/powerpoint/2010/main" val="98061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2497885" y="188640"/>
            <a:ext cx="64023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r" latinLnBrk="0">
              <a:defRPr/>
            </a:pPr>
            <a:r>
              <a:rPr kumimoji="0" lang="en-US" altLang="ko-KR" sz="1900" kern="0" dirty="0">
                <a:solidFill>
                  <a:schemeClr val="bg1"/>
                </a:solidFill>
                <a:latin typeface="Eurostile" pitchFamily="34" charset="0"/>
                <a:cs typeface="+mj-cs"/>
              </a:rPr>
              <a:t>3.   E v o l u t </a:t>
            </a:r>
            <a:r>
              <a:rPr kumimoji="0" lang="en-US" altLang="ko-KR" sz="1900" kern="0" dirty="0" err="1">
                <a:solidFill>
                  <a:schemeClr val="bg1"/>
                </a:solidFill>
                <a:latin typeface="Eurostile" pitchFamily="34" charset="0"/>
                <a:cs typeface="+mj-cs"/>
              </a:rPr>
              <a:t>i</a:t>
            </a:r>
            <a:r>
              <a:rPr kumimoji="0" lang="en-US" altLang="ko-KR" sz="1900" kern="0" dirty="0">
                <a:solidFill>
                  <a:schemeClr val="bg1"/>
                </a:solidFill>
                <a:latin typeface="Eurostile" pitchFamily="34" charset="0"/>
                <a:cs typeface="+mj-cs"/>
              </a:rPr>
              <a:t> o n</a:t>
            </a:r>
            <a:endParaRPr kumimoji="0" lang="en-US" altLang="ko-KR" sz="1600" kern="0" dirty="0">
              <a:solidFill>
                <a:schemeClr val="bg1"/>
              </a:solidFill>
              <a:latin typeface="Eurostile" pitchFamily="34" charset="0"/>
              <a:cs typeface="+mj-cs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628"/>
            <a:ext cx="9144000" cy="272255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softEdge rad="112500"/>
          </a:effectLst>
        </p:spPr>
      </p:pic>
      <p:sp>
        <p:nvSpPr>
          <p:cNvPr id="17413" name="Line 4"/>
          <p:cNvSpPr>
            <a:spLocks noChangeShapeType="1"/>
          </p:cNvSpPr>
          <p:nvPr/>
        </p:nvSpPr>
        <p:spPr bwMode="auto">
          <a:xfrm>
            <a:off x="3300413" y="2525713"/>
            <a:ext cx="762000" cy="0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058" tIns="41029" rIns="82058" bIns="41029"/>
          <a:lstStyle/>
          <a:p>
            <a:endParaRPr lang="ko-KR" altLang="en-US">
              <a:solidFill>
                <a:srgbClr val="0000FF"/>
              </a:solidFill>
            </a:endParaRPr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2928938" y="6143625"/>
            <a:ext cx="328612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021" tIns="41010" rIns="82021" bIns="4101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latinLnBrk="0" hangingPunct="1"/>
            <a:r>
              <a:rPr kumimoji="0" lang="en-US" altLang="ko-KR" sz="1600" dirty="0">
                <a:solidFill>
                  <a:srgbClr val="0000FF"/>
                </a:solidFill>
                <a:latin typeface="Eurostile" pitchFamily="34" charset="0"/>
              </a:rPr>
              <a:t>Ubiquitous computing</a:t>
            </a:r>
          </a:p>
        </p:txBody>
      </p:sp>
      <p:sp>
        <p:nvSpPr>
          <p:cNvPr id="17415" name="Line 13"/>
          <p:cNvSpPr>
            <a:spLocks noChangeShapeType="1"/>
          </p:cNvSpPr>
          <p:nvPr/>
        </p:nvSpPr>
        <p:spPr bwMode="auto">
          <a:xfrm flipV="1">
            <a:off x="1327150" y="2525713"/>
            <a:ext cx="0" cy="3362325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058" tIns="41029" rIns="82058" bIns="41029"/>
          <a:lstStyle/>
          <a:p>
            <a:endParaRPr lang="ko-KR" altLang="en-US">
              <a:solidFill>
                <a:srgbClr val="0000FF"/>
              </a:solidFill>
            </a:endParaRPr>
          </a:p>
        </p:txBody>
      </p:sp>
      <p:sp>
        <p:nvSpPr>
          <p:cNvPr id="17416" name="Line 15"/>
          <p:cNvSpPr>
            <a:spLocks noChangeShapeType="1"/>
          </p:cNvSpPr>
          <p:nvPr/>
        </p:nvSpPr>
        <p:spPr bwMode="auto">
          <a:xfrm flipV="1">
            <a:off x="2143125" y="3571875"/>
            <a:ext cx="0" cy="1619250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058" tIns="41029" rIns="82058" bIns="41029"/>
          <a:lstStyle/>
          <a:p>
            <a:endParaRPr lang="ko-KR" altLang="en-US">
              <a:solidFill>
                <a:srgbClr val="0000FF"/>
              </a:solidFill>
            </a:endParaRPr>
          </a:p>
        </p:txBody>
      </p:sp>
      <p:sp>
        <p:nvSpPr>
          <p:cNvPr id="17417" name="Line 16"/>
          <p:cNvSpPr>
            <a:spLocks noChangeShapeType="1"/>
          </p:cNvSpPr>
          <p:nvPr/>
        </p:nvSpPr>
        <p:spPr bwMode="auto">
          <a:xfrm flipV="1">
            <a:off x="5116513" y="3597275"/>
            <a:ext cx="0" cy="1979613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058" tIns="41029" rIns="82058" bIns="41029"/>
          <a:lstStyle/>
          <a:p>
            <a:endParaRPr lang="ko-KR" altLang="en-US">
              <a:solidFill>
                <a:srgbClr val="0000FF"/>
              </a:solidFill>
            </a:endParaRPr>
          </a:p>
        </p:txBody>
      </p:sp>
      <p:sp>
        <p:nvSpPr>
          <p:cNvPr id="17418" name="Line 18"/>
          <p:cNvSpPr>
            <a:spLocks noChangeShapeType="1"/>
          </p:cNvSpPr>
          <p:nvPr/>
        </p:nvSpPr>
        <p:spPr bwMode="auto">
          <a:xfrm flipV="1">
            <a:off x="7466013" y="3587750"/>
            <a:ext cx="0" cy="2016125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058" tIns="41029" rIns="82058" bIns="41029"/>
          <a:lstStyle/>
          <a:p>
            <a:endParaRPr lang="ko-KR" altLang="en-US">
              <a:solidFill>
                <a:srgbClr val="0000FF"/>
              </a:solidFill>
            </a:endParaRPr>
          </a:p>
        </p:txBody>
      </p:sp>
      <p:sp>
        <p:nvSpPr>
          <p:cNvPr id="17419" name="AutoShape 20"/>
          <p:cNvSpPr>
            <a:spLocks noChangeArrowheads="1"/>
          </p:cNvSpPr>
          <p:nvPr/>
        </p:nvSpPr>
        <p:spPr bwMode="auto">
          <a:xfrm>
            <a:off x="357188" y="1785938"/>
            <a:ext cx="1939925" cy="73977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058" tIns="41029" rIns="82058" bIns="41029" anchor="ctr"/>
          <a:lstStyle/>
          <a:p>
            <a:pPr algn="ctr" latinLnBrk="0"/>
            <a:r>
              <a:rPr kumimoji="0" lang="en-US" altLang="ko-KR" sz="1600">
                <a:solidFill>
                  <a:srgbClr val="0000FF"/>
                </a:solidFill>
                <a:latin typeface="Eurostile" pitchFamily="34" charset="0"/>
              </a:rPr>
              <a:t>wearable </a:t>
            </a:r>
          </a:p>
          <a:p>
            <a:pPr algn="ctr" latinLnBrk="0"/>
            <a:r>
              <a:rPr kumimoji="0" lang="en-US" altLang="ko-KR" sz="1600">
                <a:solidFill>
                  <a:srgbClr val="0000FF"/>
                </a:solidFill>
                <a:latin typeface="Eurostile" pitchFamily="34" charset="0"/>
              </a:rPr>
              <a:t>computing</a:t>
            </a:r>
          </a:p>
        </p:txBody>
      </p:sp>
      <p:sp>
        <p:nvSpPr>
          <p:cNvPr id="35" name="AutoShape 21"/>
          <p:cNvSpPr>
            <a:spLocks noChangeArrowheads="1"/>
          </p:cNvSpPr>
          <p:nvPr/>
        </p:nvSpPr>
        <p:spPr bwMode="auto">
          <a:xfrm>
            <a:off x="1714500" y="2857500"/>
            <a:ext cx="1763713" cy="70008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pPr algn="ctr" latinLnBrk="0">
              <a:defRPr/>
            </a:pPr>
            <a:r>
              <a:rPr kumimoji="0" lang="en-US" altLang="ko-KR" sz="1600" dirty="0">
                <a:solidFill>
                  <a:srgbClr val="FF0000"/>
                </a:solidFill>
                <a:latin typeface="Eurostile" pitchFamily="34" charset="0"/>
                <a:ea typeface="+mn-ea"/>
              </a:rPr>
              <a:t>context- aware </a:t>
            </a:r>
          </a:p>
          <a:p>
            <a:pPr algn="ctr" latinLnBrk="0">
              <a:defRPr/>
            </a:pPr>
            <a:r>
              <a:rPr kumimoji="0" lang="en-US" altLang="ko-KR" sz="1600" dirty="0">
                <a:solidFill>
                  <a:srgbClr val="FF0000"/>
                </a:solidFill>
                <a:latin typeface="Eurostile" pitchFamily="34" charset="0"/>
                <a:ea typeface="+mn-ea"/>
              </a:rPr>
              <a:t>computing</a:t>
            </a:r>
          </a:p>
        </p:txBody>
      </p:sp>
      <p:sp>
        <p:nvSpPr>
          <p:cNvPr id="36" name="AutoShape 22"/>
          <p:cNvSpPr>
            <a:spLocks noChangeArrowheads="1"/>
          </p:cNvSpPr>
          <p:nvPr/>
        </p:nvSpPr>
        <p:spPr bwMode="auto">
          <a:xfrm>
            <a:off x="3000375" y="1785938"/>
            <a:ext cx="1939925" cy="73977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pPr algn="ctr" latinLnBrk="0">
              <a:defRPr/>
            </a:pPr>
            <a:r>
              <a:rPr kumimoji="0" lang="en-US" altLang="ko-KR" sz="1600" dirty="0">
                <a:solidFill>
                  <a:srgbClr val="00B050"/>
                </a:solidFill>
                <a:latin typeface="Eurostile" pitchFamily="34" charset="0"/>
                <a:ea typeface="+mn-ea"/>
              </a:rPr>
              <a:t>disappearing </a:t>
            </a:r>
          </a:p>
          <a:p>
            <a:pPr algn="ctr" latinLnBrk="0">
              <a:defRPr/>
            </a:pPr>
            <a:r>
              <a:rPr kumimoji="0" lang="en-US" altLang="ko-KR" sz="1600" dirty="0">
                <a:solidFill>
                  <a:srgbClr val="00B050"/>
                </a:solidFill>
                <a:latin typeface="Eurostile" pitchFamily="34" charset="0"/>
                <a:ea typeface="+mn-ea"/>
              </a:rPr>
              <a:t>computer</a:t>
            </a:r>
          </a:p>
        </p:txBody>
      </p:sp>
      <p:sp>
        <p:nvSpPr>
          <p:cNvPr id="17422" name="AutoShape 23"/>
          <p:cNvSpPr>
            <a:spLocks noChangeArrowheads="1"/>
          </p:cNvSpPr>
          <p:nvPr/>
        </p:nvSpPr>
        <p:spPr bwMode="auto">
          <a:xfrm>
            <a:off x="214313" y="6118225"/>
            <a:ext cx="8715375" cy="38258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058" tIns="41029" rIns="82058" bIns="41029" anchor="ctr"/>
          <a:lstStyle/>
          <a:p>
            <a:pPr latinLnBrk="0"/>
            <a:endParaRPr kumimoji="0" lang="ko-KR" altLang="en-US">
              <a:solidFill>
                <a:srgbClr val="0000FF"/>
              </a:solidFill>
            </a:endParaRPr>
          </a:p>
        </p:txBody>
      </p:sp>
      <p:sp>
        <p:nvSpPr>
          <p:cNvPr id="17423" name="AutoShape 24"/>
          <p:cNvSpPr>
            <a:spLocks noChangeArrowheads="1"/>
          </p:cNvSpPr>
          <p:nvPr/>
        </p:nvSpPr>
        <p:spPr bwMode="auto">
          <a:xfrm>
            <a:off x="6565900" y="2838450"/>
            <a:ext cx="1720850" cy="73977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058" tIns="41029" rIns="82058" bIns="41029" anchor="ctr"/>
          <a:lstStyle/>
          <a:p>
            <a:pPr algn="ctr" latinLnBrk="0"/>
            <a:r>
              <a:rPr kumimoji="0" lang="en-US" altLang="ko-KR" sz="1600" dirty="0">
                <a:solidFill>
                  <a:srgbClr val="4A8299"/>
                </a:solidFill>
                <a:latin typeface="Eurostile" pitchFamily="34" charset="0"/>
              </a:rPr>
              <a:t>Mobile/Nomadic</a:t>
            </a:r>
          </a:p>
          <a:p>
            <a:pPr algn="ctr" latinLnBrk="0"/>
            <a:r>
              <a:rPr kumimoji="0" lang="en-US" altLang="ko-KR" sz="1600" dirty="0">
                <a:solidFill>
                  <a:srgbClr val="4A8299"/>
                </a:solidFill>
                <a:latin typeface="Eurostile" pitchFamily="34" charset="0"/>
              </a:rPr>
              <a:t>computing</a:t>
            </a:r>
          </a:p>
        </p:txBody>
      </p:sp>
      <p:sp>
        <p:nvSpPr>
          <p:cNvPr id="17424" name="AutoShape 25"/>
          <p:cNvSpPr>
            <a:spLocks noChangeArrowheads="1"/>
          </p:cNvSpPr>
          <p:nvPr/>
        </p:nvSpPr>
        <p:spPr bwMode="auto">
          <a:xfrm>
            <a:off x="4286250" y="2857500"/>
            <a:ext cx="1592263" cy="73977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058" tIns="41029" rIns="82058" bIns="41029" anchor="ctr"/>
          <a:lstStyle/>
          <a:p>
            <a:pPr algn="ctr" latinLnBrk="0"/>
            <a:r>
              <a:rPr kumimoji="0" lang="en-US" altLang="ko-KR" sz="1600" dirty="0">
                <a:solidFill>
                  <a:srgbClr val="0070C0"/>
                </a:solidFill>
                <a:latin typeface="Eurostile" pitchFamily="34" charset="0"/>
              </a:rPr>
              <a:t>pervasive </a:t>
            </a:r>
          </a:p>
          <a:p>
            <a:pPr algn="ctr" latinLnBrk="0"/>
            <a:r>
              <a:rPr kumimoji="0" lang="en-US" altLang="ko-KR" sz="1600" dirty="0">
                <a:solidFill>
                  <a:srgbClr val="0070C0"/>
                </a:solidFill>
                <a:latin typeface="Eurostile" pitchFamily="34" charset="0"/>
              </a:rPr>
              <a:t>computing</a:t>
            </a:r>
          </a:p>
        </p:txBody>
      </p:sp>
      <p:sp>
        <p:nvSpPr>
          <p:cNvPr id="17425" name="Line 26"/>
          <p:cNvSpPr>
            <a:spLocks noChangeShapeType="1"/>
          </p:cNvSpPr>
          <p:nvPr/>
        </p:nvSpPr>
        <p:spPr bwMode="auto">
          <a:xfrm flipV="1">
            <a:off x="3854450" y="2525713"/>
            <a:ext cx="0" cy="2420937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058" tIns="41029" rIns="82058" bIns="41029"/>
          <a:lstStyle/>
          <a:p>
            <a:endParaRPr lang="ko-KR" alt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5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2483768" y="116632"/>
            <a:ext cx="64023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r" latinLnBrk="0">
              <a:defRPr/>
            </a:pPr>
            <a:r>
              <a:rPr kumimoji="0" lang="en-US" altLang="ko-KR" sz="1900" kern="0" dirty="0">
                <a:solidFill>
                  <a:schemeClr val="bg1"/>
                </a:solidFill>
                <a:latin typeface="Eurostile" pitchFamily="34" charset="0"/>
                <a:cs typeface="+mj-cs"/>
              </a:rPr>
              <a:t>3.   E v o l u t </a:t>
            </a:r>
            <a:r>
              <a:rPr kumimoji="0" lang="en-US" altLang="ko-KR" sz="1900" kern="0" dirty="0" err="1">
                <a:solidFill>
                  <a:schemeClr val="bg1"/>
                </a:solidFill>
                <a:latin typeface="Eurostile" pitchFamily="34" charset="0"/>
                <a:cs typeface="+mj-cs"/>
              </a:rPr>
              <a:t>i</a:t>
            </a:r>
            <a:r>
              <a:rPr kumimoji="0" lang="en-US" altLang="ko-KR" sz="1900" kern="0" dirty="0">
                <a:solidFill>
                  <a:schemeClr val="bg1"/>
                </a:solidFill>
                <a:latin typeface="Eurostile" pitchFamily="34" charset="0"/>
                <a:cs typeface="+mj-cs"/>
              </a:rPr>
              <a:t> o n</a:t>
            </a:r>
            <a:endParaRPr kumimoji="0" lang="en-US" altLang="ko-KR" sz="1600" kern="0" dirty="0">
              <a:solidFill>
                <a:schemeClr val="bg1"/>
              </a:solidFill>
              <a:latin typeface="Eurostile" pitchFamily="34" charset="0"/>
              <a:cs typeface="+mj-cs"/>
            </a:endParaRPr>
          </a:p>
        </p:txBody>
      </p:sp>
      <p:sp>
        <p:nvSpPr>
          <p:cNvPr id="18435" name="직사각형 14"/>
          <p:cNvSpPr>
            <a:spLocks noChangeArrowheads="1"/>
          </p:cNvSpPr>
          <p:nvPr/>
        </p:nvSpPr>
        <p:spPr bwMode="auto">
          <a:xfrm>
            <a:off x="5545138" y="1071563"/>
            <a:ext cx="3271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latinLnBrk="0"/>
            <a:r>
              <a:rPr kumimoji="0" lang="en-US" altLang="ko-KR"/>
              <a:t>Wearable Computing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2071688"/>
            <a:ext cx="52959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3425825"/>
            <a:ext cx="52959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직사각형 28"/>
          <p:cNvSpPr>
            <a:spLocks noChangeArrowheads="1"/>
          </p:cNvSpPr>
          <p:nvPr/>
        </p:nvSpPr>
        <p:spPr bwMode="auto">
          <a:xfrm>
            <a:off x="2456986" y="5178425"/>
            <a:ext cx="608987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latinLnBrk="0"/>
            <a:r>
              <a:rPr kumimoji="0" lang="en-US" altLang="ko-KR" sz="1800" b="1" dirty="0">
                <a:solidFill>
                  <a:srgbClr val="595959"/>
                </a:solidFill>
              </a:rPr>
              <a:t>The inventor of wearable computing: Steve Mann.</a:t>
            </a:r>
          </a:p>
          <a:p>
            <a:pPr algn="ctr" latinLnBrk="0"/>
            <a:r>
              <a:rPr kumimoji="0" lang="en-US" altLang="ko-KR" sz="1800" b="1" dirty="0">
                <a:solidFill>
                  <a:srgbClr val="595959"/>
                </a:solidFill>
              </a:rPr>
              <a:t>See http://wearcam.org/mann.html</a:t>
            </a:r>
            <a:endParaRPr kumimoji="0" lang="ko-KR" altLang="en-US" sz="1800" dirty="0">
              <a:solidFill>
                <a:srgbClr val="595959"/>
              </a:solidFill>
            </a:endParaRPr>
          </a:p>
        </p:txBody>
      </p:sp>
      <p:grpSp>
        <p:nvGrpSpPr>
          <p:cNvPr id="18439" name="그룹 44"/>
          <p:cNvGrpSpPr>
            <a:grpSpLocks/>
          </p:cNvGrpSpPr>
          <p:nvPr/>
        </p:nvGrpSpPr>
        <p:grpSpPr bwMode="auto">
          <a:xfrm>
            <a:off x="571500" y="2112963"/>
            <a:ext cx="1285875" cy="4143375"/>
            <a:chOff x="500034" y="1643050"/>
            <a:chExt cx="1285884" cy="4143404"/>
          </a:xfrm>
        </p:grpSpPr>
        <p:sp>
          <p:nvSpPr>
            <p:cNvPr id="41" name="AutoShape 10" descr="C:\Documents and Settings\Kathryn R Baylor\My Documents\TREND CLIENTS FILE\DESIGN PHOTOS\mountain dew5.bmp"/>
            <p:cNvSpPr>
              <a:spLocks noChangeAspect="1" noChangeArrowheads="1"/>
            </p:cNvSpPr>
            <p:nvPr/>
          </p:nvSpPr>
          <p:spPr bwMode="auto">
            <a:xfrm>
              <a:off x="584173" y="1847838"/>
              <a:ext cx="1117608" cy="1081096"/>
            </a:xfrm>
            <a:prstGeom prst="roundRect">
              <a:avLst>
                <a:gd name="adj" fmla="val 16667"/>
              </a:avLst>
            </a:prstGeom>
            <a:blipFill dpi="0" rotWithShape="0">
              <a:blip r:embed="rId5" cstate="print"/>
              <a:srcRect/>
              <a:stretch>
                <a:fillRect/>
              </a:stretch>
            </a:blipFill>
            <a:ln w="952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latinLnBrk="0">
                <a:defRPr/>
              </a:pPr>
              <a:endParaRPr kumimoji="0" lang="ko-KR" altLang="en-US"/>
            </a:p>
          </p:txBody>
        </p:sp>
        <p:sp>
          <p:nvSpPr>
            <p:cNvPr id="42" name="AutoShape 11" descr="C:\Documents and Settings\Kathryn R Baylor\My Documents\TREND CLIENTS FILE\DESIGN PHOTOS\mountain dew 4.bmp"/>
            <p:cNvSpPr>
              <a:spLocks noChangeAspect="1" noChangeArrowheads="1"/>
            </p:cNvSpPr>
            <p:nvPr/>
          </p:nvSpPr>
          <p:spPr bwMode="auto">
            <a:xfrm>
              <a:off x="584173" y="3170236"/>
              <a:ext cx="1117608" cy="1079508"/>
            </a:xfrm>
            <a:prstGeom prst="roundRect">
              <a:avLst>
                <a:gd name="adj" fmla="val 16667"/>
              </a:avLst>
            </a:prstGeom>
            <a:blipFill dpi="0" rotWithShape="0">
              <a:blip r:embed="rId6" cstate="print"/>
              <a:srcRect/>
              <a:stretch>
                <a:fillRect/>
              </a:stretch>
            </a:blipFill>
            <a:ln w="952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latinLnBrk="0">
                <a:defRPr/>
              </a:pPr>
              <a:endParaRPr kumimoji="0" lang="ko-KR" altLang="en-US"/>
            </a:p>
          </p:txBody>
        </p:sp>
        <p:sp>
          <p:nvSpPr>
            <p:cNvPr id="43" name="AutoShape 12" descr="C:\Documents and Settings\Kathryn R Baylor\My Documents\TREND CLIENTS FILE\DESIGN PHOTOS\mountain dew meth.bmp"/>
            <p:cNvSpPr>
              <a:spLocks noChangeAspect="1" noChangeArrowheads="1"/>
            </p:cNvSpPr>
            <p:nvPr/>
          </p:nvSpPr>
          <p:spPr bwMode="auto">
            <a:xfrm>
              <a:off x="584173" y="4491045"/>
              <a:ext cx="1117608" cy="1081095"/>
            </a:xfrm>
            <a:prstGeom prst="roundRect">
              <a:avLst>
                <a:gd name="adj" fmla="val 16667"/>
              </a:avLst>
            </a:prstGeom>
            <a:blipFill dpi="0" rotWithShape="0">
              <a:blip r:embed="rId7" cstate="print"/>
              <a:srcRect/>
              <a:stretch>
                <a:fillRect/>
              </a:stretch>
            </a:blipFill>
            <a:ln w="952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latinLnBrk="0">
                <a:defRPr/>
              </a:pPr>
              <a:endParaRPr kumimoji="0" lang="ko-KR" altLang="en-US"/>
            </a:p>
          </p:txBody>
        </p:sp>
        <p:sp>
          <p:nvSpPr>
            <p:cNvPr id="18443" name="AutoShape 13"/>
            <p:cNvSpPr>
              <a:spLocks noChangeArrowheads="1"/>
            </p:cNvSpPr>
            <p:nvPr/>
          </p:nvSpPr>
          <p:spPr bwMode="auto">
            <a:xfrm>
              <a:off x="500034" y="1643050"/>
              <a:ext cx="1285884" cy="414340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29" tIns="45714" rIns="91429" bIns="45714" anchor="ctr"/>
            <a:lstStyle/>
            <a:p>
              <a:pPr latinLnBrk="0"/>
              <a:endParaRPr kumimoji="0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67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 txBox="1">
            <a:spLocks noChangeArrowheads="1"/>
          </p:cNvSpPr>
          <p:nvPr/>
        </p:nvSpPr>
        <p:spPr bwMode="auto">
          <a:xfrm>
            <a:off x="457200" y="1643063"/>
            <a:ext cx="82296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1363" indent="-2841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1413" indent="-2270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lvl="1" latinLnBrk="0">
              <a:spcBef>
                <a:spcPct val="20000"/>
              </a:spcBef>
              <a:buFontTx/>
              <a:buChar char="–"/>
            </a:pPr>
            <a:r>
              <a:rPr kumimoji="0" lang="en-US" altLang="ko-KR" sz="2000">
                <a:latin typeface="Eurostile" pitchFamily="34" charset="0"/>
              </a:rPr>
              <a:t>Context</a:t>
            </a:r>
          </a:p>
          <a:p>
            <a:pPr lvl="2" latinLnBrk="0">
              <a:spcBef>
                <a:spcPct val="20000"/>
              </a:spcBef>
              <a:buFontTx/>
              <a:buChar char="•"/>
            </a:pPr>
            <a:r>
              <a:rPr kumimoji="0" lang="en-US" altLang="ko-KR" sz="2000">
                <a:solidFill>
                  <a:srgbClr val="595959"/>
                </a:solidFill>
                <a:latin typeface="Eurostile" pitchFamily="34" charset="0"/>
              </a:rPr>
              <a:t>Powerful, longstanding concept in human-computer interaction</a:t>
            </a:r>
          </a:p>
          <a:p>
            <a:pPr lvl="1" latinLnBrk="0">
              <a:spcBef>
                <a:spcPct val="20000"/>
              </a:spcBef>
              <a:buFontTx/>
              <a:buChar char="–"/>
            </a:pPr>
            <a:r>
              <a:rPr kumimoji="0" lang="en-US" altLang="ko-KR" sz="2000">
                <a:solidFill>
                  <a:srgbClr val="595959"/>
                </a:solidFill>
                <a:latin typeface="Eurostile" pitchFamily="34" charset="0"/>
              </a:rPr>
              <a:t>Act is explicit. But context is implicit</a:t>
            </a:r>
          </a:p>
          <a:p>
            <a:pPr lvl="1" latinLnBrk="0">
              <a:spcBef>
                <a:spcPct val="20000"/>
              </a:spcBef>
              <a:buFontTx/>
              <a:buChar char="–"/>
            </a:pPr>
            <a:r>
              <a:rPr kumimoji="0" lang="en-US" altLang="ko-KR" sz="2000">
                <a:solidFill>
                  <a:srgbClr val="595959"/>
                </a:solidFill>
                <a:latin typeface="Eurostile" pitchFamily="34" charset="0"/>
              </a:rPr>
              <a:t>Notion of context is much more widely appreciated</a:t>
            </a:r>
          </a:p>
          <a:p>
            <a:pPr lvl="2" latinLnBrk="0">
              <a:spcBef>
                <a:spcPct val="20000"/>
              </a:spcBef>
              <a:buFontTx/>
              <a:buChar char="•"/>
            </a:pPr>
            <a:r>
              <a:rPr kumimoji="0" lang="en-US" altLang="ko-KR" sz="2000">
                <a:solidFill>
                  <a:srgbClr val="595959"/>
                </a:solidFill>
                <a:latin typeface="Eurostile" pitchFamily="34" charset="0"/>
              </a:rPr>
              <a:t>It’s a key to enter computation into our lives</a:t>
            </a:r>
          </a:p>
          <a:p>
            <a:pPr lvl="2" latinLnBrk="0">
              <a:spcBef>
                <a:spcPct val="20000"/>
              </a:spcBef>
              <a:buFontTx/>
              <a:buChar char="•"/>
            </a:pPr>
            <a:endParaRPr kumimoji="0" lang="en-US" altLang="ko-KR" sz="2000">
              <a:solidFill>
                <a:srgbClr val="595959"/>
              </a:solidFill>
              <a:latin typeface="Eurostile" pitchFamily="34" charset="0"/>
            </a:endParaRPr>
          </a:p>
          <a:p>
            <a:pPr lvl="1" latinLnBrk="0">
              <a:spcBef>
                <a:spcPct val="20000"/>
              </a:spcBef>
              <a:buFontTx/>
              <a:buChar char="–"/>
            </a:pPr>
            <a:r>
              <a:rPr kumimoji="0" lang="en-US" altLang="ko-KR" sz="2000">
                <a:solidFill>
                  <a:srgbClr val="595959"/>
                </a:solidFill>
                <a:latin typeface="Eurostile" pitchFamily="34" charset="0"/>
              </a:rPr>
              <a:t>One goal of context-aware computing 	</a:t>
            </a:r>
          </a:p>
          <a:p>
            <a:pPr lvl="2" latinLnBrk="0">
              <a:spcBef>
                <a:spcPct val="20000"/>
              </a:spcBef>
              <a:buFontTx/>
              <a:buChar char="•"/>
            </a:pPr>
            <a:r>
              <a:rPr kumimoji="0" lang="en-US" altLang="ko-KR" sz="2000">
                <a:solidFill>
                  <a:srgbClr val="595959"/>
                </a:solidFill>
                <a:latin typeface="Eurostile" pitchFamily="34" charset="0"/>
              </a:rPr>
              <a:t>To acquire and utilize information about the context of a device</a:t>
            </a:r>
          </a:p>
          <a:p>
            <a:pPr lvl="2" latinLnBrk="0">
              <a:spcBef>
                <a:spcPct val="20000"/>
              </a:spcBef>
              <a:buFontTx/>
              <a:buChar char="•"/>
            </a:pPr>
            <a:r>
              <a:rPr kumimoji="0" lang="en-US" altLang="ko-KR" sz="2000">
                <a:solidFill>
                  <a:srgbClr val="595959"/>
                </a:solidFill>
                <a:latin typeface="Eurostile" pitchFamily="34" charset="0"/>
              </a:rPr>
              <a:t>People, place, time, event, etc…</a:t>
            </a:r>
          </a:p>
          <a:p>
            <a:pPr lvl="2" latinLnBrk="0">
              <a:spcBef>
                <a:spcPct val="20000"/>
              </a:spcBef>
              <a:buFontTx/>
              <a:buChar char="•"/>
            </a:pPr>
            <a:r>
              <a:rPr kumimoji="0" lang="en-US" altLang="ko-KR" sz="2000">
                <a:solidFill>
                  <a:srgbClr val="595959"/>
                </a:solidFill>
                <a:latin typeface="Eurostile" pitchFamily="34" charset="0"/>
              </a:rPr>
              <a:t>Example : Cell phone and concert</a:t>
            </a:r>
          </a:p>
          <a:p>
            <a:pPr lvl="1" latinLnBrk="0">
              <a:spcBef>
                <a:spcPct val="20000"/>
              </a:spcBef>
              <a:buFontTx/>
              <a:buChar char="–"/>
            </a:pPr>
            <a:endParaRPr kumimoji="0" lang="en-US" altLang="ko-KR" sz="2000">
              <a:latin typeface="Eurostile" pitchFamily="34" charset="0"/>
            </a:endParaRPr>
          </a:p>
        </p:txBody>
      </p:sp>
      <p:grpSp>
        <p:nvGrpSpPr>
          <p:cNvPr id="19459" name="그룹 2"/>
          <p:cNvGrpSpPr>
            <a:grpSpLocks/>
          </p:cNvGrpSpPr>
          <p:nvPr/>
        </p:nvGrpSpPr>
        <p:grpSpPr bwMode="auto">
          <a:xfrm>
            <a:off x="2627784" y="83150"/>
            <a:ext cx="6402388" cy="812519"/>
            <a:chOff x="2627786" y="83150"/>
            <a:chExt cx="6402416" cy="812519"/>
          </a:xfrm>
        </p:grpSpPr>
        <p:sp>
          <p:nvSpPr>
            <p:cNvPr id="19461" name="Line 5"/>
            <p:cNvSpPr>
              <a:spLocks noChangeShapeType="1"/>
            </p:cNvSpPr>
            <p:nvPr/>
          </p:nvSpPr>
          <p:spPr bwMode="auto">
            <a:xfrm>
              <a:off x="4359966" y="895669"/>
              <a:ext cx="42840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29" tIns="45714" rIns="91429" bIns="45714"/>
            <a:lstStyle/>
            <a:p>
              <a:endParaRPr lang="ko-KR" altLang="en-US"/>
            </a:p>
          </p:txBody>
        </p:sp>
        <p:sp>
          <p:nvSpPr>
            <p:cNvPr id="6" name="Rectangle 3"/>
            <p:cNvSpPr txBox="1">
              <a:spLocks noChangeArrowheads="1"/>
            </p:cNvSpPr>
            <p:nvPr/>
          </p:nvSpPr>
          <p:spPr bwMode="auto">
            <a:xfrm>
              <a:off x="2627786" y="83150"/>
              <a:ext cx="6402416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 anchor="ctr"/>
            <a:lstStyle/>
            <a:p>
              <a:pPr algn="r" latinLnBrk="0">
                <a:defRPr/>
              </a:pPr>
              <a:r>
                <a:rPr kumimoji="0" lang="en-US" altLang="ko-KR" sz="1900" kern="0" dirty="0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3.   E v o l u t </a:t>
              </a:r>
              <a:r>
                <a:rPr kumimoji="0" lang="en-US" altLang="ko-KR" sz="1900" kern="0" dirty="0" err="1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i</a:t>
              </a:r>
              <a:r>
                <a:rPr kumimoji="0" lang="en-US" altLang="ko-KR" sz="1900" kern="0" dirty="0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 o n</a:t>
              </a:r>
              <a:endParaRPr kumimoji="0" lang="en-US" altLang="ko-KR" sz="1600" kern="0" dirty="0">
                <a:solidFill>
                  <a:schemeClr val="bg1"/>
                </a:solidFill>
                <a:latin typeface="Eurostile" pitchFamily="34" charset="0"/>
                <a:cs typeface="+mj-cs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4714875" y="1071563"/>
            <a:ext cx="407193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1313" indent="-341313" eaLnBrk="0" latinLnBrk="0" hangingPunct="0">
              <a:spcBef>
                <a:spcPct val="20000"/>
              </a:spcBef>
              <a:defRPr/>
            </a:pPr>
            <a:r>
              <a:rPr kumimoji="0" lang="en-US" altLang="ko-KR" kern="0" dirty="0">
                <a:latin typeface="Eurostile" pitchFamily="34" charset="0"/>
                <a:ea typeface="+mn-ea"/>
              </a:rPr>
              <a:t>Context-Aware Computing</a:t>
            </a:r>
          </a:p>
        </p:txBody>
      </p:sp>
    </p:spTree>
    <p:extLst>
      <p:ext uri="{BB962C8B-B14F-4D97-AF65-F5344CB8AC3E}">
        <p14:creationId xmlns:p14="http://schemas.microsoft.com/office/powerpoint/2010/main" val="36765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643063"/>
            <a:ext cx="8229600" cy="4483100"/>
          </a:xfrm>
          <a:prstGeom prst="rect">
            <a:avLst/>
          </a:prstGeom>
        </p:spPr>
        <p:txBody>
          <a:bodyPr/>
          <a:lstStyle/>
          <a:p>
            <a:pPr marL="341313" indent="-341313" eaLnBrk="0" latin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kumimoji="0" lang="en-US" altLang="ko-KR" sz="2000" kern="0" dirty="0">
                <a:solidFill>
                  <a:schemeClr val="tx1">
                    <a:lumMod val="65000"/>
                    <a:lumOff val="35000"/>
                  </a:schemeClr>
                </a:solidFill>
                <a:ea typeface="굴림" charset="-127"/>
              </a:rPr>
              <a:t>Example</a:t>
            </a:r>
          </a:p>
          <a:p>
            <a:pPr marL="796926" lvl="1" indent="-341313" eaLnBrk="0" latin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kumimoji="0" lang="en-US" altLang="ko-KR" sz="2000" kern="0" dirty="0">
                <a:solidFill>
                  <a:schemeClr val="tx1">
                    <a:lumMod val="65000"/>
                    <a:lumOff val="35000"/>
                  </a:schemeClr>
                </a:solidFill>
                <a:ea typeface="굴림" charset="-127"/>
              </a:rPr>
              <a:t>Active Badge &amp; </a:t>
            </a:r>
            <a:r>
              <a:rPr kumimoji="0" lang="en-US" altLang="ko-KR" sz="2000" kern="0" dirty="0" err="1">
                <a:solidFill>
                  <a:schemeClr val="tx1">
                    <a:lumMod val="65000"/>
                    <a:lumOff val="35000"/>
                  </a:schemeClr>
                </a:solidFill>
                <a:ea typeface="굴림" charset="-127"/>
              </a:rPr>
              <a:t>PARCTab</a:t>
            </a:r>
            <a:endParaRPr kumimoji="0" lang="en-US" altLang="ko-KR" sz="2000" kern="0" dirty="0">
              <a:solidFill>
                <a:schemeClr val="tx1">
                  <a:lumMod val="65000"/>
                  <a:lumOff val="35000"/>
                </a:schemeClr>
              </a:solidFill>
              <a:ea typeface="굴림" charset="-127"/>
            </a:endParaRPr>
          </a:p>
          <a:p>
            <a:pPr marL="796926" lvl="1" indent="-341313" eaLnBrk="0" latin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kumimoji="0" lang="en-US" altLang="ko-KR" sz="2000" kern="0" dirty="0">
                <a:solidFill>
                  <a:schemeClr val="tx1">
                    <a:lumMod val="65000"/>
                    <a:lumOff val="35000"/>
                  </a:schemeClr>
                </a:solidFill>
                <a:ea typeface="굴림" charset="-127"/>
              </a:rPr>
              <a:t>Shopping assistant</a:t>
            </a:r>
          </a:p>
          <a:p>
            <a:pPr marL="796926" lvl="1" indent="-341313" eaLnBrk="0" latin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kumimoji="0" lang="en-US" altLang="ko-KR" sz="2000" kern="0" dirty="0" err="1">
                <a:solidFill>
                  <a:schemeClr val="tx1">
                    <a:lumMod val="65000"/>
                    <a:lumOff val="35000"/>
                  </a:schemeClr>
                </a:solidFill>
                <a:ea typeface="굴림" charset="-127"/>
              </a:rPr>
              <a:t>Cyberguide</a:t>
            </a:r>
            <a:endParaRPr kumimoji="0" lang="en-US" altLang="ko-KR" sz="2000" kern="0" dirty="0">
              <a:solidFill>
                <a:schemeClr val="tx1">
                  <a:lumMod val="65000"/>
                  <a:lumOff val="35000"/>
                </a:schemeClr>
              </a:solidFill>
              <a:ea typeface="굴림" charset="-127"/>
            </a:endParaRPr>
          </a:p>
          <a:p>
            <a:pPr marL="796926" lvl="1" indent="-341313" eaLnBrk="0" latin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kumimoji="0" lang="en-US" altLang="ko-KR" sz="2000" kern="0" dirty="0">
                <a:solidFill>
                  <a:schemeClr val="tx1">
                    <a:lumMod val="65000"/>
                    <a:lumOff val="35000"/>
                  </a:schemeClr>
                </a:solidFill>
                <a:ea typeface="굴림" charset="-127"/>
              </a:rPr>
              <a:t>Perception system for recognizing user moods from their facial expressions</a:t>
            </a:r>
          </a:p>
          <a:p>
            <a:pPr marL="796926" lvl="1" indent="-341313" eaLnBrk="0" latin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kumimoji="0" lang="en-US" altLang="ko-KR" sz="2000" kern="0" dirty="0">
                <a:solidFill>
                  <a:schemeClr val="tx1">
                    <a:lumMod val="65000"/>
                    <a:lumOff val="35000"/>
                  </a:schemeClr>
                </a:solidFill>
                <a:ea typeface="굴림" charset="-127"/>
              </a:rPr>
              <a:t>House where position is sensed and temperature adjusted automatically</a:t>
            </a:r>
          </a:p>
        </p:txBody>
      </p:sp>
      <p:grpSp>
        <p:nvGrpSpPr>
          <p:cNvPr id="20483" name="그룹 2"/>
          <p:cNvGrpSpPr>
            <a:grpSpLocks/>
          </p:cNvGrpSpPr>
          <p:nvPr/>
        </p:nvGrpSpPr>
        <p:grpSpPr bwMode="auto">
          <a:xfrm>
            <a:off x="2483768" y="222250"/>
            <a:ext cx="6510338" cy="606425"/>
            <a:chOff x="2133600" y="304800"/>
            <a:chExt cx="6510366" cy="606425"/>
          </a:xfrm>
        </p:grpSpPr>
        <p:sp>
          <p:nvSpPr>
            <p:cNvPr id="20486" name="Line 5"/>
            <p:cNvSpPr>
              <a:spLocks noChangeShapeType="1"/>
            </p:cNvSpPr>
            <p:nvPr/>
          </p:nvSpPr>
          <p:spPr bwMode="auto">
            <a:xfrm>
              <a:off x="4359966" y="895669"/>
              <a:ext cx="42840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29" tIns="45714" rIns="91429" bIns="45714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Rectangle 3"/>
            <p:cNvSpPr txBox="1">
              <a:spLocks noChangeArrowheads="1"/>
            </p:cNvSpPr>
            <p:nvPr/>
          </p:nvSpPr>
          <p:spPr bwMode="auto">
            <a:xfrm>
              <a:off x="2133600" y="304800"/>
              <a:ext cx="6402416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 anchor="ctr"/>
            <a:lstStyle/>
            <a:p>
              <a:pPr algn="r" latinLnBrk="0">
                <a:defRPr/>
              </a:pPr>
              <a:r>
                <a:rPr kumimoji="0" lang="en-US" altLang="ko-KR" sz="1900" kern="0" dirty="0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3.   E v o l u t </a:t>
              </a:r>
              <a:r>
                <a:rPr kumimoji="0" lang="en-US" altLang="ko-KR" sz="1900" kern="0" dirty="0" err="1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i</a:t>
              </a:r>
              <a:r>
                <a:rPr kumimoji="0" lang="en-US" altLang="ko-KR" sz="1900" kern="0" dirty="0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 o n</a:t>
              </a:r>
              <a:endParaRPr kumimoji="0" lang="en-US" altLang="ko-KR" sz="1600" kern="0" dirty="0">
                <a:solidFill>
                  <a:schemeClr val="bg1"/>
                </a:solidFill>
                <a:latin typeface="Eurostile" pitchFamily="34" charset="0"/>
                <a:cs typeface="+mj-cs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4714875" y="1071563"/>
            <a:ext cx="407193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1313" indent="-341313" eaLnBrk="0" latinLnBrk="0" hangingPunct="0">
              <a:spcBef>
                <a:spcPct val="20000"/>
              </a:spcBef>
              <a:defRPr/>
            </a:pPr>
            <a:r>
              <a:rPr kumimoji="0" lang="en-US" altLang="ko-KR" kern="0" dirty="0">
                <a:latin typeface="Eurostile" pitchFamily="34" charset="0"/>
                <a:ea typeface="+mn-ea"/>
              </a:rPr>
              <a:t>Context-Aware Computing</a:t>
            </a:r>
          </a:p>
        </p:txBody>
      </p:sp>
      <p:pic>
        <p:nvPicPr>
          <p:cNvPr id="22533" name="Picture 4" descr="C:\Mynatt-local\HCIC99\images\active-badges.gif"/>
          <p:cNvPicPr>
            <a:picLocks noChangeAspect="1" noChangeArrowheads="1"/>
          </p:cNvPicPr>
          <p:nvPr/>
        </p:nvPicPr>
        <p:blipFill>
          <a:blip r:embed="rId2" cstate="print"/>
          <a:srcRect l="10201" r="48268" b="37050"/>
          <a:stretch>
            <a:fillRect/>
          </a:stretch>
        </p:blipFill>
        <p:spPr bwMode="auto">
          <a:xfrm>
            <a:off x="6786578" y="1714488"/>
            <a:ext cx="1712913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888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5214938" cy="569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307975"/>
            <a:ext cx="6402388" cy="384721"/>
          </a:xfrm>
        </p:spPr>
        <p:txBody>
          <a:bodyPr/>
          <a:lstStyle/>
          <a:p>
            <a:pPr algn="r" eaLnBrk="1" hangingPunct="1"/>
            <a:r>
              <a:rPr lang="en-US" altLang="ko-KR" sz="1900" dirty="0" smtClean="0">
                <a:latin typeface="Eurostile" pitchFamily="34" charset="0"/>
                <a:ea typeface="굴림" pitchFamily="50" charset="-127"/>
              </a:rPr>
              <a:t>C O N T E N T S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364038" y="1344613"/>
            <a:ext cx="4364037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21" tIns="41010" rIns="82021" bIns="41010">
            <a:spAutoFit/>
          </a:bodyPr>
          <a:lstStyle/>
          <a:p>
            <a:pPr algn="r" defTabSz="819150" latinLnBrk="0">
              <a:spcBef>
                <a:spcPct val="50000"/>
              </a:spcBef>
              <a:defRPr/>
            </a:pPr>
            <a:r>
              <a:rPr kumimoji="0" lang="en-US" altLang="ko-KR" sz="1600" dirty="0">
                <a:solidFill>
                  <a:srgbClr val="1428FF"/>
                </a:solidFill>
                <a:latin typeface="Tahoma" pitchFamily="34" charset="0"/>
              </a:rPr>
              <a:t>1.</a:t>
            </a:r>
            <a:r>
              <a:rPr kumimoji="0" lang="en-US" altLang="ko-KR" sz="1600" dirty="0">
                <a:solidFill>
                  <a:srgbClr val="5F5F5F"/>
                </a:solidFill>
                <a:latin typeface="Tahoma" pitchFamily="34" charset="0"/>
              </a:rPr>
              <a:t> Introduction</a:t>
            </a:r>
          </a:p>
          <a:p>
            <a:pPr algn="r" defTabSz="819150" latinLnBrk="0">
              <a:spcBef>
                <a:spcPct val="50000"/>
              </a:spcBef>
              <a:defRPr/>
            </a:pPr>
            <a:r>
              <a:rPr kumimoji="0" lang="en-US" altLang="ko-KR" sz="1600" dirty="0">
                <a:solidFill>
                  <a:srgbClr val="1428FF"/>
                </a:solidFill>
                <a:latin typeface="Tahoma" pitchFamily="34" charset="0"/>
              </a:rPr>
              <a:t>2</a:t>
            </a:r>
            <a:r>
              <a:rPr kumimoji="0" lang="en-US" altLang="ko-KR" sz="1600" dirty="0">
                <a:solidFill>
                  <a:srgbClr val="5F5F5F"/>
                </a:solidFill>
                <a:latin typeface="Tahoma" pitchFamily="34" charset="0"/>
              </a:rPr>
              <a:t>. Ubiquitous Computing </a:t>
            </a:r>
          </a:p>
          <a:p>
            <a:pPr algn="r" defTabSz="819150" latinLnBrk="0">
              <a:spcBef>
                <a:spcPct val="50000"/>
              </a:spcBef>
              <a:defRPr/>
            </a:pPr>
            <a:r>
              <a:rPr kumimoji="0" lang="en-US" altLang="ko-KR" sz="1600" dirty="0">
                <a:solidFill>
                  <a:srgbClr val="1428FF"/>
                </a:solidFill>
                <a:latin typeface="Tahoma" pitchFamily="34" charset="0"/>
              </a:rPr>
              <a:t>3. </a:t>
            </a:r>
            <a:r>
              <a:rPr kumimoji="0"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Evolution</a:t>
            </a:r>
          </a:p>
          <a:p>
            <a:pPr algn="r" defTabSz="819150" latinLnBrk="0">
              <a:spcBef>
                <a:spcPct val="50000"/>
              </a:spcBef>
              <a:defRPr/>
            </a:pPr>
            <a:r>
              <a:rPr kumimoji="0" lang="en-US" altLang="ko-KR" sz="1600" dirty="0">
                <a:solidFill>
                  <a:srgbClr val="1428FF"/>
                </a:solidFill>
                <a:latin typeface="Tahoma" pitchFamily="34" charset="0"/>
              </a:rPr>
              <a:t>4.</a:t>
            </a:r>
            <a:r>
              <a:rPr kumimoji="0" lang="en-US" altLang="ko-KR" sz="1600" dirty="0">
                <a:solidFill>
                  <a:srgbClr val="5F5F5F"/>
                </a:solidFill>
                <a:latin typeface="Tahoma" pitchFamily="34" charset="0"/>
              </a:rPr>
              <a:t> Generic Features</a:t>
            </a:r>
          </a:p>
          <a:p>
            <a:pPr algn="r" defTabSz="819150" latinLnBrk="0">
              <a:spcBef>
                <a:spcPct val="50000"/>
              </a:spcBef>
              <a:defRPr/>
            </a:pPr>
            <a:r>
              <a:rPr kumimoji="0" lang="en-US" altLang="ko-KR" sz="1600" dirty="0">
                <a:solidFill>
                  <a:srgbClr val="1428FF"/>
                </a:solidFill>
                <a:latin typeface="Tahoma" pitchFamily="34" charset="0"/>
              </a:rPr>
              <a:t>4.</a:t>
            </a:r>
            <a:r>
              <a:rPr kumimoji="0" lang="en-US" altLang="ko-KR" sz="1600" dirty="0">
                <a:solidFill>
                  <a:srgbClr val="5F5F5F"/>
                </a:solidFill>
                <a:latin typeface="Tahoma" pitchFamily="34" charset="0"/>
              </a:rPr>
              <a:t> Technologies of Ubiquitous Computing</a:t>
            </a:r>
          </a:p>
          <a:p>
            <a:pPr algn="r" defTabSz="819150" latinLnBrk="0">
              <a:spcBef>
                <a:spcPct val="50000"/>
              </a:spcBef>
              <a:defRPr/>
            </a:pPr>
            <a:r>
              <a:rPr kumimoji="0" lang="en-US" altLang="ko-KR" sz="900" dirty="0">
                <a:solidFill>
                  <a:srgbClr val="1428FF"/>
                </a:solidFill>
                <a:latin typeface="Tahoma" pitchFamily="34" charset="0"/>
              </a:rPr>
              <a:t> </a:t>
            </a:r>
            <a:r>
              <a:rPr kumimoji="0" lang="en-US" altLang="ko-KR" sz="1600" dirty="0">
                <a:solidFill>
                  <a:srgbClr val="1428FF"/>
                </a:solidFill>
                <a:latin typeface="Tahoma" pitchFamily="34" charset="0"/>
              </a:rPr>
              <a:t>5.</a:t>
            </a:r>
            <a:r>
              <a:rPr kumimoji="0" lang="en-US" altLang="ko-KR" sz="1600" dirty="0">
                <a:solidFill>
                  <a:srgbClr val="5F5F5F"/>
                </a:solidFill>
                <a:latin typeface="Tahoma" pitchFamily="34" charset="0"/>
              </a:rPr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186143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그룹 1"/>
          <p:cNvGrpSpPr>
            <a:grpSpLocks/>
          </p:cNvGrpSpPr>
          <p:nvPr/>
        </p:nvGrpSpPr>
        <p:grpSpPr bwMode="auto">
          <a:xfrm>
            <a:off x="2627784" y="116632"/>
            <a:ext cx="6402388" cy="779037"/>
            <a:chOff x="2627786" y="116632"/>
            <a:chExt cx="6402416" cy="779037"/>
          </a:xfrm>
        </p:grpSpPr>
        <p:sp>
          <p:nvSpPr>
            <p:cNvPr id="21509" name="Line 5"/>
            <p:cNvSpPr>
              <a:spLocks noChangeShapeType="1"/>
            </p:cNvSpPr>
            <p:nvPr/>
          </p:nvSpPr>
          <p:spPr bwMode="auto">
            <a:xfrm>
              <a:off x="4359966" y="895669"/>
              <a:ext cx="42840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29" tIns="45714" rIns="91429" bIns="45714"/>
            <a:lstStyle/>
            <a:p>
              <a:endParaRPr lang="ko-KR" altLang="en-US"/>
            </a:p>
          </p:txBody>
        </p:sp>
        <p:sp>
          <p:nvSpPr>
            <p:cNvPr id="5" name="Rectangle 3"/>
            <p:cNvSpPr txBox="1">
              <a:spLocks noChangeArrowheads="1"/>
            </p:cNvSpPr>
            <p:nvPr/>
          </p:nvSpPr>
          <p:spPr bwMode="auto">
            <a:xfrm>
              <a:off x="2627786" y="116632"/>
              <a:ext cx="6402416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 anchor="ctr"/>
            <a:lstStyle/>
            <a:p>
              <a:pPr algn="r" latinLnBrk="0">
                <a:defRPr/>
              </a:pPr>
              <a:r>
                <a:rPr kumimoji="0" lang="en-US" altLang="ko-KR" sz="1900" kern="0" dirty="0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3.   E v o l u t </a:t>
              </a:r>
              <a:r>
                <a:rPr kumimoji="0" lang="en-US" altLang="ko-KR" sz="1900" kern="0" dirty="0" err="1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i</a:t>
              </a:r>
              <a:r>
                <a:rPr kumimoji="0" lang="en-US" altLang="ko-KR" sz="1900" kern="0" dirty="0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 o n</a:t>
              </a:r>
              <a:endParaRPr kumimoji="0" lang="en-US" altLang="ko-KR" sz="1600" kern="0" dirty="0">
                <a:solidFill>
                  <a:schemeClr val="bg1"/>
                </a:solidFill>
                <a:latin typeface="Eurostile" pitchFamily="34" charset="0"/>
                <a:cs typeface="+mj-cs"/>
              </a:endParaRPr>
            </a:p>
          </p:txBody>
        </p:sp>
      </p:grpSp>
      <p:sp>
        <p:nvSpPr>
          <p:cNvPr id="21507" name="직사각형 5"/>
          <p:cNvSpPr>
            <a:spLocks noChangeArrowheads="1"/>
          </p:cNvSpPr>
          <p:nvPr/>
        </p:nvSpPr>
        <p:spPr bwMode="auto">
          <a:xfrm>
            <a:off x="5828978" y="906183"/>
            <a:ext cx="2857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1313" indent="-341313" eaLnBrk="0" latinLnBrk="0" hangingPunct="0">
              <a:spcBef>
                <a:spcPct val="20000"/>
              </a:spcBef>
            </a:pPr>
            <a:r>
              <a:rPr kumimoji="0" lang="en-US" altLang="ko-KR" dirty="0"/>
              <a:t>Pervasive Computing</a:t>
            </a:r>
            <a:endParaRPr kumimoji="0" lang="en-US" altLang="ko-KR" dirty="0">
              <a:latin typeface="Eurostile" pitchFamily="34" charset="0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899593" y="1302544"/>
            <a:ext cx="7101408" cy="4912519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atinLnBrk="0">
              <a:defRPr/>
            </a:pPr>
            <a:endParaRPr kumimoji="0" lang="ko-KR" altLang="en-US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674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 txBox="1">
            <a:spLocks noChangeArrowheads="1"/>
          </p:cNvSpPr>
          <p:nvPr/>
        </p:nvSpPr>
        <p:spPr bwMode="auto">
          <a:xfrm>
            <a:off x="457200" y="1643063"/>
            <a:ext cx="4471988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latinLnBrk="0" hangingPunct="1">
              <a:lnSpc>
                <a:spcPct val="150000"/>
              </a:lnSpc>
              <a:buFont typeface="Arial" charset="0"/>
              <a:buChar char="•"/>
            </a:pPr>
            <a:r>
              <a:rPr kumimoji="0" lang="en-US" altLang="ko-KR"/>
              <a:t> </a:t>
            </a:r>
            <a:r>
              <a:rPr kumimoji="0" lang="en-US" altLang="ko-KR">
                <a:solidFill>
                  <a:srgbClr val="595959"/>
                </a:solidFill>
              </a:rPr>
              <a:t>Numerous, Accesible, Invisible computing devices</a:t>
            </a:r>
          </a:p>
          <a:p>
            <a:pPr eaLnBrk="1" latinLnBrk="0" hangingPunct="1">
              <a:lnSpc>
                <a:spcPct val="150000"/>
              </a:lnSpc>
              <a:buFont typeface="Arial" charset="0"/>
              <a:buChar char="•"/>
            </a:pPr>
            <a:r>
              <a:rPr kumimoji="0" lang="en-US" altLang="ko-KR">
                <a:solidFill>
                  <a:srgbClr val="595959"/>
                </a:solidFill>
              </a:rPr>
              <a:t> Mobile or embedded in environment</a:t>
            </a:r>
          </a:p>
          <a:p>
            <a:pPr eaLnBrk="1" latinLnBrk="0" hangingPunct="1">
              <a:lnSpc>
                <a:spcPct val="150000"/>
              </a:lnSpc>
              <a:buFont typeface="Arial" charset="0"/>
              <a:buChar char="•"/>
            </a:pPr>
            <a:r>
              <a:rPr kumimoji="0" lang="en-US" altLang="ko-KR">
                <a:solidFill>
                  <a:srgbClr val="595959"/>
                </a:solidFill>
              </a:rPr>
              <a:t> Connected to an increasingly ubiquitous network infrastructure composed of a wired core and wireless edges</a:t>
            </a:r>
          </a:p>
          <a:p>
            <a:pPr lvl="1" eaLnBrk="1" latinLnBrk="0" hangingPunct="1">
              <a:lnSpc>
                <a:spcPct val="150000"/>
              </a:lnSpc>
              <a:buFont typeface="Arial" charset="0"/>
              <a:buChar char="•"/>
            </a:pPr>
            <a:endParaRPr kumimoji="0" lang="en-US" altLang="ko-KR"/>
          </a:p>
        </p:txBody>
      </p:sp>
      <p:grpSp>
        <p:nvGrpSpPr>
          <p:cNvPr id="22531" name="그룹 2"/>
          <p:cNvGrpSpPr>
            <a:grpSpLocks/>
          </p:cNvGrpSpPr>
          <p:nvPr/>
        </p:nvGrpSpPr>
        <p:grpSpPr bwMode="auto">
          <a:xfrm>
            <a:off x="2379662" y="188640"/>
            <a:ext cx="6402388" cy="707029"/>
            <a:chOff x="2379663" y="188640"/>
            <a:chExt cx="6402416" cy="707029"/>
          </a:xfrm>
        </p:grpSpPr>
        <p:sp>
          <p:nvSpPr>
            <p:cNvPr id="22534" name="Line 5"/>
            <p:cNvSpPr>
              <a:spLocks noChangeShapeType="1"/>
            </p:cNvSpPr>
            <p:nvPr/>
          </p:nvSpPr>
          <p:spPr bwMode="auto">
            <a:xfrm>
              <a:off x="4359966" y="895669"/>
              <a:ext cx="42840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29" tIns="45714" rIns="91429" bIns="45714"/>
            <a:lstStyle/>
            <a:p>
              <a:endParaRPr lang="ko-KR" altLang="en-US"/>
            </a:p>
          </p:txBody>
        </p:sp>
        <p:sp>
          <p:nvSpPr>
            <p:cNvPr id="6" name="Rectangle 3"/>
            <p:cNvSpPr txBox="1">
              <a:spLocks noChangeArrowheads="1"/>
            </p:cNvSpPr>
            <p:nvPr/>
          </p:nvSpPr>
          <p:spPr bwMode="auto">
            <a:xfrm>
              <a:off x="2379663" y="188640"/>
              <a:ext cx="6402416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 anchor="ctr"/>
            <a:lstStyle/>
            <a:p>
              <a:pPr algn="r" latinLnBrk="0">
                <a:defRPr/>
              </a:pPr>
              <a:r>
                <a:rPr kumimoji="0" lang="en-US" altLang="ko-KR" sz="1900" kern="0" dirty="0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3.   E v o l u t </a:t>
              </a:r>
              <a:r>
                <a:rPr kumimoji="0" lang="en-US" altLang="ko-KR" sz="1900" kern="0" dirty="0" err="1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i</a:t>
              </a:r>
              <a:r>
                <a:rPr kumimoji="0" lang="en-US" altLang="ko-KR" sz="1900" kern="0" dirty="0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 o n</a:t>
              </a:r>
              <a:endParaRPr kumimoji="0" lang="en-US" altLang="ko-KR" sz="1600" kern="0" dirty="0">
                <a:solidFill>
                  <a:schemeClr val="bg1"/>
                </a:solidFill>
                <a:latin typeface="Eurostile" pitchFamily="34" charset="0"/>
                <a:cs typeface="+mj-cs"/>
              </a:endParaRPr>
            </a:p>
          </p:txBody>
        </p:sp>
      </p:grpSp>
      <p:sp>
        <p:nvSpPr>
          <p:cNvPr id="22532" name="직사각형 7"/>
          <p:cNvSpPr>
            <a:spLocks noChangeArrowheads="1"/>
          </p:cNvSpPr>
          <p:nvPr/>
        </p:nvSpPr>
        <p:spPr bwMode="auto">
          <a:xfrm>
            <a:off x="5735638" y="1071563"/>
            <a:ext cx="2857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1313" indent="-341313" eaLnBrk="0" latinLnBrk="0" hangingPunct="0">
              <a:spcBef>
                <a:spcPct val="20000"/>
              </a:spcBef>
            </a:pPr>
            <a:r>
              <a:rPr kumimoji="0" lang="en-US" altLang="ko-KR"/>
              <a:t>Pervasive Computing</a:t>
            </a:r>
            <a:endParaRPr kumimoji="0" lang="en-US" altLang="ko-KR">
              <a:latin typeface="Eurostile" pitchFamily="34" charset="0"/>
            </a:endParaRPr>
          </a:p>
        </p:txBody>
      </p:sp>
      <p:pic>
        <p:nvPicPr>
          <p:cNvPr id="22533" name="그림 9" descr="pervasiv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143125"/>
            <a:ext cx="37814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25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 txBox="1">
            <a:spLocks noChangeArrowheads="1"/>
          </p:cNvSpPr>
          <p:nvPr/>
        </p:nvSpPr>
        <p:spPr bwMode="auto">
          <a:xfrm>
            <a:off x="457200" y="1803400"/>
            <a:ext cx="82296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50000"/>
              </a:spcBef>
              <a:buFont typeface="Arial" charset="0"/>
              <a:buChar char="•"/>
            </a:pPr>
            <a:r>
              <a:rPr kumimoji="0" lang="en-US" altLang="ko-KR" sz="2000"/>
              <a:t> Some implications for Normadicity</a:t>
            </a:r>
          </a:p>
          <a:p>
            <a:pPr lvl="1" eaLnBrk="1" latinLnBrk="0" hangingPunct="1">
              <a:spcBef>
                <a:spcPct val="50000"/>
              </a:spcBef>
            </a:pPr>
            <a:r>
              <a:rPr kumimoji="0" lang="en-US" altLang="ko-KR" sz="2000">
                <a:solidFill>
                  <a:srgbClr val="595959"/>
                </a:solidFill>
              </a:rPr>
              <a:t>- Each person uses many devices</a:t>
            </a:r>
          </a:p>
          <a:p>
            <a:pPr lvl="1" eaLnBrk="1" latinLnBrk="0" hangingPunct="1">
              <a:spcBef>
                <a:spcPct val="50000"/>
              </a:spcBef>
            </a:pPr>
            <a:r>
              <a:rPr kumimoji="0" lang="en-US" altLang="ko-KR" sz="2000">
                <a:solidFill>
                  <a:srgbClr val="595959"/>
                </a:solidFill>
              </a:rPr>
              <a:t>   :Total nomadic devices &gt;&gt; number of people</a:t>
            </a:r>
          </a:p>
          <a:p>
            <a:pPr lvl="1" eaLnBrk="1" latinLnBrk="0" hangingPunct="1">
              <a:spcBef>
                <a:spcPct val="50000"/>
              </a:spcBef>
            </a:pPr>
            <a:r>
              <a:rPr kumimoji="0" lang="en-US" altLang="ko-KR" sz="2000">
                <a:solidFill>
                  <a:srgbClr val="595959"/>
                </a:solidFill>
              </a:rPr>
              <a:t>- Large number of fixed devices</a:t>
            </a:r>
          </a:p>
          <a:p>
            <a:pPr lvl="1" eaLnBrk="1" latinLnBrk="0" hangingPunct="1">
              <a:spcBef>
                <a:spcPct val="50000"/>
              </a:spcBef>
            </a:pPr>
            <a:r>
              <a:rPr kumimoji="0" lang="en-US" altLang="ko-KR" sz="2000">
                <a:solidFill>
                  <a:srgbClr val="595959"/>
                </a:solidFill>
              </a:rPr>
              <a:t>   : Many computers imbeded in environment</a:t>
            </a:r>
          </a:p>
          <a:p>
            <a:pPr lvl="1" eaLnBrk="1" latinLnBrk="0" hangingPunct="1">
              <a:spcBef>
                <a:spcPct val="50000"/>
              </a:spcBef>
            </a:pPr>
            <a:r>
              <a:rPr kumimoji="0" lang="en-US" altLang="ko-KR" sz="2000">
                <a:solidFill>
                  <a:srgbClr val="595959"/>
                </a:solidFill>
              </a:rPr>
              <a:t>   : Normadic devices must interact with fixed infrastructure</a:t>
            </a:r>
          </a:p>
          <a:p>
            <a:pPr lvl="1" eaLnBrk="1" latinLnBrk="0" hangingPunct="1">
              <a:spcBef>
                <a:spcPct val="50000"/>
              </a:spcBef>
            </a:pPr>
            <a:r>
              <a:rPr kumimoji="0" lang="en-US" altLang="ko-KR" sz="2000">
                <a:solidFill>
                  <a:srgbClr val="595959"/>
                </a:solidFill>
              </a:rPr>
              <a:t>- Many normadic devices are essentially “PC Peripherals”</a:t>
            </a:r>
          </a:p>
        </p:txBody>
      </p:sp>
      <p:grpSp>
        <p:nvGrpSpPr>
          <p:cNvPr id="23555" name="그룹 2"/>
          <p:cNvGrpSpPr>
            <a:grpSpLocks/>
          </p:cNvGrpSpPr>
          <p:nvPr/>
        </p:nvGrpSpPr>
        <p:grpSpPr bwMode="auto">
          <a:xfrm>
            <a:off x="2437599" y="116632"/>
            <a:ext cx="6402388" cy="779037"/>
            <a:chOff x="2437600" y="116632"/>
            <a:chExt cx="6402416" cy="779037"/>
          </a:xfrm>
        </p:grpSpPr>
        <p:sp>
          <p:nvSpPr>
            <p:cNvPr id="23557" name="Line 5"/>
            <p:cNvSpPr>
              <a:spLocks noChangeShapeType="1"/>
            </p:cNvSpPr>
            <p:nvPr/>
          </p:nvSpPr>
          <p:spPr bwMode="auto">
            <a:xfrm>
              <a:off x="4359966" y="895669"/>
              <a:ext cx="42840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29" tIns="45714" rIns="91429" bIns="45714"/>
            <a:lstStyle/>
            <a:p>
              <a:endParaRPr lang="ko-KR" altLang="en-US"/>
            </a:p>
          </p:txBody>
        </p:sp>
        <p:sp>
          <p:nvSpPr>
            <p:cNvPr id="6" name="Rectangle 3"/>
            <p:cNvSpPr txBox="1">
              <a:spLocks noChangeArrowheads="1"/>
            </p:cNvSpPr>
            <p:nvPr/>
          </p:nvSpPr>
          <p:spPr bwMode="auto">
            <a:xfrm>
              <a:off x="2437600" y="116632"/>
              <a:ext cx="6402416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 anchor="ctr"/>
            <a:lstStyle/>
            <a:p>
              <a:pPr algn="r" latinLnBrk="0">
                <a:defRPr/>
              </a:pPr>
              <a:r>
                <a:rPr kumimoji="0" lang="en-US" altLang="ko-KR" sz="1900" kern="0" dirty="0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3.   E v o l u t </a:t>
              </a:r>
              <a:r>
                <a:rPr kumimoji="0" lang="en-US" altLang="ko-KR" sz="1900" kern="0" dirty="0" err="1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i</a:t>
              </a:r>
              <a:r>
                <a:rPr kumimoji="0" lang="en-US" altLang="ko-KR" sz="1900" kern="0" dirty="0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 o n</a:t>
              </a:r>
              <a:endParaRPr kumimoji="0" lang="en-US" altLang="ko-KR" sz="1600" kern="0" dirty="0">
                <a:solidFill>
                  <a:schemeClr val="bg1"/>
                </a:solidFill>
                <a:latin typeface="Eurostile" pitchFamily="34" charset="0"/>
                <a:cs typeface="+mj-cs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4372199" y="1069586"/>
            <a:ext cx="450056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1313" indent="-341313" eaLnBrk="0" latinLnBrk="0" hangingPunct="0">
              <a:spcBef>
                <a:spcPct val="20000"/>
              </a:spcBef>
              <a:defRPr/>
            </a:pPr>
            <a:r>
              <a:rPr kumimoji="0" lang="en-US" altLang="ko-KR" kern="0" dirty="0">
                <a:latin typeface="Eurostile" pitchFamily="34" charset="0"/>
                <a:ea typeface="+mn-ea"/>
              </a:rPr>
              <a:t>Mobile / Nomadic Computing</a:t>
            </a:r>
          </a:p>
        </p:txBody>
      </p:sp>
    </p:spTree>
    <p:extLst>
      <p:ext uri="{BB962C8B-B14F-4D97-AF65-F5344CB8AC3E}">
        <p14:creationId xmlns:p14="http://schemas.microsoft.com/office/powerpoint/2010/main" val="310927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 txBox="1">
            <a:spLocks noChangeArrowheads="1"/>
          </p:cNvSpPr>
          <p:nvPr/>
        </p:nvSpPr>
        <p:spPr bwMode="auto">
          <a:xfrm>
            <a:off x="457200" y="1803400"/>
            <a:ext cx="82296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atinLnBrk="0">
              <a:spcBef>
                <a:spcPct val="50000"/>
              </a:spcBef>
              <a:buFont typeface="Arial" charset="0"/>
              <a:buChar char="•"/>
              <a:defRPr/>
            </a:pPr>
            <a:r>
              <a:rPr kumimoji="0" lang="en-US" altLang="ko-KR" sz="2000" dirty="0">
                <a:ea typeface="굴림" charset="-127"/>
              </a:rPr>
              <a:t> The </a:t>
            </a:r>
            <a:r>
              <a:rPr kumimoji="0" lang="en-US" altLang="ko-KR" sz="2000" dirty="0" err="1">
                <a:ea typeface="굴림" charset="-127"/>
              </a:rPr>
              <a:t>Normadic</a:t>
            </a:r>
            <a:r>
              <a:rPr kumimoji="0" lang="en-US" altLang="ko-KR" sz="2000" dirty="0">
                <a:ea typeface="굴림" charset="-127"/>
              </a:rPr>
              <a:t> PC Peripheral</a:t>
            </a:r>
          </a:p>
          <a:p>
            <a:pPr lvl="1" latinLnBrk="0">
              <a:spcBef>
                <a:spcPct val="50000"/>
              </a:spcBef>
              <a:buFont typeface="Times New Roman" pitchFamily="18" charset="0"/>
              <a:buChar char="−"/>
              <a:defRPr/>
            </a:pPr>
            <a:r>
              <a:rPr kumimoji="0" lang="en-US" altLang="ko-KR" sz="2000" dirty="0">
                <a:ea typeface="굴림" charset="-127"/>
              </a:rPr>
              <a:t> 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charset="-127"/>
              </a:rPr>
              <a:t>Soon everyone in a world will have a PC in their life</a:t>
            </a:r>
          </a:p>
          <a:p>
            <a:pPr lvl="1" latinLnBrk="0">
              <a:spcBef>
                <a:spcPct val="50000"/>
              </a:spcBef>
              <a:buFont typeface="Times New Roman" pitchFamily="18" charset="0"/>
              <a:buChar char="−"/>
              <a:defRPr/>
            </a:pP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charset="-127"/>
              </a:rPr>
              <a:t> New devices must integrate with our existing PCs</a:t>
            </a:r>
          </a:p>
          <a:p>
            <a:pPr lvl="1" latinLnBrk="0">
              <a:spcBef>
                <a:spcPct val="50000"/>
              </a:spcBef>
              <a:buFont typeface="Times New Roman" pitchFamily="18" charset="0"/>
              <a:buChar char="−"/>
              <a:defRPr/>
            </a:pP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charset="-127"/>
              </a:rPr>
              <a:t> The internet  provides the raw glue tying together PCs and </a:t>
            </a:r>
            <a:r>
              <a:rPr kumimoji="0" lang="en-US" altLang="ko-KR" sz="2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굴림" charset="-127"/>
              </a:rPr>
              <a:t>Normadics</a:t>
            </a: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ea typeface="굴림" charset="-127"/>
            </a:endParaRPr>
          </a:p>
        </p:txBody>
      </p:sp>
      <p:grpSp>
        <p:nvGrpSpPr>
          <p:cNvPr id="24579" name="그룹 2"/>
          <p:cNvGrpSpPr>
            <a:grpSpLocks/>
          </p:cNvGrpSpPr>
          <p:nvPr/>
        </p:nvGrpSpPr>
        <p:grpSpPr bwMode="auto">
          <a:xfrm>
            <a:off x="2346085" y="188640"/>
            <a:ext cx="6402388" cy="707029"/>
            <a:chOff x="2346086" y="188640"/>
            <a:chExt cx="6402416" cy="707029"/>
          </a:xfrm>
        </p:grpSpPr>
        <p:sp>
          <p:nvSpPr>
            <p:cNvPr id="24586" name="Line 5"/>
            <p:cNvSpPr>
              <a:spLocks noChangeShapeType="1"/>
            </p:cNvSpPr>
            <p:nvPr/>
          </p:nvSpPr>
          <p:spPr bwMode="auto">
            <a:xfrm>
              <a:off x="4359966" y="895669"/>
              <a:ext cx="42840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29" tIns="45714" rIns="91429" bIns="45714"/>
            <a:lstStyle/>
            <a:p>
              <a:endParaRPr lang="ko-KR" altLang="en-US"/>
            </a:p>
          </p:txBody>
        </p:sp>
        <p:sp>
          <p:nvSpPr>
            <p:cNvPr id="6" name="Rectangle 3"/>
            <p:cNvSpPr txBox="1">
              <a:spLocks noChangeArrowheads="1"/>
            </p:cNvSpPr>
            <p:nvPr/>
          </p:nvSpPr>
          <p:spPr bwMode="auto">
            <a:xfrm>
              <a:off x="2346086" y="188640"/>
              <a:ext cx="6402416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 anchor="ctr"/>
            <a:lstStyle/>
            <a:p>
              <a:pPr algn="r" latinLnBrk="0">
                <a:defRPr/>
              </a:pPr>
              <a:r>
                <a:rPr kumimoji="0" lang="en-US" altLang="ko-KR" sz="1900" kern="0" dirty="0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3.   E v o l u t </a:t>
              </a:r>
              <a:r>
                <a:rPr kumimoji="0" lang="en-US" altLang="ko-KR" sz="1900" kern="0" dirty="0" err="1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i</a:t>
              </a:r>
              <a:r>
                <a:rPr kumimoji="0" lang="en-US" altLang="ko-KR" sz="1900" kern="0" dirty="0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 o n</a:t>
              </a:r>
              <a:endParaRPr kumimoji="0" lang="en-US" altLang="ko-KR" sz="1600" kern="0" dirty="0">
                <a:solidFill>
                  <a:schemeClr val="bg1"/>
                </a:solidFill>
                <a:latin typeface="Eurostile" pitchFamily="34" charset="0"/>
                <a:cs typeface="+mj-cs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4213225" y="1071563"/>
            <a:ext cx="450056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1313" indent="-341313" eaLnBrk="0" latinLnBrk="0" hangingPunct="0">
              <a:spcBef>
                <a:spcPct val="20000"/>
              </a:spcBef>
              <a:defRPr/>
            </a:pPr>
            <a:r>
              <a:rPr kumimoji="0" lang="en-US" altLang="ko-KR" kern="0" dirty="0">
                <a:latin typeface="Eurostile" pitchFamily="34" charset="0"/>
                <a:ea typeface="+mn-ea"/>
              </a:rPr>
              <a:t>Mobile / Nomadic Computing</a:t>
            </a:r>
          </a:p>
        </p:txBody>
      </p:sp>
      <p:sp>
        <p:nvSpPr>
          <p:cNvPr id="11" name="AutoShape 11" descr="C:\Documents and Settings\Kathryn R Baylor\My Documents\TREND CLIENTS FILE\DESIGN PHOTOS\mountain dew 4.bmp"/>
          <p:cNvSpPr>
            <a:spLocks noChangeAspect="1" noChangeArrowheads="1"/>
          </p:cNvSpPr>
          <p:nvPr/>
        </p:nvSpPr>
        <p:spPr bwMode="auto">
          <a:xfrm>
            <a:off x="928688" y="4030663"/>
            <a:ext cx="2047875" cy="1981200"/>
          </a:xfrm>
          <a:prstGeom prst="roundRect">
            <a:avLst>
              <a:gd name="adj" fmla="val 16667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latinLnBrk="0">
              <a:defRPr/>
            </a:pPr>
            <a:endParaRPr kumimoji="0" lang="ko-KR" altLang="en-US"/>
          </a:p>
        </p:txBody>
      </p:sp>
      <p:sp>
        <p:nvSpPr>
          <p:cNvPr id="12" name="AutoShape 12" descr="C:\Documents and Settings\Kathryn R Baylor\My Documents\TREND CLIENTS FILE\DESIGN PHOTOS\mountain dew meth.bmp"/>
          <p:cNvSpPr>
            <a:spLocks noChangeAspect="1" noChangeArrowheads="1"/>
          </p:cNvSpPr>
          <p:nvPr/>
        </p:nvSpPr>
        <p:spPr bwMode="auto">
          <a:xfrm>
            <a:off x="6000750" y="4030663"/>
            <a:ext cx="2047875" cy="1981200"/>
          </a:xfrm>
          <a:prstGeom prst="roundRect">
            <a:avLst>
              <a:gd name="adj" fmla="val 16667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latinLnBrk="0">
              <a:defRPr/>
            </a:pPr>
            <a:endParaRPr kumimoji="0" lang="ko-KR" altLang="en-US"/>
          </a:p>
        </p:txBody>
      </p:sp>
      <p:sp>
        <p:nvSpPr>
          <p:cNvPr id="24584" name="AutoShape 13"/>
          <p:cNvSpPr>
            <a:spLocks noChangeArrowheads="1"/>
          </p:cNvSpPr>
          <p:nvPr/>
        </p:nvSpPr>
        <p:spPr bwMode="auto">
          <a:xfrm>
            <a:off x="571500" y="3786188"/>
            <a:ext cx="7858125" cy="24701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9" tIns="45714" rIns="91429" bIns="45714" anchor="ctr"/>
          <a:lstStyle/>
          <a:p>
            <a:pPr latinLnBrk="0"/>
            <a:endParaRPr kumimoji="0" lang="ko-KR" altLang="en-US"/>
          </a:p>
        </p:txBody>
      </p:sp>
      <p:sp>
        <p:nvSpPr>
          <p:cNvPr id="13" name="AutoShape 10" descr="C:\Documents and Settings\Kathryn R Baylor\My Documents\TREND CLIENTS FILE\DESIGN PHOTOS\mountain dew5.bmp"/>
          <p:cNvSpPr>
            <a:spLocks noChangeAspect="1" noChangeArrowheads="1"/>
          </p:cNvSpPr>
          <p:nvPr/>
        </p:nvSpPr>
        <p:spPr bwMode="auto">
          <a:xfrm>
            <a:off x="3465513" y="4030663"/>
            <a:ext cx="2046287" cy="1981200"/>
          </a:xfrm>
          <a:prstGeom prst="roundRect">
            <a:avLst>
              <a:gd name="adj" fmla="val 16667"/>
            </a:avLst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latinLnBrk="0">
              <a:defRPr/>
            </a:pPr>
            <a:endParaRPr kumimoji="0" lang="ko-KR" altLang="en-US"/>
          </a:p>
        </p:txBody>
      </p:sp>
      <p:sp>
        <p:nvSpPr>
          <p:cNvPr id="14" name="폭발 1 13"/>
          <p:cNvSpPr/>
          <p:nvPr/>
        </p:nvSpPr>
        <p:spPr bwMode="auto">
          <a:xfrm>
            <a:off x="3143250" y="5429250"/>
            <a:ext cx="1644774" cy="952078"/>
          </a:xfrm>
          <a:prstGeom prst="irregularSeal1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latinLnBrk="0">
              <a:defRPr/>
            </a:pPr>
            <a:r>
              <a:rPr kumimoji="0" lang="en-US" altLang="ko-KR" sz="1000" dirty="0">
                <a:solidFill>
                  <a:srgbClr val="CC2216"/>
                </a:solidFill>
                <a:ea typeface="굴림" charset="-127"/>
              </a:rPr>
              <a:t>Computing power</a:t>
            </a:r>
            <a:endParaRPr kumimoji="0" lang="ko-KR" altLang="en-US" sz="1000" dirty="0">
              <a:solidFill>
                <a:srgbClr val="CC2216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189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그룹 1"/>
          <p:cNvGrpSpPr>
            <a:grpSpLocks/>
          </p:cNvGrpSpPr>
          <p:nvPr/>
        </p:nvGrpSpPr>
        <p:grpSpPr bwMode="auto">
          <a:xfrm>
            <a:off x="2411760" y="188640"/>
            <a:ext cx="6402388" cy="707029"/>
            <a:chOff x="2411761" y="188640"/>
            <a:chExt cx="6402416" cy="707029"/>
          </a:xfrm>
        </p:grpSpPr>
        <p:sp>
          <p:nvSpPr>
            <p:cNvPr id="25607" name="Line 5"/>
            <p:cNvSpPr>
              <a:spLocks noChangeShapeType="1"/>
            </p:cNvSpPr>
            <p:nvPr/>
          </p:nvSpPr>
          <p:spPr bwMode="auto">
            <a:xfrm>
              <a:off x="4359966" y="895669"/>
              <a:ext cx="42840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29" tIns="45714" rIns="91429" bIns="45714"/>
            <a:lstStyle/>
            <a:p>
              <a:endParaRPr lang="ko-KR" altLang="en-US"/>
            </a:p>
          </p:txBody>
        </p:sp>
        <p:sp>
          <p:nvSpPr>
            <p:cNvPr id="5" name="Rectangle 3"/>
            <p:cNvSpPr txBox="1">
              <a:spLocks noChangeArrowheads="1"/>
            </p:cNvSpPr>
            <p:nvPr/>
          </p:nvSpPr>
          <p:spPr bwMode="auto">
            <a:xfrm>
              <a:off x="2411761" y="188640"/>
              <a:ext cx="6402416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 anchor="ctr"/>
            <a:lstStyle/>
            <a:p>
              <a:pPr algn="r" latinLnBrk="0">
                <a:defRPr/>
              </a:pPr>
              <a:r>
                <a:rPr kumimoji="0" lang="en-US" altLang="ko-KR" sz="1900" kern="0" dirty="0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3.   E v o l u t </a:t>
              </a:r>
              <a:r>
                <a:rPr kumimoji="0" lang="en-US" altLang="ko-KR" sz="1900" kern="0" dirty="0" err="1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i</a:t>
              </a:r>
              <a:r>
                <a:rPr kumimoji="0" lang="en-US" altLang="ko-KR" sz="1900" kern="0" dirty="0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 o n</a:t>
              </a:r>
              <a:endParaRPr kumimoji="0" lang="en-US" altLang="ko-KR" sz="1600" kern="0" dirty="0">
                <a:solidFill>
                  <a:schemeClr val="bg1"/>
                </a:solidFill>
                <a:latin typeface="Eurostile" pitchFamily="34" charset="0"/>
                <a:cs typeface="+mj-cs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5072063" y="1071563"/>
            <a:ext cx="36417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1313" indent="-341313" eaLnBrk="0" latinLnBrk="0" hangingPunct="0">
              <a:spcBef>
                <a:spcPct val="20000"/>
              </a:spcBef>
              <a:defRPr/>
            </a:pPr>
            <a:r>
              <a:rPr kumimoji="0" lang="en-US" altLang="ko-KR" kern="0" dirty="0">
                <a:latin typeface="Eurostile" pitchFamily="34" charset="0"/>
                <a:ea typeface="+mn-ea"/>
              </a:rPr>
              <a:t>Disappearing Computer</a:t>
            </a: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1214438" y="2124075"/>
            <a:ext cx="2519362" cy="2519363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atinLnBrk="0">
              <a:defRPr/>
            </a:pPr>
            <a:endParaRPr kumimoji="0" lang="ko-KR" altLang="en-US">
              <a:ea typeface="굴림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286125" y="3929063"/>
            <a:ext cx="2519363" cy="2519362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atinLnBrk="0">
              <a:defRPr/>
            </a:pPr>
            <a:endParaRPr kumimoji="0" lang="ko-KR" altLang="en-US">
              <a:ea typeface="굴림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5429250" y="2124075"/>
            <a:ext cx="2519363" cy="2519363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atinLnBrk="0">
              <a:defRPr/>
            </a:pPr>
            <a:endParaRPr kumimoji="0" lang="ko-KR" altLang="en-US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27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Line 22"/>
          <p:cNvSpPr>
            <a:spLocks noChangeShapeType="1"/>
          </p:cNvSpPr>
          <p:nvPr/>
        </p:nvSpPr>
        <p:spPr bwMode="auto">
          <a:xfrm>
            <a:off x="3071813" y="3573016"/>
            <a:ext cx="315637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26628" name="Line 23"/>
          <p:cNvSpPr>
            <a:spLocks noChangeShapeType="1"/>
          </p:cNvSpPr>
          <p:nvPr/>
        </p:nvSpPr>
        <p:spPr bwMode="auto">
          <a:xfrm>
            <a:off x="2564606" y="4437112"/>
            <a:ext cx="419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3071813" y="895350"/>
            <a:ext cx="5688012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ko-KR" altLang="en-US"/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2590800" y="116632"/>
            <a:ext cx="64023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r" latinLnBrk="0">
              <a:defRPr/>
            </a:pPr>
            <a:r>
              <a:rPr kumimoji="0" lang="en-US" altLang="ko-KR" sz="1900" kern="0" dirty="0">
                <a:solidFill>
                  <a:schemeClr val="bg1"/>
                </a:solidFill>
                <a:latin typeface="Eurostile" pitchFamily="34" charset="0"/>
                <a:cs typeface="+mj-cs"/>
              </a:rPr>
              <a:t>4.   G e n e r </a:t>
            </a:r>
            <a:r>
              <a:rPr kumimoji="0" lang="en-US" altLang="ko-KR" sz="1900" kern="0" dirty="0" err="1">
                <a:solidFill>
                  <a:schemeClr val="bg1"/>
                </a:solidFill>
                <a:latin typeface="Eurostile" pitchFamily="34" charset="0"/>
                <a:cs typeface="+mj-cs"/>
              </a:rPr>
              <a:t>i</a:t>
            </a:r>
            <a:r>
              <a:rPr kumimoji="0" lang="en-US" altLang="ko-KR" sz="1900" kern="0" dirty="0">
                <a:solidFill>
                  <a:schemeClr val="bg1"/>
                </a:solidFill>
                <a:latin typeface="Eurostile" pitchFamily="34" charset="0"/>
                <a:cs typeface="+mj-cs"/>
              </a:rPr>
              <a:t> c    F e a t u r e s</a:t>
            </a:r>
            <a:endParaRPr kumimoji="0" lang="en-US" altLang="ko-KR" sz="1600" kern="0" dirty="0">
              <a:solidFill>
                <a:schemeClr val="bg1"/>
              </a:solidFill>
              <a:latin typeface="Eurostile" pitchFamily="34" charset="0"/>
              <a:cs typeface="+mj-cs"/>
            </a:endParaRPr>
          </a:p>
        </p:txBody>
      </p:sp>
      <p:sp>
        <p:nvSpPr>
          <p:cNvPr id="1045" name="AutoShape 21"/>
          <p:cNvSpPr>
            <a:spLocks noChangeArrowheads="1"/>
          </p:cNvSpPr>
          <p:nvPr/>
        </p:nvSpPr>
        <p:spPr bwMode="auto">
          <a:xfrm>
            <a:off x="2031206" y="1124744"/>
            <a:ext cx="5257800" cy="4114800"/>
          </a:xfrm>
          <a:prstGeom prst="triangle">
            <a:avLst>
              <a:gd name="adj" fmla="val 50000"/>
            </a:avLst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defRPr/>
            </a:pPr>
            <a:endParaRPr kumimoji="0" lang="en-US" altLang="ko-KR" dirty="0"/>
          </a:p>
          <a:p>
            <a:pPr algn="ctr" latinLnBrk="0">
              <a:defRPr/>
            </a:pPr>
            <a:endParaRPr kumimoji="0"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Eurostile" pitchFamily="34" charset="0"/>
            </a:endParaRPr>
          </a:p>
          <a:p>
            <a:pPr algn="ctr" latinLnBrk="0">
              <a:defRPr/>
            </a:pPr>
            <a:r>
              <a:rPr kumimoji="0"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Eurostile" pitchFamily="34" charset="0"/>
              </a:rPr>
              <a:t>Transparent</a:t>
            </a:r>
          </a:p>
          <a:p>
            <a:pPr algn="ctr" latinLnBrk="0">
              <a:defRPr/>
            </a:pPr>
            <a:r>
              <a:rPr kumimoji="0"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Eurostile" pitchFamily="34" charset="0"/>
              </a:rPr>
              <a:t> Interfaces</a:t>
            </a:r>
          </a:p>
          <a:p>
            <a:pPr algn="ctr" latinLnBrk="0">
              <a:defRPr/>
            </a:pPr>
            <a:endParaRPr kumimoji="0" lang="en-US" altLang="ko-KR" sz="400" dirty="0">
              <a:latin typeface="Eurostile" pitchFamily="34" charset="0"/>
            </a:endParaRPr>
          </a:p>
          <a:p>
            <a:pPr algn="ctr" latinLnBrk="0">
              <a:defRPr/>
            </a:pPr>
            <a:endParaRPr kumimoji="0" lang="en-US" altLang="ko-KR" sz="400" dirty="0">
              <a:latin typeface="Eurostile" pitchFamily="34" charset="0"/>
            </a:endParaRPr>
          </a:p>
          <a:p>
            <a:pPr algn="ctr" latinLnBrk="0">
              <a:defRPr/>
            </a:pPr>
            <a:endParaRPr kumimoji="0" lang="en-US" altLang="ko-KR" sz="400" dirty="0">
              <a:latin typeface="Eurostile" pitchFamily="34" charset="0"/>
            </a:endParaRPr>
          </a:p>
          <a:p>
            <a:pPr algn="ctr" latinLnBrk="0">
              <a:defRPr/>
            </a:pPr>
            <a:endParaRPr kumimoji="0" lang="en-US" altLang="ko-KR" sz="400" dirty="0">
              <a:latin typeface="Eurostile" pitchFamily="34" charset="0"/>
            </a:endParaRPr>
          </a:p>
          <a:p>
            <a:pPr algn="ctr" latinLnBrk="0">
              <a:defRPr/>
            </a:pPr>
            <a:endParaRPr kumimoji="0" lang="en-US" altLang="ko-KR" sz="400" dirty="0">
              <a:latin typeface="Eurostile" pitchFamily="34" charset="0"/>
            </a:endParaRPr>
          </a:p>
          <a:p>
            <a:pPr algn="ctr" latinLnBrk="0">
              <a:defRPr/>
            </a:pPr>
            <a:endParaRPr kumimoji="0" lang="en-US" altLang="ko-KR" sz="300" dirty="0">
              <a:solidFill>
                <a:schemeClr val="tx1">
                  <a:lumMod val="65000"/>
                  <a:lumOff val="35000"/>
                </a:schemeClr>
              </a:solidFill>
              <a:latin typeface="Eurostile" pitchFamily="34" charset="0"/>
            </a:endParaRPr>
          </a:p>
          <a:p>
            <a:pPr algn="ctr" latinLnBrk="0">
              <a:defRPr/>
            </a:pPr>
            <a:r>
              <a:rPr kumimoji="0"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Eurostile" pitchFamily="34" charset="0"/>
              </a:rPr>
              <a:t>Awareness of Context(s)</a:t>
            </a:r>
          </a:p>
          <a:p>
            <a:pPr algn="ctr" latinLnBrk="0">
              <a:defRPr/>
            </a:pPr>
            <a:endParaRPr kumimoji="0" lang="en-US" altLang="ko-KR" sz="1400" dirty="0">
              <a:latin typeface="Eurostile" pitchFamily="34" charset="0"/>
            </a:endParaRPr>
          </a:p>
          <a:p>
            <a:pPr algn="ctr" latinLnBrk="0">
              <a:defRPr/>
            </a:pPr>
            <a:endParaRPr kumimoji="0" lang="en-US" altLang="ko-KR" dirty="0">
              <a:latin typeface="Eurostile" pitchFamily="34" charset="0"/>
            </a:endParaRPr>
          </a:p>
          <a:p>
            <a:pPr algn="ctr" latinLnBrk="0">
              <a:defRPr/>
            </a:pPr>
            <a:r>
              <a:rPr kumimoji="0"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Eurostile" pitchFamily="34" charset="0"/>
              </a:rPr>
              <a:t>Capture Experience</a:t>
            </a:r>
          </a:p>
          <a:p>
            <a:pPr algn="ctr" latinLnBrk="0">
              <a:defRPr/>
            </a:pPr>
            <a:endParaRPr kumimoji="0" lang="en-US" altLang="ko-KR" sz="1800" dirty="0"/>
          </a:p>
          <a:p>
            <a:pPr algn="ctr" latinLnBrk="0">
              <a:defRPr/>
            </a:pPr>
            <a:endParaRPr kumimoji="0" lang="en-US" altLang="ko-KR" dirty="0"/>
          </a:p>
          <a:p>
            <a:pPr algn="ctr" latinLnBrk="0">
              <a:defRPr/>
            </a:pPr>
            <a:endParaRPr kumimoji="0" lang="en-US" altLang="ko-KR" dirty="0"/>
          </a:p>
          <a:p>
            <a:pPr algn="ctr" latinLnBrk="0">
              <a:defRPr/>
            </a:pPr>
            <a:endParaRPr kumimoji="0"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5498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Kathryn R Baylor\My Documents\TREND CLIENTS FILE\DESIGN PHOTOS\P TEMP DPOT\transparency 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6427"/>
            <a:ext cx="26003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619125" y="1196752"/>
            <a:ext cx="8096250" cy="4071938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rostile" pitchFamily="34" charset="0"/>
                <a:ea typeface="굴림" pitchFamily="50" charset="-127"/>
              </a:rPr>
              <a:t>Hide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Eurostile" pitchFamily="34" charset="0"/>
                <a:ea typeface="굴림" pitchFamily="50" charset="-127"/>
              </a:rPr>
              <a:t>their presence from user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Eurostile" pitchFamily="34" charset="0"/>
                <a:ea typeface="굴림" pitchFamily="50" charset="-127"/>
              </a:rPr>
              <a:t>Provide interaction between user and </a:t>
            </a: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rostile" pitchFamily="34" charset="0"/>
                <a:ea typeface="굴림" pitchFamily="50" charset="-127"/>
              </a:rPr>
              <a:t>application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Eurostile" pitchFamily="34" charset="0"/>
              <a:ea typeface="굴림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rostile" pitchFamily="34" charset="0"/>
                <a:ea typeface="굴림" pitchFamily="50" charset="-127"/>
              </a:rPr>
              <a:t>Examples: Gesture recognition, speech recognition, free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Eurostile" pitchFamily="34" charset="0"/>
                <a:ea typeface="굴림" pitchFamily="50" charset="-127"/>
              </a:rPr>
              <a:t>form pen </a:t>
            </a: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rostile" pitchFamily="34" charset="0"/>
                <a:ea typeface="굴림" pitchFamily="50" charset="-127"/>
              </a:rPr>
              <a:t>interaction etc.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endParaRPr lang="en-US" altLang="ko-KR" sz="1100" dirty="0" smtClean="0">
              <a:ea typeface="굴림" pitchFamily="50" charset="-127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altLang="ko-KR" sz="2000" dirty="0" smtClean="0">
                <a:ea typeface="굴림" pitchFamily="50" charset="-127"/>
              </a:rPr>
              <a:t>Keyboard and mouse are still the  most commonly used interfaces !!</a:t>
            </a:r>
          </a:p>
          <a:p>
            <a:pPr>
              <a:lnSpc>
                <a:spcPct val="150000"/>
              </a:lnSpc>
              <a:defRPr/>
            </a:pPr>
            <a:endParaRPr lang="en-US" altLang="ko-KR" sz="800" dirty="0" smtClean="0">
              <a:solidFill>
                <a:schemeClr val="tx1">
                  <a:lumMod val="65000"/>
                  <a:lumOff val="35000"/>
                </a:schemeClr>
              </a:solidFill>
              <a:ea typeface="굴림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Need:</a:t>
            </a:r>
          </a:p>
          <a:p>
            <a:pPr lvl="1">
              <a:lnSpc>
                <a:spcPct val="150000"/>
              </a:lnSpc>
              <a:buFontTx/>
              <a:buChar char="-"/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flexible interfaces</a:t>
            </a:r>
          </a:p>
          <a:p>
            <a:pPr lvl="1">
              <a:lnSpc>
                <a:spcPct val="150000"/>
              </a:lnSpc>
              <a:buFontTx/>
              <a:buChar char="-"/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Varied interfaces that can provide similar functionality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Eurostile" pitchFamily="34" charset="0"/>
              <a:ea typeface="굴림" pitchFamily="50" charset="-127"/>
            </a:endParaRPr>
          </a:p>
        </p:txBody>
      </p:sp>
      <p:grpSp>
        <p:nvGrpSpPr>
          <p:cNvPr id="27652" name="그룹 24"/>
          <p:cNvGrpSpPr>
            <a:grpSpLocks/>
          </p:cNvGrpSpPr>
          <p:nvPr/>
        </p:nvGrpSpPr>
        <p:grpSpPr bwMode="auto">
          <a:xfrm>
            <a:off x="2428861" y="66675"/>
            <a:ext cx="6402388" cy="828994"/>
            <a:chOff x="2428860" y="66675"/>
            <a:chExt cx="6402366" cy="828994"/>
          </a:xfrm>
        </p:grpSpPr>
        <p:sp>
          <p:nvSpPr>
            <p:cNvPr id="27655" name="Line 5"/>
            <p:cNvSpPr>
              <a:spLocks noChangeShapeType="1"/>
            </p:cNvSpPr>
            <p:nvPr/>
          </p:nvSpPr>
          <p:spPr bwMode="auto">
            <a:xfrm>
              <a:off x="3071802" y="895669"/>
              <a:ext cx="56880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29" tIns="45714" rIns="91429" bIns="45714"/>
            <a:lstStyle/>
            <a:p>
              <a:endParaRPr lang="ko-KR" altLang="en-US"/>
            </a:p>
          </p:txBody>
        </p:sp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2428860" y="66675"/>
              <a:ext cx="6402366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 anchor="ctr"/>
            <a:lstStyle/>
            <a:p>
              <a:pPr algn="r" latinLnBrk="0">
                <a:defRPr/>
              </a:pPr>
              <a:r>
                <a:rPr kumimoji="0" lang="en-US" altLang="ko-KR" sz="1900" kern="0" dirty="0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4.   G e n e r </a:t>
              </a:r>
              <a:r>
                <a:rPr kumimoji="0" lang="en-US" altLang="ko-KR" sz="1900" kern="0" dirty="0" err="1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i</a:t>
              </a:r>
              <a:r>
                <a:rPr kumimoji="0" lang="en-US" altLang="ko-KR" sz="1900" kern="0" dirty="0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 c    F e a t u r e s</a:t>
              </a:r>
              <a:endParaRPr kumimoji="0" lang="en-US" altLang="ko-KR" sz="1600" kern="0" dirty="0">
                <a:solidFill>
                  <a:schemeClr val="bg1"/>
                </a:solidFill>
                <a:latin typeface="Eurostile" pitchFamily="34" charset="0"/>
                <a:cs typeface="+mj-cs"/>
              </a:endParaRPr>
            </a:p>
          </p:txBody>
        </p:sp>
      </p:grpSp>
      <p:sp>
        <p:nvSpPr>
          <p:cNvPr id="27653" name="직사각형 25"/>
          <p:cNvSpPr>
            <a:spLocks noChangeArrowheads="1"/>
          </p:cNvSpPr>
          <p:nvPr/>
        </p:nvSpPr>
        <p:spPr bwMode="auto">
          <a:xfrm>
            <a:off x="6070600" y="895669"/>
            <a:ext cx="307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latinLnBrk="0"/>
            <a:r>
              <a:rPr kumimoji="0" lang="en-US" altLang="ko-KR" dirty="0"/>
              <a:t>Transparent Interface</a:t>
            </a:r>
          </a:p>
        </p:txBody>
      </p:sp>
      <p:sp>
        <p:nvSpPr>
          <p:cNvPr id="27654" name="모서리가 둥근 직사각형 26"/>
          <p:cNvSpPr>
            <a:spLocks noChangeArrowheads="1"/>
          </p:cNvSpPr>
          <p:nvPr/>
        </p:nvSpPr>
        <p:spPr bwMode="auto">
          <a:xfrm>
            <a:off x="755576" y="3554190"/>
            <a:ext cx="7848872" cy="49847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latinLnBrk="0"/>
            <a:endParaRPr kumimoji="0" lang="ko-KR" altLang="en-US"/>
          </a:p>
        </p:txBody>
      </p:sp>
    </p:spTree>
    <p:extLst>
      <p:ext uri="{BB962C8B-B14F-4D97-AF65-F5344CB8AC3E}">
        <p14:creationId xmlns:p14="http://schemas.microsoft.com/office/powerpoint/2010/main" val="370197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619125" y="1857375"/>
            <a:ext cx="7881938" cy="4071938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ko-KR" sz="2000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Eurostile" pitchFamily="34" charset="0"/>
                <a:ea typeface="굴림" pitchFamily="50" charset="-127"/>
              </a:rPr>
              <a:t>Context</a:t>
            </a:r>
            <a:r>
              <a:rPr lang="en-US" altLang="ko-KR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Eurostile" pitchFamily="34" charset="0"/>
                <a:ea typeface="굴림" pitchFamily="50" charset="-127"/>
              </a:rPr>
              <a:t> </a:t>
            </a: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rostile" pitchFamily="34" charset="0"/>
                <a:ea typeface="굴림" pitchFamily="50" charset="-127"/>
              </a:rPr>
              <a:t>– information about the environment with which the application is associated.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rostile" pitchFamily="34" charset="0"/>
                <a:ea typeface="굴림" pitchFamily="50" charset="-127"/>
              </a:rPr>
              <a:t>LOCATION and TIME are simple examples of context !</a:t>
            </a:r>
          </a:p>
          <a:p>
            <a:pPr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rostile" pitchFamily="34" charset="0"/>
                <a:ea typeface="굴림" pitchFamily="50" charset="-127"/>
              </a:rPr>
              <a:t>Context aware application:</a:t>
            </a:r>
          </a:p>
          <a:p>
            <a:pPr>
              <a:buFontTx/>
              <a:buNone/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rostile" pitchFamily="34" charset="0"/>
                <a:ea typeface="굴림" pitchFamily="50" charset="-127"/>
              </a:rPr>
              <a:t>		- is one which can capture the context</a:t>
            </a:r>
          </a:p>
          <a:p>
            <a:pPr>
              <a:buFontTx/>
              <a:buNone/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rostile" pitchFamily="34" charset="0"/>
                <a:ea typeface="굴림" pitchFamily="50" charset="-127"/>
              </a:rPr>
              <a:t>		- assign meaning to it</a:t>
            </a:r>
          </a:p>
          <a:p>
            <a:pPr>
              <a:buFontTx/>
              <a:buNone/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rostile" pitchFamily="34" charset="0"/>
                <a:ea typeface="굴림" pitchFamily="50" charset="-127"/>
              </a:rPr>
              <a:t>		- change behavior accordingly</a:t>
            </a:r>
          </a:p>
          <a:p>
            <a:pPr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rostile" pitchFamily="34" charset="0"/>
                <a:ea typeface="굴림" pitchFamily="50" charset="-127"/>
              </a:rPr>
              <a:t>Need:</a:t>
            </a:r>
          </a:p>
          <a:p>
            <a:pPr>
              <a:buFontTx/>
              <a:buNone/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rostile" pitchFamily="34" charset="0"/>
                <a:ea typeface="굴림" pitchFamily="50" charset="-127"/>
              </a:rPr>
              <a:t>	- Applications that are context aware and allow rapid personalization of their services.</a:t>
            </a:r>
          </a:p>
          <a:p>
            <a:pPr>
              <a:lnSpc>
                <a:spcPct val="150000"/>
              </a:lnSpc>
              <a:defRPr/>
            </a:pPr>
            <a:endParaRPr lang="en-US" altLang="ko-K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Eurostile" pitchFamily="34" charset="0"/>
              <a:ea typeface="굴림" pitchFamily="50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endParaRPr lang="en-US" altLang="ko-K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Eurostile" pitchFamily="34" charset="0"/>
              <a:ea typeface="굴림" pitchFamily="50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Eurostile" pitchFamily="34" charset="0"/>
              <a:ea typeface="굴림" pitchFamily="50" charset="-127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2987824" y="91076"/>
            <a:ext cx="6074714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r" latinLnBrk="0">
              <a:defRPr/>
            </a:pPr>
            <a:r>
              <a:rPr kumimoji="0" lang="en-US" altLang="ko-KR" sz="1900" kern="0" dirty="0">
                <a:solidFill>
                  <a:schemeClr val="bg1"/>
                </a:solidFill>
                <a:latin typeface="Eurostile" pitchFamily="34" charset="0"/>
                <a:cs typeface="+mj-cs"/>
              </a:rPr>
              <a:t>4.   G e n e r </a:t>
            </a:r>
            <a:r>
              <a:rPr kumimoji="0" lang="en-US" altLang="ko-KR" sz="1900" kern="0" dirty="0" err="1">
                <a:solidFill>
                  <a:schemeClr val="bg1"/>
                </a:solidFill>
                <a:latin typeface="Eurostile" pitchFamily="34" charset="0"/>
                <a:cs typeface="+mj-cs"/>
              </a:rPr>
              <a:t>i</a:t>
            </a:r>
            <a:r>
              <a:rPr kumimoji="0" lang="en-US" altLang="ko-KR" sz="1900" kern="0" dirty="0">
                <a:solidFill>
                  <a:schemeClr val="bg1"/>
                </a:solidFill>
                <a:latin typeface="Eurostile" pitchFamily="34" charset="0"/>
                <a:cs typeface="+mj-cs"/>
              </a:rPr>
              <a:t> c    F e a t u r e s</a:t>
            </a:r>
            <a:endParaRPr kumimoji="0" lang="en-US" altLang="ko-KR" sz="1600" kern="0" dirty="0">
              <a:solidFill>
                <a:schemeClr val="bg1"/>
              </a:solidFill>
              <a:latin typeface="Eurostile" pitchFamily="34" charset="0"/>
              <a:cs typeface="+mj-cs"/>
            </a:endParaRPr>
          </a:p>
        </p:txBody>
      </p:sp>
      <p:sp>
        <p:nvSpPr>
          <p:cNvPr id="28676" name="직사각형 25"/>
          <p:cNvSpPr>
            <a:spLocks noChangeArrowheads="1"/>
          </p:cNvSpPr>
          <p:nvPr/>
        </p:nvSpPr>
        <p:spPr bwMode="auto">
          <a:xfrm>
            <a:off x="5746750" y="1071563"/>
            <a:ext cx="3074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latinLnBrk="0"/>
            <a:r>
              <a:rPr kumimoji="0" lang="en-US" altLang="ko-KR"/>
              <a:t>Context Awareness</a:t>
            </a:r>
          </a:p>
        </p:txBody>
      </p:sp>
    </p:spTree>
    <p:extLst>
      <p:ext uri="{BB962C8B-B14F-4D97-AF65-F5344CB8AC3E}">
        <p14:creationId xmlns:p14="http://schemas.microsoft.com/office/powerpoint/2010/main" val="339077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그룹 24"/>
          <p:cNvGrpSpPr>
            <a:grpSpLocks/>
          </p:cNvGrpSpPr>
          <p:nvPr/>
        </p:nvGrpSpPr>
        <p:grpSpPr bwMode="auto">
          <a:xfrm>
            <a:off x="2428861" y="116632"/>
            <a:ext cx="6402388" cy="779037"/>
            <a:chOff x="2428860" y="116632"/>
            <a:chExt cx="6402366" cy="779037"/>
          </a:xfrm>
        </p:grpSpPr>
        <p:sp>
          <p:nvSpPr>
            <p:cNvPr id="29701" name="Line 5"/>
            <p:cNvSpPr>
              <a:spLocks noChangeShapeType="1"/>
            </p:cNvSpPr>
            <p:nvPr/>
          </p:nvSpPr>
          <p:spPr bwMode="auto">
            <a:xfrm>
              <a:off x="3071802" y="895669"/>
              <a:ext cx="56880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29" tIns="45714" rIns="91429" bIns="45714"/>
            <a:lstStyle/>
            <a:p>
              <a:endParaRPr lang="ko-KR" altLang="en-US"/>
            </a:p>
          </p:txBody>
        </p:sp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2428860" y="116632"/>
              <a:ext cx="6402366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 anchor="ctr"/>
            <a:lstStyle/>
            <a:p>
              <a:pPr algn="r" latinLnBrk="0">
                <a:defRPr/>
              </a:pPr>
              <a:r>
                <a:rPr kumimoji="0" lang="en-US" altLang="ko-KR" sz="1900" kern="0" dirty="0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4.   G e n e r </a:t>
              </a:r>
              <a:r>
                <a:rPr kumimoji="0" lang="en-US" altLang="ko-KR" sz="1900" kern="0" dirty="0" err="1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i</a:t>
              </a:r>
              <a:r>
                <a:rPr kumimoji="0" lang="en-US" altLang="ko-KR" sz="1900" kern="0" dirty="0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 c    F e a t u r e s</a:t>
              </a:r>
              <a:endParaRPr kumimoji="0" lang="en-US" altLang="ko-KR" sz="1600" kern="0" dirty="0">
                <a:solidFill>
                  <a:schemeClr val="bg1"/>
                </a:solidFill>
                <a:latin typeface="Eurostile" pitchFamily="34" charset="0"/>
                <a:cs typeface="+mj-cs"/>
              </a:endParaRPr>
            </a:p>
          </p:txBody>
        </p:sp>
      </p:grpSp>
      <p:sp>
        <p:nvSpPr>
          <p:cNvPr id="29699" name="직사각형 24"/>
          <p:cNvSpPr>
            <a:spLocks noChangeArrowheads="1"/>
          </p:cNvSpPr>
          <p:nvPr/>
        </p:nvSpPr>
        <p:spPr bwMode="auto">
          <a:xfrm>
            <a:off x="5746750" y="1071563"/>
            <a:ext cx="3074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latinLnBrk="0"/>
            <a:r>
              <a:rPr kumimoji="0" lang="en-US" altLang="ko-KR"/>
              <a:t>Automated Capture</a:t>
            </a:r>
          </a:p>
        </p:txBody>
      </p:sp>
      <p:sp>
        <p:nvSpPr>
          <p:cNvPr id="2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619125" y="1857375"/>
            <a:ext cx="7881938" cy="4071938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rostile" pitchFamily="34" charset="0"/>
                <a:ea typeface="굴림" pitchFamily="50" charset="-127"/>
              </a:rPr>
              <a:t>To capture our day-to-day experience and make it available for future use.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rostile" pitchFamily="34" charset="0"/>
                <a:ea typeface="굴림" pitchFamily="50" charset="-127"/>
              </a:rPr>
              <a:t>Constraints: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rostile" pitchFamily="34" charset="0"/>
                <a:ea typeface="굴림" pitchFamily="50" charset="-127"/>
              </a:rPr>
              <a:t>		- Multiple streams of information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rostile" pitchFamily="34" charset="0"/>
                <a:ea typeface="굴림" pitchFamily="50" charset="-127"/>
              </a:rPr>
              <a:t>		- Their time synchronization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rostile" pitchFamily="34" charset="0"/>
                <a:ea typeface="굴림" pitchFamily="50" charset="-127"/>
              </a:rPr>
              <a:t>		- Their correlation and integration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rostile" pitchFamily="34" charset="0"/>
                <a:ea typeface="굴림" pitchFamily="50" charset="-127"/>
              </a:rPr>
              <a:t>Need: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rostile" pitchFamily="34" charset="0"/>
                <a:ea typeface="굴림" pitchFamily="50" charset="-127"/>
              </a:rPr>
              <a:t>	-  Automated tools that support capture, integration and future access of info.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Eurostile" pitchFamily="34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253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그룹 24"/>
          <p:cNvGrpSpPr>
            <a:grpSpLocks/>
          </p:cNvGrpSpPr>
          <p:nvPr/>
        </p:nvGrpSpPr>
        <p:grpSpPr bwMode="auto">
          <a:xfrm>
            <a:off x="2516187" y="116632"/>
            <a:ext cx="6402389" cy="779037"/>
            <a:chOff x="2516186" y="116632"/>
            <a:chExt cx="6402366" cy="779037"/>
          </a:xfrm>
        </p:grpSpPr>
        <p:sp>
          <p:nvSpPr>
            <p:cNvPr id="30726" name="Line 5"/>
            <p:cNvSpPr>
              <a:spLocks noChangeShapeType="1"/>
            </p:cNvSpPr>
            <p:nvPr/>
          </p:nvSpPr>
          <p:spPr bwMode="auto">
            <a:xfrm>
              <a:off x="3071802" y="895669"/>
              <a:ext cx="56880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29" tIns="45714" rIns="91429" bIns="45714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2516186" y="116632"/>
              <a:ext cx="6402366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 anchor="ctr"/>
            <a:lstStyle/>
            <a:p>
              <a:pPr algn="r" latinLnBrk="0">
                <a:defRPr/>
              </a:pPr>
              <a:r>
                <a:rPr kumimoji="0" lang="en-US" altLang="ko-KR" sz="1900" kern="0" dirty="0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5.   Technologies of Ubiquitous Computing</a:t>
              </a:r>
              <a:endParaRPr kumimoji="0" lang="en-US" altLang="ko-KR" sz="1600" kern="0" dirty="0">
                <a:solidFill>
                  <a:schemeClr val="bg1"/>
                </a:solidFill>
                <a:latin typeface="Eurostile" pitchFamily="34" charset="0"/>
                <a:cs typeface="+mj-cs"/>
              </a:endParaRPr>
            </a:p>
          </p:txBody>
        </p:sp>
      </p:grpSp>
      <p:sp>
        <p:nvSpPr>
          <p:cNvPr id="2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357188" y="1357313"/>
            <a:ext cx="4214812" cy="3571875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GB" altLang="ko-KR" sz="2000" dirty="0" smtClean="0">
                <a:ea typeface="굴림" pitchFamily="50" charset="-127"/>
              </a:rPr>
              <a:t>Hardware technologies</a:t>
            </a:r>
          </a:p>
          <a:p>
            <a:pPr lvl="1">
              <a:lnSpc>
                <a:spcPct val="150000"/>
              </a:lnSpc>
              <a:defRPr/>
            </a:pPr>
            <a:r>
              <a:rPr lang="en-GB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Processors, memories, …</a:t>
            </a:r>
          </a:p>
          <a:p>
            <a:pPr lvl="1">
              <a:lnSpc>
                <a:spcPct val="150000"/>
              </a:lnSpc>
              <a:defRPr/>
            </a:pPr>
            <a:r>
              <a:rPr lang="en-GB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(Wireless) networking</a:t>
            </a:r>
          </a:p>
          <a:p>
            <a:pPr lvl="1">
              <a:lnSpc>
                <a:spcPct val="150000"/>
              </a:lnSpc>
              <a:defRPr/>
            </a:pPr>
            <a:r>
              <a:rPr lang="en-GB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Sensors, actuators</a:t>
            </a:r>
          </a:p>
          <a:p>
            <a:pPr lvl="1">
              <a:lnSpc>
                <a:spcPct val="150000"/>
              </a:lnSpc>
              <a:defRPr/>
            </a:pPr>
            <a:r>
              <a:rPr lang="en-GB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Power</a:t>
            </a:r>
          </a:p>
          <a:p>
            <a:pPr lvl="1">
              <a:lnSpc>
                <a:spcPct val="150000"/>
              </a:lnSpc>
              <a:defRPr/>
            </a:pPr>
            <a:r>
              <a:rPr lang="en-GB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Packing and integration</a:t>
            </a:r>
          </a:p>
          <a:p>
            <a:pPr lvl="1">
              <a:lnSpc>
                <a:spcPct val="150000"/>
              </a:lnSpc>
              <a:defRPr/>
            </a:pPr>
            <a:r>
              <a:rPr lang="en-GB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Potentially: entirely new </a:t>
            </a:r>
          </a:p>
          <a:p>
            <a:pPr lvl="1">
              <a:lnSpc>
                <a:spcPct val="150000"/>
              </a:lnSpc>
              <a:defRPr/>
            </a:pPr>
            <a:r>
              <a:rPr lang="en-GB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technologies (optoelectronics, biomaterials)</a:t>
            </a:r>
          </a:p>
        </p:txBody>
      </p:sp>
      <p:sp>
        <p:nvSpPr>
          <p:cNvPr id="14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4703763" y="1357313"/>
            <a:ext cx="42148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41313" indent="-341313" eaLnBrk="0" latin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kumimoji="0" lang="en-GB" altLang="ko-KR" sz="2000" kern="0" dirty="0">
                <a:latin typeface="+mn-lt"/>
              </a:rPr>
              <a:t>Software technologies</a:t>
            </a:r>
          </a:p>
          <a:p>
            <a:pPr marL="741363" lvl="1" indent="-284163" eaLnBrk="0" latinLnBrk="0" hangingPunct="0">
              <a:lnSpc>
                <a:spcPct val="150000"/>
              </a:lnSpc>
              <a:spcBef>
                <a:spcPct val="20000"/>
              </a:spcBef>
              <a:buFontTx/>
              <a:buChar char="–"/>
              <a:defRPr/>
            </a:pPr>
            <a:r>
              <a:rPr kumimoji="0" lang="en-GB" altLang="ko-KR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Operating environments</a:t>
            </a:r>
          </a:p>
          <a:p>
            <a:pPr marL="741363" lvl="1" indent="-284163" eaLnBrk="0" latinLnBrk="0" hangingPunct="0">
              <a:lnSpc>
                <a:spcPct val="150000"/>
              </a:lnSpc>
              <a:spcBef>
                <a:spcPct val="20000"/>
              </a:spcBef>
              <a:buFontTx/>
              <a:buChar char="–"/>
              <a:defRPr/>
            </a:pPr>
            <a:r>
              <a:rPr kumimoji="0" lang="en-GB" altLang="ko-KR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Networking</a:t>
            </a:r>
          </a:p>
          <a:p>
            <a:pPr marL="741363" lvl="1" indent="-284163" eaLnBrk="0" latinLnBrk="0" hangingPunct="0">
              <a:lnSpc>
                <a:spcPct val="150000"/>
              </a:lnSpc>
              <a:spcBef>
                <a:spcPct val="20000"/>
              </a:spcBef>
              <a:buFontTx/>
              <a:buChar char="–"/>
              <a:defRPr/>
            </a:pPr>
            <a:r>
              <a:rPr kumimoji="0" lang="en-GB" altLang="ko-KR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Middleware</a:t>
            </a:r>
          </a:p>
          <a:p>
            <a:pPr marL="741363" lvl="1" indent="-284163" eaLnBrk="0" latinLnBrk="0" hangingPunct="0">
              <a:lnSpc>
                <a:spcPct val="150000"/>
              </a:lnSpc>
              <a:spcBef>
                <a:spcPct val="20000"/>
              </a:spcBef>
              <a:buFontTx/>
              <a:buChar char="–"/>
              <a:defRPr/>
            </a:pPr>
            <a:r>
              <a:rPr kumimoji="0" lang="en-GB" altLang="ko-KR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Platform technologies</a:t>
            </a:r>
          </a:p>
          <a:p>
            <a:pPr marL="741363" lvl="1" indent="-284163" eaLnBrk="0" latinLnBrk="0" hangingPunct="0">
              <a:lnSpc>
                <a:spcPct val="150000"/>
              </a:lnSpc>
              <a:spcBef>
                <a:spcPct val="20000"/>
              </a:spcBef>
              <a:buFontTx/>
              <a:buChar char="–"/>
              <a:defRPr/>
            </a:pPr>
            <a:r>
              <a:rPr kumimoji="0" lang="en-GB" altLang="ko-KR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User interfaces</a:t>
            </a:r>
          </a:p>
          <a:p>
            <a:pPr marL="341313" indent="-341313" eaLnBrk="0" latin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endParaRPr kumimoji="0" lang="en-GB" altLang="ko-KR" sz="2000" kern="0" dirty="0">
              <a:latin typeface="+mn-lt"/>
            </a:endParaRPr>
          </a:p>
        </p:txBody>
      </p:sp>
      <p:sp>
        <p:nvSpPr>
          <p:cNvPr id="30725" name="Line 8"/>
          <p:cNvSpPr>
            <a:spLocks noChangeShapeType="1"/>
          </p:cNvSpPr>
          <p:nvPr/>
        </p:nvSpPr>
        <p:spPr bwMode="auto">
          <a:xfrm>
            <a:off x="4500563" y="1571625"/>
            <a:ext cx="0" cy="4103688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48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304800"/>
            <a:ext cx="6402388" cy="606425"/>
          </a:xfrm>
        </p:spPr>
        <p:txBody>
          <a:bodyPr/>
          <a:lstStyle/>
          <a:p>
            <a:pPr algn="r" eaLnBrk="1" hangingPunct="1"/>
            <a:r>
              <a:rPr lang="en-US" altLang="ko-KR" sz="1900" smtClean="0">
                <a:solidFill>
                  <a:srgbClr val="1428FF"/>
                </a:solidFill>
                <a:latin typeface="Eurostile" pitchFamily="34" charset="0"/>
                <a:ea typeface="굴림" pitchFamily="50" charset="-127"/>
              </a:rPr>
              <a:t>1.   I n t r o d u c t i o n </a:t>
            </a:r>
            <a:endParaRPr lang="en-US" altLang="ko-KR" sz="1600" smtClean="0">
              <a:solidFill>
                <a:srgbClr val="C92D03"/>
              </a:solidFill>
              <a:latin typeface="Eurostile" pitchFamily="34" charset="0"/>
              <a:ea typeface="굴림" pitchFamily="50" charset="-127"/>
            </a:endParaRPr>
          </a:p>
        </p:txBody>
      </p:sp>
      <p:sp>
        <p:nvSpPr>
          <p:cNvPr id="4099" name="Line 4"/>
          <p:cNvSpPr>
            <a:spLocks noChangeShapeType="1"/>
          </p:cNvSpPr>
          <p:nvPr/>
        </p:nvSpPr>
        <p:spPr bwMode="auto">
          <a:xfrm>
            <a:off x="4294188" y="941388"/>
            <a:ext cx="44323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ko-KR" altLang="en-US"/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1177925" y="3294063"/>
            <a:ext cx="38782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21" tIns="41010" rIns="82021" bIns="41010">
            <a:spAutoFit/>
          </a:bodyPr>
          <a:lstStyle>
            <a:lvl1pPr defTabSz="8191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8191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8191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8191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8191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latinLnBrk="0" hangingPunct="1">
              <a:lnSpc>
                <a:spcPct val="115000"/>
              </a:lnSpc>
            </a:pPr>
            <a:r>
              <a:rPr kumimoji="0" lang="en-US" altLang="ko-KR" sz="1200">
                <a:solidFill>
                  <a:schemeClr val="accent2"/>
                </a:solidFill>
              </a:rPr>
              <a:t>The computer for the 21</a:t>
            </a:r>
            <a:r>
              <a:rPr kumimoji="0" lang="en-US" altLang="ko-KR" sz="1200" baseline="30000">
                <a:solidFill>
                  <a:schemeClr val="accent2"/>
                </a:solidFill>
              </a:rPr>
              <a:t>st</a:t>
            </a:r>
            <a:r>
              <a:rPr kumimoji="0" lang="en-US" altLang="ko-KR" sz="1200">
                <a:solidFill>
                  <a:schemeClr val="accent2"/>
                </a:solidFill>
              </a:rPr>
              <a:t> Century </a:t>
            </a:r>
          </a:p>
          <a:p>
            <a:pPr algn="ctr" eaLnBrk="1" latinLnBrk="0" hangingPunct="1">
              <a:lnSpc>
                <a:spcPct val="115000"/>
              </a:lnSpc>
            </a:pPr>
            <a:r>
              <a:rPr kumimoji="0" lang="en-US" altLang="ko-KR" sz="1200">
                <a:solidFill>
                  <a:schemeClr val="accent2"/>
                </a:solidFill>
              </a:rPr>
              <a:t>(1991, Scientific American)</a:t>
            </a:r>
            <a:endParaRPr kumimoji="0" lang="en-US" altLang="ko-KR" sz="120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algn="ctr" eaLnBrk="1" latinLnBrk="0" hangingPunct="1">
              <a:lnSpc>
                <a:spcPct val="115000"/>
              </a:lnSpc>
            </a:pPr>
            <a:endParaRPr kumimoji="0" lang="en-US" altLang="ko-KR" sz="1200">
              <a:solidFill>
                <a:srgbClr val="1428FF"/>
              </a:solidFill>
              <a:latin typeface="Arial" charset="0"/>
              <a:cs typeface="Arial" charset="0"/>
            </a:endParaRPr>
          </a:p>
        </p:txBody>
      </p:sp>
      <p:pic>
        <p:nvPicPr>
          <p:cNvPr id="410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84388"/>
            <a:ext cx="73723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직사각형 11"/>
          <p:cNvSpPr>
            <a:spLocks noChangeArrowheads="1"/>
          </p:cNvSpPr>
          <p:nvPr/>
        </p:nvSpPr>
        <p:spPr bwMode="auto">
          <a:xfrm>
            <a:off x="6500813" y="1071563"/>
            <a:ext cx="1962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atinLnBrk="0"/>
            <a:r>
              <a:rPr kumimoji="0" lang="en-US" altLang="ko-KR"/>
              <a:t>The Trends …</a:t>
            </a:r>
            <a:endParaRPr kumimoji="0" lang="ko-KR" altLang="en-US"/>
          </a:p>
        </p:txBody>
      </p:sp>
      <p:sp>
        <p:nvSpPr>
          <p:cNvPr id="4104" name="TextBox 1"/>
          <p:cNvSpPr txBox="1">
            <a:spLocks noChangeArrowheads="1"/>
          </p:cNvSpPr>
          <p:nvPr/>
        </p:nvSpPr>
        <p:spPr bwMode="auto">
          <a:xfrm>
            <a:off x="7558088" y="1535113"/>
            <a:ext cx="9921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>
                <a:latin typeface="Trebuchet MS" pitchFamily="34" charset="0"/>
              </a:rPr>
              <a:t>Smart</a:t>
            </a:r>
            <a:endParaRPr lang="ko-KR" altLang="en-US">
              <a:latin typeface="Trebuchet MS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6948488" y="1916113"/>
            <a:ext cx="96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>
                <a:latin typeface="Trebuchet MS" pitchFamily="34" charset="0"/>
              </a:rPr>
              <a:t>Cloud</a:t>
            </a:r>
            <a:endParaRPr lang="ko-KR" altLang="en-US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93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19729"/>
            <a:ext cx="8170863" cy="502761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 altLang="ko-KR" sz="2000" dirty="0">
                <a:ea typeface="굴림" pitchFamily="50" charset="-127"/>
              </a:rPr>
              <a:t>Moore's law:</a:t>
            </a:r>
            <a:r>
              <a:rPr lang="en-GB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 Capacity of microchips doubles in 18 months =&gt; capacity grows an order of magnitude (10x) in 5 </a:t>
            </a:r>
            <a:r>
              <a:rPr lang="en-GB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years</a:t>
            </a:r>
            <a:endParaRPr lang="en-GB" altLang="ko-KR" sz="2000" dirty="0">
              <a:solidFill>
                <a:schemeClr val="tx1">
                  <a:lumMod val="65000"/>
                  <a:lumOff val="35000"/>
                </a:schemeClr>
              </a:solidFill>
              <a:ea typeface="굴림" pitchFamily="50" charset="-127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ko-KR" sz="2000" dirty="0">
                <a:ea typeface="굴림" pitchFamily="50" charset="-127"/>
              </a:rPr>
              <a:t>But also</a:t>
            </a:r>
            <a:r>
              <a:rPr lang="fi-FI" sz="2000" dirty="0"/>
              <a:t>:</a:t>
            </a:r>
          </a:p>
          <a:p>
            <a:pPr lvl="1">
              <a:lnSpc>
                <a:spcPct val="90000"/>
              </a:lnSpc>
              <a:defRPr/>
            </a:pPr>
            <a:r>
              <a:rPr lang="en-GB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Fixed network transfer capacity grows an order of magnitude in 3 years (but delay will not be significantly improved)</a:t>
            </a:r>
          </a:p>
          <a:p>
            <a:pPr lvl="1">
              <a:lnSpc>
                <a:spcPct val="90000"/>
              </a:lnSpc>
              <a:defRPr/>
            </a:pPr>
            <a:r>
              <a:rPr lang="en-GB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Wireless network transfer capacity grows much slower, perhaps an order of magnitude in 5-10 years</a:t>
            </a:r>
          </a:p>
          <a:p>
            <a:pPr lvl="1">
              <a:lnSpc>
                <a:spcPct val="90000"/>
              </a:lnSpc>
              <a:defRPr/>
            </a:pPr>
            <a:r>
              <a:rPr lang="en-GB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Mass storage capacity grows an order of magnitude in 3 years – presently, one euro buys more than one gigabyte of mass storage (but seeking a piece of data is not improving nearly as rapidly)</a:t>
            </a:r>
          </a:p>
          <a:p>
            <a:pPr lvl="1">
              <a:lnSpc>
                <a:spcPct val="90000"/>
              </a:lnSpc>
              <a:defRPr/>
            </a:pPr>
            <a:r>
              <a:rPr lang="en-GB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Significant progress in power is </a:t>
            </a:r>
            <a:r>
              <a:rPr lang="en-GB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unlikely</a:t>
            </a:r>
            <a:endParaRPr lang="en-GB" altLang="ko-KR" sz="2000" dirty="0">
              <a:solidFill>
                <a:schemeClr val="tx1">
                  <a:lumMod val="65000"/>
                  <a:lumOff val="35000"/>
                </a:schemeClr>
              </a:solidFill>
              <a:ea typeface="굴림" pitchFamily="50" charset="-127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ko-KR" sz="2000" dirty="0">
                <a:ea typeface="굴림" pitchFamily="50" charset="-127"/>
              </a:rPr>
              <a:t>These variable speeds may lead to qualitative changes</a:t>
            </a:r>
            <a:r>
              <a:rPr lang="en-GB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:</a:t>
            </a:r>
          </a:p>
          <a:p>
            <a:pPr lvl="1">
              <a:lnSpc>
                <a:spcPct val="90000"/>
              </a:lnSpc>
              <a:defRPr/>
            </a:pPr>
            <a:r>
              <a:rPr lang="en-GB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Mass storage is cheap and plentiful</a:t>
            </a:r>
          </a:p>
          <a:p>
            <a:pPr lvl="1">
              <a:lnSpc>
                <a:spcPct val="90000"/>
              </a:lnSpc>
              <a:defRPr/>
            </a:pPr>
            <a:r>
              <a:rPr lang="en-GB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Wireless access remains a relative bottleneck, and it only gets worse</a:t>
            </a:r>
          </a:p>
          <a:p>
            <a:pPr lvl="1">
              <a:lnSpc>
                <a:spcPct val="90000"/>
              </a:lnSpc>
              <a:defRPr/>
            </a:pPr>
            <a:r>
              <a:rPr lang="en-GB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Power remains an issue</a:t>
            </a:r>
          </a:p>
        </p:txBody>
      </p:sp>
      <p:grpSp>
        <p:nvGrpSpPr>
          <p:cNvPr id="31747" name="그룹 24"/>
          <p:cNvGrpSpPr>
            <a:grpSpLocks/>
          </p:cNvGrpSpPr>
          <p:nvPr/>
        </p:nvGrpSpPr>
        <p:grpSpPr bwMode="auto">
          <a:xfrm>
            <a:off x="2555776" y="188640"/>
            <a:ext cx="6402388" cy="707029"/>
            <a:chOff x="2555775" y="188640"/>
            <a:chExt cx="6402366" cy="707029"/>
          </a:xfrm>
        </p:grpSpPr>
        <p:sp>
          <p:nvSpPr>
            <p:cNvPr id="31749" name="Line 5"/>
            <p:cNvSpPr>
              <a:spLocks noChangeShapeType="1"/>
            </p:cNvSpPr>
            <p:nvPr/>
          </p:nvSpPr>
          <p:spPr bwMode="auto">
            <a:xfrm>
              <a:off x="3071802" y="895669"/>
              <a:ext cx="56880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29" tIns="45714" rIns="91429" bIns="45714"/>
            <a:lstStyle/>
            <a:p>
              <a:endParaRPr lang="ko-KR" altLang="en-US"/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2555775" y="188640"/>
              <a:ext cx="6402366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 anchor="ctr"/>
            <a:lstStyle/>
            <a:p>
              <a:pPr algn="r" latinLnBrk="0">
                <a:defRPr/>
              </a:pPr>
              <a:r>
                <a:rPr kumimoji="0" lang="en-US" altLang="ko-KR" sz="1900" kern="0" dirty="0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5.   Technologies of Ubiquitous Computing</a:t>
              </a:r>
              <a:endParaRPr kumimoji="0" lang="en-US" altLang="ko-KR" sz="1600" kern="0" dirty="0">
                <a:solidFill>
                  <a:schemeClr val="bg1"/>
                </a:solidFill>
                <a:latin typeface="Eurostile" pitchFamily="34" charset="0"/>
                <a:cs typeface="+mj-cs"/>
              </a:endParaRPr>
            </a:p>
          </p:txBody>
        </p:sp>
      </p:grpSp>
      <p:sp>
        <p:nvSpPr>
          <p:cNvPr id="31748" name="직사각형 12"/>
          <p:cNvSpPr>
            <a:spLocks noChangeArrowheads="1"/>
          </p:cNvSpPr>
          <p:nvPr/>
        </p:nvSpPr>
        <p:spPr bwMode="auto">
          <a:xfrm>
            <a:off x="4499992" y="842470"/>
            <a:ext cx="4392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0"/>
            <a:r>
              <a:rPr kumimoji="0" lang="en-GB" altLang="ko-KR" dirty="0"/>
              <a:t>Moore’s Law and Its Best Friends</a:t>
            </a:r>
            <a:endParaRPr kumimoji="0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59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그룹 24"/>
          <p:cNvGrpSpPr>
            <a:grpSpLocks/>
          </p:cNvGrpSpPr>
          <p:nvPr/>
        </p:nvGrpSpPr>
        <p:grpSpPr bwMode="auto">
          <a:xfrm>
            <a:off x="2419350" y="66675"/>
            <a:ext cx="6402388" cy="828994"/>
            <a:chOff x="2419349" y="66675"/>
            <a:chExt cx="6402366" cy="828994"/>
          </a:xfrm>
        </p:grpSpPr>
        <p:sp>
          <p:nvSpPr>
            <p:cNvPr id="32777" name="Line 5"/>
            <p:cNvSpPr>
              <a:spLocks noChangeShapeType="1"/>
            </p:cNvSpPr>
            <p:nvPr/>
          </p:nvSpPr>
          <p:spPr bwMode="auto">
            <a:xfrm>
              <a:off x="3071802" y="895669"/>
              <a:ext cx="56880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29" tIns="45714" rIns="91429" bIns="45714"/>
            <a:lstStyle/>
            <a:p>
              <a:endParaRPr lang="ko-KR" altLang="en-US"/>
            </a:p>
          </p:txBody>
        </p:sp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2419349" y="66675"/>
              <a:ext cx="6402366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 anchor="ctr"/>
            <a:lstStyle/>
            <a:p>
              <a:pPr algn="r" latinLnBrk="0">
                <a:defRPr/>
              </a:pPr>
              <a:r>
                <a:rPr kumimoji="0" lang="en-US" altLang="ko-KR" sz="1900" kern="0" dirty="0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5.   Technologies of Ubiquitous Computing</a:t>
              </a:r>
              <a:endParaRPr kumimoji="0" lang="en-US" altLang="ko-KR" sz="1600" kern="0" dirty="0">
                <a:solidFill>
                  <a:schemeClr val="bg1"/>
                </a:solidFill>
                <a:latin typeface="Eurostile" pitchFamily="34" charset="0"/>
                <a:cs typeface="+mj-cs"/>
              </a:endParaRPr>
            </a:p>
          </p:txBody>
        </p:sp>
      </p:grpSp>
      <p:sp>
        <p:nvSpPr>
          <p:cNvPr id="32771" name="직사각형 24"/>
          <p:cNvSpPr>
            <a:spLocks noChangeArrowheads="1"/>
          </p:cNvSpPr>
          <p:nvPr/>
        </p:nvSpPr>
        <p:spPr bwMode="auto">
          <a:xfrm>
            <a:off x="4572000" y="1071563"/>
            <a:ext cx="42497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0"/>
            <a:r>
              <a:rPr kumimoji="0" lang="en-US" altLang="ko-KR"/>
              <a:t>Ubiquitous Computing Phase I:</a:t>
            </a:r>
          </a:p>
          <a:p>
            <a:pPr latinLnBrk="0"/>
            <a:r>
              <a:rPr kumimoji="0" lang="en-US" altLang="ko-KR"/>
              <a:t>Tabs, Pads, and Boards</a:t>
            </a:r>
          </a:p>
        </p:txBody>
      </p:sp>
      <p:sp>
        <p:nvSpPr>
          <p:cNvPr id="2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786313" y="2500313"/>
            <a:ext cx="3929062" cy="3571875"/>
          </a:xfrm>
        </p:spPr>
        <p:txBody>
          <a:bodyPr/>
          <a:lstStyle/>
          <a:p>
            <a:pPr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Hundreds of computers per person</a:t>
            </a:r>
          </a:p>
          <a:p>
            <a:pPr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Wireless networks</a:t>
            </a:r>
          </a:p>
          <a:p>
            <a:pPr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Location-based services</a:t>
            </a:r>
          </a:p>
          <a:p>
            <a:pPr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Shared meeting applications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Eurostile" pitchFamily="34" charset="0"/>
              <a:ea typeface="굴림" pitchFamily="50" charset="-127"/>
            </a:endParaRP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500313"/>
            <a:ext cx="35337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직사각형 9"/>
          <p:cNvSpPr>
            <a:spLocks noChangeArrowheads="1"/>
          </p:cNvSpPr>
          <p:nvPr/>
        </p:nvSpPr>
        <p:spPr bwMode="auto">
          <a:xfrm>
            <a:off x="452438" y="2808288"/>
            <a:ext cx="576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atinLnBrk="0"/>
            <a:r>
              <a:rPr kumimoji="0" lang="en-US" altLang="ko-KR" sz="1200" b="1">
                <a:solidFill>
                  <a:srgbClr val="CC2216"/>
                </a:solidFill>
              </a:rPr>
              <a:t>board</a:t>
            </a:r>
            <a:endParaRPr kumimoji="0" lang="ko-KR" altLang="en-US" sz="1200" b="1">
              <a:solidFill>
                <a:srgbClr val="CC2216"/>
              </a:solidFill>
            </a:endParaRPr>
          </a:p>
        </p:txBody>
      </p:sp>
      <p:sp>
        <p:nvSpPr>
          <p:cNvPr id="32775" name="직사각형 10"/>
          <p:cNvSpPr>
            <a:spLocks noChangeArrowheads="1"/>
          </p:cNvSpPr>
          <p:nvPr/>
        </p:nvSpPr>
        <p:spPr bwMode="auto">
          <a:xfrm>
            <a:off x="142875" y="3278188"/>
            <a:ext cx="9223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atinLnBrk="0"/>
            <a:r>
              <a:rPr kumimoji="0" lang="en-US" altLang="ko-KR" sz="1200" b="1">
                <a:solidFill>
                  <a:srgbClr val="CC2216"/>
                </a:solidFill>
              </a:rPr>
              <a:t>transceiver</a:t>
            </a:r>
            <a:endParaRPr kumimoji="0" lang="ko-KR" altLang="en-US" sz="1200" b="1">
              <a:solidFill>
                <a:srgbClr val="CC2216"/>
              </a:solidFill>
            </a:endParaRPr>
          </a:p>
        </p:txBody>
      </p:sp>
      <p:sp>
        <p:nvSpPr>
          <p:cNvPr id="32776" name="직사각형 11"/>
          <p:cNvSpPr>
            <a:spLocks noChangeArrowheads="1"/>
          </p:cNvSpPr>
          <p:nvPr/>
        </p:nvSpPr>
        <p:spPr bwMode="auto">
          <a:xfrm>
            <a:off x="661988" y="3684588"/>
            <a:ext cx="3984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atinLnBrk="0"/>
            <a:r>
              <a:rPr kumimoji="0" lang="en-US" altLang="ko-KR" sz="1200" b="1">
                <a:solidFill>
                  <a:srgbClr val="CC2216"/>
                </a:solidFill>
              </a:rPr>
              <a:t>tab</a:t>
            </a:r>
            <a:endParaRPr kumimoji="0" lang="ko-KR" altLang="en-US" sz="1200" b="1">
              <a:solidFill>
                <a:srgbClr val="CC22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2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그룹 24"/>
          <p:cNvGrpSpPr>
            <a:grpSpLocks/>
          </p:cNvGrpSpPr>
          <p:nvPr/>
        </p:nvGrpSpPr>
        <p:grpSpPr bwMode="auto">
          <a:xfrm>
            <a:off x="2741612" y="116632"/>
            <a:ext cx="6402388" cy="779037"/>
            <a:chOff x="2741610" y="116632"/>
            <a:chExt cx="6402366" cy="779037"/>
          </a:xfrm>
        </p:grpSpPr>
        <p:sp>
          <p:nvSpPr>
            <p:cNvPr id="33799" name="Line 5"/>
            <p:cNvSpPr>
              <a:spLocks noChangeShapeType="1"/>
            </p:cNvSpPr>
            <p:nvPr/>
          </p:nvSpPr>
          <p:spPr bwMode="auto">
            <a:xfrm>
              <a:off x="3071802" y="895669"/>
              <a:ext cx="56880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29" tIns="45714" rIns="91429" bIns="45714"/>
            <a:lstStyle/>
            <a:p>
              <a:endParaRPr lang="ko-KR" altLang="en-US"/>
            </a:p>
          </p:txBody>
        </p:sp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2741610" y="116632"/>
              <a:ext cx="6402366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 anchor="ctr"/>
            <a:lstStyle/>
            <a:p>
              <a:pPr algn="r" latinLnBrk="0">
                <a:defRPr/>
              </a:pPr>
              <a:r>
                <a:rPr kumimoji="0" lang="en-US" altLang="ko-KR" sz="1900" kern="0" dirty="0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5.   Technologies of Ubiquitous Computing</a:t>
              </a:r>
              <a:endParaRPr kumimoji="0" lang="en-US" altLang="ko-KR" sz="1600" kern="0" dirty="0">
                <a:solidFill>
                  <a:schemeClr val="bg1"/>
                </a:solidFill>
                <a:latin typeface="Eurostile" pitchFamily="34" charset="0"/>
                <a:cs typeface="+mj-cs"/>
              </a:endParaRPr>
            </a:p>
          </p:txBody>
        </p:sp>
      </p:grpSp>
      <p:sp>
        <p:nvSpPr>
          <p:cNvPr id="33795" name="직사각형 24"/>
          <p:cNvSpPr>
            <a:spLocks noChangeArrowheads="1"/>
          </p:cNvSpPr>
          <p:nvPr/>
        </p:nvSpPr>
        <p:spPr bwMode="auto">
          <a:xfrm>
            <a:off x="4572000" y="1071563"/>
            <a:ext cx="42497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0"/>
            <a:r>
              <a:rPr kumimoji="0" lang="en-US" altLang="ko-KR"/>
              <a:t>Ubiquitous Computing Phase I:</a:t>
            </a:r>
          </a:p>
          <a:p>
            <a:pPr latinLnBrk="0"/>
            <a:r>
              <a:rPr kumimoji="0" lang="en-US" altLang="ko-KR"/>
              <a:t>Tabs, Pads, and Boards</a:t>
            </a:r>
          </a:p>
        </p:txBody>
      </p:sp>
      <p:sp>
        <p:nvSpPr>
          <p:cNvPr id="2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28625" y="2500313"/>
            <a:ext cx="3929063" cy="3571875"/>
          </a:xfrm>
        </p:spPr>
        <p:txBody>
          <a:bodyPr/>
          <a:lstStyle/>
          <a:p>
            <a:pPr>
              <a:defRPr/>
            </a:pPr>
            <a:r>
              <a:rPr lang="en-US" altLang="ko-KR" sz="2000" b="1" dirty="0" smtClean="0"/>
              <a:t>Tabs</a:t>
            </a:r>
          </a:p>
          <a:p>
            <a:pPr>
              <a:buFontTx/>
              <a:buNone/>
              <a:defRPr/>
            </a:pPr>
            <a:r>
              <a:rPr lang="en-US" altLang="ko-KR" sz="2000" dirty="0" smtClean="0"/>
              <a:t>	</a:t>
            </a: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very small – smart badge with user info, calendar, diary, etc</a:t>
            </a:r>
          </a:p>
          <a:p>
            <a:pPr>
              <a:buFontTx/>
              <a:buNone/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– allow personalized settings to follow a user</a:t>
            </a:r>
          </a:p>
          <a:p>
            <a:pPr>
              <a:buFontTx/>
              <a:buNone/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– leave bio’s behind after meetings</a:t>
            </a:r>
          </a:p>
          <a:p>
            <a:pPr>
              <a:buFontTx/>
              <a:buNone/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– attached to virtually everything -- e.g., books, car keys, people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Eurostile" pitchFamily="34" charset="0"/>
              <a:ea typeface="굴림" pitchFamily="50" charset="-127"/>
            </a:endParaRPr>
          </a:p>
        </p:txBody>
      </p:sp>
      <p:sp>
        <p:nvSpPr>
          <p:cNvPr id="33797" name="모서리가 둥근 직사각형 12"/>
          <p:cNvSpPr>
            <a:spLocks noChangeArrowheads="1"/>
          </p:cNvSpPr>
          <p:nvPr/>
        </p:nvSpPr>
        <p:spPr bwMode="auto">
          <a:xfrm>
            <a:off x="4857750" y="2500313"/>
            <a:ext cx="3571875" cy="3214687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atinLnBrk="0"/>
            <a:endParaRPr kumimoji="0" lang="ko-KR" altLang="en-US"/>
          </a:p>
        </p:txBody>
      </p:sp>
      <p:sp>
        <p:nvSpPr>
          <p:cNvPr id="33798" name="Line 8"/>
          <p:cNvSpPr>
            <a:spLocks noChangeShapeType="1"/>
          </p:cNvSpPr>
          <p:nvPr/>
        </p:nvSpPr>
        <p:spPr bwMode="auto">
          <a:xfrm>
            <a:off x="4572000" y="2551113"/>
            <a:ext cx="0" cy="31591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599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그룹 24"/>
          <p:cNvGrpSpPr>
            <a:grpSpLocks/>
          </p:cNvGrpSpPr>
          <p:nvPr/>
        </p:nvGrpSpPr>
        <p:grpSpPr bwMode="auto">
          <a:xfrm>
            <a:off x="2707106" y="66675"/>
            <a:ext cx="6402388" cy="828994"/>
            <a:chOff x="2707104" y="66675"/>
            <a:chExt cx="6402366" cy="828994"/>
          </a:xfrm>
        </p:grpSpPr>
        <p:sp>
          <p:nvSpPr>
            <p:cNvPr id="34823" name="Line 5"/>
            <p:cNvSpPr>
              <a:spLocks noChangeShapeType="1"/>
            </p:cNvSpPr>
            <p:nvPr/>
          </p:nvSpPr>
          <p:spPr bwMode="auto">
            <a:xfrm>
              <a:off x="3071802" y="895669"/>
              <a:ext cx="56880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29" tIns="45714" rIns="91429" bIns="45714"/>
            <a:lstStyle/>
            <a:p>
              <a:endParaRPr lang="ko-KR" altLang="en-US"/>
            </a:p>
          </p:txBody>
        </p:sp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2707104" y="66675"/>
              <a:ext cx="6402366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 anchor="ctr"/>
            <a:lstStyle/>
            <a:p>
              <a:pPr algn="r" latinLnBrk="0">
                <a:defRPr/>
              </a:pPr>
              <a:r>
                <a:rPr kumimoji="0" lang="en-US" altLang="ko-KR" sz="1900" kern="0" dirty="0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5.   Technologies of Ubiquitous Computing</a:t>
              </a:r>
              <a:endParaRPr kumimoji="0" lang="en-US" altLang="ko-KR" sz="1600" kern="0" dirty="0">
                <a:solidFill>
                  <a:schemeClr val="bg1"/>
                </a:solidFill>
                <a:latin typeface="Eurostile" pitchFamily="34" charset="0"/>
                <a:cs typeface="+mj-cs"/>
              </a:endParaRPr>
            </a:p>
          </p:txBody>
        </p:sp>
      </p:grpSp>
      <p:sp>
        <p:nvSpPr>
          <p:cNvPr id="34819" name="직사각형 24"/>
          <p:cNvSpPr>
            <a:spLocks noChangeArrowheads="1"/>
          </p:cNvSpPr>
          <p:nvPr/>
        </p:nvSpPr>
        <p:spPr bwMode="auto">
          <a:xfrm>
            <a:off x="4572000" y="1071563"/>
            <a:ext cx="42497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0"/>
            <a:r>
              <a:rPr kumimoji="0" lang="en-US" altLang="ko-KR"/>
              <a:t>Ubiquitous Computing Phase I:</a:t>
            </a:r>
          </a:p>
          <a:p>
            <a:pPr latinLnBrk="0"/>
            <a:r>
              <a:rPr kumimoji="0" lang="en-US" altLang="ko-KR"/>
              <a:t>Tabs, Pads, and Boards</a:t>
            </a:r>
          </a:p>
        </p:txBody>
      </p:sp>
      <p:sp>
        <p:nvSpPr>
          <p:cNvPr id="2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357188" y="2500313"/>
            <a:ext cx="4000500" cy="3571875"/>
          </a:xfrm>
        </p:spPr>
        <p:txBody>
          <a:bodyPr/>
          <a:lstStyle/>
          <a:p>
            <a:pPr>
              <a:defRPr/>
            </a:pPr>
            <a:r>
              <a:rPr lang="en-US" altLang="ko-KR" sz="2000" b="1" dirty="0" smtClean="0"/>
              <a:t>Tabs (cont.)</a:t>
            </a:r>
          </a:p>
          <a:p>
            <a:pPr>
              <a:buFontTx/>
              <a:buNone/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– one hundred per person per office</a:t>
            </a:r>
          </a:p>
          <a:p>
            <a:pPr>
              <a:buFontTx/>
              <a:buNone/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– processor had low-power mode but was weak</a:t>
            </a:r>
          </a:p>
          <a:p>
            <a:pPr>
              <a:buFontTx/>
              <a:buNone/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– wirelessly connected (infrared communications)</a:t>
            </a:r>
          </a:p>
          <a:p>
            <a:pPr>
              <a:buFontTx/>
              <a:buNone/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– small touch-sensitive display screen (128x64 pixels)</a:t>
            </a:r>
          </a:p>
          <a:p>
            <a:pPr>
              <a:buFontTx/>
              <a:buNone/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– scatter around the office like post-it notes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Eurostile" pitchFamily="34" charset="0"/>
              <a:ea typeface="굴림" pitchFamily="50" charset="-127"/>
            </a:endParaRPr>
          </a:p>
        </p:txBody>
      </p:sp>
      <p:sp>
        <p:nvSpPr>
          <p:cNvPr id="34821" name="모서리가 둥근 직사각형 12"/>
          <p:cNvSpPr>
            <a:spLocks noChangeArrowheads="1"/>
          </p:cNvSpPr>
          <p:nvPr/>
        </p:nvSpPr>
        <p:spPr bwMode="auto">
          <a:xfrm>
            <a:off x="4857750" y="2500313"/>
            <a:ext cx="3571875" cy="3214687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atinLnBrk="0"/>
            <a:endParaRPr kumimoji="0" lang="ko-KR" altLang="en-US"/>
          </a:p>
        </p:txBody>
      </p:sp>
      <p:sp>
        <p:nvSpPr>
          <p:cNvPr id="34822" name="Line 8"/>
          <p:cNvSpPr>
            <a:spLocks noChangeShapeType="1"/>
          </p:cNvSpPr>
          <p:nvPr/>
        </p:nvSpPr>
        <p:spPr bwMode="auto">
          <a:xfrm>
            <a:off x="4572000" y="2551113"/>
            <a:ext cx="0" cy="31591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95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그룹 24"/>
          <p:cNvGrpSpPr>
            <a:grpSpLocks/>
          </p:cNvGrpSpPr>
          <p:nvPr/>
        </p:nvGrpSpPr>
        <p:grpSpPr bwMode="auto">
          <a:xfrm>
            <a:off x="2602702" y="116632"/>
            <a:ext cx="6626225" cy="606425"/>
            <a:chOff x="2133600" y="304800"/>
            <a:chExt cx="6626202" cy="606425"/>
          </a:xfrm>
        </p:grpSpPr>
        <p:sp>
          <p:nvSpPr>
            <p:cNvPr id="35846" name="Line 5"/>
            <p:cNvSpPr>
              <a:spLocks noChangeShapeType="1"/>
            </p:cNvSpPr>
            <p:nvPr/>
          </p:nvSpPr>
          <p:spPr bwMode="auto">
            <a:xfrm>
              <a:off x="3071802" y="895669"/>
              <a:ext cx="56880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29" tIns="45714" rIns="91429" bIns="45714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2133600" y="304800"/>
              <a:ext cx="6402366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 anchor="ctr"/>
            <a:lstStyle/>
            <a:p>
              <a:pPr algn="r" latinLnBrk="0">
                <a:defRPr/>
              </a:pPr>
              <a:r>
                <a:rPr kumimoji="0" lang="en-US" altLang="ko-KR" sz="1900" kern="0" dirty="0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5.   Technologies of Ubiquitous Computing</a:t>
              </a:r>
              <a:endParaRPr kumimoji="0" lang="en-US" altLang="ko-KR" sz="1600" kern="0" dirty="0">
                <a:solidFill>
                  <a:schemeClr val="bg1"/>
                </a:solidFill>
                <a:latin typeface="Eurostile" pitchFamily="34" charset="0"/>
                <a:cs typeface="+mj-cs"/>
              </a:endParaRPr>
            </a:p>
          </p:txBody>
        </p:sp>
      </p:grpSp>
      <p:sp>
        <p:nvSpPr>
          <p:cNvPr id="35843" name="직사각형 24"/>
          <p:cNvSpPr>
            <a:spLocks noChangeArrowheads="1"/>
          </p:cNvSpPr>
          <p:nvPr/>
        </p:nvSpPr>
        <p:spPr bwMode="auto">
          <a:xfrm>
            <a:off x="4572000" y="1071563"/>
            <a:ext cx="39290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latinLnBrk="0"/>
            <a:r>
              <a:rPr kumimoji="0" lang="en-US" altLang="ko-KR"/>
              <a:t>System Architecture: </a:t>
            </a:r>
          </a:p>
          <a:p>
            <a:pPr algn="r" latinLnBrk="0"/>
            <a:r>
              <a:rPr kumimoji="0" lang="en-US" altLang="ko-KR"/>
              <a:t>Wireless Displays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286000"/>
            <a:ext cx="5357813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모서리가 둥근 직사각형 11"/>
          <p:cNvSpPr/>
          <p:nvPr/>
        </p:nvSpPr>
        <p:spPr bwMode="auto">
          <a:xfrm>
            <a:off x="1285875" y="2071688"/>
            <a:ext cx="6572250" cy="4357687"/>
          </a:xfrm>
          <a:prstGeom prst="roundRect">
            <a:avLst>
              <a:gd name="adj" fmla="val 9514"/>
            </a:avLst>
          </a:prstGeom>
          <a:blipFill>
            <a:blip r:embed="rId3" cstate="print"/>
            <a:stretch>
              <a:fillRect/>
            </a:stretch>
          </a:blip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atinLnBrk="0">
              <a:defRPr/>
            </a:pPr>
            <a:endParaRPr kumimoji="0" lang="ko-KR" altLang="en-US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085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그룹 24"/>
          <p:cNvGrpSpPr>
            <a:grpSpLocks/>
          </p:cNvGrpSpPr>
          <p:nvPr/>
        </p:nvGrpSpPr>
        <p:grpSpPr bwMode="auto">
          <a:xfrm>
            <a:off x="2714621" y="188640"/>
            <a:ext cx="6402388" cy="707029"/>
            <a:chOff x="2714619" y="188640"/>
            <a:chExt cx="6402366" cy="707029"/>
          </a:xfrm>
        </p:grpSpPr>
        <p:sp>
          <p:nvSpPr>
            <p:cNvPr id="36871" name="Line 5"/>
            <p:cNvSpPr>
              <a:spLocks noChangeShapeType="1"/>
            </p:cNvSpPr>
            <p:nvPr/>
          </p:nvSpPr>
          <p:spPr bwMode="auto">
            <a:xfrm>
              <a:off x="3071802" y="895669"/>
              <a:ext cx="56880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29" tIns="45714" rIns="91429" bIns="45714"/>
            <a:lstStyle/>
            <a:p>
              <a:endParaRPr lang="ko-KR" altLang="en-US"/>
            </a:p>
          </p:txBody>
        </p:sp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2714619" y="188640"/>
              <a:ext cx="6402366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 anchor="ctr"/>
            <a:lstStyle/>
            <a:p>
              <a:pPr algn="r" latinLnBrk="0">
                <a:defRPr/>
              </a:pPr>
              <a:r>
                <a:rPr kumimoji="0" lang="en-US" altLang="ko-KR" sz="1900" kern="0" dirty="0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5.   Technologies of Ubiquitous Computing</a:t>
              </a:r>
              <a:endParaRPr kumimoji="0" lang="en-US" altLang="ko-KR" sz="1600" kern="0" dirty="0">
                <a:solidFill>
                  <a:schemeClr val="bg1"/>
                </a:solidFill>
                <a:latin typeface="Eurostile" pitchFamily="34" charset="0"/>
                <a:cs typeface="+mj-cs"/>
              </a:endParaRPr>
            </a:p>
          </p:txBody>
        </p:sp>
      </p:grpSp>
      <p:sp>
        <p:nvSpPr>
          <p:cNvPr id="36867" name="직사각형 24"/>
          <p:cNvSpPr>
            <a:spLocks noChangeArrowheads="1"/>
          </p:cNvSpPr>
          <p:nvPr/>
        </p:nvSpPr>
        <p:spPr bwMode="auto">
          <a:xfrm>
            <a:off x="4572000" y="1071563"/>
            <a:ext cx="3929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latinLnBrk="0"/>
            <a:r>
              <a:rPr kumimoji="0" lang="en-US" altLang="ko-KR"/>
              <a:t>Tab Applications</a:t>
            </a:r>
          </a:p>
        </p:txBody>
      </p:sp>
      <p:sp>
        <p:nvSpPr>
          <p:cNvPr id="36868" name="직사각형 8"/>
          <p:cNvSpPr>
            <a:spLocks noChangeArrowheads="1"/>
          </p:cNvSpPr>
          <p:nvPr/>
        </p:nvSpPr>
        <p:spPr bwMode="auto">
          <a:xfrm>
            <a:off x="428625" y="2071688"/>
            <a:ext cx="564356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0">
              <a:lnSpc>
                <a:spcPct val="150000"/>
              </a:lnSpc>
              <a:buFont typeface="Arial" charset="0"/>
              <a:buChar char="•"/>
            </a:pPr>
            <a:r>
              <a:rPr kumimoji="0" lang="en-US" altLang="ko-KR" sz="2000">
                <a:solidFill>
                  <a:srgbClr val="595959"/>
                </a:solidFill>
              </a:rPr>
              <a:t> Local (stand-alone mobile device)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>
                <a:solidFill>
                  <a:srgbClr val="595959"/>
                </a:solidFill>
              </a:rPr>
              <a:t>	– application shell, anything that fit</a:t>
            </a:r>
          </a:p>
          <a:p>
            <a:pPr latinLnBrk="0">
              <a:lnSpc>
                <a:spcPct val="150000"/>
              </a:lnSpc>
              <a:buFont typeface="Arial" charset="0"/>
              <a:buChar char="•"/>
            </a:pPr>
            <a:r>
              <a:rPr kumimoji="0" lang="en-US" altLang="ko-KR" sz="2000">
                <a:solidFill>
                  <a:srgbClr val="595959"/>
                </a:solidFill>
              </a:rPr>
              <a:t> Aware local (mobile device + sensors)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>
                <a:solidFill>
                  <a:srgbClr val="595959"/>
                </a:solidFill>
              </a:rPr>
              <a:t>	– room information</a:t>
            </a:r>
          </a:p>
          <a:p>
            <a:pPr latinLnBrk="0">
              <a:lnSpc>
                <a:spcPct val="150000"/>
              </a:lnSpc>
              <a:buFont typeface="Arial" charset="0"/>
              <a:buChar char="•"/>
            </a:pPr>
            <a:r>
              <a:rPr kumimoji="0" lang="en-US" altLang="ko-KR" sz="2000">
                <a:solidFill>
                  <a:srgbClr val="595959"/>
                </a:solidFill>
              </a:rPr>
              <a:t> External (part of some other application)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>
                <a:solidFill>
                  <a:srgbClr val="595959"/>
                </a:solidFill>
              </a:rPr>
              <a:t>	– locator</a:t>
            </a:r>
          </a:p>
          <a:p>
            <a:pPr latinLnBrk="0">
              <a:lnSpc>
                <a:spcPct val="150000"/>
              </a:lnSpc>
              <a:buFont typeface="Arial" charset="0"/>
              <a:buChar char="•"/>
            </a:pPr>
            <a:r>
              <a:rPr kumimoji="0" lang="en-US" altLang="ko-KR" sz="2000">
                <a:solidFill>
                  <a:srgbClr val="595959"/>
                </a:solidFill>
              </a:rPr>
              <a:t> Remote terminal (map mouse, keyboard, display)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>
                <a:solidFill>
                  <a:srgbClr val="595959"/>
                </a:solidFill>
              </a:rPr>
              <a:t>	– weather, dictionary, thesaurus</a:t>
            </a:r>
            <a:endParaRPr kumimoji="0" lang="ko-KR" altLang="en-US" sz="2000">
              <a:solidFill>
                <a:srgbClr val="595959"/>
              </a:solidFill>
            </a:endParaRPr>
          </a:p>
        </p:txBody>
      </p:sp>
      <p:sp>
        <p:nvSpPr>
          <p:cNvPr id="36869" name="Line 8"/>
          <p:cNvSpPr>
            <a:spLocks noChangeShapeType="1"/>
          </p:cNvSpPr>
          <p:nvPr/>
        </p:nvSpPr>
        <p:spPr bwMode="auto">
          <a:xfrm>
            <a:off x="6000750" y="2449513"/>
            <a:ext cx="0" cy="31591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6435725" y="2143125"/>
            <a:ext cx="1928813" cy="3714750"/>
          </a:xfrm>
          <a:prstGeom prst="round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atinLnBrk="0">
              <a:defRPr/>
            </a:pPr>
            <a:endParaRPr kumimoji="0" lang="ko-KR" altLang="en-US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445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그룹 24"/>
          <p:cNvGrpSpPr>
            <a:grpSpLocks/>
          </p:cNvGrpSpPr>
          <p:nvPr/>
        </p:nvGrpSpPr>
        <p:grpSpPr bwMode="auto">
          <a:xfrm>
            <a:off x="2555777" y="116632"/>
            <a:ext cx="6402389" cy="779037"/>
            <a:chOff x="2555775" y="116632"/>
            <a:chExt cx="6402366" cy="779037"/>
          </a:xfrm>
        </p:grpSpPr>
        <p:sp>
          <p:nvSpPr>
            <p:cNvPr id="37895" name="Line 5"/>
            <p:cNvSpPr>
              <a:spLocks noChangeShapeType="1"/>
            </p:cNvSpPr>
            <p:nvPr/>
          </p:nvSpPr>
          <p:spPr bwMode="auto">
            <a:xfrm>
              <a:off x="3071802" y="895669"/>
              <a:ext cx="56880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29" tIns="45714" rIns="91429" bIns="45714"/>
            <a:lstStyle/>
            <a:p>
              <a:endParaRPr lang="ko-KR" altLang="en-US"/>
            </a:p>
          </p:txBody>
        </p:sp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2555775" y="116632"/>
              <a:ext cx="6402366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 anchor="ctr"/>
            <a:lstStyle/>
            <a:p>
              <a:pPr algn="r" latinLnBrk="0">
                <a:defRPr/>
              </a:pPr>
              <a:r>
                <a:rPr kumimoji="0" lang="en-US" altLang="ko-KR" sz="1900" kern="0" dirty="0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5.   Technologies of Ubiquitous Computing</a:t>
              </a:r>
              <a:endParaRPr kumimoji="0" lang="en-US" altLang="ko-KR" sz="1600" kern="0" dirty="0">
                <a:solidFill>
                  <a:schemeClr val="bg1"/>
                </a:solidFill>
                <a:latin typeface="Eurostile" pitchFamily="34" charset="0"/>
                <a:cs typeface="+mj-cs"/>
              </a:endParaRPr>
            </a:p>
          </p:txBody>
        </p:sp>
      </p:grpSp>
      <p:sp>
        <p:nvSpPr>
          <p:cNvPr id="37891" name="직사각형 24"/>
          <p:cNvSpPr>
            <a:spLocks noChangeArrowheads="1"/>
          </p:cNvSpPr>
          <p:nvPr/>
        </p:nvSpPr>
        <p:spPr bwMode="auto">
          <a:xfrm>
            <a:off x="4572000" y="1071563"/>
            <a:ext cx="3929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latinLnBrk="0"/>
            <a:r>
              <a:rPr kumimoji="0" lang="en-US" altLang="ko-KR"/>
              <a:t>Tab Applications(cont.)</a:t>
            </a:r>
          </a:p>
        </p:txBody>
      </p:sp>
      <p:sp>
        <p:nvSpPr>
          <p:cNvPr id="37892" name="직사각형 8"/>
          <p:cNvSpPr>
            <a:spLocks noChangeArrowheads="1"/>
          </p:cNvSpPr>
          <p:nvPr/>
        </p:nvSpPr>
        <p:spPr bwMode="auto">
          <a:xfrm>
            <a:off x="428625" y="2071688"/>
            <a:ext cx="5643563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0">
              <a:lnSpc>
                <a:spcPct val="150000"/>
              </a:lnSpc>
              <a:buFont typeface="Arial" charset="0"/>
              <a:buChar char="•"/>
            </a:pPr>
            <a:r>
              <a:rPr kumimoji="0" lang="en-US" altLang="ko-KR" sz="2000">
                <a:solidFill>
                  <a:srgbClr val="595959"/>
                </a:solidFill>
              </a:rPr>
              <a:t> Remote control (input to some other device)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>
                <a:solidFill>
                  <a:srgbClr val="595959"/>
                </a:solidFill>
              </a:rPr>
              <a:t>	– projectors, media switch</a:t>
            </a:r>
          </a:p>
          <a:p>
            <a:pPr latinLnBrk="0">
              <a:lnSpc>
                <a:spcPct val="150000"/>
              </a:lnSpc>
              <a:buFont typeface="Arial" charset="0"/>
              <a:buChar char="•"/>
            </a:pPr>
            <a:r>
              <a:rPr kumimoji="0" lang="en-US" altLang="ko-KR" sz="2000">
                <a:solidFill>
                  <a:srgbClr val="595959"/>
                </a:solidFill>
              </a:rPr>
              <a:t> Networked (version customized to device)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>
                <a:solidFill>
                  <a:srgbClr val="595959"/>
                </a:solidFill>
              </a:rPr>
              <a:t>	– email, pager</a:t>
            </a:r>
          </a:p>
          <a:p>
            <a:pPr latinLnBrk="0">
              <a:lnSpc>
                <a:spcPct val="150000"/>
              </a:lnSpc>
              <a:buFont typeface="Arial" charset="0"/>
              <a:buChar char="•"/>
            </a:pPr>
            <a:r>
              <a:rPr kumimoji="0" lang="en-US" altLang="ko-KR" sz="2000">
                <a:solidFill>
                  <a:srgbClr val="595959"/>
                </a:solidFill>
              </a:rPr>
              <a:t> Cooperative (multiple devices, multiple people)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>
                <a:solidFill>
                  <a:srgbClr val="595959"/>
                </a:solidFill>
              </a:rPr>
              <a:t>	– voting, drawing, annotation</a:t>
            </a:r>
            <a:endParaRPr kumimoji="0" lang="ko-KR" altLang="en-US" sz="2000">
              <a:solidFill>
                <a:srgbClr val="595959"/>
              </a:solidFill>
            </a:endParaRPr>
          </a:p>
        </p:txBody>
      </p:sp>
      <p:sp>
        <p:nvSpPr>
          <p:cNvPr id="37893" name="Line 8"/>
          <p:cNvSpPr>
            <a:spLocks noChangeShapeType="1"/>
          </p:cNvSpPr>
          <p:nvPr/>
        </p:nvSpPr>
        <p:spPr bwMode="auto">
          <a:xfrm>
            <a:off x="6000750" y="2449513"/>
            <a:ext cx="0" cy="31591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6435725" y="2143125"/>
            <a:ext cx="1928813" cy="3714750"/>
          </a:xfrm>
          <a:prstGeom prst="round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atinLnBrk="0">
              <a:defRPr/>
            </a:pPr>
            <a:endParaRPr kumimoji="0" lang="ko-KR" altLang="en-US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154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그룹 24"/>
          <p:cNvGrpSpPr>
            <a:grpSpLocks/>
          </p:cNvGrpSpPr>
          <p:nvPr/>
        </p:nvGrpSpPr>
        <p:grpSpPr bwMode="auto">
          <a:xfrm>
            <a:off x="2555777" y="66675"/>
            <a:ext cx="6402389" cy="828994"/>
            <a:chOff x="2555775" y="66675"/>
            <a:chExt cx="6402366" cy="828994"/>
          </a:xfrm>
        </p:grpSpPr>
        <p:sp>
          <p:nvSpPr>
            <p:cNvPr id="38917" name="Line 5"/>
            <p:cNvSpPr>
              <a:spLocks noChangeShapeType="1"/>
            </p:cNvSpPr>
            <p:nvPr/>
          </p:nvSpPr>
          <p:spPr bwMode="auto">
            <a:xfrm>
              <a:off x="3071802" y="895669"/>
              <a:ext cx="56880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29" tIns="45714" rIns="91429" bIns="45714"/>
            <a:lstStyle/>
            <a:p>
              <a:endParaRPr lang="ko-KR" altLang="en-US"/>
            </a:p>
          </p:txBody>
        </p:sp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2555775" y="66675"/>
              <a:ext cx="6402366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 anchor="ctr"/>
            <a:lstStyle/>
            <a:p>
              <a:pPr algn="r" latinLnBrk="0">
                <a:defRPr/>
              </a:pPr>
              <a:r>
                <a:rPr kumimoji="0" lang="en-US" altLang="ko-KR" sz="1900" kern="0" dirty="0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5.   Technologies of Ubiquitous Computing</a:t>
              </a:r>
              <a:endParaRPr kumimoji="0" lang="en-US" altLang="ko-KR" sz="1600" kern="0" dirty="0">
                <a:solidFill>
                  <a:schemeClr val="bg1"/>
                </a:solidFill>
                <a:latin typeface="Eurostile" pitchFamily="34" charset="0"/>
                <a:cs typeface="+mj-cs"/>
              </a:endParaRPr>
            </a:p>
          </p:txBody>
        </p:sp>
      </p:grpSp>
      <p:sp>
        <p:nvSpPr>
          <p:cNvPr id="38915" name="직사각형 24"/>
          <p:cNvSpPr>
            <a:spLocks noChangeArrowheads="1"/>
          </p:cNvSpPr>
          <p:nvPr/>
        </p:nvSpPr>
        <p:spPr bwMode="auto">
          <a:xfrm>
            <a:off x="4572000" y="1071563"/>
            <a:ext cx="42497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0"/>
            <a:r>
              <a:rPr kumimoji="0" lang="en-US" altLang="ko-KR"/>
              <a:t>Ubiquitous Computing Phase I:</a:t>
            </a:r>
          </a:p>
          <a:p>
            <a:pPr latinLnBrk="0"/>
            <a:r>
              <a:rPr kumimoji="0" lang="en-US" altLang="ko-KR"/>
              <a:t>Tabs, Pads, and Boards(cont.)</a:t>
            </a:r>
          </a:p>
        </p:txBody>
      </p:sp>
      <p:sp>
        <p:nvSpPr>
          <p:cNvPr id="2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357188" y="2500313"/>
            <a:ext cx="8358187" cy="3571875"/>
          </a:xfrm>
        </p:spPr>
        <p:txBody>
          <a:bodyPr/>
          <a:lstStyle/>
          <a:p>
            <a:pPr>
              <a:defRPr/>
            </a:pPr>
            <a:r>
              <a:rPr lang="en-US" altLang="ko-KR" sz="2000" dirty="0" smtClean="0"/>
              <a:t>Pads</a:t>
            </a:r>
          </a:p>
          <a:p>
            <a:pPr>
              <a:buFontTx/>
              <a:buNone/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– paper size</a:t>
            </a:r>
          </a:p>
          <a:p>
            <a:pPr>
              <a:buFontTx/>
              <a:buNone/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– portable computers but not laptop metaphor</a:t>
            </a:r>
          </a:p>
          <a:p>
            <a:pPr>
              <a:buFontTx/>
              <a:buNone/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– scrap computers - grab and use, no identity or importance</a:t>
            </a:r>
          </a:p>
          <a:p>
            <a:pPr>
              <a:buFontTx/>
              <a:buNone/>
              <a:defRPr/>
            </a:pPr>
            <a:r>
              <a:rPr lang="it-IT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– ten per person per office</a:t>
            </a:r>
          </a:p>
          <a:p>
            <a:pPr>
              <a:buFontTx/>
              <a:buNone/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– near megabit wireless communication bandwidth</a:t>
            </a:r>
          </a:p>
          <a:p>
            <a:pPr>
              <a:buFontTx/>
              <a:buNone/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– antidote to windows (use a real desk)</a:t>
            </a:r>
          </a:p>
          <a:p>
            <a:pPr>
              <a:buFontTx/>
              <a:buNone/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– can project onto larger computers with a wave of your hand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Eurostile" pitchFamily="34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404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그룹 24"/>
          <p:cNvGrpSpPr>
            <a:grpSpLocks/>
          </p:cNvGrpSpPr>
          <p:nvPr/>
        </p:nvGrpSpPr>
        <p:grpSpPr bwMode="auto">
          <a:xfrm>
            <a:off x="2627784" y="116632"/>
            <a:ext cx="6402388" cy="779037"/>
            <a:chOff x="2627782" y="116632"/>
            <a:chExt cx="6402366" cy="779037"/>
          </a:xfrm>
        </p:grpSpPr>
        <p:sp>
          <p:nvSpPr>
            <p:cNvPr id="39944" name="Line 5"/>
            <p:cNvSpPr>
              <a:spLocks noChangeShapeType="1"/>
            </p:cNvSpPr>
            <p:nvPr/>
          </p:nvSpPr>
          <p:spPr bwMode="auto">
            <a:xfrm>
              <a:off x="3071802" y="895669"/>
              <a:ext cx="56880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29" tIns="45714" rIns="91429" bIns="45714"/>
            <a:lstStyle/>
            <a:p>
              <a:endParaRPr lang="ko-KR" altLang="en-US"/>
            </a:p>
          </p:txBody>
        </p:sp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2627782" y="116632"/>
              <a:ext cx="6402366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 anchor="ctr"/>
            <a:lstStyle/>
            <a:p>
              <a:pPr algn="r" latinLnBrk="0">
                <a:defRPr/>
              </a:pPr>
              <a:r>
                <a:rPr kumimoji="0" lang="en-US" altLang="ko-KR" sz="1900" kern="0" dirty="0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5.   Technologies of Ubiquitous Computing</a:t>
              </a:r>
              <a:endParaRPr kumimoji="0" lang="en-US" altLang="ko-KR" sz="1600" kern="0" dirty="0">
                <a:solidFill>
                  <a:schemeClr val="bg1"/>
                </a:solidFill>
                <a:latin typeface="Eurostile" pitchFamily="34" charset="0"/>
                <a:cs typeface="+mj-cs"/>
              </a:endParaRPr>
            </a:p>
          </p:txBody>
        </p:sp>
      </p:grpSp>
      <p:sp>
        <p:nvSpPr>
          <p:cNvPr id="39939" name="직사각형 24"/>
          <p:cNvSpPr>
            <a:spLocks noChangeArrowheads="1"/>
          </p:cNvSpPr>
          <p:nvPr/>
        </p:nvSpPr>
        <p:spPr bwMode="auto">
          <a:xfrm>
            <a:off x="4572000" y="1071563"/>
            <a:ext cx="3929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latinLnBrk="0"/>
            <a:r>
              <a:rPr kumimoji="0" lang="en-US" altLang="ko-KR"/>
              <a:t>Tab Applications(cont.)</a:t>
            </a:r>
          </a:p>
        </p:txBody>
      </p:sp>
      <p:sp>
        <p:nvSpPr>
          <p:cNvPr id="39940" name="직사각형 8"/>
          <p:cNvSpPr>
            <a:spLocks noChangeArrowheads="1"/>
          </p:cNvSpPr>
          <p:nvPr/>
        </p:nvSpPr>
        <p:spPr bwMode="auto">
          <a:xfrm>
            <a:off x="107504" y="1772816"/>
            <a:ext cx="9036496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atinLnBrk="0">
              <a:buFont typeface="Arial" charset="0"/>
              <a:buChar char="•"/>
            </a:pPr>
            <a:r>
              <a:rPr kumimoji="0" lang="en-US" altLang="ko-KR" sz="2000" dirty="0"/>
              <a:t> Boards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 dirty="0"/>
              <a:t>	</a:t>
            </a:r>
            <a:r>
              <a:rPr kumimoji="0" lang="en-US" altLang="ko-KR" sz="2000" dirty="0">
                <a:solidFill>
                  <a:srgbClr val="595959"/>
                </a:solidFill>
              </a:rPr>
              <a:t>– larger display 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 dirty="0">
                <a:solidFill>
                  <a:srgbClr val="595959"/>
                </a:solidFill>
              </a:rPr>
              <a:t>	–whiteboard size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 dirty="0">
                <a:solidFill>
                  <a:srgbClr val="595959"/>
                </a:solidFill>
              </a:rPr>
              <a:t>	– personalized electronic bulletin boards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 dirty="0">
                <a:solidFill>
                  <a:srgbClr val="595959"/>
                </a:solidFill>
              </a:rPr>
              <a:t>	– multiple pens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 dirty="0">
                <a:solidFill>
                  <a:srgbClr val="595959"/>
                </a:solidFill>
              </a:rPr>
              <a:t>	– multi-site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 dirty="0">
                <a:solidFill>
                  <a:srgbClr val="595959"/>
                </a:solidFill>
              </a:rPr>
              <a:t>	– informal meetings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 dirty="0">
                <a:solidFill>
                  <a:srgbClr val="595959"/>
                </a:solidFill>
              </a:rPr>
              <a:t>	– meeting capture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 dirty="0">
                <a:solidFill>
                  <a:srgbClr val="595959"/>
                </a:solidFill>
              </a:rPr>
              <a:t>	– Lots of bandwidth available because </a:t>
            </a:r>
            <a:r>
              <a:rPr kumimoji="0" lang="en-US" altLang="ko-KR" sz="2000" dirty="0" smtClean="0">
                <a:solidFill>
                  <a:srgbClr val="595959"/>
                </a:solidFill>
              </a:rPr>
              <a:t>they’re </a:t>
            </a:r>
            <a:r>
              <a:rPr kumimoji="0" lang="en-US" altLang="ko-KR" sz="2000" dirty="0">
                <a:solidFill>
                  <a:srgbClr val="595959"/>
                </a:solidFill>
              </a:rPr>
              <a:t>plugged into the wall</a:t>
            </a:r>
            <a:endParaRPr kumimoji="0" lang="ko-KR" altLang="en-US" sz="2000" dirty="0">
              <a:solidFill>
                <a:srgbClr val="595959"/>
              </a:solidFill>
            </a:endParaRPr>
          </a:p>
        </p:txBody>
      </p:sp>
      <p:sp>
        <p:nvSpPr>
          <p:cNvPr id="39941" name="Line 8"/>
          <p:cNvSpPr>
            <a:spLocks noChangeShapeType="1"/>
          </p:cNvSpPr>
          <p:nvPr/>
        </p:nvSpPr>
        <p:spPr bwMode="auto">
          <a:xfrm>
            <a:off x="6000750" y="2286000"/>
            <a:ext cx="0" cy="31591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6439005" y="1595484"/>
            <a:ext cx="2095500" cy="17145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atinLnBrk="0">
              <a:defRPr/>
            </a:pPr>
            <a:endParaRPr kumimoji="0" lang="ko-KR" altLang="en-US">
              <a:ea typeface="굴림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6804248" y="3356992"/>
            <a:ext cx="2095500" cy="17145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atinLnBrk="0">
              <a:defRPr/>
            </a:pPr>
            <a:endParaRPr kumimoji="0" lang="ko-KR" altLang="en-US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216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그룹 24"/>
          <p:cNvGrpSpPr>
            <a:grpSpLocks/>
          </p:cNvGrpSpPr>
          <p:nvPr/>
        </p:nvGrpSpPr>
        <p:grpSpPr bwMode="auto">
          <a:xfrm>
            <a:off x="2609056" y="116632"/>
            <a:ext cx="6402388" cy="779037"/>
            <a:chOff x="2609054" y="116632"/>
            <a:chExt cx="6402366" cy="779037"/>
          </a:xfrm>
        </p:grpSpPr>
        <p:sp>
          <p:nvSpPr>
            <p:cNvPr id="40969" name="Line 5"/>
            <p:cNvSpPr>
              <a:spLocks noChangeShapeType="1"/>
            </p:cNvSpPr>
            <p:nvPr/>
          </p:nvSpPr>
          <p:spPr bwMode="auto">
            <a:xfrm>
              <a:off x="3071802" y="895669"/>
              <a:ext cx="56880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29" tIns="45714" rIns="91429" bIns="45714"/>
            <a:lstStyle/>
            <a:p>
              <a:endParaRPr lang="ko-KR" altLang="en-US"/>
            </a:p>
          </p:txBody>
        </p:sp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2609054" y="116632"/>
              <a:ext cx="6402366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 anchor="ctr"/>
            <a:lstStyle/>
            <a:p>
              <a:pPr algn="r" latinLnBrk="0">
                <a:defRPr/>
              </a:pPr>
              <a:r>
                <a:rPr kumimoji="0" lang="en-US" altLang="ko-KR" sz="1900" kern="0" dirty="0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5.   Technologies of Ubiquitous Computing</a:t>
              </a:r>
              <a:endParaRPr kumimoji="0" lang="en-US" altLang="ko-KR" sz="1600" kern="0" dirty="0">
                <a:solidFill>
                  <a:schemeClr val="bg1"/>
                </a:solidFill>
                <a:latin typeface="Eurostile" pitchFamily="34" charset="0"/>
                <a:cs typeface="+mj-cs"/>
              </a:endParaRPr>
            </a:p>
          </p:txBody>
        </p:sp>
      </p:grpSp>
      <p:sp>
        <p:nvSpPr>
          <p:cNvPr id="40963" name="직사각형 24"/>
          <p:cNvSpPr>
            <a:spLocks noChangeArrowheads="1"/>
          </p:cNvSpPr>
          <p:nvPr/>
        </p:nvSpPr>
        <p:spPr bwMode="auto">
          <a:xfrm>
            <a:off x="4572000" y="1071563"/>
            <a:ext cx="3929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latinLnBrk="0"/>
            <a:r>
              <a:rPr kumimoji="0" lang="en-US" altLang="ko-KR"/>
              <a:t>Sensor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28624" y="1700808"/>
            <a:ext cx="8715375" cy="3048000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Passive elements: seismic, acoustic, infrared, salinity, humidity, temperature, etc.</a:t>
            </a:r>
          </a:p>
          <a:p>
            <a:pPr latinLnBrk="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Passive Arrays: imagers (visible, IR), biochemical</a:t>
            </a:r>
          </a:p>
          <a:p>
            <a:pPr latinLnBrk="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Active sensors: radar, sonar</a:t>
            </a:r>
          </a:p>
          <a:p>
            <a:pPr lvl="1" latinLnBrk="0">
              <a:lnSpc>
                <a:spcPct val="120000"/>
              </a:lnSpc>
              <a:defRPr/>
            </a:pP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High energy, in contrast to passive elements</a:t>
            </a:r>
          </a:p>
          <a:p>
            <a:pPr latinLnBrk="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Technology trend: use of IC technology for increased robustness, lower cost, smaller size</a:t>
            </a:r>
          </a:p>
          <a:p>
            <a:pPr lvl="1" latinLnBrk="0">
              <a:lnSpc>
                <a:spcPct val="120000"/>
              </a:lnSpc>
              <a:defRPr/>
            </a:pP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COTS adequate in many of these domains; work remains to be done in biochemical</a:t>
            </a: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1454150" y="5240338"/>
            <a:ext cx="1260475" cy="126047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atinLnBrk="0">
              <a:defRPr/>
            </a:pPr>
            <a:endParaRPr kumimoji="0" lang="ko-KR" altLang="en-US">
              <a:ea typeface="굴림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4549775" y="5240338"/>
            <a:ext cx="1260475" cy="1260475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atinLnBrk="0">
              <a:defRPr/>
            </a:pPr>
            <a:endParaRPr kumimoji="0" lang="ko-KR" altLang="en-US">
              <a:ea typeface="굴림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6097588" y="5240338"/>
            <a:ext cx="1426740" cy="1260475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atinLnBrk="0">
              <a:defRPr/>
            </a:pPr>
            <a:endParaRPr kumimoji="0" lang="ko-KR" altLang="en-US">
              <a:ea typeface="굴림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3001963" y="5240338"/>
            <a:ext cx="1260475" cy="1260475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atinLnBrk="0">
              <a:defRPr/>
            </a:pPr>
            <a:endParaRPr kumimoji="0" lang="ko-KR" altLang="en-US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308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672137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1547664" y="6163034"/>
            <a:ext cx="6962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r" eaLnBrk="1" latinLnBrk="0" hangingPunct="1">
              <a:spcBef>
                <a:spcPct val="50000"/>
              </a:spcBef>
            </a:pPr>
            <a:r>
              <a:rPr kumimoji="0" lang="ko-KR" altLang="en-US" sz="1200" dirty="0">
                <a:latin typeface="Eurostile" pitchFamily="34" charset="0"/>
              </a:rPr>
              <a:t>출처</a:t>
            </a:r>
            <a:r>
              <a:rPr kumimoji="0" lang="en-US" altLang="ko-KR" sz="1200" dirty="0" smtClean="0">
                <a:latin typeface="Eurostile" pitchFamily="34" charset="0"/>
              </a:rPr>
              <a:t>: </a:t>
            </a:r>
            <a:r>
              <a:rPr kumimoji="0" lang="en-US" altLang="ko-KR" sz="1200" dirty="0" err="1" smtClean="0">
                <a:latin typeface="Eurostile" pitchFamily="34" charset="0"/>
              </a:rPr>
              <a:t>Normadic</a:t>
            </a:r>
            <a:r>
              <a:rPr kumimoji="0" lang="en-US" altLang="ko-KR" sz="1200" dirty="0" smtClean="0">
                <a:latin typeface="Eurostile" pitchFamily="34" charset="0"/>
              </a:rPr>
              <a:t> </a:t>
            </a:r>
            <a:r>
              <a:rPr kumimoji="0" lang="en-US" altLang="ko-KR" sz="1200" dirty="0">
                <a:latin typeface="Eurostile" pitchFamily="34" charset="0"/>
              </a:rPr>
              <a:t>Issues in U. Computing – Mark Weiser(1996</a:t>
            </a:r>
            <a:r>
              <a:rPr kumimoji="0" lang="en-US" altLang="ko-KR" sz="1200" dirty="0" smtClean="0">
                <a:latin typeface="Eurostile" pitchFamily="34" charset="0"/>
              </a:rPr>
              <a:t>) and modified by CS Hong (2011)</a:t>
            </a:r>
            <a:endParaRPr kumimoji="0" lang="en-US" altLang="ko-KR" sz="1200" dirty="0">
              <a:latin typeface="Eurostile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67744" y="116632"/>
            <a:ext cx="64023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r" latinLnBrk="0">
              <a:defRPr/>
            </a:pPr>
            <a:r>
              <a:rPr kumimoji="0" lang="en-US" altLang="ko-KR" sz="1900" kern="0" dirty="0">
                <a:solidFill>
                  <a:schemeClr val="bg1"/>
                </a:solidFill>
                <a:latin typeface="Eurostile" pitchFamily="34" charset="0"/>
                <a:cs typeface="+mj-cs"/>
              </a:rPr>
              <a:t>1.   I n t r o d u c t i o n </a:t>
            </a:r>
            <a:endParaRPr kumimoji="0" lang="en-US" altLang="ko-KR" sz="1600" kern="0" dirty="0">
              <a:solidFill>
                <a:schemeClr val="bg1"/>
              </a:solidFill>
              <a:latin typeface="Eurostile" pitchFamily="34" charset="0"/>
              <a:cs typeface="+mj-cs"/>
            </a:endParaRPr>
          </a:p>
        </p:txBody>
      </p:sp>
      <p:cxnSp>
        <p:nvCxnSpPr>
          <p:cNvPr id="3" name="직선 연결선 2"/>
          <p:cNvCxnSpPr/>
          <p:nvPr/>
        </p:nvCxnSpPr>
        <p:spPr bwMode="auto">
          <a:xfrm>
            <a:off x="7020272" y="4797152"/>
            <a:ext cx="115212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 rot="10800000">
            <a:off x="2267744" y="5229200"/>
            <a:ext cx="461665" cy="28083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dirty="0" smtClean="0"/>
              <a:t>20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7469378" y="5010671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2011</a:t>
            </a:r>
            <a:endParaRPr lang="ko-KR" altLang="en-US" sz="1200" dirty="0"/>
          </a:p>
        </p:txBody>
      </p:sp>
      <p:cxnSp>
        <p:nvCxnSpPr>
          <p:cNvPr id="10" name="직선 연결선 9"/>
          <p:cNvCxnSpPr/>
          <p:nvPr/>
        </p:nvCxnSpPr>
        <p:spPr bwMode="auto">
          <a:xfrm>
            <a:off x="2971022" y="3208299"/>
            <a:ext cx="21602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26297" y="3064289"/>
            <a:ext cx="1367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Cloud Computing</a:t>
            </a:r>
            <a:endParaRPr lang="ko-KR" altLang="en-US" sz="1200" dirty="0">
              <a:solidFill>
                <a:schemeClr val="accent6">
                  <a:lumMod val="7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2" name="자유형 11"/>
          <p:cNvSpPr/>
          <p:nvPr/>
        </p:nvSpPr>
        <p:spPr bwMode="auto">
          <a:xfrm>
            <a:off x="5410328" y="1951338"/>
            <a:ext cx="3260808" cy="2855626"/>
          </a:xfrm>
          <a:custGeom>
            <a:avLst/>
            <a:gdLst>
              <a:gd name="connsiteX0" fmla="*/ 0 w 3260808"/>
              <a:gd name="connsiteY0" fmla="*/ 2846717 h 2855626"/>
              <a:gd name="connsiteX1" fmla="*/ 474453 w 3260808"/>
              <a:gd name="connsiteY1" fmla="*/ 2855343 h 2855626"/>
              <a:gd name="connsiteX2" fmla="*/ 741872 w 3260808"/>
              <a:gd name="connsiteY2" fmla="*/ 2838090 h 2855626"/>
              <a:gd name="connsiteX3" fmla="*/ 923027 w 3260808"/>
              <a:gd name="connsiteY3" fmla="*/ 2820837 h 2855626"/>
              <a:gd name="connsiteX4" fmla="*/ 1285336 w 3260808"/>
              <a:gd name="connsiteY4" fmla="*/ 2812211 h 2855626"/>
              <a:gd name="connsiteX5" fmla="*/ 1483744 w 3260808"/>
              <a:gd name="connsiteY5" fmla="*/ 2803585 h 2855626"/>
              <a:gd name="connsiteX6" fmla="*/ 1613140 w 3260808"/>
              <a:gd name="connsiteY6" fmla="*/ 2777705 h 2855626"/>
              <a:gd name="connsiteX7" fmla="*/ 1664899 w 3260808"/>
              <a:gd name="connsiteY7" fmla="*/ 2760452 h 2855626"/>
              <a:gd name="connsiteX8" fmla="*/ 1690778 w 3260808"/>
              <a:gd name="connsiteY8" fmla="*/ 2743200 h 2855626"/>
              <a:gd name="connsiteX9" fmla="*/ 1708031 w 3260808"/>
              <a:gd name="connsiteY9" fmla="*/ 2717320 h 2855626"/>
              <a:gd name="connsiteX10" fmla="*/ 1759789 w 3260808"/>
              <a:gd name="connsiteY10" fmla="*/ 2700068 h 2855626"/>
              <a:gd name="connsiteX11" fmla="*/ 1811548 w 3260808"/>
              <a:gd name="connsiteY11" fmla="*/ 2682815 h 2855626"/>
              <a:gd name="connsiteX12" fmla="*/ 1837427 w 3260808"/>
              <a:gd name="connsiteY12" fmla="*/ 2674188 h 2855626"/>
              <a:gd name="connsiteX13" fmla="*/ 1863306 w 3260808"/>
              <a:gd name="connsiteY13" fmla="*/ 2665562 h 2855626"/>
              <a:gd name="connsiteX14" fmla="*/ 1923691 w 3260808"/>
              <a:gd name="connsiteY14" fmla="*/ 2639683 h 2855626"/>
              <a:gd name="connsiteX15" fmla="*/ 1949570 w 3260808"/>
              <a:gd name="connsiteY15" fmla="*/ 2622430 h 2855626"/>
              <a:gd name="connsiteX16" fmla="*/ 2001329 w 3260808"/>
              <a:gd name="connsiteY16" fmla="*/ 2605177 h 2855626"/>
              <a:gd name="connsiteX17" fmla="*/ 2053087 w 3260808"/>
              <a:gd name="connsiteY17" fmla="*/ 2579298 h 2855626"/>
              <a:gd name="connsiteX18" fmla="*/ 2078967 w 3260808"/>
              <a:gd name="connsiteY18" fmla="*/ 2562045 h 2855626"/>
              <a:gd name="connsiteX19" fmla="*/ 2139351 w 3260808"/>
              <a:gd name="connsiteY19" fmla="*/ 2544792 h 2855626"/>
              <a:gd name="connsiteX20" fmla="*/ 2182484 w 3260808"/>
              <a:gd name="connsiteY20" fmla="*/ 2475781 h 2855626"/>
              <a:gd name="connsiteX21" fmla="*/ 2251495 w 3260808"/>
              <a:gd name="connsiteY21" fmla="*/ 2372264 h 2855626"/>
              <a:gd name="connsiteX22" fmla="*/ 2286000 w 3260808"/>
              <a:gd name="connsiteY22" fmla="*/ 2320505 h 2855626"/>
              <a:gd name="connsiteX23" fmla="*/ 2303253 w 3260808"/>
              <a:gd name="connsiteY23" fmla="*/ 2294626 h 2855626"/>
              <a:gd name="connsiteX24" fmla="*/ 2329133 w 3260808"/>
              <a:gd name="connsiteY24" fmla="*/ 2277373 h 2855626"/>
              <a:gd name="connsiteX25" fmla="*/ 2337759 w 3260808"/>
              <a:gd name="connsiteY25" fmla="*/ 2251494 h 2855626"/>
              <a:gd name="connsiteX26" fmla="*/ 2372265 w 3260808"/>
              <a:gd name="connsiteY26" fmla="*/ 2199735 h 2855626"/>
              <a:gd name="connsiteX27" fmla="*/ 2389517 w 3260808"/>
              <a:gd name="connsiteY27" fmla="*/ 2139351 h 2855626"/>
              <a:gd name="connsiteX28" fmla="*/ 2398144 w 3260808"/>
              <a:gd name="connsiteY28" fmla="*/ 2113471 h 2855626"/>
              <a:gd name="connsiteX29" fmla="*/ 2424023 w 3260808"/>
              <a:gd name="connsiteY29" fmla="*/ 2096219 h 2855626"/>
              <a:gd name="connsiteX30" fmla="*/ 2458529 w 3260808"/>
              <a:gd name="connsiteY30" fmla="*/ 2044460 h 2855626"/>
              <a:gd name="connsiteX31" fmla="*/ 2493034 w 3260808"/>
              <a:gd name="connsiteY31" fmla="*/ 1992702 h 2855626"/>
              <a:gd name="connsiteX32" fmla="*/ 2510287 w 3260808"/>
              <a:gd name="connsiteY32" fmla="*/ 1966822 h 2855626"/>
              <a:gd name="connsiteX33" fmla="*/ 2536167 w 3260808"/>
              <a:gd name="connsiteY33" fmla="*/ 1940943 h 2855626"/>
              <a:gd name="connsiteX34" fmla="*/ 2570672 w 3260808"/>
              <a:gd name="connsiteY34" fmla="*/ 1889185 h 2855626"/>
              <a:gd name="connsiteX35" fmla="*/ 2579299 w 3260808"/>
              <a:gd name="connsiteY35" fmla="*/ 1863305 h 2855626"/>
              <a:gd name="connsiteX36" fmla="*/ 2613804 w 3260808"/>
              <a:gd name="connsiteY36" fmla="*/ 1811547 h 2855626"/>
              <a:gd name="connsiteX37" fmla="*/ 2631057 w 3260808"/>
              <a:gd name="connsiteY37" fmla="*/ 1759788 h 2855626"/>
              <a:gd name="connsiteX38" fmla="*/ 2639684 w 3260808"/>
              <a:gd name="connsiteY38" fmla="*/ 1733909 h 2855626"/>
              <a:gd name="connsiteX39" fmla="*/ 2674189 w 3260808"/>
              <a:gd name="connsiteY39" fmla="*/ 1682151 h 2855626"/>
              <a:gd name="connsiteX40" fmla="*/ 2708695 w 3260808"/>
              <a:gd name="connsiteY40" fmla="*/ 1604513 h 2855626"/>
              <a:gd name="connsiteX41" fmla="*/ 2734574 w 3260808"/>
              <a:gd name="connsiteY41" fmla="*/ 1526875 h 2855626"/>
              <a:gd name="connsiteX42" fmla="*/ 2743200 w 3260808"/>
              <a:gd name="connsiteY42" fmla="*/ 1500996 h 2855626"/>
              <a:gd name="connsiteX43" fmla="*/ 2760453 w 3260808"/>
              <a:gd name="connsiteY43" fmla="*/ 1466490 h 2855626"/>
              <a:gd name="connsiteX44" fmla="*/ 2786333 w 3260808"/>
              <a:gd name="connsiteY44" fmla="*/ 1414732 h 2855626"/>
              <a:gd name="connsiteX45" fmla="*/ 2812212 w 3260808"/>
              <a:gd name="connsiteY45" fmla="*/ 1362973 h 2855626"/>
              <a:gd name="connsiteX46" fmla="*/ 2820838 w 3260808"/>
              <a:gd name="connsiteY46" fmla="*/ 1337094 h 2855626"/>
              <a:gd name="connsiteX47" fmla="*/ 2846717 w 3260808"/>
              <a:gd name="connsiteY47" fmla="*/ 1319841 h 2855626"/>
              <a:gd name="connsiteX48" fmla="*/ 2872597 w 3260808"/>
              <a:gd name="connsiteY48" fmla="*/ 1233577 h 2855626"/>
              <a:gd name="connsiteX49" fmla="*/ 2889850 w 3260808"/>
              <a:gd name="connsiteY49" fmla="*/ 1207698 h 2855626"/>
              <a:gd name="connsiteX50" fmla="*/ 2907102 w 3260808"/>
              <a:gd name="connsiteY50" fmla="*/ 1155939 h 2855626"/>
              <a:gd name="connsiteX51" fmla="*/ 2924355 w 3260808"/>
              <a:gd name="connsiteY51" fmla="*/ 1130060 h 2855626"/>
              <a:gd name="connsiteX52" fmla="*/ 2958861 w 3260808"/>
              <a:gd name="connsiteY52" fmla="*/ 1052422 h 2855626"/>
              <a:gd name="connsiteX53" fmla="*/ 2967487 w 3260808"/>
              <a:gd name="connsiteY53" fmla="*/ 1026543 h 2855626"/>
              <a:gd name="connsiteX54" fmla="*/ 2984740 w 3260808"/>
              <a:gd name="connsiteY54" fmla="*/ 1000664 h 2855626"/>
              <a:gd name="connsiteX55" fmla="*/ 3019246 w 3260808"/>
              <a:gd name="connsiteY55" fmla="*/ 923026 h 2855626"/>
              <a:gd name="connsiteX56" fmla="*/ 3036499 w 3260808"/>
              <a:gd name="connsiteY56" fmla="*/ 871268 h 2855626"/>
              <a:gd name="connsiteX57" fmla="*/ 3053751 w 3260808"/>
              <a:gd name="connsiteY57" fmla="*/ 845388 h 2855626"/>
              <a:gd name="connsiteX58" fmla="*/ 3071004 w 3260808"/>
              <a:gd name="connsiteY58" fmla="*/ 785003 h 2855626"/>
              <a:gd name="connsiteX59" fmla="*/ 3105510 w 3260808"/>
              <a:gd name="connsiteY59" fmla="*/ 707366 h 2855626"/>
              <a:gd name="connsiteX60" fmla="*/ 3140016 w 3260808"/>
              <a:gd name="connsiteY60" fmla="*/ 629728 h 2855626"/>
              <a:gd name="connsiteX61" fmla="*/ 3148642 w 3260808"/>
              <a:gd name="connsiteY61" fmla="*/ 595222 h 2855626"/>
              <a:gd name="connsiteX62" fmla="*/ 3157268 w 3260808"/>
              <a:gd name="connsiteY62" fmla="*/ 552090 h 2855626"/>
              <a:gd name="connsiteX63" fmla="*/ 3165895 w 3260808"/>
              <a:gd name="connsiteY63" fmla="*/ 526211 h 2855626"/>
              <a:gd name="connsiteX64" fmla="*/ 3183148 w 3260808"/>
              <a:gd name="connsiteY64" fmla="*/ 465826 h 2855626"/>
              <a:gd name="connsiteX65" fmla="*/ 3191774 w 3260808"/>
              <a:gd name="connsiteY65" fmla="*/ 370935 h 2855626"/>
              <a:gd name="connsiteX66" fmla="*/ 3200400 w 3260808"/>
              <a:gd name="connsiteY66" fmla="*/ 345056 h 2855626"/>
              <a:gd name="connsiteX67" fmla="*/ 3217653 w 3260808"/>
              <a:gd name="connsiteY67" fmla="*/ 198407 h 2855626"/>
              <a:gd name="connsiteX68" fmla="*/ 3226280 w 3260808"/>
              <a:gd name="connsiteY68" fmla="*/ 172528 h 2855626"/>
              <a:gd name="connsiteX69" fmla="*/ 3243533 w 3260808"/>
              <a:gd name="connsiteY69" fmla="*/ 86264 h 2855626"/>
              <a:gd name="connsiteX70" fmla="*/ 3252159 w 3260808"/>
              <a:gd name="connsiteY70" fmla="*/ 34505 h 2855626"/>
              <a:gd name="connsiteX71" fmla="*/ 3260785 w 3260808"/>
              <a:gd name="connsiteY71" fmla="*/ 0 h 285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260808" h="2855626">
                <a:moveTo>
                  <a:pt x="0" y="2846717"/>
                </a:moveTo>
                <a:cubicBezTo>
                  <a:pt x="158151" y="2849592"/>
                  <a:pt x="316287" y="2857182"/>
                  <a:pt x="474453" y="2855343"/>
                </a:cubicBezTo>
                <a:cubicBezTo>
                  <a:pt x="563772" y="2854304"/>
                  <a:pt x="741872" y="2838090"/>
                  <a:pt x="741872" y="2838090"/>
                </a:cubicBezTo>
                <a:cubicBezTo>
                  <a:pt x="822007" y="2824735"/>
                  <a:pt x="811430" y="2824753"/>
                  <a:pt x="923027" y="2820837"/>
                </a:cubicBezTo>
                <a:cubicBezTo>
                  <a:pt x="1043757" y="2816601"/>
                  <a:pt x="1164589" y="2815926"/>
                  <a:pt x="1285336" y="2812211"/>
                </a:cubicBezTo>
                <a:cubicBezTo>
                  <a:pt x="1351503" y="2810175"/>
                  <a:pt x="1417608" y="2806460"/>
                  <a:pt x="1483744" y="2803585"/>
                </a:cubicBezTo>
                <a:cubicBezTo>
                  <a:pt x="1534312" y="2796361"/>
                  <a:pt x="1563226" y="2794343"/>
                  <a:pt x="1613140" y="2777705"/>
                </a:cubicBezTo>
                <a:cubicBezTo>
                  <a:pt x="1630393" y="2771954"/>
                  <a:pt x="1649767" y="2770540"/>
                  <a:pt x="1664899" y="2760452"/>
                </a:cubicBezTo>
                <a:lnTo>
                  <a:pt x="1690778" y="2743200"/>
                </a:lnTo>
                <a:cubicBezTo>
                  <a:pt x="1696529" y="2734573"/>
                  <a:pt x="1699239" y="2722815"/>
                  <a:pt x="1708031" y="2717320"/>
                </a:cubicBezTo>
                <a:cubicBezTo>
                  <a:pt x="1723453" y="2707682"/>
                  <a:pt x="1742536" y="2705819"/>
                  <a:pt x="1759789" y="2700068"/>
                </a:cubicBezTo>
                <a:lnTo>
                  <a:pt x="1811548" y="2682815"/>
                </a:lnTo>
                <a:lnTo>
                  <a:pt x="1837427" y="2674188"/>
                </a:lnTo>
                <a:lnTo>
                  <a:pt x="1863306" y="2665562"/>
                </a:lnTo>
                <a:cubicBezTo>
                  <a:pt x="1928276" y="2622248"/>
                  <a:pt x="1845704" y="2673105"/>
                  <a:pt x="1923691" y="2639683"/>
                </a:cubicBezTo>
                <a:cubicBezTo>
                  <a:pt x="1933220" y="2635599"/>
                  <a:pt x="1940096" y="2626641"/>
                  <a:pt x="1949570" y="2622430"/>
                </a:cubicBezTo>
                <a:cubicBezTo>
                  <a:pt x="1966189" y="2615044"/>
                  <a:pt x="2001329" y="2605177"/>
                  <a:pt x="2001329" y="2605177"/>
                </a:cubicBezTo>
                <a:cubicBezTo>
                  <a:pt x="2075490" y="2555735"/>
                  <a:pt x="1981662" y="2615010"/>
                  <a:pt x="2053087" y="2579298"/>
                </a:cubicBezTo>
                <a:cubicBezTo>
                  <a:pt x="2062360" y="2574661"/>
                  <a:pt x="2069694" y="2566682"/>
                  <a:pt x="2078967" y="2562045"/>
                </a:cubicBezTo>
                <a:cubicBezTo>
                  <a:pt x="2091339" y="2555859"/>
                  <a:pt x="2128301" y="2547555"/>
                  <a:pt x="2139351" y="2544792"/>
                </a:cubicBezTo>
                <a:cubicBezTo>
                  <a:pt x="2201429" y="2503407"/>
                  <a:pt x="2125000" y="2562009"/>
                  <a:pt x="2182484" y="2475781"/>
                </a:cubicBezTo>
                <a:lnTo>
                  <a:pt x="2251495" y="2372264"/>
                </a:lnTo>
                <a:lnTo>
                  <a:pt x="2286000" y="2320505"/>
                </a:lnTo>
                <a:cubicBezTo>
                  <a:pt x="2291751" y="2311879"/>
                  <a:pt x="2294627" y="2300377"/>
                  <a:pt x="2303253" y="2294626"/>
                </a:cubicBezTo>
                <a:lnTo>
                  <a:pt x="2329133" y="2277373"/>
                </a:lnTo>
                <a:cubicBezTo>
                  <a:pt x="2332008" y="2268747"/>
                  <a:pt x="2333343" y="2259443"/>
                  <a:pt x="2337759" y="2251494"/>
                </a:cubicBezTo>
                <a:cubicBezTo>
                  <a:pt x="2347829" y="2233368"/>
                  <a:pt x="2372265" y="2199735"/>
                  <a:pt x="2372265" y="2199735"/>
                </a:cubicBezTo>
                <a:cubicBezTo>
                  <a:pt x="2392952" y="2137671"/>
                  <a:pt x="2367848" y="2215191"/>
                  <a:pt x="2389517" y="2139351"/>
                </a:cubicBezTo>
                <a:cubicBezTo>
                  <a:pt x="2392015" y="2130608"/>
                  <a:pt x="2392463" y="2120572"/>
                  <a:pt x="2398144" y="2113471"/>
                </a:cubicBezTo>
                <a:cubicBezTo>
                  <a:pt x="2404621" y="2105375"/>
                  <a:pt x="2415397" y="2101970"/>
                  <a:pt x="2424023" y="2096219"/>
                </a:cubicBezTo>
                <a:cubicBezTo>
                  <a:pt x="2440522" y="2046724"/>
                  <a:pt x="2420835" y="2092924"/>
                  <a:pt x="2458529" y="2044460"/>
                </a:cubicBezTo>
                <a:cubicBezTo>
                  <a:pt x="2471259" y="2028093"/>
                  <a:pt x="2481532" y="2009955"/>
                  <a:pt x="2493034" y="1992702"/>
                </a:cubicBezTo>
                <a:cubicBezTo>
                  <a:pt x="2498785" y="1984075"/>
                  <a:pt x="2502956" y="1974153"/>
                  <a:pt x="2510287" y="1966822"/>
                </a:cubicBezTo>
                <a:lnTo>
                  <a:pt x="2536167" y="1940943"/>
                </a:lnTo>
                <a:cubicBezTo>
                  <a:pt x="2556677" y="1879410"/>
                  <a:pt x="2527595" y="1953801"/>
                  <a:pt x="2570672" y="1889185"/>
                </a:cubicBezTo>
                <a:cubicBezTo>
                  <a:pt x="2575716" y="1881619"/>
                  <a:pt x="2574883" y="1871254"/>
                  <a:pt x="2579299" y="1863305"/>
                </a:cubicBezTo>
                <a:cubicBezTo>
                  <a:pt x="2589369" y="1845179"/>
                  <a:pt x="2607247" y="1831218"/>
                  <a:pt x="2613804" y="1811547"/>
                </a:cubicBezTo>
                <a:lnTo>
                  <a:pt x="2631057" y="1759788"/>
                </a:lnTo>
                <a:cubicBezTo>
                  <a:pt x="2633933" y="1751162"/>
                  <a:pt x="2634640" y="1741475"/>
                  <a:pt x="2639684" y="1733909"/>
                </a:cubicBezTo>
                <a:cubicBezTo>
                  <a:pt x="2651186" y="1716656"/>
                  <a:pt x="2667632" y="1701822"/>
                  <a:pt x="2674189" y="1682151"/>
                </a:cubicBezTo>
                <a:cubicBezTo>
                  <a:pt x="2694721" y="1620556"/>
                  <a:pt x="2681354" y="1645524"/>
                  <a:pt x="2708695" y="1604513"/>
                </a:cubicBezTo>
                <a:lnTo>
                  <a:pt x="2734574" y="1526875"/>
                </a:lnTo>
                <a:cubicBezTo>
                  <a:pt x="2737449" y="1518249"/>
                  <a:pt x="2739134" y="1509129"/>
                  <a:pt x="2743200" y="1500996"/>
                </a:cubicBezTo>
                <a:cubicBezTo>
                  <a:pt x="2748951" y="1489494"/>
                  <a:pt x="2755387" y="1478310"/>
                  <a:pt x="2760453" y="1466490"/>
                </a:cubicBezTo>
                <a:cubicBezTo>
                  <a:pt x="2781881" y="1416492"/>
                  <a:pt x="2753179" y="1464463"/>
                  <a:pt x="2786333" y="1414732"/>
                </a:cubicBezTo>
                <a:cubicBezTo>
                  <a:pt x="2808014" y="1349685"/>
                  <a:pt x="2778768" y="1429860"/>
                  <a:pt x="2812212" y="1362973"/>
                </a:cubicBezTo>
                <a:cubicBezTo>
                  <a:pt x="2816278" y="1354840"/>
                  <a:pt x="2815158" y="1344194"/>
                  <a:pt x="2820838" y="1337094"/>
                </a:cubicBezTo>
                <a:cubicBezTo>
                  <a:pt x="2827315" y="1328998"/>
                  <a:pt x="2838091" y="1325592"/>
                  <a:pt x="2846717" y="1319841"/>
                </a:cubicBezTo>
                <a:cubicBezTo>
                  <a:pt x="2851539" y="1300553"/>
                  <a:pt x="2864197" y="1246177"/>
                  <a:pt x="2872597" y="1233577"/>
                </a:cubicBezTo>
                <a:lnTo>
                  <a:pt x="2889850" y="1207698"/>
                </a:lnTo>
                <a:cubicBezTo>
                  <a:pt x="2895601" y="1190445"/>
                  <a:pt x="2897014" y="1171071"/>
                  <a:pt x="2907102" y="1155939"/>
                </a:cubicBezTo>
                <a:cubicBezTo>
                  <a:pt x="2912853" y="1147313"/>
                  <a:pt x="2920144" y="1139534"/>
                  <a:pt x="2924355" y="1130060"/>
                </a:cubicBezTo>
                <a:cubicBezTo>
                  <a:pt x="2965420" y="1037666"/>
                  <a:pt x="2919814" y="1110993"/>
                  <a:pt x="2958861" y="1052422"/>
                </a:cubicBezTo>
                <a:cubicBezTo>
                  <a:pt x="2961736" y="1043796"/>
                  <a:pt x="2963421" y="1034676"/>
                  <a:pt x="2967487" y="1026543"/>
                </a:cubicBezTo>
                <a:cubicBezTo>
                  <a:pt x="2972124" y="1017270"/>
                  <a:pt x="2980529" y="1010138"/>
                  <a:pt x="2984740" y="1000664"/>
                </a:cubicBezTo>
                <a:cubicBezTo>
                  <a:pt x="3025803" y="908273"/>
                  <a:pt x="2980200" y="981593"/>
                  <a:pt x="3019246" y="923026"/>
                </a:cubicBezTo>
                <a:cubicBezTo>
                  <a:pt x="3024997" y="905773"/>
                  <a:pt x="3026412" y="886400"/>
                  <a:pt x="3036499" y="871268"/>
                </a:cubicBezTo>
                <a:cubicBezTo>
                  <a:pt x="3042250" y="862641"/>
                  <a:pt x="3049114" y="854661"/>
                  <a:pt x="3053751" y="845388"/>
                </a:cubicBezTo>
                <a:cubicBezTo>
                  <a:pt x="3061002" y="830885"/>
                  <a:pt x="3066855" y="798833"/>
                  <a:pt x="3071004" y="785003"/>
                </a:cubicBezTo>
                <a:cubicBezTo>
                  <a:pt x="3087802" y="729010"/>
                  <a:pt x="3080298" y="745184"/>
                  <a:pt x="3105510" y="707366"/>
                </a:cubicBezTo>
                <a:cubicBezTo>
                  <a:pt x="3126042" y="645771"/>
                  <a:pt x="3112675" y="670739"/>
                  <a:pt x="3140016" y="629728"/>
                </a:cubicBezTo>
                <a:cubicBezTo>
                  <a:pt x="3142891" y="618226"/>
                  <a:pt x="3146070" y="606796"/>
                  <a:pt x="3148642" y="595222"/>
                </a:cubicBezTo>
                <a:cubicBezTo>
                  <a:pt x="3151822" y="580909"/>
                  <a:pt x="3153712" y="566314"/>
                  <a:pt x="3157268" y="552090"/>
                </a:cubicBezTo>
                <a:cubicBezTo>
                  <a:pt x="3159473" y="543268"/>
                  <a:pt x="3163397" y="534954"/>
                  <a:pt x="3165895" y="526211"/>
                </a:cubicBezTo>
                <a:cubicBezTo>
                  <a:pt x="3187559" y="450388"/>
                  <a:pt x="3162463" y="527875"/>
                  <a:pt x="3183148" y="465826"/>
                </a:cubicBezTo>
                <a:cubicBezTo>
                  <a:pt x="3186023" y="434196"/>
                  <a:pt x="3187283" y="402377"/>
                  <a:pt x="3191774" y="370935"/>
                </a:cubicBezTo>
                <a:cubicBezTo>
                  <a:pt x="3193060" y="361933"/>
                  <a:pt x="3198905" y="354025"/>
                  <a:pt x="3200400" y="345056"/>
                </a:cubicBezTo>
                <a:cubicBezTo>
                  <a:pt x="3212107" y="274814"/>
                  <a:pt x="3205335" y="266158"/>
                  <a:pt x="3217653" y="198407"/>
                </a:cubicBezTo>
                <a:cubicBezTo>
                  <a:pt x="3219280" y="189461"/>
                  <a:pt x="3224235" y="181388"/>
                  <a:pt x="3226280" y="172528"/>
                </a:cubicBezTo>
                <a:cubicBezTo>
                  <a:pt x="3232874" y="143955"/>
                  <a:pt x="3238712" y="115189"/>
                  <a:pt x="3243533" y="86264"/>
                </a:cubicBezTo>
                <a:cubicBezTo>
                  <a:pt x="3246408" y="69011"/>
                  <a:pt x="3248365" y="51579"/>
                  <a:pt x="3252159" y="34505"/>
                </a:cubicBezTo>
                <a:cubicBezTo>
                  <a:pt x="3261694" y="-8406"/>
                  <a:pt x="3260785" y="22242"/>
                  <a:pt x="3260785" y="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cxnSp>
        <p:nvCxnSpPr>
          <p:cNvPr id="14" name="직선 연결선 13"/>
          <p:cNvCxnSpPr>
            <a:endCxn id="7" idx="3"/>
          </p:cNvCxnSpPr>
          <p:nvPr/>
        </p:nvCxnSpPr>
        <p:spPr bwMode="auto">
          <a:xfrm>
            <a:off x="7734836" y="4725144"/>
            <a:ext cx="0" cy="15856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83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그룹 24"/>
          <p:cNvGrpSpPr>
            <a:grpSpLocks/>
          </p:cNvGrpSpPr>
          <p:nvPr/>
        </p:nvGrpSpPr>
        <p:grpSpPr bwMode="auto">
          <a:xfrm>
            <a:off x="2555776" y="116632"/>
            <a:ext cx="6402388" cy="779037"/>
            <a:chOff x="2555775" y="116632"/>
            <a:chExt cx="6402366" cy="779037"/>
          </a:xfrm>
        </p:grpSpPr>
        <p:sp>
          <p:nvSpPr>
            <p:cNvPr id="44040" name="Line 5"/>
            <p:cNvSpPr>
              <a:spLocks noChangeShapeType="1"/>
            </p:cNvSpPr>
            <p:nvPr/>
          </p:nvSpPr>
          <p:spPr bwMode="auto">
            <a:xfrm>
              <a:off x="3071802" y="895669"/>
              <a:ext cx="56880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29" tIns="45714" rIns="91429" bIns="45714"/>
            <a:lstStyle/>
            <a:p>
              <a:endParaRPr lang="ko-KR" altLang="en-US"/>
            </a:p>
          </p:txBody>
        </p:sp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2555775" y="116632"/>
              <a:ext cx="6402366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 anchor="ctr"/>
            <a:lstStyle/>
            <a:p>
              <a:pPr algn="r" latinLnBrk="0">
                <a:defRPr/>
              </a:pPr>
              <a:r>
                <a:rPr kumimoji="0" lang="en-US" altLang="ko-KR" sz="1900" kern="0" dirty="0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5.   Technologies of Ubiquitous Computing</a:t>
              </a:r>
              <a:endParaRPr kumimoji="0" lang="en-US" altLang="ko-KR" sz="1600" kern="0" dirty="0">
                <a:solidFill>
                  <a:schemeClr val="bg1"/>
                </a:solidFill>
                <a:latin typeface="Eurostile" pitchFamily="34" charset="0"/>
                <a:cs typeface="+mj-cs"/>
              </a:endParaRPr>
            </a:p>
          </p:txBody>
        </p:sp>
      </p:grpSp>
      <p:sp>
        <p:nvSpPr>
          <p:cNvPr id="44035" name="직사각형 24"/>
          <p:cNvSpPr>
            <a:spLocks noChangeArrowheads="1"/>
          </p:cNvSpPr>
          <p:nvPr/>
        </p:nvSpPr>
        <p:spPr bwMode="auto">
          <a:xfrm>
            <a:off x="4572000" y="1071563"/>
            <a:ext cx="3929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latinLnBrk="0"/>
            <a:r>
              <a:rPr kumimoji="0" lang="en-US" altLang="ko-KR"/>
              <a:t>RFID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28625" y="2071688"/>
            <a:ext cx="5214938" cy="3268662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kumimoji="0" lang="en-GB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remotely readable tag that replies an incoming RF signal with some data </a:t>
            </a:r>
          </a:p>
          <a:p>
            <a:pPr latinLnBrk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kumimoji="0" lang="en-GB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RFID has been around for some 10 years, but high tag prices have limited its use</a:t>
            </a:r>
          </a:p>
          <a:p>
            <a:pPr latinLnBrk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kumimoji="0" lang="en-GB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manufacturing methods are now reducing the price to low cent region</a:t>
            </a:r>
          </a:p>
          <a:p>
            <a:pPr latinLnBrk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kumimoji="0" lang="en-GB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may lead to massive deployment</a:t>
            </a:r>
          </a:p>
        </p:txBody>
      </p:sp>
      <p:sp>
        <p:nvSpPr>
          <p:cNvPr id="44037" name="Line 8"/>
          <p:cNvSpPr>
            <a:spLocks noChangeShapeType="1"/>
          </p:cNvSpPr>
          <p:nvPr/>
        </p:nvSpPr>
        <p:spPr bwMode="auto">
          <a:xfrm>
            <a:off x="6000750" y="2286000"/>
            <a:ext cx="0" cy="31591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6429375" y="2000250"/>
            <a:ext cx="2095500" cy="17145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atinLnBrk="0">
              <a:defRPr/>
            </a:pPr>
            <a:endParaRPr kumimoji="0" lang="ko-KR" altLang="en-US">
              <a:ea typeface="굴림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6429375" y="3886200"/>
            <a:ext cx="2095500" cy="17145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atinLnBrk="0">
              <a:defRPr/>
            </a:pPr>
            <a:endParaRPr kumimoji="0" lang="ko-KR" altLang="en-US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378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50673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59" name="그룹 24"/>
          <p:cNvGrpSpPr>
            <a:grpSpLocks/>
          </p:cNvGrpSpPr>
          <p:nvPr/>
        </p:nvGrpSpPr>
        <p:grpSpPr bwMode="auto">
          <a:xfrm>
            <a:off x="2764495" y="78177"/>
            <a:ext cx="6402388" cy="817492"/>
            <a:chOff x="2764493" y="78177"/>
            <a:chExt cx="6402366" cy="817492"/>
          </a:xfrm>
        </p:grpSpPr>
        <p:sp>
          <p:nvSpPr>
            <p:cNvPr id="45064" name="Line 5"/>
            <p:cNvSpPr>
              <a:spLocks noChangeShapeType="1"/>
            </p:cNvSpPr>
            <p:nvPr/>
          </p:nvSpPr>
          <p:spPr bwMode="auto">
            <a:xfrm>
              <a:off x="3071802" y="895669"/>
              <a:ext cx="56880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29" tIns="45714" rIns="91429" bIns="45714"/>
            <a:lstStyle/>
            <a:p>
              <a:endParaRPr lang="ko-KR" altLang="en-US"/>
            </a:p>
          </p:txBody>
        </p:sp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2764493" y="78177"/>
              <a:ext cx="6402366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 anchor="ctr"/>
            <a:lstStyle/>
            <a:p>
              <a:pPr algn="r" latinLnBrk="0">
                <a:defRPr/>
              </a:pPr>
              <a:r>
                <a:rPr kumimoji="0" lang="en-US" altLang="ko-KR" sz="1900" kern="0" dirty="0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5.   Technologies of Ubiquitous Computing</a:t>
              </a:r>
              <a:endParaRPr kumimoji="0" lang="en-US" altLang="ko-KR" sz="1600" kern="0" dirty="0">
                <a:solidFill>
                  <a:schemeClr val="bg1"/>
                </a:solidFill>
                <a:latin typeface="Eurostile" pitchFamily="34" charset="0"/>
                <a:cs typeface="+mj-cs"/>
              </a:endParaRPr>
            </a:p>
          </p:txBody>
        </p:sp>
      </p:grpSp>
      <p:sp>
        <p:nvSpPr>
          <p:cNvPr id="45060" name="직사각형 24"/>
          <p:cNvSpPr>
            <a:spLocks noChangeArrowheads="1"/>
          </p:cNvSpPr>
          <p:nvPr/>
        </p:nvSpPr>
        <p:spPr bwMode="auto">
          <a:xfrm>
            <a:off x="4572000" y="1071563"/>
            <a:ext cx="3929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latinLnBrk="0"/>
            <a:r>
              <a:rPr kumimoji="0" lang="en-US" altLang="ko-KR"/>
              <a:t>Wireless Networking</a:t>
            </a:r>
          </a:p>
        </p:txBody>
      </p:sp>
      <p:sp>
        <p:nvSpPr>
          <p:cNvPr id="45061" name="직사각형 8"/>
          <p:cNvSpPr>
            <a:spLocks noChangeArrowheads="1"/>
          </p:cNvSpPr>
          <p:nvPr/>
        </p:nvSpPr>
        <p:spPr bwMode="auto">
          <a:xfrm>
            <a:off x="571500" y="1302544"/>
            <a:ext cx="37147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0">
              <a:lnSpc>
                <a:spcPct val="150000"/>
              </a:lnSpc>
            </a:pPr>
            <a:r>
              <a:rPr kumimoji="0" lang="en-US" altLang="ko-KR" sz="2000" dirty="0">
                <a:solidFill>
                  <a:srgbClr val="595959"/>
                </a:solidFill>
              </a:rPr>
              <a:t>• WAN: Wide Area Network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 dirty="0">
                <a:solidFill>
                  <a:srgbClr val="595959"/>
                </a:solidFill>
              </a:rPr>
              <a:t>• MAN: Metro Area Network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 dirty="0">
                <a:solidFill>
                  <a:srgbClr val="595959"/>
                </a:solidFill>
              </a:rPr>
              <a:t>• LAN: Local Area Network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 dirty="0">
                <a:solidFill>
                  <a:srgbClr val="595959"/>
                </a:solidFill>
              </a:rPr>
              <a:t>• PAN: Personal Area Network</a:t>
            </a:r>
            <a:endParaRPr kumimoji="0" lang="ko-KR" altLang="en-US" sz="2000" dirty="0">
              <a:solidFill>
                <a:srgbClr val="595959"/>
              </a:solidFill>
            </a:endParaRPr>
          </a:p>
        </p:txBody>
      </p:sp>
      <p:sp>
        <p:nvSpPr>
          <p:cNvPr id="45062" name="직사각형 10"/>
          <p:cNvSpPr>
            <a:spLocks noChangeArrowheads="1"/>
          </p:cNvSpPr>
          <p:nvPr/>
        </p:nvSpPr>
        <p:spPr bwMode="auto">
          <a:xfrm>
            <a:off x="4572000" y="1760146"/>
            <a:ext cx="4572000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0">
              <a:lnSpc>
                <a:spcPct val="150000"/>
              </a:lnSpc>
            </a:pPr>
            <a:r>
              <a:rPr kumimoji="0" lang="en-US" altLang="ko-KR" sz="2000" dirty="0">
                <a:solidFill>
                  <a:srgbClr val="595959"/>
                </a:solidFill>
              </a:rPr>
              <a:t>• Satellite (WAN)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 dirty="0">
                <a:solidFill>
                  <a:srgbClr val="595959"/>
                </a:solidFill>
              </a:rPr>
              <a:t>• Microwave (MAN)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 dirty="0">
                <a:solidFill>
                  <a:srgbClr val="595959"/>
                </a:solidFill>
              </a:rPr>
              <a:t>• Laser (MAN)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 dirty="0">
                <a:solidFill>
                  <a:srgbClr val="595959"/>
                </a:solidFill>
              </a:rPr>
              <a:t>• Cellular (WAN)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 dirty="0">
                <a:solidFill>
                  <a:srgbClr val="595959"/>
                </a:solidFill>
              </a:rPr>
              <a:t>• Wireless LANs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 dirty="0">
                <a:solidFill>
                  <a:srgbClr val="595959"/>
                </a:solidFill>
              </a:rPr>
              <a:t>• Bluetooth (Wireless PAN)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 dirty="0">
                <a:solidFill>
                  <a:srgbClr val="595959"/>
                </a:solidFill>
              </a:rPr>
              <a:t>• IrDA (Wireless point-to-point PAN)</a:t>
            </a:r>
            <a:endParaRPr kumimoji="0" lang="ko-KR" altLang="en-US" sz="2000" dirty="0">
              <a:solidFill>
                <a:srgbClr val="595959"/>
              </a:solidFill>
            </a:endParaRPr>
          </a:p>
        </p:txBody>
      </p:sp>
      <p:sp>
        <p:nvSpPr>
          <p:cNvPr id="45063" name="Line 8"/>
          <p:cNvSpPr>
            <a:spLocks noChangeShapeType="1"/>
          </p:cNvSpPr>
          <p:nvPr/>
        </p:nvSpPr>
        <p:spPr bwMode="auto">
          <a:xfrm>
            <a:off x="4286250" y="2143125"/>
            <a:ext cx="0" cy="31591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309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그룹 24"/>
          <p:cNvGrpSpPr>
            <a:grpSpLocks/>
          </p:cNvGrpSpPr>
          <p:nvPr/>
        </p:nvGrpSpPr>
        <p:grpSpPr bwMode="auto">
          <a:xfrm>
            <a:off x="2689477" y="101674"/>
            <a:ext cx="6626225" cy="606425"/>
            <a:chOff x="2133600" y="304800"/>
            <a:chExt cx="6626202" cy="606425"/>
          </a:xfrm>
        </p:grpSpPr>
        <p:sp>
          <p:nvSpPr>
            <p:cNvPr id="46085" name="Line 5"/>
            <p:cNvSpPr>
              <a:spLocks noChangeShapeType="1"/>
            </p:cNvSpPr>
            <p:nvPr/>
          </p:nvSpPr>
          <p:spPr bwMode="auto">
            <a:xfrm>
              <a:off x="3071802" y="895669"/>
              <a:ext cx="56880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29" tIns="45714" rIns="91429" bIns="45714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2133600" y="304800"/>
              <a:ext cx="6402366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 anchor="ctr"/>
            <a:lstStyle/>
            <a:p>
              <a:pPr algn="r" latinLnBrk="0">
                <a:defRPr/>
              </a:pPr>
              <a:r>
                <a:rPr kumimoji="0" lang="en-US" altLang="ko-KR" sz="1900" kern="0" dirty="0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5.   Technologies of Ubiquitous Computing</a:t>
              </a:r>
              <a:endParaRPr kumimoji="0" lang="en-US" altLang="ko-KR" sz="1600" kern="0" dirty="0">
                <a:solidFill>
                  <a:schemeClr val="bg1"/>
                </a:solidFill>
                <a:latin typeface="Eurostile" pitchFamily="34" charset="0"/>
                <a:cs typeface="+mj-cs"/>
              </a:endParaRPr>
            </a:p>
          </p:txBody>
        </p:sp>
      </p:grpSp>
      <p:sp>
        <p:nvSpPr>
          <p:cNvPr id="46083" name="직사각형 24"/>
          <p:cNvSpPr>
            <a:spLocks noChangeArrowheads="1"/>
          </p:cNvSpPr>
          <p:nvPr/>
        </p:nvSpPr>
        <p:spPr bwMode="auto">
          <a:xfrm>
            <a:off x="4572000" y="1071563"/>
            <a:ext cx="3929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latinLnBrk="0"/>
            <a:r>
              <a:rPr kumimoji="0" lang="en-US" altLang="ko-KR"/>
              <a:t>Satellite</a:t>
            </a:r>
          </a:p>
        </p:txBody>
      </p:sp>
      <p:sp>
        <p:nvSpPr>
          <p:cNvPr id="46084" name="직사각형 8"/>
          <p:cNvSpPr>
            <a:spLocks noChangeArrowheads="1"/>
          </p:cNvSpPr>
          <p:nvPr/>
        </p:nvSpPr>
        <p:spPr bwMode="auto">
          <a:xfrm>
            <a:off x="642938" y="2000250"/>
            <a:ext cx="81438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0">
              <a:lnSpc>
                <a:spcPct val="150000"/>
              </a:lnSpc>
            </a:pPr>
            <a:r>
              <a:rPr kumimoji="0" lang="en-US" altLang="ko-KR" sz="2000">
                <a:solidFill>
                  <a:srgbClr val="595959"/>
                </a:solidFill>
              </a:rPr>
              <a:t>• GEO (Geosynchronous/Geostationary)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>
                <a:solidFill>
                  <a:srgbClr val="595959"/>
                </a:solidFill>
              </a:rPr>
              <a:t>– Remains "stationary" relative to equator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>
                <a:solidFill>
                  <a:srgbClr val="595959"/>
                </a:solidFill>
              </a:rPr>
              <a:t>– Deployed @ 36,000 km—requires a big rocket!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>
                <a:solidFill>
                  <a:srgbClr val="595959"/>
                </a:solidFill>
              </a:rPr>
              <a:t>– Need only 3 to cover earth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>
                <a:solidFill>
                  <a:srgbClr val="595959"/>
                </a:solidFill>
              </a:rPr>
              <a:t>– High latency (1/4 sec or so round trip)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>
                <a:solidFill>
                  <a:srgbClr val="595959"/>
                </a:solidFill>
              </a:rPr>
              <a:t>– Need high-power transmitter to reach satellite</a:t>
            </a:r>
          </a:p>
          <a:p>
            <a:pPr latinLnBrk="0">
              <a:lnSpc>
                <a:spcPct val="150000"/>
              </a:lnSpc>
            </a:pPr>
            <a:endParaRPr kumimoji="0" lang="en-US" altLang="ko-KR" sz="2000">
              <a:solidFill>
                <a:srgbClr val="595959"/>
              </a:solidFill>
            </a:endParaRPr>
          </a:p>
          <a:p>
            <a:pPr latinLnBrk="0">
              <a:lnSpc>
                <a:spcPct val="150000"/>
              </a:lnSpc>
            </a:pPr>
            <a:r>
              <a:rPr kumimoji="0" lang="en-US" altLang="ko-KR" sz="2000">
                <a:solidFill>
                  <a:srgbClr val="595959"/>
                </a:solidFill>
              </a:rPr>
              <a:t>• XM Satellite radio uses GEOs (only 2, though)</a:t>
            </a:r>
            <a:endParaRPr kumimoji="0" lang="ko-KR" altLang="en-US" sz="20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2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그룹 24"/>
          <p:cNvGrpSpPr>
            <a:grpSpLocks/>
          </p:cNvGrpSpPr>
          <p:nvPr/>
        </p:nvGrpSpPr>
        <p:grpSpPr bwMode="auto">
          <a:xfrm>
            <a:off x="2627784" y="116632"/>
            <a:ext cx="6402388" cy="779037"/>
            <a:chOff x="2627782" y="116632"/>
            <a:chExt cx="6402366" cy="779037"/>
          </a:xfrm>
        </p:grpSpPr>
        <p:sp>
          <p:nvSpPr>
            <p:cNvPr id="47109" name="Line 5"/>
            <p:cNvSpPr>
              <a:spLocks noChangeShapeType="1"/>
            </p:cNvSpPr>
            <p:nvPr/>
          </p:nvSpPr>
          <p:spPr bwMode="auto">
            <a:xfrm>
              <a:off x="3071802" y="895669"/>
              <a:ext cx="56880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29" tIns="45714" rIns="91429" bIns="45714"/>
            <a:lstStyle/>
            <a:p>
              <a:endParaRPr lang="ko-KR" altLang="en-US"/>
            </a:p>
          </p:txBody>
        </p:sp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2627782" y="116632"/>
              <a:ext cx="6402366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 anchor="ctr"/>
            <a:lstStyle/>
            <a:p>
              <a:pPr algn="r" latinLnBrk="0">
                <a:defRPr/>
              </a:pPr>
              <a:r>
                <a:rPr kumimoji="0" lang="en-US" altLang="ko-KR" sz="1900" kern="0" dirty="0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5.   Technologies of Ubiquitous Computing</a:t>
              </a:r>
              <a:endParaRPr kumimoji="0" lang="en-US" altLang="ko-KR" sz="1600" kern="0" dirty="0">
                <a:solidFill>
                  <a:schemeClr val="bg1"/>
                </a:solidFill>
                <a:latin typeface="Eurostile" pitchFamily="34" charset="0"/>
                <a:cs typeface="+mj-cs"/>
              </a:endParaRPr>
            </a:p>
          </p:txBody>
        </p:sp>
      </p:grpSp>
      <p:sp>
        <p:nvSpPr>
          <p:cNvPr id="47107" name="직사각형 24"/>
          <p:cNvSpPr>
            <a:spLocks noChangeArrowheads="1"/>
          </p:cNvSpPr>
          <p:nvPr/>
        </p:nvSpPr>
        <p:spPr bwMode="auto">
          <a:xfrm>
            <a:off x="4572000" y="1071563"/>
            <a:ext cx="3929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latinLnBrk="0"/>
            <a:r>
              <a:rPr kumimoji="0" lang="en-US" altLang="ko-KR"/>
              <a:t>Satellite</a:t>
            </a:r>
          </a:p>
        </p:txBody>
      </p:sp>
      <p:sp>
        <p:nvSpPr>
          <p:cNvPr id="47108" name="직사각형 8"/>
          <p:cNvSpPr>
            <a:spLocks noChangeArrowheads="1"/>
          </p:cNvSpPr>
          <p:nvPr/>
        </p:nvSpPr>
        <p:spPr bwMode="auto">
          <a:xfrm>
            <a:off x="642938" y="1785938"/>
            <a:ext cx="8143875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0">
              <a:lnSpc>
                <a:spcPct val="150000"/>
              </a:lnSpc>
              <a:buFont typeface="Arial" charset="0"/>
              <a:buChar char="•"/>
            </a:pPr>
            <a:r>
              <a:rPr kumimoji="0" lang="en-US" altLang="ko-KR" sz="2000"/>
              <a:t>LEO (Low Earth Orbit)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>
                <a:solidFill>
                  <a:srgbClr val="595959"/>
                </a:solidFill>
              </a:rPr>
              <a:t>     – Much lower orbits—less than 1000 km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>
                <a:solidFill>
                  <a:srgbClr val="595959"/>
                </a:solidFill>
              </a:rPr>
              <a:t>     – Must have handoff mechanism—don't appear stationary to earthbound base stations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>
                <a:solidFill>
                  <a:srgbClr val="595959"/>
                </a:solidFill>
              </a:rPr>
              <a:t>     – Lower power transmitter than GEO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>
                <a:solidFill>
                  <a:srgbClr val="595959"/>
                </a:solidFill>
              </a:rPr>
              <a:t>     – Lower latency, but handoff delay…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>
                <a:solidFill>
                  <a:srgbClr val="595959"/>
                </a:solidFill>
              </a:rPr>
              <a:t>     – Space junk!</a:t>
            </a:r>
          </a:p>
          <a:p>
            <a:pPr latinLnBrk="0">
              <a:lnSpc>
                <a:spcPct val="150000"/>
              </a:lnSpc>
            </a:pPr>
            <a:endParaRPr kumimoji="0" lang="en-US" altLang="ko-KR" sz="2000">
              <a:solidFill>
                <a:srgbClr val="595959"/>
              </a:solidFill>
            </a:endParaRPr>
          </a:p>
          <a:p>
            <a:pPr latinLnBrk="0">
              <a:lnSpc>
                <a:spcPct val="150000"/>
              </a:lnSpc>
            </a:pPr>
            <a:r>
              <a:rPr kumimoji="0" lang="en-US" altLang="ko-KR" sz="2000">
                <a:solidFill>
                  <a:srgbClr val="595959"/>
                </a:solidFill>
              </a:rPr>
              <a:t>• </a:t>
            </a:r>
            <a:r>
              <a:rPr kumimoji="0" lang="en-US" altLang="ko-KR" sz="2000"/>
              <a:t>MEO (Middle Earth Orbit)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>
                <a:solidFill>
                  <a:srgbClr val="595959"/>
                </a:solidFill>
              </a:rPr>
              <a:t>     – ~10,000 km</a:t>
            </a:r>
            <a:endParaRPr kumimoji="0" lang="ko-KR" altLang="en-US" sz="20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4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 bwMode="auto">
          <a:xfrm>
            <a:off x="2143125" y="3571875"/>
            <a:ext cx="4857750" cy="257175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atinLnBrk="0">
              <a:defRPr/>
            </a:pPr>
            <a:endParaRPr kumimoji="0" lang="ko-KR" altLang="en-US">
              <a:ea typeface="굴림" charset="-127"/>
            </a:endParaRPr>
          </a:p>
        </p:txBody>
      </p:sp>
      <p:grpSp>
        <p:nvGrpSpPr>
          <p:cNvPr id="48131" name="그룹 24"/>
          <p:cNvGrpSpPr>
            <a:grpSpLocks/>
          </p:cNvGrpSpPr>
          <p:nvPr/>
        </p:nvGrpSpPr>
        <p:grpSpPr bwMode="auto">
          <a:xfrm>
            <a:off x="2674130" y="66675"/>
            <a:ext cx="6402388" cy="828994"/>
            <a:chOff x="2674128" y="66675"/>
            <a:chExt cx="6402366" cy="828994"/>
          </a:xfrm>
        </p:grpSpPr>
        <p:sp>
          <p:nvSpPr>
            <p:cNvPr id="48134" name="Line 5"/>
            <p:cNvSpPr>
              <a:spLocks noChangeShapeType="1"/>
            </p:cNvSpPr>
            <p:nvPr/>
          </p:nvSpPr>
          <p:spPr bwMode="auto">
            <a:xfrm>
              <a:off x="3071802" y="895669"/>
              <a:ext cx="56880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29" tIns="45714" rIns="91429" bIns="45714"/>
            <a:lstStyle/>
            <a:p>
              <a:endParaRPr lang="ko-KR" altLang="en-US"/>
            </a:p>
          </p:txBody>
        </p:sp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2674128" y="66675"/>
              <a:ext cx="6402366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 anchor="ctr"/>
            <a:lstStyle/>
            <a:p>
              <a:pPr algn="r" latinLnBrk="0">
                <a:defRPr/>
              </a:pPr>
              <a:r>
                <a:rPr kumimoji="0" lang="en-US" altLang="ko-KR" sz="1900" kern="0" dirty="0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5.   Technologies of Ubiquitous Computing</a:t>
              </a:r>
              <a:endParaRPr kumimoji="0" lang="en-US" altLang="ko-KR" sz="1600" kern="0" dirty="0">
                <a:solidFill>
                  <a:schemeClr val="bg1"/>
                </a:solidFill>
                <a:latin typeface="Eurostile" pitchFamily="34" charset="0"/>
                <a:cs typeface="+mj-cs"/>
              </a:endParaRPr>
            </a:p>
          </p:txBody>
        </p:sp>
      </p:grpSp>
      <p:sp>
        <p:nvSpPr>
          <p:cNvPr id="48132" name="직사각형 24"/>
          <p:cNvSpPr>
            <a:spLocks noChangeArrowheads="1"/>
          </p:cNvSpPr>
          <p:nvPr/>
        </p:nvSpPr>
        <p:spPr bwMode="auto">
          <a:xfrm>
            <a:off x="4572000" y="1071563"/>
            <a:ext cx="3929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latinLnBrk="0"/>
            <a:r>
              <a:rPr kumimoji="0" lang="en-US" altLang="ko-KR"/>
              <a:t>Satellite</a:t>
            </a:r>
          </a:p>
        </p:txBody>
      </p:sp>
      <p:sp>
        <p:nvSpPr>
          <p:cNvPr id="48133" name="직사각형 8"/>
          <p:cNvSpPr>
            <a:spLocks noChangeArrowheads="1"/>
          </p:cNvSpPr>
          <p:nvPr/>
        </p:nvSpPr>
        <p:spPr bwMode="auto">
          <a:xfrm>
            <a:off x="642938" y="1785938"/>
            <a:ext cx="814387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0">
              <a:lnSpc>
                <a:spcPct val="150000"/>
              </a:lnSpc>
            </a:pPr>
            <a:r>
              <a:rPr kumimoji="0" lang="en-US" altLang="ko-KR" sz="2000">
                <a:solidFill>
                  <a:srgbClr val="595959"/>
                </a:solidFill>
              </a:rPr>
              <a:t>• ~400Kb/sec downlink from GEO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>
                <a:solidFill>
                  <a:srgbClr val="595959"/>
                </a:solidFill>
              </a:rPr>
              <a:t>• Modem uplink (but DirecWAY introduces 2-way)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>
                <a:solidFill>
                  <a:srgbClr val="595959"/>
                </a:solidFill>
              </a:rPr>
              <a:t>• Dish must see the sky (typical of satellite)</a:t>
            </a:r>
            <a:endParaRPr kumimoji="0" lang="ko-KR" altLang="en-US" sz="20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8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 bwMode="auto">
          <a:xfrm>
            <a:off x="5429250" y="4632325"/>
            <a:ext cx="3214688" cy="1439863"/>
          </a:xfrm>
          <a:prstGeom prst="round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atinLnBrk="0">
              <a:defRPr/>
            </a:pPr>
            <a:endParaRPr kumimoji="0" lang="ko-KR" altLang="en-US">
              <a:ea typeface="굴림" charset="-127"/>
            </a:endParaRPr>
          </a:p>
        </p:txBody>
      </p:sp>
      <p:grpSp>
        <p:nvGrpSpPr>
          <p:cNvPr id="49155" name="그룹 24"/>
          <p:cNvGrpSpPr>
            <a:grpSpLocks/>
          </p:cNvGrpSpPr>
          <p:nvPr/>
        </p:nvGrpSpPr>
        <p:grpSpPr bwMode="auto">
          <a:xfrm>
            <a:off x="2555776" y="116632"/>
            <a:ext cx="6402388" cy="779037"/>
            <a:chOff x="2555775" y="116632"/>
            <a:chExt cx="6402366" cy="779037"/>
          </a:xfrm>
        </p:grpSpPr>
        <p:sp>
          <p:nvSpPr>
            <p:cNvPr id="49159" name="Line 5"/>
            <p:cNvSpPr>
              <a:spLocks noChangeShapeType="1"/>
            </p:cNvSpPr>
            <p:nvPr/>
          </p:nvSpPr>
          <p:spPr bwMode="auto">
            <a:xfrm>
              <a:off x="3071802" y="895669"/>
              <a:ext cx="56880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29" tIns="45714" rIns="91429" bIns="45714"/>
            <a:lstStyle/>
            <a:p>
              <a:endParaRPr lang="ko-KR" altLang="en-US"/>
            </a:p>
          </p:txBody>
        </p:sp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2555775" y="116632"/>
              <a:ext cx="6402366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 anchor="ctr"/>
            <a:lstStyle/>
            <a:p>
              <a:pPr algn="r" latinLnBrk="0">
                <a:defRPr/>
              </a:pPr>
              <a:r>
                <a:rPr kumimoji="0" lang="en-US" altLang="ko-KR" sz="1900" kern="0" dirty="0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5.   Technologies of Ubiquitous Computing</a:t>
              </a:r>
              <a:endParaRPr kumimoji="0" lang="en-US" altLang="ko-KR" sz="1600" kern="0" dirty="0">
                <a:solidFill>
                  <a:schemeClr val="bg1"/>
                </a:solidFill>
                <a:latin typeface="Eurostile" pitchFamily="34" charset="0"/>
                <a:cs typeface="+mj-cs"/>
              </a:endParaRPr>
            </a:p>
          </p:txBody>
        </p:sp>
      </p:grpSp>
      <p:sp>
        <p:nvSpPr>
          <p:cNvPr id="49156" name="직사각형 24"/>
          <p:cNvSpPr>
            <a:spLocks noChangeArrowheads="1"/>
          </p:cNvSpPr>
          <p:nvPr/>
        </p:nvSpPr>
        <p:spPr bwMode="auto">
          <a:xfrm>
            <a:off x="4572000" y="1071563"/>
            <a:ext cx="3929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latinLnBrk="0"/>
            <a:r>
              <a:rPr kumimoji="0" lang="en-US" altLang="ko-KR"/>
              <a:t>Microwave</a:t>
            </a:r>
          </a:p>
        </p:txBody>
      </p:sp>
      <p:sp>
        <p:nvSpPr>
          <p:cNvPr id="49157" name="직사각형 8"/>
          <p:cNvSpPr>
            <a:spLocks noChangeArrowheads="1"/>
          </p:cNvSpPr>
          <p:nvPr/>
        </p:nvSpPr>
        <p:spPr bwMode="auto">
          <a:xfrm>
            <a:off x="642938" y="1785938"/>
            <a:ext cx="81438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0">
              <a:lnSpc>
                <a:spcPct val="150000"/>
              </a:lnSpc>
            </a:pPr>
            <a:r>
              <a:rPr kumimoji="0" lang="en-US" altLang="ko-KR" sz="2000">
                <a:solidFill>
                  <a:srgbClr val="595959"/>
                </a:solidFill>
              </a:rPr>
              <a:t>• Range: 20 miles or more, typically less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>
                <a:solidFill>
                  <a:srgbClr val="595959"/>
                </a:solidFill>
              </a:rPr>
              <a:t>• Line of sight only, point to point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>
                <a:solidFill>
                  <a:srgbClr val="595959"/>
                </a:solidFill>
              </a:rPr>
              <a:t>• Rain causes problems, because rain absorbs microwave energy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>
                <a:solidFill>
                  <a:srgbClr val="595959"/>
                </a:solidFill>
              </a:rPr>
              <a:t>• Ethernet speeds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>
                <a:solidFill>
                  <a:srgbClr val="595959"/>
                </a:solidFill>
              </a:rPr>
              <a:t>• Ducks won't fry</a:t>
            </a:r>
            <a:endParaRPr kumimoji="0" lang="ko-KR" altLang="en-US" sz="2000">
              <a:solidFill>
                <a:srgbClr val="595959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714375" y="4632325"/>
            <a:ext cx="4500563" cy="1439863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atinLnBrk="0">
              <a:defRPr/>
            </a:pPr>
            <a:endParaRPr kumimoji="0" lang="ko-KR" altLang="en-US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8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그룹 24"/>
          <p:cNvGrpSpPr>
            <a:grpSpLocks/>
          </p:cNvGrpSpPr>
          <p:nvPr/>
        </p:nvGrpSpPr>
        <p:grpSpPr bwMode="auto">
          <a:xfrm>
            <a:off x="2555776" y="13089"/>
            <a:ext cx="6402388" cy="882580"/>
            <a:chOff x="2555775" y="13089"/>
            <a:chExt cx="6402366" cy="882580"/>
          </a:xfrm>
        </p:grpSpPr>
        <p:sp>
          <p:nvSpPr>
            <p:cNvPr id="50183" name="Line 5"/>
            <p:cNvSpPr>
              <a:spLocks noChangeShapeType="1"/>
            </p:cNvSpPr>
            <p:nvPr/>
          </p:nvSpPr>
          <p:spPr bwMode="auto">
            <a:xfrm>
              <a:off x="3071802" y="895669"/>
              <a:ext cx="56880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29" tIns="45714" rIns="91429" bIns="45714"/>
            <a:lstStyle/>
            <a:p>
              <a:endParaRPr lang="ko-KR" altLang="en-US"/>
            </a:p>
          </p:txBody>
        </p:sp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2555775" y="13089"/>
              <a:ext cx="6402366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 anchor="ctr"/>
            <a:lstStyle/>
            <a:p>
              <a:pPr algn="r" latinLnBrk="0">
                <a:defRPr/>
              </a:pPr>
              <a:r>
                <a:rPr kumimoji="0" lang="en-US" altLang="ko-KR" sz="1900" kern="0" dirty="0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5.   Technologies of Ubiquitous Computing</a:t>
              </a:r>
              <a:endParaRPr kumimoji="0" lang="en-US" altLang="ko-KR" sz="1600" kern="0" dirty="0">
                <a:solidFill>
                  <a:schemeClr val="bg1"/>
                </a:solidFill>
                <a:latin typeface="Eurostile" pitchFamily="34" charset="0"/>
                <a:cs typeface="+mj-cs"/>
              </a:endParaRPr>
            </a:p>
          </p:txBody>
        </p:sp>
      </p:grpSp>
      <p:sp>
        <p:nvSpPr>
          <p:cNvPr id="50179" name="직사각형 24"/>
          <p:cNvSpPr>
            <a:spLocks noChangeArrowheads="1"/>
          </p:cNvSpPr>
          <p:nvPr/>
        </p:nvSpPr>
        <p:spPr bwMode="auto">
          <a:xfrm>
            <a:off x="4572000" y="1071563"/>
            <a:ext cx="3929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latinLnBrk="0"/>
            <a:r>
              <a:rPr kumimoji="0" lang="en-US" altLang="ko-KR"/>
              <a:t>Wireless LANs</a:t>
            </a:r>
          </a:p>
        </p:txBody>
      </p:sp>
      <p:sp>
        <p:nvSpPr>
          <p:cNvPr id="50180" name="직사각형 8"/>
          <p:cNvSpPr>
            <a:spLocks noChangeArrowheads="1"/>
          </p:cNvSpPr>
          <p:nvPr/>
        </p:nvSpPr>
        <p:spPr bwMode="auto">
          <a:xfrm>
            <a:off x="334757" y="1352549"/>
            <a:ext cx="814387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0">
              <a:lnSpc>
                <a:spcPct val="150000"/>
              </a:lnSpc>
            </a:pPr>
            <a:r>
              <a:rPr kumimoji="0" lang="en-US" altLang="ko-KR" sz="2000" dirty="0"/>
              <a:t>• One example: IEEE 802.11 standard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 dirty="0">
                <a:solidFill>
                  <a:srgbClr val="595959"/>
                </a:solidFill>
              </a:rPr>
              <a:t>• </a:t>
            </a:r>
            <a:r>
              <a:rPr kumimoji="0" lang="en-US" altLang="ko-KR" sz="2000" dirty="0"/>
              <a:t>CSMA/CA instead of CSMA/CD, as in Ethernet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 dirty="0">
                <a:solidFill>
                  <a:srgbClr val="595959"/>
                </a:solidFill>
              </a:rPr>
              <a:t>– Ethernet: detect collision during transmission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 dirty="0">
                <a:solidFill>
                  <a:srgbClr val="595959"/>
                </a:solidFill>
              </a:rPr>
              <a:t>– Wireless: impossible -- can only hear own signal 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 dirty="0">
                <a:solidFill>
                  <a:srgbClr val="595959"/>
                </a:solidFill>
              </a:rPr>
              <a:t>   during transmission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 dirty="0"/>
              <a:t>• Current speeds 1Mb/sec – 54Mb/sec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 dirty="0">
                <a:solidFill>
                  <a:srgbClr val="595959"/>
                </a:solidFill>
              </a:rPr>
              <a:t>– 802.11b: 2-11Mb/sec (we have this) in 2GHz 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 dirty="0">
                <a:solidFill>
                  <a:srgbClr val="595959"/>
                </a:solidFill>
              </a:rPr>
              <a:t>range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 dirty="0">
                <a:solidFill>
                  <a:srgbClr val="595959"/>
                </a:solidFill>
              </a:rPr>
              <a:t>– 802.11a: 54Mb/sec in 5GHz range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 dirty="0">
                <a:solidFill>
                  <a:srgbClr val="595959"/>
                </a:solidFill>
              </a:rPr>
              <a:t>– 802.11g: ~20Mb/sec, compatible with 802.11b</a:t>
            </a:r>
            <a:endParaRPr kumimoji="0" lang="ko-KR" altLang="en-US" sz="2000" dirty="0">
              <a:solidFill>
                <a:srgbClr val="595959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6215063" y="1785938"/>
            <a:ext cx="2643187" cy="357187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atinLnBrk="0">
              <a:defRPr/>
            </a:pPr>
            <a:endParaRPr kumimoji="0" lang="ko-KR" altLang="en-US">
              <a:ea typeface="굴림" charset="-127"/>
            </a:endParaRPr>
          </a:p>
        </p:txBody>
      </p:sp>
      <p:sp>
        <p:nvSpPr>
          <p:cNvPr id="50182" name="Line 8"/>
          <p:cNvSpPr>
            <a:spLocks noChangeShapeType="1"/>
          </p:cNvSpPr>
          <p:nvPr/>
        </p:nvSpPr>
        <p:spPr bwMode="auto">
          <a:xfrm>
            <a:off x="5929313" y="2127250"/>
            <a:ext cx="0" cy="31591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68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 bwMode="auto">
          <a:xfrm>
            <a:off x="6918325" y="4071938"/>
            <a:ext cx="1714500" cy="2428875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atinLnBrk="0">
              <a:defRPr/>
            </a:pPr>
            <a:endParaRPr kumimoji="0" lang="ko-KR" altLang="en-US">
              <a:ea typeface="굴림" charset="-127"/>
            </a:endParaRPr>
          </a:p>
        </p:txBody>
      </p:sp>
      <p:grpSp>
        <p:nvGrpSpPr>
          <p:cNvPr id="51203" name="그룹 24"/>
          <p:cNvGrpSpPr>
            <a:grpSpLocks/>
          </p:cNvGrpSpPr>
          <p:nvPr/>
        </p:nvGrpSpPr>
        <p:grpSpPr bwMode="auto">
          <a:xfrm>
            <a:off x="2714621" y="188640"/>
            <a:ext cx="6402388" cy="707029"/>
            <a:chOff x="2714619" y="188640"/>
            <a:chExt cx="6402366" cy="707029"/>
          </a:xfrm>
        </p:grpSpPr>
        <p:sp>
          <p:nvSpPr>
            <p:cNvPr id="51209" name="Line 5"/>
            <p:cNvSpPr>
              <a:spLocks noChangeShapeType="1"/>
            </p:cNvSpPr>
            <p:nvPr/>
          </p:nvSpPr>
          <p:spPr bwMode="auto">
            <a:xfrm>
              <a:off x="3071802" y="895669"/>
              <a:ext cx="56880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29" tIns="45714" rIns="91429" bIns="45714"/>
            <a:lstStyle/>
            <a:p>
              <a:endParaRPr lang="ko-KR" altLang="en-US"/>
            </a:p>
          </p:txBody>
        </p:sp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2714619" y="188640"/>
              <a:ext cx="6402366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 anchor="ctr"/>
            <a:lstStyle/>
            <a:p>
              <a:pPr algn="r" latinLnBrk="0">
                <a:defRPr/>
              </a:pPr>
              <a:r>
                <a:rPr kumimoji="0" lang="en-US" altLang="ko-KR" sz="1900" kern="0" dirty="0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5.   Technologies of Ubiquitous Computing</a:t>
              </a:r>
              <a:endParaRPr kumimoji="0" lang="en-US" altLang="ko-KR" sz="1600" kern="0" dirty="0">
                <a:solidFill>
                  <a:schemeClr val="bg1"/>
                </a:solidFill>
                <a:latin typeface="Eurostile" pitchFamily="34" charset="0"/>
                <a:cs typeface="+mj-cs"/>
              </a:endParaRPr>
            </a:p>
          </p:txBody>
        </p:sp>
      </p:grpSp>
      <p:sp>
        <p:nvSpPr>
          <p:cNvPr id="51204" name="직사각형 24"/>
          <p:cNvSpPr>
            <a:spLocks noChangeArrowheads="1"/>
          </p:cNvSpPr>
          <p:nvPr/>
        </p:nvSpPr>
        <p:spPr bwMode="auto">
          <a:xfrm>
            <a:off x="4572000" y="1071563"/>
            <a:ext cx="3929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latinLnBrk="0"/>
            <a:r>
              <a:rPr kumimoji="0" lang="en-US" altLang="ko-KR"/>
              <a:t>Bluetooth</a:t>
            </a:r>
          </a:p>
        </p:txBody>
      </p:sp>
      <p:sp>
        <p:nvSpPr>
          <p:cNvPr id="51205" name="직사각형 8"/>
          <p:cNvSpPr>
            <a:spLocks noChangeArrowheads="1"/>
          </p:cNvSpPr>
          <p:nvPr/>
        </p:nvSpPr>
        <p:spPr bwMode="auto">
          <a:xfrm>
            <a:off x="500063" y="1714500"/>
            <a:ext cx="81438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0">
              <a:lnSpc>
                <a:spcPct val="150000"/>
              </a:lnSpc>
              <a:buFont typeface="Arial" charset="0"/>
              <a:buChar char="•"/>
            </a:pPr>
            <a:r>
              <a:rPr kumimoji="0" lang="en-US" altLang="ko-KR" sz="2000">
                <a:solidFill>
                  <a:srgbClr val="595959"/>
                </a:solidFill>
              </a:rPr>
              <a:t> Provide small, inexpensive</a:t>
            </a:r>
          </a:p>
          <a:p>
            <a:pPr latinLnBrk="0">
              <a:lnSpc>
                <a:spcPct val="150000"/>
              </a:lnSpc>
              <a:buFont typeface="Arial" charset="0"/>
              <a:buChar char="•"/>
            </a:pPr>
            <a:r>
              <a:rPr kumimoji="0" lang="en-US" altLang="ko-KR" sz="2000">
                <a:solidFill>
                  <a:srgbClr val="595959"/>
                </a:solidFill>
              </a:rPr>
              <a:t> Power-conscious radio system</a:t>
            </a:r>
          </a:p>
          <a:p>
            <a:pPr latinLnBrk="0">
              <a:lnSpc>
                <a:spcPct val="150000"/>
              </a:lnSpc>
              <a:buFont typeface="Arial" charset="0"/>
              <a:buChar char="•"/>
            </a:pPr>
            <a:r>
              <a:rPr kumimoji="0" lang="en-US" altLang="ko-KR" sz="2000">
                <a:solidFill>
                  <a:srgbClr val="595959"/>
                </a:solidFill>
              </a:rPr>
              <a:t> Personal (short-range) ad-hoc networks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>
                <a:solidFill>
                  <a:srgbClr val="595959"/>
                </a:solidFill>
              </a:rPr>
              <a:t>     – Not really intended 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>
                <a:solidFill>
                  <a:srgbClr val="595959"/>
                </a:solidFill>
              </a:rPr>
              <a:t>                  as a wireless LAN technology</a:t>
            </a:r>
          </a:p>
          <a:p>
            <a:pPr latinLnBrk="0">
              <a:lnSpc>
                <a:spcPct val="150000"/>
              </a:lnSpc>
              <a:buFont typeface="Arial" charset="0"/>
              <a:buChar char="•"/>
            </a:pPr>
            <a:r>
              <a:rPr kumimoji="0" lang="en-US" altLang="ko-KR" sz="2000">
                <a:solidFill>
                  <a:srgbClr val="595959"/>
                </a:solidFill>
              </a:rPr>
              <a:t> Device communication and cooperation</a:t>
            </a:r>
            <a:endParaRPr kumimoji="0" lang="ko-KR" altLang="en-US" sz="2000">
              <a:solidFill>
                <a:srgbClr val="595959"/>
              </a:solidFill>
            </a:endParaRPr>
          </a:p>
        </p:txBody>
      </p:sp>
      <p:sp>
        <p:nvSpPr>
          <p:cNvPr id="11" name="AutoShape 12" descr="C:\Documents and Settings\Kathryn R Baylor\My Documents\TREND CLIENTS FILE\DESIGN PHOTOS\P TEMP DPOT\anya new 2.bmp"/>
          <p:cNvSpPr>
            <a:spLocks noChangeAspect="1" noChangeArrowheads="1"/>
          </p:cNvSpPr>
          <p:nvPr/>
        </p:nvSpPr>
        <p:spPr bwMode="auto">
          <a:xfrm>
            <a:off x="7072313" y="4225925"/>
            <a:ext cx="1439862" cy="1308100"/>
          </a:xfrm>
          <a:prstGeom prst="round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latinLnBrk="0">
              <a:defRPr/>
            </a:pPr>
            <a:endParaRPr kumimoji="0" lang="ko-KR" altLang="en-US"/>
          </a:p>
        </p:txBody>
      </p:sp>
      <p:sp>
        <p:nvSpPr>
          <p:cNvPr id="15" name="AutoShape 15" descr="C:\Documents and Settings\Kathryn R Baylor\My Documents\TREND CLIENTS FILE\Culture of Future\IDEO HANDBAG\im not press1.jpg"/>
          <p:cNvSpPr>
            <a:spLocks noChangeAspect="1" noChangeArrowheads="1"/>
          </p:cNvSpPr>
          <p:nvPr/>
        </p:nvSpPr>
        <p:spPr bwMode="auto">
          <a:xfrm>
            <a:off x="7072313" y="5797550"/>
            <a:ext cx="1439862" cy="523875"/>
          </a:xfrm>
          <a:prstGeom prst="round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latinLnBrk="0">
              <a:defRPr/>
            </a:pPr>
            <a:endParaRPr kumimoji="0" lang="ko-KR" altLang="en-US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6643688" y="3429000"/>
            <a:ext cx="0" cy="31591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944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 bwMode="auto">
          <a:xfrm>
            <a:off x="6918325" y="4071938"/>
            <a:ext cx="1714500" cy="2428875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atinLnBrk="0">
              <a:defRPr/>
            </a:pPr>
            <a:endParaRPr kumimoji="0" lang="ko-KR" altLang="en-US">
              <a:ea typeface="굴림" charset="-127"/>
            </a:endParaRPr>
          </a:p>
        </p:txBody>
      </p:sp>
      <p:grpSp>
        <p:nvGrpSpPr>
          <p:cNvPr id="52227" name="그룹 24"/>
          <p:cNvGrpSpPr>
            <a:grpSpLocks/>
          </p:cNvGrpSpPr>
          <p:nvPr/>
        </p:nvGrpSpPr>
        <p:grpSpPr bwMode="auto">
          <a:xfrm>
            <a:off x="2714621" y="66675"/>
            <a:ext cx="6402388" cy="828994"/>
            <a:chOff x="2714619" y="66675"/>
            <a:chExt cx="6402366" cy="828994"/>
          </a:xfrm>
        </p:grpSpPr>
        <p:sp>
          <p:nvSpPr>
            <p:cNvPr id="52233" name="Line 5"/>
            <p:cNvSpPr>
              <a:spLocks noChangeShapeType="1"/>
            </p:cNvSpPr>
            <p:nvPr/>
          </p:nvSpPr>
          <p:spPr bwMode="auto">
            <a:xfrm>
              <a:off x="3071802" y="895669"/>
              <a:ext cx="56880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29" tIns="45714" rIns="91429" bIns="45714"/>
            <a:lstStyle/>
            <a:p>
              <a:endParaRPr lang="ko-KR" altLang="en-US"/>
            </a:p>
          </p:txBody>
        </p:sp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2714619" y="66675"/>
              <a:ext cx="6402366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 anchor="ctr"/>
            <a:lstStyle/>
            <a:p>
              <a:pPr algn="r" latinLnBrk="0">
                <a:defRPr/>
              </a:pPr>
              <a:r>
                <a:rPr kumimoji="0" lang="en-US" altLang="ko-KR" sz="1900" kern="0" dirty="0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5.   Technologies of Ubiquitous Computing</a:t>
              </a:r>
              <a:endParaRPr kumimoji="0" lang="en-US" altLang="ko-KR" sz="1600" kern="0" dirty="0">
                <a:solidFill>
                  <a:schemeClr val="bg1"/>
                </a:solidFill>
                <a:latin typeface="Eurostile" pitchFamily="34" charset="0"/>
                <a:cs typeface="+mj-cs"/>
              </a:endParaRPr>
            </a:p>
          </p:txBody>
        </p:sp>
      </p:grpSp>
      <p:sp>
        <p:nvSpPr>
          <p:cNvPr id="52228" name="직사각형 24"/>
          <p:cNvSpPr>
            <a:spLocks noChangeArrowheads="1"/>
          </p:cNvSpPr>
          <p:nvPr/>
        </p:nvSpPr>
        <p:spPr bwMode="auto">
          <a:xfrm>
            <a:off x="4572000" y="1071563"/>
            <a:ext cx="3929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latinLnBrk="0"/>
            <a:r>
              <a:rPr kumimoji="0" lang="en-US" altLang="ko-KR"/>
              <a:t>Bluetooth</a:t>
            </a:r>
          </a:p>
        </p:txBody>
      </p:sp>
      <p:sp>
        <p:nvSpPr>
          <p:cNvPr id="52229" name="직사각형 8"/>
          <p:cNvSpPr>
            <a:spLocks noChangeArrowheads="1"/>
          </p:cNvSpPr>
          <p:nvPr/>
        </p:nvSpPr>
        <p:spPr bwMode="auto">
          <a:xfrm>
            <a:off x="500063" y="1714500"/>
            <a:ext cx="81438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0">
              <a:lnSpc>
                <a:spcPct val="150000"/>
              </a:lnSpc>
            </a:pPr>
            <a:r>
              <a:rPr kumimoji="0" lang="en-US" altLang="ko-KR" sz="2000">
                <a:solidFill>
                  <a:srgbClr val="595959"/>
                </a:solidFill>
              </a:rPr>
              <a:t>• Predicted long term cost: &lt; $5/unit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>
                <a:solidFill>
                  <a:srgbClr val="595959"/>
                </a:solidFill>
              </a:rPr>
              <a:t>• Low-cost radio operates in the 2.4GHz band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>
                <a:solidFill>
                  <a:srgbClr val="595959"/>
                </a:solidFill>
              </a:rPr>
              <a:t>• Bluetooth ~1Mb/sec over several meters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>
                <a:solidFill>
                  <a:srgbClr val="595959"/>
                </a:solidFill>
              </a:rPr>
              <a:t>• Range can be extended with an external power amplifier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>
                <a:solidFill>
                  <a:srgbClr val="595959"/>
                </a:solidFill>
              </a:rPr>
              <a:t>• Up to 7 simultaneous links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>
                <a:solidFill>
                  <a:srgbClr val="595959"/>
                </a:solidFill>
              </a:rPr>
              <a:t>• ~75 hours voice – 3 months standby w/ 600mAh batter</a:t>
            </a:r>
            <a:endParaRPr kumimoji="0" lang="ko-KR" altLang="en-US" sz="2000">
              <a:solidFill>
                <a:srgbClr val="595959"/>
              </a:solidFill>
            </a:endParaRPr>
          </a:p>
        </p:txBody>
      </p:sp>
      <p:sp>
        <p:nvSpPr>
          <p:cNvPr id="11" name="AutoShape 12" descr="C:\Documents and Settings\Kathryn R Baylor\My Documents\TREND CLIENTS FILE\DESIGN PHOTOS\P TEMP DPOT\anya new 2.bmp"/>
          <p:cNvSpPr>
            <a:spLocks noChangeAspect="1" noChangeArrowheads="1"/>
          </p:cNvSpPr>
          <p:nvPr/>
        </p:nvSpPr>
        <p:spPr bwMode="auto">
          <a:xfrm>
            <a:off x="7072313" y="4225925"/>
            <a:ext cx="1439862" cy="1308100"/>
          </a:xfrm>
          <a:prstGeom prst="round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latinLnBrk="0">
              <a:defRPr/>
            </a:pPr>
            <a:endParaRPr kumimoji="0" lang="ko-KR" altLang="en-US"/>
          </a:p>
        </p:txBody>
      </p:sp>
      <p:sp>
        <p:nvSpPr>
          <p:cNvPr id="15" name="AutoShape 15" descr="C:\Documents and Settings\Kathryn R Baylor\My Documents\TREND CLIENTS FILE\Culture of Future\IDEO HANDBAG\im not press1.jpg"/>
          <p:cNvSpPr>
            <a:spLocks noChangeAspect="1" noChangeArrowheads="1"/>
          </p:cNvSpPr>
          <p:nvPr/>
        </p:nvSpPr>
        <p:spPr bwMode="auto">
          <a:xfrm>
            <a:off x="7072313" y="5797550"/>
            <a:ext cx="1439862" cy="523875"/>
          </a:xfrm>
          <a:prstGeom prst="round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latinLnBrk="0">
              <a:defRPr/>
            </a:pPr>
            <a:endParaRPr kumimoji="0" lang="ko-KR" altLang="en-US"/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6643688" y="3429000"/>
            <a:ext cx="0" cy="31591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60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2" descr="C:\Documents and Settings\Kathryn R Baylor\My Documents\TREND CLIENTS FILE\DESIGN PHOTOS\P TEMP DPOT\anya new 2.bmp"/>
          <p:cNvSpPr>
            <a:spLocks noChangeAspect="1" noChangeArrowheads="1"/>
          </p:cNvSpPr>
          <p:nvPr/>
        </p:nvSpPr>
        <p:spPr bwMode="auto">
          <a:xfrm>
            <a:off x="6313488" y="4077072"/>
            <a:ext cx="2446338" cy="2224087"/>
          </a:xfrm>
          <a:prstGeom prst="round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latinLnBrk="0">
              <a:defRPr/>
            </a:pPr>
            <a:endParaRPr kumimoji="0" lang="ko-KR" altLang="en-US"/>
          </a:p>
        </p:txBody>
      </p:sp>
      <p:grpSp>
        <p:nvGrpSpPr>
          <p:cNvPr id="53251" name="그룹 24"/>
          <p:cNvGrpSpPr>
            <a:grpSpLocks/>
          </p:cNvGrpSpPr>
          <p:nvPr/>
        </p:nvGrpSpPr>
        <p:grpSpPr bwMode="auto">
          <a:xfrm>
            <a:off x="2630998" y="66675"/>
            <a:ext cx="6402388" cy="828994"/>
            <a:chOff x="2630996" y="66675"/>
            <a:chExt cx="6402366" cy="828994"/>
          </a:xfrm>
        </p:grpSpPr>
        <p:sp>
          <p:nvSpPr>
            <p:cNvPr id="53254" name="Line 5"/>
            <p:cNvSpPr>
              <a:spLocks noChangeShapeType="1"/>
            </p:cNvSpPr>
            <p:nvPr/>
          </p:nvSpPr>
          <p:spPr bwMode="auto">
            <a:xfrm>
              <a:off x="3071802" y="895669"/>
              <a:ext cx="56880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29" tIns="45714" rIns="91429" bIns="45714"/>
            <a:lstStyle/>
            <a:p>
              <a:endParaRPr lang="ko-KR" altLang="en-US"/>
            </a:p>
          </p:txBody>
        </p:sp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2630996" y="66675"/>
              <a:ext cx="6402366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 anchor="ctr"/>
            <a:lstStyle/>
            <a:p>
              <a:pPr algn="r" latinLnBrk="0">
                <a:defRPr/>
              </a:pPr>
              <a:r>
                <a:rPr kumimoji="0" lang="en-US" altLang="ko-KR" sz="1900" kern="0" dirty="0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5.   Technologies of Ubiquitous Computing</a:t>
              </a:r>
              <a:endParaRPr kumimoji="0" lang="en-US" altLang="ko-KR" sz="1600" kern="0" dirty="0">
                <a:solidFill>
                  <a:schemeClr val="bg1"/>
                </a:solidFill>
                <a:latin typeface="Eurostile" pitchFamily="34" charset="0"/>
                <a:cs typeface="+mj-cs"/>
              </a:endParaRPr>
            </a:p>
          </p:txBody>
        </p:sp>
      </p:grpSp>
      <p:sp>
        <p:nvSpPr>
          <p:cNvPr id="53252" name="직사각형 24"/>
          <p:cNvSpPr>
            <a:spLocks noChangeArrowheads="1"/>
          </p:cNvSpPr>
          <p:nvPr/>
        </p:nvSpPr>
        <p:spPr bwMode="auto">
          <a:xfrm>
            <a:off x="4572000" y="1071563"/>
            <a:ext cx="3929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latinLnBrk="0"/>
            <a:r>
              <a:rPr kumimoji="0" lang="en-US" altLang="ko-KR"/>
              <a:t>IrDA</a:t>
            </a:r>
          </a:p>
        </p:txBody>
      </p:sp>
      <p:sp>
        <p:nvSpPr>
          <p:cNvPr id="53253" name="직사각형 8"/>
          <p:cNvSpPr>
            <a:spLocks noChangeArrowheads="1"/>
          </p:cNvSpPr>
          <p:nvPr/>
        </p:nvSpPr>
        <p:spPr bwMode="auto">
          <a:xfrm>
            <a:off x="251520" y="1219140"/>
            <a:ext cx="8143875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0">
              <a:lnSpc>
                <a:spcPct val="150000"/>
              </a:lnSpc>
              <a:buFont typeface="Arial" charset="0"/>
              <a:buChar char="•"/>
            </a:pPr>
            <a:r>
              <a:rPr kumimoji="0" lang="en-US" altLang="ko-KR" sz="2000" dirty="0">
                <a:solidFill>
                  <a:srgbClr val="595959"/>
                </a:solidFill>
              </a:rPr>
              <a:t>Line of sight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 dirty="0">
                <a:solidFill>
                  <a:srgbClr val="595959"/>
                </a:solidFill>
              </a:rPr>
              <a:t>     – Connected IrDA devices must remain relatively stationary</a:t>
            </a:r>
          </a:p>
          <a:p>
            <a:pPr latinLnBrk="0">
              <a:lnSpc>
                <a:spcPct val="150000"/>
              </a:lnSpc>
              <a:buFont typeface="Arial" charset="0"/>
              <a:buChar char="•"/>
            </a:pPr>
            <a:r>
              <a:rPr kumimoji="0" lang="en-US" altLang="ko-KR" sz="2000" dirty="0">
                <a:solidFill>
                  <a:srgbClr val="595959"/>
                </a:solidFill>
              </a:rPr>
              <a:t> Inconvenient for Internet bridge solutions</a:t>
            </a:r>
          </a:p>
          <a:p>
            <a:pPr latinLnBrk="0">
              <a:lnSpc>
                <a:spcPct val="150000"/>
              </a:lnSpc>
              <a:buFont typeface="Arial" charset="0"/>
              <a:buChar char="•"/>
            </a:pPr>
            <a:r>
              <a:rPr kumimoji="0" lang="en-US" altLang="ko-KR" sz="2000" dirty="0">
                <a:solidFill>
                  <a:srgbClr val="595959"/>
                </a:solidFill>
              </a:rPr>
              <a:t> Higher bandwidth than Bluetooth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 dirty="0">
                <a:solidFill>
                  <a:srgbClr val="595959"/>
                </a:solidFill>
              </a:rPr>
              <a:t>     – 4-16Mb/sec</a:t>
            </a:r>
          </a:p>
          <a:p>
            <a:pPr latinLnBrk="0">
              <a:lnSpc>
                <a:spcPct val="150000"/>
              </a:lnSpc>
              <a:buFont typeface="Arial" charset="0"/>
              <a:buChar char="•"/>
            </a:pPr>
            <a:r>
              <a:rPr kumimoji="0" lang="en-US" altLang="ko-KR" sz="2000" dirty="0">
                <a:solidFill>
                  <a:srgbClr val="595959"/>
                </a:solidFill>
              </a:rPr>
              <a:t> Current costs for deployment of IrDA are much cheaper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2000" dirty="0">
                <a:solidFill>
                  <a:srgbClr val="595959"/>
                </a:solidFill>
              </a:rPr>
              <a:t>     – &lt; $2/unit</a:t>
            </a:r>
            <a:endParaRPr kumimoji="0" lang="ko-KR" altLang="en-US" sz="20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5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304800"/>
            <a:ext cx="6402388" cy="384721"/>
          </a:xfrm>
        </p:spPr>
        <p:txBody>
          <a:bodyPr/>
          <a:lstStyle/>
          <a:p>
            <a:pPr algn="r" eaLnBrk="1" hangingPunct="1"/>
            <a:r>
              <a:rPr lang="en-US" altLang="ko-KR" sz="1900" dirty="0" smtClean="0">
                <a:latin typeface="Eurostile" pitchFamily="34" charset="0"/>
                <a:ea typeface="굴림" pitchFamily="50" charset="-127"/>
              </a:rPr>
              <a:t>1.   I n t r o d u c t i o n </a:t>
            </a:r>
            <a:endParaRPr lang="en-US" altLang="ko-KR" sz="1600" dirty="0" smtClean="0">
              <a:latin typeface="Eurostile" pitchFamily="34" charset="0"/>
              <a:ea typeface="굴림" pitchFamily="50" charset="-127"/>
            </a:endParaRP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0" y="5786438"/>
            <a:ext cx="359251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21" tIns="41010" rIns="82021" bIns="41010">
            <a:spAutoFit/>
          </a:bodyPr>
          <a:lstStyle>
            <a:lvl1pPr defTabSz="8191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8191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8191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8191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8191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latinLnBrk="0" hangingPunct="1">
              <a:lnSpc>
                <a:spcPct val="115000"/>
              </a:lnSpc>
            </a:pPr>
            <a:r>
              <a:rPr kumimoji="0" lang="en-US" altLang="ko-KR" sz="1800">
                <a:solidFill>
                  <a:srgbClr val="1428FF"/>
                </a:solidFill>
                <a:latin typeface="Arial" charset="0"/>
                <a:cs typeface="Arial" charset="0"/>
              </a:rPr>
              <a:t>Mark Weiser</a:t>
            </a: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3818061" y="1179513"/>
            <a:ext cx="508000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21" tIns="41010" rIns="82021" bIns="4101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50000"/>
              </a:spcBef>
              <a:buFont typeface="Wingdings" pitchFamily="2" charset="2"/>
              <a:buNone/>
            </a:pPr>
            <a:r>
              <a:rPr kumimoji="0" lang="en-US" altLang="ko-KR" sz="1800" dirty="0">
                <a:solidFill>
                  <a:schemeClr val="accent2"/>
                </a:solidFill>
              </a:rPr>
              <a:t>Ubiquitous Computing has roots in many aspects of computing. In its current form, it was first articulated by </a:t>
            </a:r>
            <a:r>
              <a:rPr kumimoji="0" lang="en-US" altLang="ko-KR" sz="1800" dirty="0">
                <a:solidFill>
                  <a:schemeClr val="accent2"/>
                </a:solidFill>
                <a:hlinkClick r:id="rId3"/>
              </a:rPr>
              <a:t>Mark Weiser</a:t>
            </a:r>
            <a:r>
              <a:rPr kumimoji="0" lang="en-US" altLang="ko-KR" sz="1800" dirty="0">
                <a:solidFill>
                  <a:schemeClr val="accent2"/>
                </a:solidFill>
              </a:rPr>
              <a:t> in 1988 at the Computer Science Lab at Xerox PARC. He describes it like this:</a:t>
            </a:r>
          </a:p>
          <a:p>
            <a:pPr eaLnBrk="1" latinLnBrk="0" hangingPunct="1">
              <a:spcBef>
                <a:spcPct val="50000"/>
              </a:spcBef>
              <a:buFont typeface="Wingdings" pitchFamily="2" charset="2"/>
              <a:buNone/>
            </a:pPr>
            <a:endParaRPr kumimoji="0" lang="en-US" altLang="ko-KR" sz="1600" dirty="0">
              <a:solidFill>
                <a:schemeClr val="accent2"/>
              </a:solidFill>
            </a:endParaRPr>
          </a:p>
          <a:p>
            <a:pPr eaLnBrk="1" latinLnBrk="0" hangingPunct="1">
              <a:spcBef>
                <a:spcPct val="50000"/>
              </a:spcBef>
              <a:buFont typeface="Wingdings" pitchFamily="2" charset="2"/>
              <a:buNone/>
            </a:pPr>
            <a:r>
              <a:rPr kumimoji="0" lang="en-US" altLang="ko-KR" sz="1800" dirty="0">
                <a:solidFill>
                  <a:srgbClr val="595959"/>
                </a:solidFill>
              </a:rPr>
              <a:t>"Ubiquitous computing names the third wave in computing, just now beginning. </a:t>
            </a:r>
          </a:p>
          <a:p>
            <a:pPr eaLnBrk="1" latinLnBrk="0" hangingPunct="1">
              <a:spcBef>
                <a:spcPct val="50000"/>
              </a:spcBef>
              <a:buFont typeface="Wingdings" pitchFamily="2" charset="2"/>
              <a:buNone/>
            </a:pPr>
            <a:r>
              <a:rPr kumimoji="0" lang="en-US" altLang="ko-KR" sz="1800" dirty="0">
                <a:solidFill>
                  <a:srgbClr val="595959"/>
                </a:solidFill>
              </a:rPr>
              <a:t>First were mainframes, each shared by lots of people. </a:t>
            </a:r>
          </a:p>
          <a:p>
            <a:pPr eaLnBrk="1" latinLnBrk="0" hangingPunct="1">
              <a:spcBef>
                <a:spcPct val="50000"/>
              </a:spcBef>
              <a:buFont typeface="Wingdings" pitchFamily="2" charset="2"/>
              <a:buNone/>
            </a:pPr>
            <a:r>
              <a:rPr kumimoji="0" lang="en-US" altLang="ko-KR" sz="1800" dirty="0">
                <a:solidFill>
                  <a:srgbClr val="595959"/>
                </a:solidFill>
              </a:rPr>
              <a:t>Now we are in the personal computing era, person and machine staring uneasily at each other across the desktop. </a:t>
            </a:r>
          </a:p>
          <a:p>
            <a:pPr eaLnBrk="1" latinLnBrk="0" hangingPunct="1">
              <a:spcBef>
                <a:spcPct val="50000"/>
              </a:spcBef>
              <a:buFont typeface="Wingdings" pitchFamily="2" charset="2"/>
              <a:buNone/>
            </a:pPr>
            <a:r>
              <a:rPr kumimoji="0" lang="en-US" altLang="ko-KR" sz="1800" dirty="0">
                <a:solidFill>
                  <a:srgbClr val="595959"/>
                </a:solidFill>
              </a:rPr>
              <a:t>Next comes ubiquitous computing, or the age of calm technology, when technology recedes into the background of our lives." --Mark Weiser</a:t>
            </a:r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>
            <a:off x="3571875" y="2928938"/>
            <a:ext cx="0" cy="31591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ko-KR" altLang="en-US"/>
          </a:p>
        </p:txBody>
      </p:sp>
      <p:pic>
        <p:nvPicPr>
          <p:cNvPr id="61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789040"/>
            <a:ext cx="1916112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6"/>
          <p:cNvSpPr txBox="1">
            <a:spLocks noChangeArrowheads="1"/>
          </p:cNvSpPr>
          <p:nvPr/>
        </p:nvSpPr>
        <p:spPr bwMode="auto">
          <a:xfrm>
            <a:off x="1285875" y="4052888"/>
            <a:ext cx="671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kumimoji="0" lang="en-US" altLang="ko-KR" sz="1400">
                <a:solidFill>
                  <a:schemeClr val="accent2"/>
                </a:solidFill>
              </a:rPr>
              <a:t>Mobile Ad Hoc Network vs Infrastructure Network</a:t>
            </a:r>
          </a:p>
        </p:txBody>
      </p:sp>
      <p:sp>
        <p:nvSpPr>
          <p:cNvPr id="54275" name="Text Box 7"/>
          <p:cNvSpPr txBox="1">
            <a:spLocks noChangeArrowheads="1"/>
          </p:cNvSpPr>
          <p:nvPr/>
        </p:nvSpPr>
        <p:spPr bwMode="auto">
          <a:xfrm>
            <a:off x="2928938" y="6205538"/>
            <a:ext cx="396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kumimoji="0" lang="en-US" altLang="ko-KR" sz="1400">
                <a:solidFill>
                  <a:schemeClr val="accent2"/>
                </a:solidFill>
              </a:rPr>
              <a:t>Mobile Ad Hoc Network Type</a:t>
            </a:r>
          </a:p>
        </p:txBody>
      </p:sp>
      <p:grpSp>
        <p:nvGrpSpPr>
          <p:cNvPr id="54276" name="그룹 24"/>
          <p:cNvGrpSpPr>
            <a:grpSpLocks/>
          </p:cNvGrpSpPr>
          <p:nvPr/>
        </p:nvGrpSpPr>
        <p:grpSpPr bwMode="auto">
          <a:xfrm>
            <a:off x="2512663" y="116632"/>
            <a:ext cx="6402389" cy="779037"/>
            <a:chOff x="2512662" y="116632"/>
            <a:chExt cx="6402366" cy="779037"/>
          </a:xfrm>
        </p:grpSpPr>
        <p:sp>
          <p:nvSpPr>
            <p:cNvPr id="54280" name="Line 5"/>
            <p:cNvSpPr>
              <a:spLocks noChangeShapeType="1"/>
            </p:cNvSpPr>
            <p:nvPr/>
          </p:nvSpPr>
          <p:spPr bwMode="auto">
            <a:xfrm>
              <a:off x="3071802" y="895669"/>
              <a:ext cx="56880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29" tIns="45714" rIns="91429" bIns="45714"/>
            <a:lstStyle/>
            <a:p>
              <a:endParaRPr lang="ko-KR" altLang="en-US"/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2512662" y="116632"/>
              <a:ext cx="6402366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 anchor="ctr"/>
            <a:lstStyle/>
            <a:p>
              <a:pPr algn="r" latinLnBrk="0">
                <a:defRPr/>
              </a:pPr>
              <a:r>
                <a:rPr kumimoji="0" lang="en-US" altLang="ko-KR" sz="1900" kern="0" dirty="0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5.   Technologies of Ubiquitous Computing</a:t>
              </a:r>
              <a:endParaRPr kumimoji="0" lang="en-US" altLang="ko-KR" sz="1600" kern="0" dirty="0">
                <a:solidFill>
                  <a:schemeClr val="bg1"/>
                </a:solidFill>
                <a:latin typeface="Eurostile" pitchFamily="34" charset="0"/>
                <a:cs typeface="+mj-cs"/>
              </a:endParaRPr>
            </a:p>
          </p:txBody>
        </p:sp>
      </p:grpSp>
      <p:sp>
        <p:nvSpPr>
          <p:cNvPr id="54277" name="직사각형 12"/>
          <p:cNvSpPr>
            <a:spLocks noChangeArrowheads="1"/>
          </p:cNvSpPr>
          <p:nvPr/>
        </p:nvSpPr>
        <p:spPr bwMode="auto">
          <a:xfrm>
            <a:off x="4572000" y="1071563"/>
            <a:ext cx="3929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latinLnBrk="0"/>
            <a:r>
              <a:rPr kumimoji="0" lang="en-US" altLang="ko-KR"/>
              <a:t>Wireless Networking</a:t>
            </a: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1214438" y="1695450"/>
            <a:ext cx="6715125" cy="22860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atinLnBrk="0">
              <a:defRPr/>
            </a:pPr>
            <a:endParaRPr kumimoji="0" lang="ko-KR" altLang="en-US">
              <a:ea typeface="굴림" charset="-127"/>
            </a:endParaRPr>
          </a:p>
        </p:txBody>
      </p:sp>
      <p:sp>
        <p:nvSpPr>
          <p:cNvPr id="54279" name="모서리가 둥근 직사각형 14"/>
          <p:cNvSpPr>
            <a:spLocks noChangeArrowheads="1"/>
          </p:cNvSpPr>
          <p:nvPr/>
        </p:nvSpPr>
        <p:spPr bwMode="auto">
          <a:xfrm>
            <a:off x="2500313" y="4562475"/>
            <a:ext cx="4643437" cy="1643063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atinLnBrk="0"/>
            <a:endParaRPr kumimoji="0" lang="ko-KR" altLang="en-US"/>
          </a:p>
        </p:txBody>
      </p:sp>
    </p:spTree>
    <p:extLst>
      <p:ext uri="{BB962C8B-B14F-4D97-AF65-F5344CB8AC3E}">
        <p14:creationId xmlns:p14="http://schemas.microsoft.com/office/powerpoint/2010/main" val="270755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357188" y="1857375"/>
            <a:ext cx="5000625" cy="4643438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can replicate human tour guide using mobile and hand held technology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makes use of location information to track the user / suggest establishments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maintains history of places visited, for future use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ea typeface="굴림" pitchFamily="50" charset="-127"/>
            </a:endParaRPr>
          </a:p>
        </p:txBody>
      </p:sp>
      <p:sp>
        <p:nvSpPr>
          <p:cNvPr id="58371" name="Line 5"/>
          <p:cNvSpPr>
            <a:spLocks noChangeShapeType="1"/>
          </p:cNvSpPr>
          <p:nvPr/>
        </p:nvSpPr>
        <p:spPr bwMode="auto">
          <a:xfrm>
            <a:off x="4359275" y="895350"/>
            <a:ext cx="4284663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ko-KR" altLang="en-US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2627784" y="116632"/>
            <a:ext cx="64023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r" latinLnBrk="0">
              <a:defRPr/>
            </a:pPr>
            <a:r>
              <a:rPr kumimoji="0" lang="en-US" altLang="ko-KR" sz="1900" kern="0" dirty="0">
                <a:solidFill>
                  <a:schemeClr val="bg1"/>
                </a:solidFill>
                <a:latin typeface="Eurostile" pitchFamily="34" charset="0"/>
                <a:cs typeface="+mj-cs"/>
              </a:rPr>
              <a:t>6.   P r o j e c t s</a:t>
            </a:r>
            <a:endParaRPr kumimoji="0" lang="en-US" altLang="ko-KR" sz="1600" kern="0" dirty="0">
              <a:solidFill>
                <a:schemeClr val="bg1"/>
              </a:solidFill>
              <a:latin typeface="Eurostile" pitchFamily="34" charset="0"/>
              <a:cs typeface="+mj-cs"/>
            </a:endParaRPr>
          </a:p>
        </p:txBody>
      </p:sp>
      <p:sp>
        <p:nvSpPr>
          <p:cNvPr id="58374" name="직사각형 5"/>
          <p:cNvSpPr>
            <a:spLocks noChangeArrowheads="1"/>
          </p:cNvSpPr>
          <p:nvPr/>
        </p:nvSpPr>
        <p:spPr bwMode="auto">
          <a:xfrm>
            <a:off x="4572000" y="1071563"/>
            <a:ext cx="3929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latinLnBrk="0">
              <a:buFont typeface="Wingdings" pitchFamily="2" charset="2"/>
              <a:buNone/>
            </a:pPr>
            <a:r>
              <a:rPr kumimoji="0" lang="en-US" altLang="ko-KR"/>
              <a:t>Cyberguide</a:t>
            </a:r>
          </a:p>
        </p:txBody>
      </p:sp>
      <p:sp>
        <p:nvSpPr>
          <p:cNvPr id="58375" name="모서리가 둥근 직사각형 6"/>
          <p:cNvSpPr>
            <a:spLocks noChangeArrowheads="1"/>
          </p:cNvSpPr>
          <p:nvPr/>
        </p:nvSpPr>
        <p:spPr bwMode="auto">
          <a:xfrm>
            <a:off x="5715000" y="1928813"/>
            <a:ext cx="3071813" cy="4429125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atinLnBrk="0"/>
            <a:endParaRPr kumimoji="0" lang="ko-KR" altLang="en-US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5357813" y="2500313"/>
            <a:ext cx="0" cy="31591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6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357188" y="1857375"/>
            <a:ext cx="5000625" cy="4643438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altLang="ko-KR" sz="2000" dirty="0" smtClean="0">
                <a:ea typeface="굴림" pitchFamily="50" charset="-127"/>
              </a:rPr>
              <a:t>Transparent Interaction</a:t>
            </a:r>
          </a:p>
          <a:p>
            <a:pPr>
              <a:buFontTx/>
              <a:buChar char="-"/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has prototypes with varied interfaces</a:t>
            </a:r>
          </a:p>
          <a:p>
            <a:pPr>
              <a:buFontTx/>
              <a:buChar char="-"/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Speech recognition capability (limited!)</a:t>
            </a:r>
          </a:p>
          <a:p>
            <a:pPr>
              <a:buFontTx/>
              <a:buChar char="-"/>
              <a:defRPr/>
            </a:pPr>
            <a:endParaRPr lang="en-US" altLang="ko-KR" sz="2000" dirty="0" smtClean="0">
              <a:ea typeface="굴림" pitchFamily="50" charset="-127"/>
            </a:endParaRPr>
          </a:p>
          <a:p>
            <a:pPr>
              <a:buFontTx/>
              <a:buNone/>
              <a:defRPr/>
            </a:pPr>
            <a:r>
              <a:rPr lang="en-US" altLang="ko-KR" sz="2000" dirty="0" smtClean="0">
                <a:ea typeface="굴림" pitchFamily="50" charset="-127"/>
              </a:rPr>
              <a:t>Context awareness</a:t>
            </a:r>
          </a:p>
          <a:p>
            <a:pPr>
              <a:buFontTx/>
              <a:buChar char="-"/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‘location’ as the context</a:t>
            </a:r>
          </a:p>
          <a:p>
            <a:pPr>
              <a:buFontTx/>
              <a:buChar char="-"/>
              <a:defRPr/>
            </a:pPr>
            <a:endParaRPr lang="en-US" altLang="ko-KR" sz="2000" dirty="0" smtClean="0">
              <a:ea typeface="굴림" pitchFamily="50" charset="-127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ko-KR" sz="2000" dirty="0" smtClean="0">
                <a:ea typeface="굴림" pitchFamily="50" charset="-127"/>
              </a:rPr>
              <a:t>Automated capture</a:t>
            </a:r>
          </a:p>
          <a:p>
            <a:pPr>
              <a:buFontTx/>
              <a:buChar char="-"/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acquires knowledge from places visited</a:t>
            </a:r>
          </a:p>
          <a:p>
            <a:pPr>
              <a:buFontTx/>
              <a:buNone/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	(to server future visitors)</a:t>
            </a:r>
          </a:p>
          <a:p>
            <a:pPr>
              <a:buFontTx/>
              <a:buChar char="-"/>
              <a:defRPr/>
            </a:pPr>
            <a:endParaRPr lang="en-US" altLang="ko-KR" sz="2000" dirty="0">
              <a:ea typeface="굴림" pitchFamily="50" charset="-127"/>
            </a:endParaRPr>
          </a:p>
        </p:txBody>
      </p:sp>
      <p:sp>
        <p:nvSpPr>
          <p:cNvPr id="59395" name="Line 5"/>
          <p:cNvSpPr>
            <a:spLocks noChangeShapeType="1"/>
          </p:cNvSpPr>
          <p:nvPr/>
        </p:nvSpPr>
        <p:spPr bwMode="auto">
          <a:xfrm>
            <a:off x="4359275" y="895350"/>
            <a:ext cx="4284663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ko-KR" altLang="en-US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2627784" y="95430"/>
            <a:ext cx="64023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r" latinLnBrk="0">
              <a:defRPr/>
            </a:pPr>
            <a:r>
              <a:rPr kumimoji="0" lang="en-US" altLang="ko-KR" sz="1900" kern="0" dirty="0">
                <a:solidFill>
                  <a:schemeClr val="bg1"/>
                </a:solidFill>
                <a:latin typeface="Eurostile" pitchFamily="34" charset="0"/>
                <a:cs typeface="+mj-cs"/>
              </a:rPr>
              <a:t>6.   P r o j e c t s</a:t>
            </a:r>
            <a:endParaRPr kumimoji="0" lang="en-US" altLang="ko-KR" sz="1600" kern="0" dirty="0">
              <a:solidFill>
                <a:schemeClr val="bg1"/>
              </a:solidFill>
              <a:latin typeface="Eurostile" pitchFamily="34" charset="0"/>
              <a:cs typeface="+mj-cs"/>
            </a:endParaRPr>
          </a:p>
        </p:txBody>
      </p:sp>
      <p:sp>
        <p:nvSpPr>
          <p:cNvPr id="59398" name="직사각형 5"/>
          <p:cNvSpPr>
            <a:spLocks noChangeArrowheads="1"/>
          </p:cNvSpPr>
          <p:nvPr/>
        </p:nvSpPr>
        <p:spPr bwMode="auto">
          <a:xfrm>
            <a:off x="4572000" y="1071563"/>
            <a:ext cx="3929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latinLnBrk="0">
              <a:buFont typeface="Wingdings" pitchFamily="2" charset="2"/>
              <a:buNone/>
            </a:pPr>
            <a:r>
              <a:rPr kumimoji="0" lang="en-US" altLang="ko-KR"/>
              <a:t>Cyberguide</a:t>
            </a:r>
          </a:p>
        </p:txBody>
      </p:sp>
      <p:sp>
        <p:nvSpPr>
          <p:cNvPr id="59399" name="모서리가 둥근 직사각형 6"/>
          <p:cNvSpPr>
            <a:spLocks noChangeArrowheads="1"/>
          </p:cNvSpPr>
          <p:nvPr/>
        </p:nvSpPr>
        <p:spPr bwMode="auto">
          <a:xfrm>
            <a:off x="5715000" y="1928813"/>
            <a:ext cx="3071813" cy="4429125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atinLnBrk="0"/>
            <a:endParaRPr kumimoji="0" lang="ko-KR" alt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5357813" y="2500313"/>
            <a:ext cx="0" cy="31591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650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357188" y="1857375"/>
            <a:ext cx="5000625" cy="464343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Special class of sensor network</a:t>
            </a:r>
          </a:p>
          <a:p>
            <a:pPr>
              <a:lnSpc>
                <a:spcPct val="90000"/>
              </a:lnSpc>
              <a:defRPr/>
            </a:pP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Fine sensing granularity</a:t>
            </a:r>
          </a:p>
          <a:p>
            <a:pPr>
              <a:lnSpc>
                <a:spcPct val="90000"/>
              </a:lnSpc>
              <a:defRPr/>
            </a:pP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Applications :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Forest fire warning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Enemy troop monitoring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Large scale Biology or Geology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Smart office spaces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Defense-related sensor networks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pitchFamily="50" charset="-127"/>
              </a:rPr>
              <a:t>Inventory Control</a:t>
            </a:r>
            <a:endParaRPr lang="en-US" altLang="ko-KR" sz="1800" dirty="0">
              <a:solidFill>
                <a:schemeClr val="tx1">
                  <a:lumMod val="65000"/>
                  <a:lumOff val="35000"/>
                </a:schemeClr>
              </a:solidFill>
              <a:ea typeface="굴림" pitchFamily="50" charset="-127"/>
            </a:endParaRPr>
          </a:p>
        </p:txBody>
      </p:sp>
      <p:sp>
        <p:nvSpPr>
          <p:cNvPr id="60419" name="Line 5"/>
          <p:cNvSpPr>
            <a:spLocks noChangeShapeType="1"/>
          </p:cNvSpPr>
          <p:nvPr/>
        </p:nvSpPr>
        <p:spPr bwMode="auto">
          <a:xfrm>
            <a:off x="4359275" y="895350"/>
            <a:ext cx="4284663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ko-KR" altLang="en-US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2656681" y="116632"/>
            <a:ext cx="64023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r" latinLnBrk="0">
              <a:defRPr/>
            </a:pPr>
            <a:r>
              <a:rPr kumimoji="0" lang="en-US" altLang="ko-KR" sz="1900" kern="0" dirty="0">
                <a:solidFill>
                  <a:schemeClr val="bg1"/>
                </a:solidFill>
                <a:latin typeface="Eurostile" pitchFamily="34" charset="0"/>
                <a:cs typeface="+mj-cs"/>
              </a:rPr>
              <a:t>6.   P r o j e c t s</a:t>
            </a:r>
            <a:endParaRPr kumimoji="0" lang="en-US" altLang="ko-KR" sz="1600" kern="0" dirty="0">
              <a:solidFill>
                <a:schemeClr val="bg1"/>
              </a:solidFill>
              <a:latin typeface="Eurostile" pitchFamily="34" charset="0"/>
              <a:cs typeface="+mj-cs"/>
            </a:endParaRPr>
          </a:p>
        </p:txBody>
      </p:sp>
      <p:sp>
        <p:nvSpPr>
          <p:cNvPr id="60422" name="직사각형 5"/>
          <p:cNvSpPr>
            <a:spLocks noChangeArrowheads="1"/>
          </p:cNvSpPr>
          <p:nvPr/>
        </p:nvSpPr>
        <p:spPr bwMode="auto">
          <a:xfrm>
            <a:off x="4572000" y="1071563"/>
            <a:ext cx="3929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latinLnBrk="0">
              <a:buFont typeface="Wingdings" pitchFamily="2" charset="2"/>
              <a:buNone/>
            </a:pPr>
            <a:r>
              <a:rPr kumimoji="0" lang="en-US" altLang="ko-KR"/>
              <a:t>Smart Dust</a:t>
            </a:r>
          </a:p>
        </p:txBody>
      </p:sp>
      <p:sp>
        <p:nvSpPr>
          <p:cNvPr id="60423" name="Line 8"/>
          <p:cNvSpPr>
            <a:spLocks noChangeShapeType="1"/>
          </p:cNvSpPr>
          <p:nvPr/>
        </p:nvSpPr>
        <p:spPr bwMode="auto">
          <a:xfrm>
            <a:off x="5357813" y="2500313"/>
            <a:ext cx="0" cy="31591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ko-KR" altLang="en-US"/>
          </a:p>
        </p:txBody>
      </p:sp>
      <p:sp>
        <p:nvSpPr>
          <p:cNvPr id="60424" name="모서리가 둥근 직사각형 7"/>
          <p:cNvSpPr>
            <a:spLocks noChangeArrowheads="1"/>
          </p:cNvSpPr>
          <p:nvPr/>
        </p:nvSpPr>
        <p:spPr bwMode="auto">
          <a:xfrm>
            <a:off x="5857875" y="2428875"/>
            <a:ext cx="1928813" cy="1643063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atinLnBrk="0"/>
            <a:endParaRPr kumimoji="0" lang="ko-KR" altLang="en-US"/>
          </a:p>
        </p:txBody>
      </p:sp>
      <p:sp>
        <p:nvSpPr>
          <p:cNvPr id="60425" name="모서리가 둥근 직사각형 8"/>
          <p:cNvSpPr>
            <a:spLocks noChangeArrowheads="1"/>
          </p:cNvSpPr>
          <p:nvPr/>
        </p:nvSpPr>
        <p:spPr bwMode="auto">
          <a:xfrm>
            <a:off x="5857875" y="4143375"/>
            <a:ext cx="1928813" cy="1643063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atinLnBrk="0"/>
            <a:endParaRPr kumimoji="0" lang="ko-KR" altLang="en-US"/>
          </a:p>
        </p:txBody>
      </p:sp>
    </p:spTree>
    <p:extLst>
      <p:ext uri="{BB962C8B-B14F-4D97-AF65-F5344CB8AC3E}">
        <p14:creationId xmlns:p14="http://schemas.microsoft.com/office/powerpoint/2010/main" val="314669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Line 5"/>
          <p:cNvSpPr>
            <a:spLocks noChangeShapeType="1"/>
          </p:cNvSpPr>
          <p:nvPr/>
        </p:nvSpPr>
        <p:spPr bwMode="auto">
          <a:xfrm>
            <a:off x="4359275" y="548680"/>
            <a:ext cx="4284663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ko-KR" altLang="en-US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2690019" y="116632"/>
            <a:ext cx="64023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r" latinLnBrk="0">
              <a:defRPr/>
            </a:pPr>
            <a:r>
              <a:rPr kumimoji="0" lang="en-US" altLang="ko-KR" sz="1900" kern="0" dirty="0">
                <a:solidFill>
                  <a:schemeClr val="bg1"/>
                </a:solidFill>
                <a:latin typeface="Eurostile" pitchFamily="34" charset="0"/>
                <a:cs typeface="+mj-cs"/>
              </a:rPr>
              <a:t>6.   P r o j e c t s</a:t>
            </a:r>
            <a:endParaRPr kumimoji="0" lang="en-US" altLang="ko-KR" sz="1600" kern="0" dirty="0">
              <a:solidFill>
                <a:schemeClr val="bg1"/>
              </a:solidFill>
              <a:latin typeface="Eurostile" pitchFamily="34" charset="0"/>
              <a:cs typeface="+mj-cs"/>
            </a:endParaRPr>
          </a:p>
        </p:txBody>
      </p:sp>
      <p:sp>
        <p:nvSpPr>
          <p:cNvPr id="61445" name="직사각형 5"/>
          <p:cNvSpPr>
            <a:spLocks noChangeArrowheads="1"/>
          </p:cNvSpPr>
          <p:nvPr/>
        </p:nvSpPr>
        <p:spPr bwMode="auto">
          <a:xfrm>
            <a:off x="4572000" y="724893"/>
            <a:ext cx="3929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latinLnBrk="0">
              <a:buFont typeface="Wingdings" pitchFamily="2" charset="2"/>
              <a:buNone/>
            </a:pPr>
            <a:r>
              <a:rPr kumimoji="0" lang="en-US" altLang="ko-KR"/>
              <a:t>Smart Dust</a:t>
            </a: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214313" y="1653580"/>
            <a:ext cx="2500312" cy="2214563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atinLnBrk="0">
              <a:defRPr/>
            </a:pPr>
            <a:endParaRPr kumimoji="0" lang="ko-KR" altLang="en-US">
              <a:ea typeface="굴림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214313" y="4082455"/>
            <a:ext cx="2500312" cy="2214563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atinLnBrk="0">
              <a:defRPr/>
            </a:pPr>
            <a:endParaRPr kumimoji="0" lang="ko-KR" altLang="en-US">
              <a:ea typeface="굴림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3000375" y="4082455"/>
            <a:ext cx="2500313" cy="2214563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atinLnBrk="0">
              <a:defRPr/>
            </a:pPr>
            <a:endParaRPr kumimoji="0" lang="ko-KR" altLang="en-US">
              <a:ea typeface="굴림" charset="-127"/>
            </a:endParaRPr>
          </a:p>
        </p:txBody>
      </p:sp>
      <p:sp>
        <p:nvSpPr>
          <p:cNvPr id="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8938" y="1634530"/>
            <a:ext cx="5757862" cy="23050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charset="-127"/>
              </a:rPr>
              <a:t>Power</a:t>
            </a:r>
          </a:p>
          <a:p>
            <a:pPr lvl="1" eaLnBrk="1" hangingPunct="1"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charset="-127"/>
              </a:rPr>
              <a:t>Survive for extended amount of time</a:t>
            </a:r>
          </a:p>
          <a:p>
            <a:pPr eaLnBrk="1" hangingPunct="1"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charset="-127"/>
              </a:rPr>
              <a:t>Computation</a:t>
            </a:r>
          </a:p>
          <a:p>
            <a:pPr lvl="1" eaLnBrk="1" hangingPunct="1"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charset="-127"/>
              </a:rPr>
              <a:t>Process Sensor Data and Communicate</a:t>
            </a:r>
          </a:p>
          <a:p>
            <a:pPr eaLnBrk="1" hangingPunct="1"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charset="-127"/>
              </a:rPr>
              <a:t>Sensors</a:t>
            </a:r>
          </a:p>
          <a:p>
            <a:pPr lvl="1" eaLnBrk="1" hangingPunct="1"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charset="-127"/>
              </a:rPr>
              <a:t>To Interface to the environment</a:t>
            </a:r>
          </a:p>
          <a:p>
            <a:pPr eaLnBrk="1" hangingPunct="1">
              <a:defRPr/>
            </a:pPr>
            <a:endParaRPr lang="en-US" altLang="ko-KR" sz="2000" dirty="0" smtClean="0">
              <a:solidFill>
                <a:schemeClr val="tx1">
                  <a:lumMod val="65000"/>
                  <a:lumOff val="35000"/>
                </a:schemeClr>
              </a:solidFill>
              <a:ea typeface="굴림" charset="-127"/>
            </a:endParaRPr>
          </a:p>
          <a:p>
            <a:pPr lvl="1" eaLnBrk="1" hangingPunct="1">
              <a:buFontTx/>
              <a:buNone/>
              <a:defRPr/>
            </a:pPr>
            <a:endParaRPr lang="en-US" altLang="ko-KR" sz="2000" dirty="0" smtClean="0">
              <a:solidFill>
                <a:schemeClr val="tx1">
                  <a:lumMod val="65000"/>
                  <a:lumOff val="35000"/>
                </a:schemeClr>
              </a:solidFill>
              <a:ea typeface="굴림" charset="-127"/>
            </a:endParaRPr>
          </a:p>
          <a:p>
            <a:pPr marL="742950" lvl="1" indent="-285750" eaLnBrk="1" hangingPunct="1">
              <a:buClr>
                <a:schemeClr val="folHlink"/>
              </a:buClr>
              <a:buSzPct val="65000"/>
              <a:buFont typeface="Wingdings" pitchFamily="2" charset="2"/>
              <a:buChar char="n"/>
              <a:defRPr/>
            </a:pPr>
            <a:endParaRPr lang="en-US" altLang="ko-KR" sz="2000" dirty="0" smtClean="0">
              <a:solidFill>
                <a:schemeClr val="tx1">
                  <a:lumMod val="65000"/>
                  <a:lumOff val="35000"/>
                </a:schemeClr>
              </a:solidFill>
              <a:ea typeface="굴림" charset="-127"/>
            </a:endParaRPr>
          </a:p>
          <a:p>
            <a:pPr lvl="1" eaLnBrk="1" hangingPunct="1">
              <a:defRPr/>
            </a:pPr>
            <a:endParaRPr lang="en-US" altLang="ko-KR" sz="2000" dirty="0" smtClean="0">
              <a:solidFill>
                <a:schemeClr val="tx1">
                  <a:lumMod val="65000"/>
                  <a:lumOff val="35000"/>
                </a:schemeClr>
              </a:solidFill>
              <a:ea typeface="굴림" charset="-127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533400" y="270133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  <a:ea typeface="굴림" charset="-127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33400" y="376813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  <a:ea typeface="굴림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643563" y="4153893"/>
            <a:ext cx="3214687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charset="-127"/>
              </a:rPr>
              <a:t>    Communication</a:t>
            </a:r>
          </a:p>
          <a:p>
            <a:pPr lvl="1">
              <a:buFont typeface="Times New Roman" pitchFamily="18" charset="0"/>
              <a:buChar char="−"/>
              <a:defRPr/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charset="-127"/>
              </a:rPr>
              <a:t> To glue the pieces of information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179512" y="955080"/>
            <a:ext cx="5976664" cy="441325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dirty="0">
                <a:ea typeface="굴림" charset="-127"/>
              </a:rPr>
              <a:t>Key Features of these electronic particles</a:t>
            </a:r>
            <a:endParaRPr lang="ko-KR" altLang="en-US" sz="2000" dirty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412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Line 5"/>
          <p:cNvSpPr>
            <a:spLocks noChangeShapeType="1"/>
          </p:cNvSpPr>
          <p:nvPr/>
        </p:nvSpPr>
        <p:spPr bwMode="auto">
          <a:xfrm>
            <a:off x="4359275" y="895350"/>
            <a:ext cx="4284663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ko-KR" altLang="en-US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2741612" y="188640"/>
            <a:ext cx="64023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r" latinLnBrk="0">
              <a:defRPr/>
            </a:pPr>
            <a:r>
              <a:rPr kumimoji="0" lang="en-US" altLang="ko-KR" sz="1900" kern="0" dirty="0">
                <a:solidFill>
                  <a:schemeClr val="bg1"/>
                </a:solidFill>
                <a:latin typeface="Eurostile" pitchFamily="34" charset="0"/>
                <a:cs typeface="+mj-cs"/>
              </a:rPr>
              <a:t>6.   P r o j e c t s</a:t>
            </a:r>
            <a:endParaRPr kumimoji="0" lang="en-US" altLang="ko-KR" sz="1600" kern="0" dirty="0">
              <a:solidFill>
                <a:schemeClr val="bg1"/>
              </a:solidFill>
              <a:latin typeface="Eurostile" pitchFamily="34" charset="0"/>
              <a:cs typeface="+mj-cs"/>
            </a:endParaRPr>
          </a:p>
        </p:txBody>
      </p:sp>
      <p:sp>
        <p:nvSpPr>
          <p:cNvPr id="62469" name="직사각형 5"/>
          <p:cNvSpPr>
            <a:spLocks noChangeArrowheads="1"/>
          </p:cNvSpPr>
          <p:nvPr/>
        </p:nvSpPr>
        <p:spPr bwMode="auto">
          <a:xfrm>
            <a:off x="4572000" y="692696"/>
            <a:ext cx="3929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latinLnBrk="0">
              <a:buFont typeface="Wingdings" pitchFamily="2" charset="2"/>
              <a:buNone/>
            </a:pPr>
            <a:r>
              <a:rPr kumimoji="0" lang="en-US" altLang="ko-KR"/>
              <a:t>Smart Dust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33400" y="3735933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  <a:ea typeface="굴림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236538" y="1143546"/>
            <a:ext cx="5907087" cy="782637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2000" dirty="0">
                <a:ea typeface="굴림" charset="-127"/>
              </a:rPr>
              <a:t>What is really behind the race?</a:t>
            </a:r>
            <a:br>
              <a:rPr lang="en-US" altLang="ko-KR" sz="2000" dirty="0">
                <a:ea typeface="굴림" charset="-127"/>
              </a:rPr>
            </a:br>
            <a:r>
              <a:rPr lang="en-US" altLang="ko-KR" sz="2000" dirty="0">
                <a:ea typeface="굴림" charset="-127"/>
              </a:rPr>
              <a:t>Computer Science!</a:t>
            </a:r>
            <a:endParaRPr lang="ko-KR" altLang="en-US" sz="2000" dirty="0">
              <a:ea typeface="굴림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85750" y="1980158"/>
            <a:ext cx="6500813" cy="4248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SzPct val="65000"/>
              <a:defRPr/>
            </a:pPr>
            <a:r>
              <a:rPr lang="en-US" altLang="ko-KR" sz="2000" dirty="0">
                <a:ea typeface="굴림" charset="-127"/>
              </a:rPr>
              <a:t>Ad hoc Networking</a:t>
            </a:r>
          </a:p>
          <a:p>
            <a:pPr marL="742950" lvl="1" indent="-285750">
              <a:lnSpc>
                <a:spcPct val="150000"/>
              </a:lnSpc>
              <a:buClr>
                <a:schemeClr val="folHlink"/>
              </a:buClr>
              <a:buSzPct val="65000"/>
              <a:buFont typeface="Times New Roman" pitchFamily="18" charset="0"/>
              <a:buChar char="−"/>
              <a:defRPr/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charset="-127"/>
              </a:rPr>
              <a:t>Dynamic Reconfigurable network</a:t>
            </a:r>
          </a:p>
          <a:p>
            <a:pPr marL="742950" lvl="1" indent="-285750">
              <a:lnSpc>
                <a:spcPct val="150000"/>
              </a:lnSpc>
              <a:buClr>
                <a:schemeClr val="folHlink"/>
              </a:buClr>
              <a:buSzPct val="65000"/>
              <a:buFont typeface="Times New Roman" pitchFamily="18" charset="0"/>
              <a:buChar char="−"/>
              <a:defRPr/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charset="-127"/>
              </a:rPr>
              <a:t>Scalability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2000" dirty="0">
                <a:ea typeface="굴림" charset="-127"/>
              </a:rPr>
              <a:t>Distributed Processing</a:t>
            </a:r>
          </a:p>
          <a:p>
            <a:pPr marL="742950" lvl="1" indent="-285750">
              <a:lnSpc>
                <a:spcPct val="150000"/>
              </a:lnSpc>
              <a:buClr>
                <a:schemeClr val="folHlink"/>
              </a:buClr>
              <a:buSzPct val="65000"/>
              <a:buFont typeface="Times New Roman" pitchFamily="18" charset="0"/>
              <a:buChar char="−"/>
              <a:defRPr/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charset="-127"/>
              </a:rPr>
              <a:t>Network Oriented Operating Systems</a:t>
            </a:r>
          </a:p>
          <a:p>
            <a:pPr marL="742950" lvl="1" indent="-285750">
              <a:lnSpc>
                <a:spcPct val="150000"/>
              </a:lnSpc>
              <a:buClr>
                <a:schemeClr val="folHlink"/>
              </a:buClr>
              <a:buSzPct val="65000"/>
              <a:buFont typeface="Times New Roman" pitchFamily="18" charset="0"/>
              <a:buChar char="−"/>
              <a:defRPr/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charset="-127"/>
              </a:rPr>
              <a:t>Data Aggregation</a:t>
            </a:r>
          </a:p>
          <a:p>
            <a:pPr marL="342900" indent="-285750">
              <a:lnSpc>
                <a:spcPct val="150000"/>
              </a:lnSpc>
              <a:buClr>
                <a:schemeClr val="folHlink"/>
              </a:buClr>
              <a:buSzPct val="65000"/>
              <a:defRPr/>
            </a:pPr>
            <a:r>
              <a:rPr lang="en-US" altLang="ko-KR" sz="2000" dirty="0">
                <a:ea typeface="굴림" charset="-127"/>
              </a:rPr>
              <a:t>Data Fusion</a:t>
            </a:r>
          </a:p>
          <a:p>
            <a:pPr lvl="1">
              <a:lnSpc>
                <a:spcPct val="150000"/>
              </a:lnSpc>
              <a:buFont typeface="Times New Roman" pitchFamily="18" charset="0"/>
              <a:buChar char="−"/>
              <a:defRPr/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charset="-127"/>
              </a:rPr>
              <a:t> An efficient semantic to diffuse data in the network</a:t>
            </a:r>
          </a:p>
          <a:p>
            <a:pPr lvl="1">
              <a:lnSpc>
                <a:spcPct val="150000"/>
              </a:lnSpc>
              <a:buFont typeface="Times New Roman" pitchFamily="18" charset="0"/>
              <a:buChar char="−"/>
              <a:defRPr/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charset="-127"/>
              </a:rPr>
              <a:t> Interpretation of multimodal sensing</a:t>
            </a:r>
            <a:endParaRPr lang="ko-KR" altLang="en-US" dirty="0">
              <a:ea typeface="굴림" charset="-127"/>
            </a:endParaRPr>
          </a:p>
        </p:txBody>
      </p:sp>
      <p:pic>
        <p:nvPicPr>
          <p:cNvPr id="21" name="Picture 4" descr="w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764381"/>
            <a:ext cx="4038600" cy="2359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766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슬라이드 번호 개체 틀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fld id="{23EBF40B-BF33-4482-ABBF-149EAD880888}" type="slidenum">
              <a:rPr kumimoji="0" lang="en-US" altLang="ko-KR" sz="1400" smtClean="0"/>
              <a:pPr eaLnBrk="1" hangingPunct="1"/>
              <a:t>56</a:t>
            </a:fld>
            <a:endParaRPr kumimoji="0" lang="en-US" altLang="ko-KR" sz="1400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8229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000" dirty="0" smtClean="0">
                <a:ea typeface="굴림" charset="-127"/>
              </a:rPr>
              <a:t>Power: </a:t>
            </a:r>
            <a:r>
              <a:rPr lang="en-US" altLang="ko-KR" sz="2000" dirty="0" smtClean="0">
                <a:solidFill>
                  <a:srgbClr val="FF3300"/>
                </a:solidFill>
                <a:ea typeface="굴림" charset="-127"/>
              </a:rPr>
              <a:t>Lithium</a:t>
            </a:r>
            <a:r>
              <a:rPr lang="en-US" altLang="ko-KR" sz="2000" dirty="0" smtClean="0">
                <a:ea typeface="굴림" charset="-127"/>
              </a:rPr>
              <a:t> Battery</a:t>
            </a:r>
          </a:p>
          <a:p>
            <a:pPr eaLnBrk="1" hangingPunct="1">
              <a:defRPr/>
            </a:pPr>
            <a:endParaRPr lang="en-US" altLang="ko-KR" sz="2000" dirty="0" smtClean="0">
              <a:ea typeface="굴림" charset="-127"/>
            </a:endParaRPr>
          </a:p>
          <a:p>
            <a:pPr lvl="1" eaLnBrk="1" hangingPunct="1"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charset="-127"/>
              </a:rPr>
              <a:t>Big Problem</a:t>
            </a:r>
          </a:p>
          <a:p>
            <a:pPr lvl="1" eaLnBrk="1" hangingPunct="1"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charset="-127"/>
              </a:rPr>
              <a:t>Low capacity per unit of mass and volume</a:t>
            </a:r>
          </a:p>
          <a:p>
            <a:pPr lvl="1" eaLnBrk="1" hangingPunct="1"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charset="-127"/>
              </a:rPr>
              <a:t>Needs support by sleep mechanism and low power techniques</a:t>
            </a:r>
          </a:p>
          <a:p>
            <a:pPr lvl="1" eaLnBrk="1" hangingPunct="1"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charset="-127"/>
              </a:rPr>
              <a:t>Not really so much innovation after Volta!</a:t>
            </a:r>
          </a:p>
          <a:p>
            <a:pPr lvl="2" eaLnBrk="1" hangingPunct="1"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charset="-127"/>
              </a:rPr>
              <a:t>Solar</a:t>
            </a:r>
          </a:p>
          <a:p>
            <a:pPr lvl="2" eaLnBrk="1" hangingPunct="1"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charset="-127"/>
              </a:rPr>
              <a:t>Vibration</a:t>
            </a:r>
          </a:p>
          <a:p>
            <a:pPr lvl="2" eaLnBrk="1" hangingPunct="1"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charset="-127"/>
              </a:rPr>
              <a:t>Acoustic noise</a:t>
            </a:r>
          </a:p>
          <a:p>
            <a:pPr lvl="2" eaLnBrk="1" hangingPunct="1"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charset="-127"/>
              </a:rPr>
              <a:t>Thermal conversion</a:t>
            </a:r>
          </a:p>
          <a:p>
            <a:pPr lvl="2" eaLnBrk="1" hangingPunct="1"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charset="-127"/>
              </a:rPr>
              <a:t>Nuclear Reaction</a:t>
            </a:r>
          </a:p>
          <a:p>
            <a:pPr lvl="2" eaLnBrk="1" hangingPunct="1"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charset="-127"/>
              </a:rPr>
              <a:t>Fuel Cells</a:t>
            </a:r>
          </a:p>
        </p:txBody>
      </p:sp>
      <p:pic>
        <p:nvPicPr>
          <p:cNvPr id="15365" name="Picture 5" descr="Volta's Electrical Battery Inven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8" y="4643446"/>
            <a:ext cx="2901950" cy="1981200"/>
          </a:xfrm>
          <a:effectLst>
            <a:softEdge rad="112500"/>
          </a:effectLst>
        </p:spPr>
      </p:pic>
      <p:grpSp>
        <p:nvGrpSpPr>
          <p:cNvPr id="63493" name="그룹 11"/>
          <p:cNvGrpSpPr>
            <a:grpSpLocks/>
          </p:cNvGrpSpPr>
          <p:nvPr/>
        </p:nvGrpSpPr>
        <p:grpSpPr bwMode="auto">
          <a:xfrm>
            <a:off x="2627784" y="188640"/>
            <a:ext cx="6402388" cy="1344885"/>
            <a:chOff x="2627784" y="188640"/>
            <a:chExt cx="6402388" cy="1344885"/>
          </a:xfrm>
        </p:grpSpPr>
        <p:sp>
          <p:nvSpPr>
            <p:cNvPr id="63494" name="Line 5"/>
            <p:cNvSpPr>
              <a:spLocks noChangeShapeType="1"/>
            </p:cNvSpPr>
            <p:nvPr/>
          </p:nvSpPr>
          <p:spPr bwMode="auto">
            <a:xfrm>
              <a:off x="4359275" y="895350"/>
              <a:ext cx="4284663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29" tIns="45714" rIns="91429" bIns="45714"/>
            <a:lstStyle/>
            <a:p>
              <a:endParaRPr lang="ko-KR" altLang="en-US"/>
            </a:p>
          </p:txBody>
        </p:sp>
        <p:sp>
          <p:nvSpPr>
            <p:cNvPr id="9" name="Rectangle 3"/>
            <p:cNvSpPr txBox="1">
              <a:spLocks noChangeArrowheads="1"/>
            </p:cNvSpPr>
            <p:nvPr/>
          </p:nvSpPr>
          <p:spPr bwMode="auto">
            <a:xfrm>
              <a:off x="2627784" y="188640"/>
              <a:ext cx="6402388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 anchor="ctr"/>
            <a:lstStyle/>
            <a:p>
              <a:pPr algn="r" latinLnBrk="0">
                <a:defRPr/>
              </a:pPr>
              <a:r>
                <a:rPr kumimoji="0" lang="en-US" altLang="ko-KR" sz="1900" kern="0" dirty="0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6.   P r o j e c t s</a:t>
              </a:r>
              <a:endParaRPr kumimoji="0" lang="en-US" altLang="ko-KR" sz="1600" kern="0" dirty="0">
                <a:solidFill>
                  <a:schemeClr val="bg1"/>
                </a:solidFill>
                <a:latin typeface="Eurostile" pitchFamily="34" charset="0"/>
                <a:cs typeface="+mj-cs"/>
              </a:endParaRPr>
            </a:p>
          </p:txBody>
        </p:sp>
        <p:sp>
          <p:nvSpPr>
            <p:cNvPr id="63497" name="직사각형 5"/>
            <p:cNvSpPr>
              <a:spLocks noChangeArrowheads="1"/>
            </p:cNvSpPr>
            <p:nvPr/>
          </p:nvSpPr>
          <p:spPr bwMode="auto">
            <a:xfrm>
              <a:off x="4572000" y="1071563"/>
              <a:ext cx="3929063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 latinLnBrk="0">
                <a:buFont typeface="Wingdings" pitchFamily="2" charset="2"/>
                <a:buNone/>
              </a:pPr>
              <a:r>
                <a:rPr kumimoji="0" lang="en-US" altLang="ko-KR"/>
                <a:t>Smart Dust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306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슬라이드 번호 개체 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fld id="{5E4CE2D0-93EE-4700-853F-0347E236693B}" type="slidenum">
              <a:rPr kumimoji="0" lang="en-US" altLang="ko-KR" sz="1400" smtClean="0"/>
              <a:pPr eaLnBrk="1" hangingPunct="1"/>
              <a:t>57</a:t>
            </a:fld>
            <a:endParaRPr kumimoji="0" lang="en-US" altLang="ko-KR" sz="1400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868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ko-KR" sz="2000" dirty="0" smtClean="0">
                <a:ea typeface="굴림" charset="-127"/>
              </a:rPr>
              <a:t>Sensors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ko-KR" sz="2000" dirty="0" smtClean="0">
                <a:ea typeface="굴림" charset="-127"/>
              </a:rPr>
              <a:t>Motion Sensing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charset="-127"/>
              </a:rPr>
              <a:t>Magnetometer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charset="-127"/>
              </a:rPr>
              <a:t>Study 3 Element of Earth Magnetic field (Compass)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charset="-127"/>
              </a:rPr>
              <a:t>Accelerometer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charset="-127"/>
              </a:rPr>
              <a:t>To measure Local vertical (tilt switch) or measure motion vectors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ko-KR" sz="2000" dirty="0" smtClean="0">
                <a:ea typeface="굴림" charset="-127"/>
              </a:rPr>
              <a:t>Environmental Sensing(Weather Monitoring)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charset="-127"/>
              </a:rPr>
              <a:t>Pressure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charset="-127"/>
              </a:rPr>
              <a:t>Barometer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charset="-127"/>
              </a:rPr>
              <a:t>Temperature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charset="-127"/>
              </a:rPr>
              <a:t>Light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charset="-127"/>
              </a:rPr>
              <a:t>Humidity</a:t>
            </a:r>
            <a:endParaRPr lang="en-US" altLang="ko-KR" sz="1600" dirty="0" smtClean="0">
              <a:solidFill>
                <a:schemeClr val="tx1">
                  <a:lumMod val="65000"/>
                  <a:lumOff val="35000"/>
                </a:schemeClr>
              </a:solidFill>
              <a:ea typeface="굴림" charset="-127"/>
            </a:endParaRPr>
          </a:p>
        </p:txBody>
      </p:sp>
      <p:grpSp>
        <p:nvGrpSpPr>
          <p:cNvPr id="64516" name="그룹 4"/>
          <p:cNvGrpSpPr>
            <a:grpSpLocks/>
          </p:cNvGrpSpPr>
          <p:nvPr/>
        </p:nvGrpSpPr>
        <p:grpSpPr bwMode="auto">
          <a:xfrm>
            <a:off x="2720096" y="66675"/>
            <a:ext cx="6402388" cy="1466850"/>
            <a:chOff x="2720096" y="66675"/>
            <a:chExt cx="6402388" cy="1466850"/>
          </a:xfrm>
        </p:grpSpPr>
        <p:sp>
          <p:nvSpPr>
            <p:cNvPr id="64517" name="Line 5"/>
            <p:cNvSpPr>
              <a:spLocks noChangeShapeType="1"/>
            </p:cNvSpPr>
            <p:nvPr/>
          </p:nvSpPr>
          <p:spPr bwMode="auto">
            <a:xfrm>
              <a:off x="4359275" y="895350"/>
              <a:ext cx="4284663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29" tIns="45714" rIns="91429" bIns="45714"/>
            <a:lstStyle/>
            <a:p>
              <a:endParaRPr lang="ko-KR" altLang="en-US"/>
            </a:p>
          </p:txBody>
        </p:sp>
        <p:sp>
          <p:nvSpPr>
            <p:cNvPr id="9" name="Rectangle 3"/>
            <p:cNvSpPr txBox="1">
              <a:spLocks noChangeArrowheads="1"/>
            </p:cNvSpPr>
            <p:nvPr/>
          </p:nvSpPr>
          <p:spPr bwMode="auto">
            <a:xfrm>
              <a:off x="2720096" y="66675"/>
              <a:ext cx="6402388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 anchor="ctr"/>
            <a:lstStyle/>
            <a:p>
              <a:pPr algn="r" latinLnBrk="0">
                <a:defRPr/>
              </a:pPr>
              <a:r>
                <a:rPr kumimoji="0" lang="en-US" altLang="ko-KR" sz="1900" kern="0" dirty="0">
                  <a:solidFill>
                    <a:schemeClr val="bg1"/>
                  </a:solidFill>
                  <a:latin typeface="Eurostile" pitchFamily="34" charset="0"/>
                  <a:cs typeface="+mj-cs"/>
                </a:rPr>
                <a:t>6.   P r o j e c t s</a:t>
              </a:r>
              <a:endParaRPr kumimoji="0" lang="en-US" altLang="ko-KR" sz="1600" kern="0" dirty="0">
                <a:solidFill>
                  <a:schemeClr val="bg1"/>
                </a:solidFill>
                <a:latin typeface="Eurostile" pitchFamily="34" charset="0"/>
                <a:cs typeface="+mj-cs"/>
              </a:endParaRPr>
            </a:p>
          </p:txBody>
        </p:sp>
        <p:sp>
          <p:nvSpPr>
            <p:cNvPr id="64520" name="직사각형 5"/>
            <p:cNvSpPr>
              <a:spLocks noChangeArrowheads="1"/>
            </p:cNvSpPr>
            <p:nvPr/>
          </p:nvSpPr>
          <p:spPr bwMode="auto">
            <a:xfrm>
              <a:off x="4572000" y="1071563"/>
              <a:ext cx="3929063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 latinLnBrk="0">
                <a:buFont typeface="Wingdings" pitchFamily="2" charset="2"/>
                <a:buNone/>
              </a:pPr>
              <a:r>
                <a:rPr kumimoji="0" lang="en-US" altLang="ko-KR"/>
                <a:t>Smart Dust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504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그림 3" descr="df200601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928813"/>
            <a:ext cx="5851525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88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제목 5"/>
          <p:cNvSpPr>
            <a:spLocks noGrp="1"/>
          </p:cNvSpPr>
          <p:nvPr>
            <p:ph type="ctrTitle"/>
          </p:nvPr>
        </p:nvSpPr>
        <p:spPr>
          <a:xfrm>
            <a:off x="971600" y="4437112"/>
            <a:ext cx="7772400" cy="1754188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ko-KR" sz="6000" dirty="0" smtClean="0">
                <a:solidFill>
                  <a:schemeClr val="bg1"/>
                </a:solidFill>
                <a:latin typeface="BroadwayEngraved BT" pitchFamily="2" charset="0"/>
                <a:ea typeface="Gulim" pitchFamily="50" charset="-127"/>
                <a:cs typeface="Times New Roman" pitchFamily="18" charset="0"/>
              </a:rPr>
              <a:t>Thank you ! </a:t>
            </a:r>
            <a:br>
              <a:rPr lang="en-US" altLang="ko-KR" sz="6000" dirty="0" smtClean="0">
                <a:solidFill>
                  <a:schemeClr val="bg1"/>
                </a:solidFill>
                <a:latin typeface="BroadwayEngraved BT" pitchFamily="2" charset="0"/>
                <a:ea typeface="Gulim" pitchFamily="50" charset="-127"/>
                <a:cs typeface="Times New Roman" pitchFamily="18" charset="0"/>
              </a:rPr>
            </a:br>
            <a:r>
              <a:rPr lang="en-US" altLang="ko-KR" sz="6000" dirty="0" smtClean="0">
                <a:solidFill>
                  <a:schemeClr val="bg1"/>
                </a:solidFill>
                <a:latin typeface="BroadwayEngraved BT" pitchFamily="2" charset="0"/>
                <a:ea typeface="Gulim" pitchFamily="50" charset="-127"/>
                <a:cs typeface="Times New Roman" pitchFamily="18" charset="0"/>
              </a:rPr>
              <a:t>Q &amp; A</a:t>
            </a:r>
            <a:endParaRPr lang="ko-KR" altLang="en-US" sz="6000" dirty="0" smtClean="0">
              <a:solidFill>
                <a:schemeClr val="bg1"/>
              </a:solidFill>
              <a:latin typeface="BroadwayEngraved BT" pitchFamily="2" charset="0"/>
              <a:ea typeface="Gulim" pitchFamily="50" charset="-127"/>
              <a:cs typeface="Times New Roman" pitchFamily="18" charset="0"/>
            </a:endParaRPr>
          </a:p>
        </p:txBody>
      </p:sp>
      <p:pic>
        <p:nvPicPr>
          <p:cNvPr id="3" name="Picture 3" descr="j01781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4664"/>
            <a:ext cx="3002533" cy="330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/>
          <p:cNvSpPr txBox="1">
            <a:spLocks noChangeArrowheads="1"/>
          </p:cNvSpPr>
          <p:nvPr/>
        </p:nvSpPr>
        <p:spPr bwMode="auto">
          <a:xfrm>
            <a:off x="-71438" y="5889625"/>
            <a:ext cx="9144001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21" tIns="41010" rIns="82021" bIns="41010">
            <a:spAutoFit/>
          </a:bodyPr>
          <a:lstStyle>
            <a:lvl1pPr defTabSz="8191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8191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8191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8191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8191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latinLnBrk="0" hangingPunct="1"/>
            <a:r>
              <a:rPr kumimoji="0" lang="en-US" altLang="ko-KR" sz="1400" b="1">
                <a:solidFill>
                  <a:srgbClr val="1428FF"/>
                </a:solidFill>
                <a:latin typeface="Arial" charset="0"/>
                <a:cs typeface="Arial" charset="0"/>
              </a:rPr>
              <a:t>Embedded Virtuality                                                    </a:t>
            </a:r>
            <a:r>
              <a:rPr kumimoji="0" lang="en-US" altLang="ko-KR" sz="1400" b="1">
                <a:solidFill>
                  <a:srgbClr val="C00000"/>
                </a:solidFill>
                <a:latin typeface="Arial" charset="0"/>
                <a:cs typeface="Arial" charset="0"/>
              </a:rPr>
              <a:t>Embodied Virtuality</a:t>
            </a:r>
          </a:p>
          <a:p>
            <a:pPr algn="ctr" eaLnBrk="1" latinLnBrk="0" hangingPunct="1"/>
            <a:r>
              <a:rPr kumimoji="0" lang="en-US" altLang="ko-KR" sz="1400" b="1">
                <a:solidFill>
                  <a:srgbClr val="1428FF"/>
                </a:solidFill>
                <a:latin typeface="Arial" charset="0"/>
                <a:cs typeface="Arial" charset="0"/>
              </a:rPr>
              <a:t>         (Virtual Reality)                                                     </a:t>
            </a:r>
            <a:r>
              <a:rPr kumimoji="0" lang="en-US" altLang="ko-KR" sz="1400" b="1">
                <a:solidFill>
                  <a:srgbClr val="C00000"/>
                </a:solidFill>
                <a:latin typeface="Arial" charset="0"/>
                <a:cs typeface="Arial" charset="0"/>
              </a:rPr>
              <a:t>(Ubiquitous Computing)</a:t>
            </a:r>
            <a:r>
              <a:rPr kumimoji="0" lang="en-US" altLang="ko-KR" sz="1400" b="1">
                <a:solidFill>
                  <a:srgbClr val="1428FF"/>
                </a:solidFill>
                <a:latin typeface="Arial" charset="0"/>
                <a:cs typeface="Arial" charset="0"/>
              </a:rPr>
              <a:t>           </a:t>
            </a:r>
          </a:p>
        </p:txBody>
      </p:sp>
      <p:sp>
        <p:nvSpPr>
          <p:cNvPr id="7171" name="AutoShape 10"/>
          <p:cNvSpPr>
            <a:spLocks noChangeArrowheads="1"/>
          </p:cNvSpPr>
          <p:nvPr/>
        </p:nvSpPr>
        <p:spPr bwMode="auto">
          <a:xfrm>
            <a:off x="785813" y="5857875"/>
            <a:ext cx="7550150" cy="5715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9" tIns="45714" rIns="91429" bIns="45714" anchor="ctr"/>
          <a:lstStyle/>
          <a:p>
            <a:pPr latinLnBrk="0"/>
            <a:endParaRPr kumimoji="0" lang="ko-KR" altLang="en-US"/>
          </a:p>
        </p:txBody>
      </p:sp>
      <p:pic>
        <p:nvPicPr>
          <p:cNvPr id="7172" name="Picture 1027" descr="V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1500188"/>
            <a:ext cx="3670300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028" descr="E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1500188"/>
            <a:ext cx="40417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1029"/>
          <p:cNvSpPr txBox="1">
            <a:spLocks noChangeArrowheads="1"/>
          </p:cNvSpPr>
          <p:nvPr/>
        </p:nvSpPr>
        <p:spPr bwMode="auto">
          <a:xfrm>
            <a:off x="685800" y="1447800"/>
            <a:ext cx="1841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latinLnBrk="0" hangingPunct="1"/>
            <a:endParaRPr kumimoji="0" lang="en-US" altLang="ko-KR" b="1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555776" y="188640"/>
            <a:ext cx="64023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r" latinLnBrk="0">
              <a:defRPr/>
            </a:pPr>
            <a:r>
              <a:rPr kumimoji="0" lang="en-US" altLang="ko-KR" sz="1900" kern="0" dirty="0">
                <a:solidFill>
                  <a:schemeClr val="bg1"/>
                </a:solidFill>
                <a:latin typeface="Eurostile" pitchFamily="34" charset="0"/>
                <a:cs typeface="+mj-cs"/>
              </a:rPr>
              <a:t>1.   I n t r o d u c t i o n </a:t>
            </a:r>
            <a:endParaRPr kumimoji="0" lang="en-US" altLang="ko-KR" sz="1600" kern="0" dirty="0">
              <a:solidFill>
                <a:schemeClr val="bg1"/>
              </a:solidFill>
              <a:latin typeface="Eurostile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181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 descr="everwher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05740"/>
            <a:ext cx="4214842" cy="5022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428625" y="1523529"/>
            <a:ext cx="82867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12" tIns="41005" rIns="82012" bIns="41005">
            <a:spAutoFit/>
          </a:bodyPr>
          <a:lstStyle/>
          <a:p>
            <a:pPr latinLnBrk="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Eurostile" pitchFamily="34" charset="0"/>
                <a:ea typeface="+mn-ea"/>
              </a:rPr>
              <a:t> Capture symbolic information of spoken language for long-term storage</a:t>
            </a:r>
          </a:p>
          <a:p>
            <a:pPr latinLnBrk="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Eurostile" pitchFamily="34" charset="0"/>
                <a:ea typeface="+mn-ea"/>
              </a:rPr>
              <a:t> (Almost) No need to depend on human memory</a:t>
            </a:r>
          </a:p>
          <a:p>
            <a:pPr latinLnBrk="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Eurostile" pitchFamily="34" charset="0"/>
                <a:ea typeface="+mn-ea"/>
              </a:rPr>
              <a:t> This technology is now </a:t>
            </a:r>
            <a:r>
              <a:rPr kumimoji="0" lang="en-US" altLang="ko-K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urostile" pitchFamily="34" charset="0"/>
                <a:ea typeface="+mn-ea"/>
              </a:rPr>
              <a:t>ubiquitous</a:t>
            </a:r>
          </a:p>
          <a:p>
            <a:pPr lvl="1" latinLnBrk="0">
              <a:lnSpc>
                <a:spcPct val="150000"/>
              </a:lnSpc>
              <a:buFontTx/>
              <a:buChar char="-"/>
              <a:defRPr/>
            </a:pP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Eurostile" pitchFamily="34" charset="0"/>
                <a:ea typeface="+mn-ea"/>
              </a:rPr>
              <a:t> It is everywhere</a:t>
            </a:r>
          </a:p>
          <a:p>
            <a:pPr lvl="1" latinLnBrk="0">
              <a:lnSpc>
                <a:spcPct val="150000"/>
              </a:lnSpc>
              <a:buFontTx/>
              <a:buChar char="-"/>
              <a:defRPr/>
            </a:pP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Eurostile" pitchFamily="34" charset="0"/>
                <a:ea typeface="+mn-ea"/>
              </a:rPr>
              <a:t> we don’t notice it</a:t>
            </a:r>
          </a:p>
          <a:p>
            <a:pPr lvl="1" latinLnBrk="0">
              <a:lnSpc>
                <a:spcPct val="150000"/>
              </a:lnSpc>
              <a:buFontTx/>
              <a:buChar char="-"/>
              <a:defRPr/>
            </a:pP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Eurostile" pitchFamily="34" charset="0"/>
                <a:ea typeface="+mn-ea"/>
              </a:rPr>
              <a:t> don’t need to be an expert in ‘literacy technology’ to access it</a:t>
            </a: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Eurostile" pitchFamily="34" charset="0"/>
              <a:cs typeface="Arial" pitchFamily="34" charset="0"/>
            </a:endParaRPr>
          </a:p>
        </p:txBody>
      </p:sp>
      <p:sp>
        <p:nvSpPr>
          <p:cNvPr id="2" name="직사각형 15"/>
          <p:cNvSpPr>
            <a:spLocks noChangeArrowheads="1"/>
          </p:cNvSpPr>
          <p:nvPr/>
        </p:nvSpPr>
        <p:spPr bwMode="auto">
          <a:xfrm>
            <a:off x="5461000" y="764704"/>
            <a:ext cx="3101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atinLnBrk="0"/>
            <a:r>
              <a:rPr kumimoji="0" lang="en-US" altLang="ko-KR">
                <a:latin typeface="Eurostile" pitchFamily="34" charset="0"/>
              </a:rPr>
              <a:t>Writing: The First IT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2411760" y="66675"/>
            <a:ext cx="64023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r" latinLnBrk="0">
              <a:defRPr/>
            </a:pPr>
            <a:r>
              <a:rPr kumimoji="0" lang="en-US" altLang="ko-KR" sz="1900" kern="0" dirty="0">
                <a:solidFill>
                  <a:schemeClr val="bg1"/>
                </a:solidFill>
                <a:latin typeface="Eurostile" pitchFamily="34" charset="0"/>
                <a:cs typeface="+mj-cs"/>
              </a:rPr>
              <a:t>1.   I n t r o d u c t i o n </a:t>
            </a:r>
            <a:endParaRPr kumimoji="0" lang="en-US" altLang="ko-KR" sz="1600" kern="0" dirty="0">
              <a:solidFill>
                <a:schemeClr val="bg1"/>
              </a:solidFill>
              <a:latin typeface="Eurostile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0938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428625" y="1830388"/>
            <a:ext cx="828675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12" tIns="41005" rIns="82012" bIns="41005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latinLnBrk="0" hangingPunct="1">
              <a:lnSpc>
                <a:spcPct val="150000"/>
              </a:lnSpc>
              <a:buFont typeface="Arial" charset="0"/>
              <a:buChar char="•"/>
            </a:pPr>
            <a:r>
              <a:rPr kumimoji="0" lang="en-US" altLang="ko-KR" sz="2000">
                <a:latin typeface="Eurostile" pitchFamily="34" charset="0"/>
              </a:rPr>
              <a:t> A new way to think about computers</a:t>
            </a:r>
          </a:p>
          <a:p>
            <a:pPr lvl="1" eaLnBrk="1" latinLnBrk="0" hangingPunct="1">
              <a:lnSpc>
                <a:spcPct val="150000"/>
              </a:lnSpc>
              <a:buFontTx/>
              <a:buChar char="-"/>
            </a:pPr>
            <a:r>
              <a:rPr kumimoji="0" lang="en-US" altLang="ko-KR" sz="2000">
                <a:solidFill>
                  <a:srgbClr val="595959"/>
                </a:solidFill>
                <a:latin typeface="Eurostile" pitchFamily="34" charset="0"/>
              </a:rPr>
              <a:t> account for human environment</a:t>
            </a:r>
          </a:p>
          <a:p>
            <a:pPr lvl="1" eaLnBrk="1" latinLnBrk="0" hangingPunct="1">
              <a:lnSpc>
                <a:spcPct val="150000"/>
              </a:lnSpc>
              <a:buFontTx/>
              <a:buChar char="-"/>
            </a:pPr>
            <a:r>
              <a:rPr kumimoji="0" lang="en-US" altLang="ko-KR" sz="2000">
                <a:solidFill>
                  <a:srgbClr val="595959"/>
                </a:solidFill>
                <a:latin typeface="Eurostile" pitchFamily="34" charset="0"/>
              </a:rPr>
              <a:t> think about how and where people live and work</a:t>
            </a:r>
          </a:p>
          <a:p>
            <a:pPr eaLnBrk="1" latinLnBrk="0" hangingPunct="1">
              <a:lnSpc>
                <a:spcPct val="150000"/>
              </a:lnSpc>
              <a:buFont typeface="Arial" charset="0"/>
              <a:buChar char="•"/>
            </a:pPr>
            <a:endParaRPr kumimoji="0" lang="en-US" altLang="ko-KR" sz="2000">
              <a:solidFill>
                <a:srgbClr val="595959"/>
              </a:solidFill>
              <a:latin typeface="Eurostile" pitchFamily="34" charset="0"/>
            </a:endParaRPr>
          </a:p>
          <a:p>
            <a:pPr eaLnBrk="1" latinLnBrk="0" hangingPunct="1">
              <a:lnSpc>
                <a:spcPct val="150000"/>
              </a:lnSpc>
              <a:buFont typeface="Arial" charset="0"/>
              <a:buChar char="•"/>
            </a:pPr>
            <a:r>
              <a:rPr kumimoji="0" lang="en-US" altLang="ko-KR" sz="2000">
                <a:solidFill>
                  <a:srgbClr val="595959"/>
                </a:solidFill>
                <a:latin typeface="Eurostile" pitchFamily="34" charset="0"/>
              </a:rPr>
              <a:t> </a:t>
            </a:r>
            <a:r>
              <a:rPr kumimoji="0" lang="en-US" altLang="ko-KR" sz="2000">
                <a:latin typeface="Eurostile" pitchFamily="34" charset="0"/>
              </a:rPr>
              <a:t>When people learn something very well, </a:t>
            </a:r>
          </a:p>
          <a:p>
            <a:pPr eaLnBrk="1" latinLnBrk="0" hangingPunct="1">
              <a:lnSpc>
                <a:spcPct val="150000"/>
              </a:lnSpc>
            </a:pPr>
            <a:r>
              <a:rPr kumimoji="0" lang="en-US" altLang="ko-KR" sz="2000">
                <a:latin typeface="Eurostile" pitchFamily="34" charset="0"/>
              </a:rPr>
              <a:t>  they cease to be aware of it</a:t>
            </a:r>
            <a:endParaRPr kumimoji="0" lang="en-US" altLang="ko-KR" sz="2000">
              <a:latin typeface="Eurostile" pitchFamily="34" charset="0"/>
              <a:cs typeface="Arial" charset="0"/>
            </a:endParaRPr>
          </a:p>
        </p:txBody>
      </p:sp>
      <p:sp>
        <p:nvSpPr>
          <p:cNvPr id="9219" name="직사각형 15"/>
          <p:cNvSpPr>
            <a:spLocks noChangeArrowheads="1"/>
          </p:cNvSpPr>
          <p:nvPr/>
        </p:nvSpPr>
        <p:spPr bwMode="auto">
          <a:xfrm>
            <a:off x="5508104" y="868349"/>
            <a:ext cx="3514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atinLnBrk="0"/>
            <a:r>
              <a:rPr kumimoji="0" lang="en-US" altLang="ko-KR" dirty="0">
                <a:latin typeface="Eurostile" pitchFamily="34" charset="0"/>
              </a:rPr>
              <a:t>Computers that Vanish</a:t>
            </a:r>
          </a:p>
        </p:txBody>
      </p:sp>
      <p:sp>
        <p:nvSpPr>
          <p:cNvPr id="9220" name="AutoShape 5" descr="C:\Documents and Settings\Kathryn R Baylor\My Documents\TREND CLIENTS FILE\DESIGN PHOTOS\P TEMP DPOT\p art 1 112.bmp"/>
          <p:cNvSpPr>
            <a:spLocks noChangeArrowheads="1"/>
          </p:cNvSpPr>
          <p:nvPr/>
        </p:nvSpPr>
        <p:spPr bwMode="auto">
          <a:xfrm>
            <a:off x="5643563" y="3643313"/>
            <a:ext cx="3143250" cy="2741612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4" rIns="91429" bIns="45714" anchor="ctr"/>
          <a:lstStyle/>
          <a:p>
            <a:pPr latinLnBrk="0"/>
            <a:endParaRPr kumimoji="0" lang="ko-KR" alt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573337" y="66675"/>
            <a:ext cx="64023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r" latinLnBrk="0">
              <a:defRPr/>
            </a:pPr>
            <a:r>
              <a:rPr kumimoji="0" lang="en-US" altLang="ko-KR" sz="1900" kern="0" dirty="0">
                <a:solidFill>
                  <a:schemeClr val="bg1"/>
                </a:solidFill>
                <a:latin typeface="Eurostile" pitchFamily="34" charset="0"/>
                <a:cs typeface="+mj-cs"/>
              </a:rPr>
              <a:t>1.   I n t r o d u c t i o n </a:t>
            </a:r>
            <a:endParaRPr kumimoji="0" lang="en-US" altLang="ko-KR" sz="1600" kern="0" dirty="0">
              <a:solidFill>
                <a:schemeClr val="bg1"/>
              </a:solidFill>
              <a:latin typeface="Eurostile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124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모서리가 둥근 직사각형 12"/>
          <p:cNvSpPr>
            <a:spLocks noChangeArrowheads="1"/>
          </p:cNvSpPr>
          <p:nvPr/>
        </p:nvSpPr>
        <p:spPr bwMode="auto">
          <a:xfrm>
            <a:off x="1428750" y="4509120"/>
            <a:ext cx="6143625" cy="20716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atinLnBrk="0"/>
            <a:endParaRPr kumimoji="0" lang="ko-KR" altLang="en-US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428625" y="908720"/>
            <a:ext cx="82867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12" tIns="41005" rIns="82012" bIns="41005">
            <a:spAutoFit/>
          </a:bodyPr>
          <a:lstStyle/>
          <a:p>
            <a:pPr latinLnBrk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kumimoji="0" lang="en-US" altLang="ko-KR" sz="2000" dirty="0">
                <a:ea typeface="+mn-ea"/>
              </a:rPr>
              <a:t> Integrate computers seamlessly into the world</a:t>
            </a:r>
          </a:p>
          <a:p>
            <a:pPr latinLnBrk="0">
              <a:lnSpc>
                <a:spcPct val="150000"/>
              </a:lnSpc>
              <a:defRPr/>
            </a:pP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     – invisible, everywhere computing</a:t>
            </a:r>
          </a:p>
          <a:p>
            <a:pPr latinLnBrk="0">
              <a:lnSpc>
                <a:spcPct val="150000"/>
              </a:lnSpc>
              <a:defRPr/>
            </a:pP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     – Often called </a:t>
            </a:r>
            <a:r>
              <a:rPr kumimoji="0"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pervasive/invisible computing</a:t>
            </a:r>
          </a:p>
          <a:p>
            <a:pPr latinLnBrk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kumimoji="0" lang="en-US" altLang="ko-KR" sz="2000" b="1" dirty="0">
                <a:ea typeface="+mn-ea"/>
              </a:rPr>
              <a:t> </a:t>
            </a:r>
            <a:r>
              <a:rPr kumimoji="0" lang="en-US" altLang="ko-KR" sz="2000" dirty="0">
                <a:ea typeface="+mn-ea"/>
              </a:rPr>
              <a:t>Augmented reality (Not virtual reality)</a:t>
            </a:r>
          </a:p>
          <a:p>
            <a:pPr latinLnBrk="0">
              <a:lnSpc>
                <a:spcPct val="150000"/>
              </a:lnSpc>
              <a:defRPr/>
            </a:pP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     – Ability to query your environment</a:t>
            </a:r>
          </a:p>
          <a:p>
            <a:pPr latinLnBrk="0">
              <a:lnSpc>
                <a:spcPct val="150000"/>
              </a:lnSpc>
              <a:defRPr/>
            </a:pP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     – Ability to ask for non-intrusive guidance</a:t>
            </a:r>
          </a:p>
          <a:p>
            <a:pPr latinLnBrk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kumimoji="0" lang="en-US" altLang="ko-KR" sz="2000" dirty="0">
                <a:ea typeface="+mn-ea"/>
              </a:rPr>
              <a:t> “Using a computer should be as refreshing as a walk in the woods”</a:t>
            </a:r>
            <a:endParaRPr kumimoji="0" lang="en-US" altLang="ko-KR" sz="2000" dirty="0">
              <a:latin typeface="Eurostile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745612" y="66675"/>
            <a:ext cx="64023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r" latinLnBrk="0">
              <a:defRPr/>
            </a:pPr>
            <a:r>
              <a:rPr kumimoji="0" lang="en-US" altLang="ko-KR" sz="1900" kern="0" dirty="0">
                <a:solidFill>
                  <a:schemeClr val="bg1"/>
                </a:solidFill>
                <a:latin typeface="Eurostile" pitchFamily="34" charset="0"/>
                <a:cs typeface="+mj-cs"/>
              </a:rPr>
              <a:t>2.   U b </a:t>
            </a:r>
            <a:r>
              <a:rPr kumimoji="0" lang="en-US" altLang="ko-KR" sz="1900" kern="0" dirty="0" err="1">
                <a:solidFill>
                  <a:schemeClr val="bg1"/>
                </a:solidFill>
                <a:latin typeface="Eurostile" pitchFamily="34" charset="0"/>
                <a:cs typeface="+mj-cs"/>
              </a:rPr>
              <a:t>i</a:t>
            </a:r>
            <a:r>
              <a:rPr kumimoji="0" lang="en-US" altLang="ko-KR" sz="1900" kern="0" dirty="0">
                <a:solidFill>
                  <a:schemeClr val="bg1"/>
                </a:solidFill>
                <a:latin typeface="Eurostile" pitchFamily="34" charset="0"/>
                <a:cs typeface="+mj-cs"/>
              </a:rPr>
              <a:t> q u </a:t>
            </a:r>
            <a:r>
              <a:rPr kumimoji="0" lang="en-US" altLang="ko-KR" sz="1900" kern="0" dirty="0" err="1">
                <a:solidFill>
                  <a:schemeClr val="bg1"/>
                </a:solidFill>
                <a:latin typeface="Eurostile" pitchFamily="34" charset="0"/>
                <a:cs typeface="+mj-cs"/>
              </a:rPr>
              <a:t>i</a:t>
            </a:r>
            <a:r>
              <a:rPr kumimoji="0" lang="en-US" altLang="ko-KR" sz="1900" kern="0" dirty="0">
                <a:solidFill>
                  <a:schemeClr val="bg1"/>
                </a:solidFill>
                <a:latin typeface="Eurostile" pitchFamily="34" charset="0"/>
                <a:cs typeface="+mj-cs"/>
              </a:rPr>
              <a:t> t o u s  C o m p u t </a:t>
            </a:r>
            <a:r>
              <a:rPr kumimoji="0" lang="en-US" altLang="ko-KR" sz="1900" kern="0" dirty="0" err="1">
                <a:solidFill>
                  <a:schemeClr val="bg1"/>
                </a:solidFill>
                <a:latin typeface="Eurostile" pitchFamily="34" charset="0"/>
                <a:cs typeface="+mj-cs"/>
              </a:rPr>
              <a:t>i</a:t>
            </a:r>
            <a:r>
              <a:rPr kumimoji="0" lang="en-US" altLang="ko-KR" sz="1900" kern="0" dirty="0">
                <a:solidFill>
                  <a:schemeClr val="bg1"/>
                </a:solidFill>
                <a:latin typeface="Eurostile" pitchFamily="34" charset="0"/>
                <a:cs typeface="+mj-cs"/>
              </a:rPr>
              <a:t> n g</a:t>
            </a:r>
            <a:endParaRPr kumimoji="0" lang="en-US" altLang="ko-KR" sz="1600" kern="0" dirty="0">
              <a:solidFill>
                <a:schemeClr val="bg1"/>
              </a:solidFill>
              <a:latin typeface="Eurostile" pitchFamily="34" charset="0"/>
              <a:cs typeface="+mj-cs"/>
            </a:endParaRPr>
          </a:p>
        </p:txBody>
      </p:sp>
      <p:sp>
        <p:nvSpPr>
          <p:cNvPr id="10247" name="모서리가 둥근 직사각형 13"/>
          <p:cNvSpPr>
            <a:spLocks noChangeArrowheads="1"/>
          </p:cNvSpPr>
          <p:nvPr/>
        </p:nvSpPr>
        <p:spPr bwMode="auto">
          <a:xfrm>
            <a:off x="1643063" y="4580557"/>
            <a:ext cx="5715000" cy="1857375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latinLnBrk="0"/>
            <a:endParaRPr kumimoji="0" lang="ko-KR" altLang="en-US"/>
          </a:p>
        </p:txBody>
      </p:sp>
    </p:spTree>
    <p:extLst>
      <p:ext uri="{BB962C8B-B14F-4D97-AF65-F5344CB8AC3E}">
        <p14:creationId xmlns:p14="http://schemas.microsoft.com/office/powerpoint/2010/main" val="145002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연구소20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연구소2004">
      <a:majorFont>
        <a:latin typeface="HY헤드라인M"/>
        <a:ea typeface="HY헤드라인M"/>
        <a:cs typeface=""/>
      </a:majorFont>
      <a:minorFont>
        <a:latin typeface="Book Antiqua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연구소20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연구소200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연구소200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연구소200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연구소200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연구소200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연구소200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연구소200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연구소200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연구소200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연구소200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연구소200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연구소2004</Template>
  <TotalTime>70345</TotalTime>
  <Words>2669</Words>
  <Application>Microsoft Office PowerPoint</Application>
  <PresentationFormat>화면 슬라이드 쇼(4:3)</PresentationFormat>
  <Paragraphs>534</Paragraphs>
  <Slides>59</Slides>
  <Notes>17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59</vt:i4>
      </vt:variant>
    </vt:vector>
  </HeadingPairs>
  <TitlesOfParts>
    <vt:vector size="62" baseType="lpstr">
      <vt:lpstr>연구소2004</vt:lpstr>
      <vt:lpstr>비트맵 이미지</vt:lpstr>
      <vt:lpstr>클립</vt:lpstr>
      <vt:lpstr>NGN –Lecture 3:  Introduction to Ubiquitous Computing</vt:lpstr>
      <vt:lpstr>C O N T E N T S</vt:lpstr>
      <vt:lpstr>1.   I n t r o d u c t i o n </vt:lpstr>
      <vt:lpstr>PowerPoint 프레젠테이션</vt:lpstr>
      <vt:lpstr>1.   I n t r o d u c t i o n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Thank you !  Q &amp; A</vt:lpstr>
    </vt:vector>
  </TitlesOfParts>
  <Company>HPi System Lab.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 Power Supply</dc:title>
  <dc:creator>Pentium4</dc:creator>
  <cp:lastModifiedBy>LEE JUN</cp:lastModifiedBy>
  <cp:revision>4273</cp:revision>
  <dcterms:created xsi:type="dcterms:W3CDTF">2004-06-29T00:41:26Z</dcterms:created>
  <dcterms:modified xsi:type="dcterms:W3CDTF">2011-09-26T06:13:40Z</dcterms:modified>
</cp:coreProperties>
</file>