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handoutMasterIdLst>
    <p:handoutMasterId r:id="rId31"/>
  </p:handoutMasterIdLst>
  <p:sldIdLst>
    <p:sldId id="956" r:id="rId2"/>
    <p:sldId id="963" r:id="rId3"/>
    <p:sldId id="964" r:id="rId4"/>
    <p:sldId id="965" r:id="rId5"/>
    <p:sldId id="966" r:id="rId6"/>
    <p:sldId id="967" r:id="rId7"/>
    <p:sldId id="968" r:id="rId8"/>
    <p:sldId id="970" r:id="rId9"/>
    <p:sldId id="969" r:id="rId10"/>
    <p:sldId id="971" r:id="rId11"/>
    <p:sldId id="973" r:id="rId12"/>
    <p:sldId id="980" r:id="rId13"/>
    <p:sldId id="974" r:id="rId14"/>
    <p:sldId id="976" r:id="rId15"/>
    <p:sldId id="977" r:id="rId16"/>
    <p:sldId id="978" r:id="rId17"/>
    <p:sldId id="979" r:id="rId18"/>
    <p:sldId id="991" r:id="rId19"/>
    <p:sldId id="981" r:id="rId20"/>
    <p:sldId id="990" r:id="rId21"/>
    <p:sldId id="983" r:id="rId22"/>
    <p:sldId id="986" r:id="rId23"/>
    <p:sldId id="984" r:id="rId24"/>
    <p:sldId id="985" r:id="rId25"/>
    <p:sldId id="988" r:id="rId26"/>
    <p:sldId id="987" r:id="rId27"/>
    <p:sldId id="992" r:id="rId28"/>
    <p:sldId id="472" r:id="rId29"/>
  </p:sldIdLst>
  <p:sldSz cx="9144000" cy="6858000" type="screen4x3"/>
  <p:notesSz cx="6797675" cy="9874250"/>
  <p:defaultTextStyle>
    <a:defPPr>
      <a:defRPr lang="ko-KR"/>
    </a:defPPr>
    <a:lvl1pPr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1pPr>
    <a:lvl2pPr marL="4572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2pPr>
    <a:lvl3pPr marL="9144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3pPr>
    <a:lvl4pPr marL="13716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4pPr>
    <a:lvl5pPr marL="1828800" algn="l" rtl="0" fontAlgn="base">
      <a:spcBef>
        <a:spcPct val="0"/>
      </a:spcBef>
      <a:spcAft>
        <a:spcPct val="0"/>
      </a:spcAft>
      <a:defRPr kumimoji="1" b="1" kern="1200">
        <a:solidFill>
          <a:schemeClr val="tx1"/>
        </a:solidFill>
        <a:latin typeface="Gulim" pitchFamily="50" charset="-127"/>
        <a:ea typeface="Gulim" pitchFamily="50" charset="-127"/>
        <a:cs typeface="Arial" charset="0"/>
      </a:defRPr>
    </a:lvl5pPr>
    <a:lvl6pPr marL="2286000" algn="l" defTabSz="914400" rtl="0" eaLnBrk="1" latinLnBrk="0" hangingPunct="1">
      <a:defRPr kumimoji="1" b="1" kern="1200">
        <a:solidFill>
          <a:schemeClr val="tx1"/>
        </a:solidFill>
        <a:latin typeface="Gulim" pitchFamily="50" charset="-127"/>
        <a:ea typeface="Gulim" pitchFamily="50" charset="-127"/>
        <a:cs typeface="Arial" charset="0"/>
      </a:defRPr>
    </a:lvl6pPr>
    <a:lvl7pPr marL="2743200" algn="l" defTabSz="914400" rtl="0" eaLnBrk="1" latinLnBrk="0" hangingPunct="1">
      <a:defRPr kumimoji="1" b="1" kern="1200">
        <a:solidFill>
          <a:schemeClr val="tx1"/>
        </a:solidFill>
        <a:latin typeface="Gulim" pitchFamily="50" charset="-127"/>
        <a:ea typeface="Gulim" pitchFamily="50" charset="-127"/>
        <a:cs typeface="Arial" charset="0"/>
      </a:defRPr>
    </a:lvl7pPr>
    <a:lvl8pPr marL="3200400" algn="l" defTabSz="914400" rtl="0" eaLnBrk="1" latinLnBrk="0" hangingPunct="1">
      <a:defRPr kumimoji="1" b="1" kern="1200">
        <a:solidFill>
          <a:schemeClr val="tx1"/>
        </a:solidFill>
        <a:latin typeface="Gulim" pitchFamily="50" charset="-127"/>
        <a:ea typeface="Gulim" pitchFamily="50" charset="-127"/>
        <a:cs typeface="Arial" charset="0"/>
      </a:defRPr>
    </a:lvl8pPr>
    <a:lvl9pPr marL="3657600" algn="l" defTabSz="914400" rtl="0" eaLnBrk="1" latinLnBrk="0" hangingPunct="1">
      <a:defRPr kumimoji="1" b="1" kern="1200">
        <a:solidFill>
          <a:schemeClr val="tx1"/>
        </a:solidFill>
        <a:latin typeface="Gulim" pitchFamily="50" charset="-127"/>
        <a:ea typeface="Gulim" pitchFamily="50" charset="-127"/>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BFBBB"/>
    <a:srgbClr val="000066"/>
    <a:srgbClr val="01365E"/>
    <a:srgbClr val="006600"/>
    <a:srgbClr val="CCC1DA"/>
    <a:srgbClr val="4A8299"/>
    <a:srgbClr val="255674"/>
    <a:srgbClr val="1334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113A9D2-9D6B-4929-AA2D-F23B5EE8CBE7}" styleName="테마 스타일 2 - 강조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보통 스타일 1 - 강조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밝은 스타일 3 - 강조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테마 스타일 1 - 강조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어두운 스타일 1 - 강조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85651" autoAdjust="0"/>
  </p:normalViewPr>
  <p:slideViewPr>
    <p:cSldViewPr>
      <p:cViewPr>
        <p:scale>
          <a:sx n="110" d="100"/>
          <a:sy n="110" d="100"/>
        </p:scale>
        <p:origin x="-3564" y="-1182"/>
      </p:cViewPr>
      <p:guideLst>
        <p:guide orient="horz" pos="2205"/>
        <p:guide pos="1429"/>
      </p:guideLst>
    </p:cSldViewPr>
  </p:slideViewPr>
  <p:outlineViewPr>
    <p:cViewPr>
      <p:scale>
        <a:sx n="33" d="100"/>
        <a:sy n="33" d="100"/>
      </p:scale>
      <p:origin x="0" y="316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4514" name="Rectangle 2"/>
          <p:cNvSpPr>
            <a:spLocks noGrp="1" noChangeArrowheads="1"/>
          </p:cNvSpPr>
          <p:nvPr>
            <p:ph type="hdr" sz="quarter"/>
          </p:nvPr>
        </p:nvSpPr>
        <p:spPr bwMode="auto">
          <a:xfrm>
            <a:off x="0" y="0"/>
            <a:ext cx="2945712" cy="493634"/>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704515" name="Rectangle 3"/>
          <p:cNvSpPr>
            <a:spLocks noGrp="1" noChangeArrowheads="1"/>
          </p:cNvSpPr>
          <p:nvPr>
            <p:ph type="dt" sz="quarter" idx="1"/>
          </p:nvPr>
        </p:nvSpPr>
        <p:spPr bwMode="auto">
          <a:xfrm>
            <a:off x="3850375" y="0"/>
            <a:ext cx="2945712" cy="493634"/>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defTabSz="912630" latinLnBrk="1">
              <a:defRPr sz="1200" b="0" smtClean="0">
                <a:cs typeface="+mn-cs"/>
              </a:defRPr>
            </a:lvl1pPr>
          </a:lstStyle>
          <a:p>
            <a:pPr>
              <a:defRPr/>
            </a:pPr>
            <a:endParaRPr lang="en-US" altLang="ko-KR"/>
          </a:p>
        </p:txBody>
      </p:sp>
      <p:sp>
        <p:nvSpPr>
          <p:cNvPr id="704516" name="Rectangle 4"/>
          <p:cNvSpPr>
            <a:spLocks noGrp="1" noChangeArrowheads="1"/>
          </p:cNvSpPr>
          <p:nvPr>
            <p:ph type="ftr" sz="quarter" idx="2"/>
          </p:nvPr>
        </p:nvSpPr>
        <p:spPr bwMode="auto">
          <a:xfrm>
            <a:off x="0" y="9379029"/>
            <a:ext cx="2945712" cy="493633"/>
          </a:xfrm>
          <a:prstGeom prst="rect">
            <a:avLst/>
          </a:prstGeom>
          <a:noFill/>
          <a:ln w="9525">
            <a:noFill/>
            <a:miter lim="800000"/>
            <a:headEnd/>
            <a:tailEnd/>
          </a:ln>
          <a:effectLst/>
        </p:spPr>
        <p:txBody>
          <a:bodyPr vert="horz" wrap="square" lIns="91203" tIns="45602" rIns="91203" bIns="45602" numCol="1" anchor="b"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704517" name="Rectangle 5"/>
          <p:cNvSpPr>
            <a:spLocks noGrp="1" noChangeArrowheads="1"/>
          </p:cNvSpPr>
          <p:nvPr>
            <p:ph type="sldNum" sz="quarter" idx="3"/>
          </p:nvPr>
        </p:nvSpPr>
        <p:spPr bwMode="auto">
          <a:xfrm>
            <a:off x="3850375" y="9379029"/>
            <a:ext cx="2945712" cy="493633"/>
          </a:xfrm>
          <a:prstGeom prst="rect">
            <a:avLst/>
          </a:prstGeom>
          <a:noFill/>
          <a:ln w="9525">
            <a:noFill/>
            <a:miter lim="800000"/>
            <a:headEnd/>
            <a:tailEnd/>
          </a:ln>
          <a:effectLst/>
        </p:spPr>
        <p:txBody>
          <a:bodyPr vert="horz" wrap="square" lIns="91203" tIns="45602" rIns="91203" bIns="45602" numCol="1" anchor="b" anchorCtr="0" compatLnSpc="1">
            <a:prstTxWarp prst="textNoShape">
              <a:avLst/>
            </a:prstTxWarp>
          </a:bodyPr>
          <a:lstStyle>
            <a:lvl1pPr algn="r" defTabSz="912630" latinLnBrk="1">
              <a:defRPr sz="1200" b="0" smtClean="0">
                <a:cs typeface="+mn-cs"/>
              </a:defRPr>
            </a:lvl1pPr>
          </a:lstStyle>
          <a:p>
            <a:pPr>
              <a:defRPr/>
            </a:pPr>
            <a:fld id="{7EC06443-9908-48B7-871D-F2782D2A6F87}" type="slidenum">
              <a:rPr lang="en-US" altLang="ko-KR"/>
              <a:pPr>
                <a:defRPr/>
              </a:pPr>
              <a:t>‹#›</a:t>
            </a:fld>
            <a:endParaRPr lang="en-US" altLang="ko-KR"/>
          </a:p>
        </p:txBody>
      </p:sp>
    </p:spTree>
    <p:extLst>
      <p:ext uri="{BB962C8B-B14F-4D97-AF65-F5344CB8AC3E}">
        <p14:creationId xmlns:p14="http://schemas.microsoft.com/office/powerpoint/2010/main" val="1196417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45712" cy="492046"/>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63491" name="Rectangle 3"/>
          <p:cNvSpPr>
            <a:spLocks noGrp="1" noChangeArrowheads="1"/>
          </p:cNvSpPr>
          <p:nvPr>
            <p:ph type="dt" idx="1"/>
          </p:nvPr>
        </p:nvSpPr>
        <p:spPr bwMode="auto">
          <a:xfrm>
            <a:off x="3851963" y="0"/>
            <a:ext cx="2945712" cy="492046"/>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lvl1pPr algn="r" defTabSz="912630" latinLnBrk="1">
              <a:defRPr sz="1200" b="0" smtClean="0">
                <a:cs typeface="+mn-cs"/>
              </a:defRPr>
            </a:lvl1pPr>
          </a:lstStyle>
          <a:p>
            <a:pPr>
              <a:defRPr/>
            </a:pPr>
            <a:endParaRPr lang="en-US" altLang="ko-KR"/>
          </a:p>
        </p:txBody>
      </p:sp>
      <p:sp>
        <p:nvSpPr>
          <p:cNvPr id="49156" name="Rectangle 4"/>
          <p:cNvSpPr>
            <a:spLocks noGrp="1" noRot="1" noChangeAspect="1" noChangeArrowheads="1" noTextEdit="1"/>
          </p:cNvSpPr>
          <p:nvPr>
            <p:ph type="sldImg" idx="2"/>
          </p:nvPr>
        </p:nvSpPr>
        <p:spPr bwMode="auto">
          <a:xfrm>
            <a:off x="930275" y="739775"/>
            <a:ext cx="4938713" cy="3705225"/>
          </a:xfrm>
          <a:prstGeom prst="rect">
            <a:avLst/>
          </a:prstGeom>
          <a:noFill/>
          <a:ln w="9525">
            <a:solidFill>
              <a:srgbClr val="000000"/>
            </a:solidFill>
            <a:miter lim="800000"/>
            <a:headEnd/>
            <a:tailEnd/>
          </a:ln>
        </p:spPr>
      </p:sp>
      <p:sp>
        <p:nvSpPr>
          <p:cNvPr id="63493" name="Rectangle 5"/>
          <p:cNvSpPr>
            <a:spLocks noGrp="1" noChangeArrowheads="1"/>
          </p:cNvSpPr>
          <p:nvPr>
            <p:ph type="body" sz="quarter" idx="3"/>
          </p:nvPr>
        </p:nvSpPr>
        <p:spPr bwMode="auto">
          <a:xfrm>
            <a:off x="903077" y="4690309"/>
            <a:ext cx="4991521" cy="4444285"/>
          </a:xfrm>
          <a:prstGeom prst="rect">
            <a:avLst/>
          </a:prstGeom>
          <a:noFill/>
          <a:ln w="9525">
            <a:noFill/>
            <a:miter lim="800000"/>
            <a:headEnd/>
            <a:tailEnd/>
          </a:ln>
          <a:effectLst/>
        </p:spPr>
        <p:txBody>
          <a:bodyPr vert="horz" wrap="square" lIns="91158" tIns="45580" rIns="91158" bIns="45580" numCol="1" anchor="t" anchorCtr="0" compatLnSpc="1">
            <a:prstTxWarp prst="textNoShape">
              <a:avLst/>
            </a:prstTxWarp>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p>
        </p:txBody>
      </p:sp>
      <p:sp>
        <p:nvSpPr>
          <p:cNvPr id="63494" name="Rectangle 6"/>
          <p:cNvSpPr>
            <a:spLocks noGrp="1" noChangeArrowheads="1"/>
          </p:cNvSpPr>
          <p:nvPr>
            <p:ph type="ftr" sz="quarter" idx="4"/>
          </p:nvPr>
        </p:nvSpPr>
        <p:spPr bwMode="auto">
          <a:xfrm>
            <a:off x="0" y="9383791"/>
            <a:ext cx="2945712" cy="490459"/>
          </a:xfrm>
          <a:prstGeom prst="rect">
            <a:avLst/>
          </a:prstGeom>
          <a:noFill/>
          <a:ln w="9525">
            <a:noFill/>
            <a:miter lim="800000"/>
            <a:headEnd/>
            <a:tailEnd/>
          </a:ln>
          <a:effectLst/>
        </p:spPr>
        <p:txBody>
          <a:bodyPr vert="horz" wrap="square" lIns="91158" tIns="45580" rIns="91158" bIns="45580" numCol="1" anchor="b" anchorCtr="0" compatLnSpc="1">
            <a:prstTxWarp prst="textNoShape">
              <a:avLst/>
            </a:prstTxWarp>
          </a:bodyPr>
          <a:lstStyle>
            <a:lvl1pPr defTabSz="912630" latinLnBrk="1">
              <a:defRPr sz="1200" b="0" smtClean="0">
                <a:cs typeface="+mn-cs"/>
              </a:defRPr>
            </a:lvl1pPr>
          </a:lstStyle>
          <a:p>
            <a:pPr>
              <a:defRPr/>
            </a:pPr>
            <a:endParaRPr lang="en-US" altLang="ko-KR"/>
          </a:p>
        </p:txBody>
      </p:sp>
      <p:sp>
        <p:nvSpPr>
          <p:cNvPr id="63495" name="Rectangle 7"/>
          <p:cNvSpPr>
            <a:spLocks noGrp="1" noChangeArrowheads="1"/>
          </p:cNvSpPr>
          <p:nvPr>
            <p:ph type="sldNum" sz="quarter" idx="5"/>
          </p:nvPr>
        </p:nvSpPr>
        <p:spPr bwMode="auto">
          <a:xfrm>
            <a:off x="3851963" y="9383791"/>
            <a:ext cx="2945712" cy="490459"/>
          </a:xfrm>
          <a:prstGeom prst="rect">
            <a:avLst/>
          </a:prstGeom>
          <a:noFill/>
          <a:ln w="9525">
            <a:noFill/>
            <a:miter lim="800000"/>
            <a:headEnd/>
            <a:tailEnd/>
          </a:ln>
          <a:effectLst/>
        </p:spPr>
        <p:txBody>
          <a:bodyPr vert="horz" wrap="square" lIns="91158" tIns="45580" rIns="91158" bIns="45580" numCol="1" anchor="b" anchorCtr="0" compatLnSpc="1">
            <a:prstTxWarp prst="textNoShape">
              <a:avLst/>
            </a:prstTxWarp>
          </a:bodyPr>
          <a:lstStyle>
            <a:lvl1pPr algn="r" defTabSz="912630" latinLnBrk="1">
              <a:defRPr sz="1200" b="0" smtClean="0">
                <a:cs typeface="+mn-cs"/>
              </a:defRPr>
            </a:lvl1pPr>
          </a:lstStyle>
          <a:p>
            <a:pPr>
              <a:defRPr/>
            </a:pPr>
            <a:fld id="{65DFA421-4AFA-4366-A8F9-D407C74703A3}" type="slidenum">
              <a:rPr lang="en-US" altLang="ko-KR"/>
              <a:pPr>
                <a:defRPr/>
              </a:pPr>
              <a:t>‹#›</a:t>
            </a:fld>
            <a:endParaRPr lang="en-US" altLang="ko-KR"/>
          </a:p>
        </p:txBody>
      </p:sp>
    </p:spTree>
    <p:extLst>
      <p:ext uri="{BB962C8B-B14F-4D97-AF65-F5344CB8AC3E}">
        <p14:creationId xmlns:p14="http://schemas.microsoft.com/office/powerpoint/2010/main" val="1873442581"/>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itchFamily="50" charset="-127"/>
        <a:ea typeface="Gulim"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b="1">
                <a:solidFill>
                  <a:schemeClr val="tx2"/>
                </a:solidFill>
                <a:latin typeface="Arial" pitchFamily="34" charset="0"/>
                <a:ea typeface="굴림" pitchFamily="50" charset="-127"/>
              </a:defRPr>
            </a:lvl1pPr>
            <a:lvl2pPr marL="753795" indent="-289921" eaLnBrk="0" hangingPunct="0">
              <a:defRPr kumimoji="1" sz="2800" b="1">
                <a:solidFill>
                  <a:schemeClr val="tx2"/>
                </a:solidFill>
                <a:latin typeface="Arial" pitchFamily="34" charset="0"/>
                <a:ea typeface="굴림" pitchFamily="50" charset="-127"/>
              </a:defRPr>
            </a:lvl2pPr>
            <a:lvl3pPr marL="1159684" indent="-231937" eaLnBrk="0" hangingPunct="0">
              <a:defRPr kumimoji="1" sz="2800" b="1">
                <a:solidFill>
                  <a:schemeClr val="tx2"/>
                </a:solidFill>
                <a:latin typeface="Arial" pitchFamily="34" charset="0"/>
                <a:ea typeface="굴림" pitchFamily="50" charset="-127"/>
              </a:defRPr>
            </a:lvl3pPr>
            <a:lvl4pPr marL="1623558" indent="-231937" eaLnBrk="0" hangingPunct="0">
              <a:defRPr kumimoji="1" sz="2800" b="1">
                <a:solidFill>
                  <a:schemeClr val="tx2"/>
                </a:solidFill>
                <a:latin typeface="Arial" pitchFamily="34" charset="0"/>
                <a:ea typeface="굴림" pitchFamily="50" charset="-127"/>
              </a:defRPr>
            </a:lvl4pPr>
            <a:lvl5pPr marL="2087432" indent="-231937" eaLnBrk="0" hangingPunct="0">
              <a:defRPr kumimoji="1" sz="2800" b="1">
                <a:solidFill>
                  <a:schemeClr val="tx2"/>
                </a:solidFill>
                <a:latin typeface="Arial" pitchFamily="34" charset="0"/>
                <a:ea typeface="굴림" pitchFamily="50" charset="-127"/>
              </a:defRPr>
            </a:lvl5pPr>
            <a:lvl6pPr marL="2551306"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3015180"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79053"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942927" indent="-231937"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fld id="{D09C47A0-1D2E-426A-8302-50AECA7A537E}" type="slidenum">
              <a:rPr lang="en-US" altLang="ko-KR" sz="1200" b="0">
                <a:solidFill>
                  <a:schemeClr val="tx1"/>
                </a:solidFill>
                <a:latin typeface="굴림" pitchFamily="50" charset="-127"/>
              </a:rPr>
              <a:pPr eaLnBrk="1" hangingPunct="1"/>
              <a:t>1</a:t>
            </a:fld>
            <a:endParaRPr lang="en-US" altLang="ko-KR" sz="1200" b="0">
              <a:solidFill>
                <a:schemeClr val="tx1"/>
              </a:solidFill>
              <a:latin typeface="굴림" pitchFamily="50" charset="-127"/>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05708" y="4690350"/>
            <a:ext cx="4986260" cy="44435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atinLnBrk="1"/>
            <a:r>
              <a:rPr kumimoji="1" lang="en-US" altLang="ko-KR" sz="1400" kern="1200" dirty="0" smtClean="0">
                <a:solidFill>
                  <a:schemeClr val="tx1"/>
                </a:solidFill>
                <a:effectLst/>
                <a:latin typeface="Tahoma" pitchFamily="34" charset="0"/>
                <a:ea typeface="Tahoma" pitchFamily="34" charset="0"/>
                <a:cs typeface="Tahoma" pitchFamily="34" charset="0"/>
              </a:rPr>
              <a:t>Thank you Chair, for your kind introduction</a:t>
            </a:r>
            <a:r>
              <a:rPr kumimoji="1" lang="en-US" altLang="ko-KR" sz="1400" kern="1200" baseline="0" dirty="0" smtClean="0">
                <a:solidFill>
                  <a:schemeClr val="tx1"/>
                </a:solidFill>
                <a:effectLst/>
                <a:latin typeface="Tahoma" pitchFamily="34" charset="0"/>
                <a:ea typeface="Tahoma" pitchFamily="34" charset="0"/>
                <a:cs typeface="Tahoma" pitchFamily="34" charset="0"/>
              </a:rPr>
              <a:t> </a:t>
            </a:r>
            <a:r>
              <a:rPr kumimoji="1" lang="en-US" altLang="ko-KR" sz="1400" kern="1200" dirty="0" smtClean="0">
                <a:solidFill>
                  <a:schemeClr val="tx1"/>
                </a:solidFill>
                <a:effectLst/>
                <a:latin typeface="Tahoma" pitchFamily="34" charset="0"/>
                <a:ea typeface="Tahoma" pitchFamily="34" charset="0"/>
                <a:cs typeface="Tahoma" pitchFamily="34" charset="0"/>
              </a:rPr>
              <a:t>for me.</a:t>
            </a:r>
            <a:endParaRPr kumimoji="1" lang="ko-KR" altLang="ko-KR" sz="1400" kern="1200" dirty="0" smtClean="0">
              <a:solidFill>
                <a:schemeClr val="tx1"/>
              </a:solidFill>
              <a:effectLst/>
              <a:latin typeface="Tahoma" pitchFamily="34" charset="0"/>
              <a:ea typeface="Gulim" pitchFamily="50" charset="-127"/>
              <a:cs typeface="Tahoma" pitchFamily="34" charset="0"/>
            </a:endParaRPr>
          </a:p>
          <a:p>
            <a:pPr latinLnBrk="1"/>
            <a:r>
              <a:rPr kumimoji="1" lang="en-US" altLang="ko-KR" sz="1400" kern="1200" dirty="0" smtClean="0">
                <a:solidFill>
                  <a:schemeClr val="tx1"/>
                </a:solidFill>
                <a:effectLst/>
                <a:latin typeface="Tahoma" pitchFamily="34" charset="0"/>
                <a:ea typeface="Tahoma" pitchFamily="34" charset="0"/>
                <a:cs typeface="Tahoma" pitchFamily="34" charset="0"/>
              </a:rPr>
              <a:t>It is a great honor to have a keynote speech. In this talk, I would like to discuss </a:t>
            </a:r>
            <a:r>
              <a:rPr kumimoji="1" lang="en-US" altLang="ko-KR" sz="1400" kern="1200" dirty="0" err="1" smtClean="0">
                <a:solidFill>
                  <a:schemeClr val="tx1"/>
                </a:solidFill>
                <a:effectLst/>
                <a:latin typeface="Tahoma" pitchFamily="34" charset="0"/>
                <a:ea typeface="Tahoma" pitchFamily="34" charset="0"/>
                <a:cs typeface="Tahoma" pitchFamily="34" charset="0"/>
              </a:rPr>
              <a:t>WiFi</a:t>
            </a:r>
            <a:r>
              <a:rPr kumimoji="1" lang="en-US" altLang="ko-KR" sz="1400" kern="1200" dirty="0" smtClean="0">
                <a:solidFill>
                  <a:schemeClr val="tx1"/>
                </a:solidFill>
                <a:effectLst/>
                <a:latin typeface="Tahoma" pitchFamily="34" charset="0"/>
                <a:ea typeface="Tahoma" pitchFamily="34" charset="0"/>
                <a:cs typeface="Tahoma" pitchFamily="34" charset="0"/>
              </a:rPr>
              <a:t> services using TV White Space. </a:t>
            </a:r>
            <a:endParaRPr kumimoji="1" lang="ko-KR" altLang="ko-KR" sz="1400" kern="1200" dirty="0" smtClean="0">
              <a:solidFill>
                <a:schemeClr val="tx1"/>
              </a:solidFill>
              <a:effectLst/>
              <a:latin typeface="Tahoma" pitchFamily="34" charset="0"/>
              <a:ea typeface="Gulim" pitchFamily="50" charset="-127"/>
              <a:cs typeface="Tahoma" pitchFamily="34" charset="0"/>
            </a:endParaRPr>
          </a:p>
          <a:p>
            <a:pPr latinLnBrk="0"/>
            <a:r>
              <a:rPr kumimoji="1" lang="en-US" altLang="ko-KR" sz="1400" kern="1200" dirty="0" smtClean="0">
                <a:solidFill>
                  <a:schemeClr val="tx1"/>
                </a:solidFill>
                <a:effectLst/>
                <a:latin typeface="Tahoma" pitchFamily="34" charset="0"/>
                <a:ea typeface="Tahoma" pitchFamily="34" charset="0"/>
                <a:cs typeface="Tahoma" pitchFamily="34" charset="0"/>
              </a:rPr>
              <a:t>As</a:t>
            </a:r>
            <a:r>
              <a:rPr kumimoji="1" lang="ko-KR" altLang="en-US" sz="1400" kern="1200" dirty="0" smtClean="0">
                <a:solidFill>
                  <a:schemeClr val="tx1"/>
                </a:solidFill>
                <a:effectLst/>
                <a:latin typeface="Tahoma" pitchFamily="34" charset="0"/>
                <a:ea typeface="Tahoma" pitchFamily="34" charset="0"/>
                <a:cs typeface="Tahoma" pitchFamily="34" charset="0"/>
              </a:rPr>
              <a:t> </a:t>
            </a:r>
            <a:r>
              <a:rPr kumimoji="1" lang="en-US" altLang="ko-KR" sz="1400" kern="1200" dirty="0" smtClean="0">
                <a:solidFill>
                  <a:schemeClr val="tx1"/>
                </a:solidFill>
                <a:effectLst/>
                <a:latin typeface="Tahoma" pitchFamily="34" charset="0"/>
                <a:ea typeface="Tahoma" pitchFamily="34" charset="0"/>
                <a:cs typeface="Tahoma" pitchFamily="34" charset="0"/>
              </a:rPr>
              <a:t>you  know, governments around the world continue to search for new pieces of radio spectrum which can be used by the expanding wireless communications industry to provide more services in the usable spectrum. One of the usable candidates could be TV white space.</a:t>
            </a:r>
            <a:endParaRPr kumimoji="1" lang="ko-KR" altLang="ko-KR" sz="1400" kern="1200" dirty="0" smtClean="0">
              <a:solidFill>
                <a:schemeClr val="tx1"/>
              </a:solidFill>
              <a:effectLst/>
              <a:latin typeface="Tahoma" pitchFamily="34" charset="0"/>
              <a:ea typeface="Gulim" pitchFamily="50" charset="-127"/>
              <a:cs typeface="Tahoma" pitchFamily="34" charset="0"/>
            </a:endParaRPr>
          </a:p>
          <a:p>
            <a:pPr latinLnBrk="1"/>
            <a:r>
              <a:rPr kumimoji="1" lang="en-US" altLang="ko-KR" sz="1400" kern="1200" dirty="0" smtClean="0">
                <a:solidFill>
                  <a:schemeClr val="tx1"/>
                </a:solidFill>
                <a:effectLst/>
                <a:latin typeface="Tahoma" pitchFamily="34" charset="0"/>
                <a:ea typeface="Tahoma" pitchFamily="34" charset="0"/>
                <a:cs typeface="Tahoma" pitchFamily="34" charset="0"/>
              </a:rPr>
              <a:t>If we use the TV white space, we can expand available bandwidth for Internet services in high quality.</a:t>
            </a:r>
            <a:endParaRPr kumimoji="1" lang="ko-KR" altLang="ko-KR" sz="1400" kern="1200" dirty="0" smtClean="0">
              <a:solidFill>
                <a:schemeClr val="tx1"/>
              </a:solidFill>
              <a:effectLst/>
              <a:latin typeface="Tahoma" pitchFamily="34" charset="0"/>
              <a:ea typeface="Gulim" pitchFamily="50" charset="-127"/>
              <a:cs typeface="Tahoma" pitchFamily="34" charset="0"/>
            </a:endParaRPr>
          </a:p>
          <a:p>
            <a:pPr eaLnBrk="1" hangingPunct="1"/>
            <a:endParaRPr lang="en-US" altLang="ko-KR" dirty="0" smtClean="0">
              <a:latin typeface="굴림" pitchFamily="50" charset="-127"/>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There are </a:t>
            </a:r>
            <a:r>
              <a:rPr lang="en-US" altLang="ko-KR" dirty="0" smtClean="0">
                <a:latin typeface="Trebuchet MS" pitchFamily="34" charset="0"/>
              </a:rPr>
              <a:t>Requests on Frequency Spectrum Bands in each</a:t>
            </a:r>
            <a:r>
              <a:rPr lang="en-US" altLang="ko-KR" baseline="0" dirty="0" smtClean="0">
                <a:latin typeface="Trebuchet MS" pitchFamily="34" charset="0"/>
              </a:rPr>
              <a:t> countries. In US, it needs to have 850 </a:t>
            </a:r>
            <a:r>
              <a:rPr lang="en-US" altLang="ko-KR" baseline="0" dirty="0" err="1" smtClean="0">
                <a:latin typeface="Trebuchet MS" pitchFamily="34" charset="0"/>
              </a:rPr>
              <a:t>Mhz</a:t>
            </a:r>
            <a:r>
              <a:rPr lang="en-US" altLang="ko-KR" baseline="0" dirty="0" smtClean="0">
                <a:latin typeface="Trebuchet MS" pitchFamily="34" charset="0"/>
              </a:rPr>
              <a:t>, 800Mhz in Japan, 450 </a:t>
            </a:r>
            <a:r>
              <a:rPr lang="en-US" altLang="ko-KR" baseline="0" dirty="0" err="1" smtClean="0">
                <a:latin typeface="Trebuchet MS" pitchFamily="34" charset="0"/>
              </a:rPr>
              <a:t>Mhz</a:t>
            </a:r>
            <a:r>
              <a:rPr lang="en-US" altLang="ko-KR" baseline="0" dirty="0" smtClean="0">
                <a:latin typeface="Trebuchet MS" pitchFamily="34" charset="0"/>
              </a:rPr>
              <a:t> in Korea.</a:t>
            </a:r>
          </a:p>
          <a:p>
            <a:pPr>
              <a:spcBef>
                <a:spcPts val="600"/>
              </a:spcBef>
            </a:pPr>
            <a:r>
              <a:rPr lang="en-US" altLang="ko-KR" sz="1200" i="1" dirty="0" smtClean="0">
                <a:solidFill>
                  <a:srgbClr val="0000FF"/>
                </a:solidFill>
                <a:latin typeface="Trebuchet MS" pitchFamily="34" charset="0"/>
              </a:rPr>
              <a:t>More than 200MHz additional bandwidth is required </a:t>
            </a:r>
            <a:r>
              <a:rPr lang="en-US" altLang="ko-KR" i="1" dirty="0" smtClean="0">
                <a:solidFill>
                  <a:srgbClr val="0000FF"/>
                </a:solidFill>
                <a:latin typeface="Trebuchet MS" pitchFamily="34" charset="0"/>
              </a:rPr>
              <a:t>up to 2015</a:t>
            </a:r>
            <a:r>
              <a:rPr lang="en-US" altLang="ko-KR" sz="1200" i="1" dirty="0" smtClean="0">
                <a:solidFill>
                  <a:srgbClr val="0000FF"/>
                </a:solidFill>
                <a:latin typeface="Trebuchet MS" pitchFamily="34" charset="0"/>
              </a:rPr>
              <a:t> in Korea!</a:t>
            </a:r>
          </a:p>
          <a:p>
            <a:r>
              <a:rPr lang="en-US" altLang="ko-KR" sz="1200" dirty="0" smtClean="0">
                <a:latin typeface="Trebuchet MS" pitchFamily="34" charset="0"/>
              </a:rPr>
              <a:t>As you see</a:t>
            </a:r>
            <a:r>
              <a:rPr lang="en-US" altLang="ko-KR" sz="1200" baseline="0" dirty="0" smtClean="0">
                <a:latin typeface="Trebuchet MS" pitchFamily="34" charset="0"/>
              </a:rPr>
              <a:t> the graph, </a:t>
            </a:r>
            <a:r>
              <a:rPr lang="en-US" altLang="ko-KR" sz="1200" dirty="0" smtClean="0">
                <a:latin typeface="Trebuchet MS" pitchFamily="34" charset="0"/>
              </a:rPr>
              <a:t>US already has taken a step to cope with smart phone traffic!</a:t>
            </a:r>
          </a:p>
          <a:p>
            <a:r>
              <a:rPr lang="en-US" altLang="ko-KR" sz="1200" dirty="0" smtClean="0">
                <a:latin typeface="Trebuchet MS" pitchFamily="34" charset="0"/>
              </a:rPr>
              <a:t>I</a:t>
            </a:r>
            <a:r>
              <a:rPr lang="en-US" altLang="ko-KR" sz="1200" baseline="0" dirty="0" smtClean="0">
                <a:latin typeface="Trebuchet MS" pitchFamily="34" charset="0"/>
              </a:rPr>
              <a:t> think the one of the solutions to ensure mobile spectrum is to use the TV white space.</a:t>
            </a:r>
          </a:p>
          <a:p>
            <a:endParaRPr lang="ko-KR" altLang="en-US" sz="1200" dirty="0" smtClean="0">
              <a:latin typeface="Trebuchet MS" pitchFamily="34" charset="0"/>
            </a:endParaRPr>
          </a:p>
          <a:p>
            <a:pPr>
              <a:spcBef>
                <a:spcPts val="600"/>
              </a:spcBef>
            </a:pPr>
            <a:endParaRPr lang="ko-KR" altLang="en-US" sz="1200" i="1" dirty="0" smtClean="0">
              <a:solidFill>
                <a:srgbClr val="0000FF"/>
              </a:solidFill>
              <a:latin typeface="Trebuchet MS" pitchFamily="34" charset="0"/>
            </a:endParaRPr>
          </a:p>
          <a:p>
            <a:endParaRPr lang="en-US" altLang="ko-KR" baseline="0" dirty="0" smtClean="0">
              <a:latin typeface="Trebuchet MS" pitchFamily="34" charset="0"/>
            </a:endParaRPr>
          </a:p>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10</a:t>
            </a:fld>
            <a:endParaRPr lang="en-US" altLang="ko-KR"/>
          </a:p>
        </p:txBody>
      </p:sp>
    </p:spTree>
    <p:extLst>
      <p:ext uri="{BB962C8B-B14F-4D97-AF65-F5344CB8AC3E}">
        <p14:creationId xmlns:p14="http://schemas.microsoft.com/office/powerpoint/2010/main" val="3756120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b="1" dirty="0" smtClean="0">
                <a:latin typeface="Trebuchet MS" pitchFamily="34" charset="0"/>
              </a:rPr>
              <a:t>White spaces</a:t>
            </a:r>
            <a:r>
              <a:rPr lang="en-US" altLang="ko-KR" b="1" baseline="0" dirty="0" smtClean="0">
                <a:latin typeface="Trebuchet MS" pitchFamily="34" charset="0"/>
              </a:rPr>
              <a:t> </a:t>
            </a:r>
            <a:r>
              <a:rPr lang="en-US" altLang="ko-KR" b="1" dirty="0" smtClean="0">
                <a:latin typeface="Trebuchet MS" pitchFamily="34" charset="0"/>
              </a:rPr>
              <a:t>are empty fragments of the spectrum scattered between used frequencies</a:t>
            </a:r>
          </a:p>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b="1" dirty="0" smtClean="0">
                <a:latin typeface="Trebuchet MS" pitchFamily="34" charset="0"/>
              </a:rPr>
              <a:t>As</a:t>
            </a:r>
            <a:r>
              <a:rPr lang="en-US" altLang="ko-KR" b="1" baseline="0" dirty="0" smtClean="0">
                <a:latin typeface="Trebuchet MS" pitchFamily="34" charset="0"/>
              </a:rPr>
              <a:t> you know, </a:t>
            </a:r>
            <a:r>
              <a:rPr lang="en-US" altLang="ko-KR" b="1" dirty="0" smtClean="0">
                <a:latin typeface="Trebuchet MS" pitchFamily="34" charset="0"/>
              </a:rPr>
              <a:t>TV stations have traditionally broadcast over lower frequencies that carry information longer distances. </a:t>
            </a:r>
          </a:p>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b="1" dirty="0" smtClean="0">
                <a:latin typeface="Trebuchet MS" pitchFamily="34" charset="0"/>
              </a:rPr>
              <a:t>However, with the ongoing transition from analog to digital broadcasts, more unused frequencies are opening up.</a:t>
            </a:r>
          </a:p>
          <a:p>
            <a:pPr marL="0" marR="0" indent="0" algn="l" defTabSz="914400" rtl="0" eaLnBrk="0" fontAlgn="base" latinLnBrk="1" hangingPunct="0">
              <a:lnSpc>
                <a:spcPct val="100000"/>
              </a:lnSpc>
              <a:spcBef>
                <a:spcPct val="30000"/>
              </a:spcBef>
              <a:spcAft>
                <a:spcPct val="0"/>
              </a:spcAft>
              <a:buClrTx/>
              <a:buSzTx/>
              <a:buFontTx/>
              <a:buNone/>
              <a:tabLst/>
              <a:defRPr/>
            </a:pPr>
            <a:endParaRPr lang="en-US" altLang="ko-KR" b="1" dirty="0" smtClean="0">
              <a:latin typeface="Trebuchet MS" pitchFamily="34" charset="0"/>
            </a:endParaRPr>
          </a:p>
          <a:p>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11</a:t>
            </a:fld>
            <a:endParaRPr lang="en-US" altLang="ko-KR"/>
          </a:p>
        </p:txBody>
      </p:sp>
    </p:spTree>
    <p:extLst>
      <p:ext uri="{BB962C8B-B14F-4D97-AF65-F5344CB8AC3E}">
        <p14:creationId xmlns:p14="http://schemas.microsoft.com/office/powerpoint/2010/main" val="316399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12</a:t>
            </a:fld>
            <a:endParaRPr lang="en-US" altLang="ko-KR"/>
          </a:p>
        </p:txBody>
      </p:sp>
    </p:spTree>
    <p:extLst>
      <p:ext uri="{BB962C8B-B14F-4D97-AF65-F5344CB8AC3E}">
        <p14:creationId xmlns:p14="http://schemas.microsoft.com/office/powerpoint/2010/main" val="153910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lang="en-US" altLang="ko-KR" dirty="0" smtClean="0">
                <a:effectLst/>
              </a:rPr>
              <a:t>In particular, IEEE 802.22 systems offer around 10 times the coverage of Wi-Fi and enable to provide reliable backup broadband communications in emergency.</a:t>
            </a:r>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15</a:t>
            </a:fld>
            <a:endParaRPr lang="en-US" altLang="ko-KR"/>
          </a:p>
        </p:txBody>
      </p:sp>
    </p:spTree>
    <p:extLst>
      <p:ext uri="{BB962C8B-B14F-4D97-AF65-F5344CB8AC3E}">
        <p14:creationId xmlns:p14="http://schemas.microsoft.com/office/powerpoint/2010/main" val="20689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25</a:t>
            </a:fld>
            <a:endParaRPr lang="en-US" altLang="ko-KR"/>
          </a:p>
        </p:txBody>
      </p:sp>
    </p:spTree>
    <p:extLst>
      <p:ext uri="{BB962C8B-B14F-4D97-AF65-F5344CB8AC3E}">
        <p14:creationId xmlns:p14="http://schemas.microsoft.com/office/powerpoint/2010/main" val="23868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26</a:t>
            </a:fld>
            <a:endParaRPr lang="en-US" altLang="ko-KR"/>
          </a:p>
        </p:txBody>
      </p:sp>
    </p:spTree>
    <p:extLst>
      <p:ext uri="{BB962C8B-B14F-4D97-AF65-F5344CB8AC3E}">
        <p14:creationId xmlns:p14="http://schemas.microsoft.com/office/powerpoint/2010/main" val="59149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9DFBC4-FD08-41FB-90D8-448D8390AB16}" type="slidenum">
              <a:rPr lang="en-US" altLang="ko-KR"/>
              <a:pPr/>
              <a:t>28</a:t>
            </a:fld>
            <a:endParaRPr lang="en-US" altLang="ko-K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ko-KR" altLang="ko-K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928688" y="739775"/>
            <a:ext cx="4940300" cy="3705225"/>
          </a:xfrm>
          <a:solidFill>
            <a:srgbClr val="FFFFFF"/>
          </a:solidFill>
          <a:ln/>
        </p:spPr>
      </p:sp>
      <p:sp>
        <p:nvSpPr>
          <p:cNvPr id="73731" name="Rectangle 3"/>
          <p:cNvSpPr>
            <a:spLocks noGrp="1" noChangeArrowheads="1"/>
          </p:cNvSpPr>
          <p:nvPr>
            <p:ph type="body" idx="1"/>
          </p:nvPr>
        </p:nvSpPr>
        <p:spPr>
          <a:xfrm>
            <a:off x="905708" y="4690350"/>
            <a:ext cx="4986260" cy="4443572"/>
          </a:xfrm>
          <a:solidFill>
            <a:srgbClr val="FFFFFF"/>
          </a:solidFill>
          <a:ln>
            <a:solidFill>
              <a:srgbClr val="000000"/>
            </a:solidFill>
          </a:ln>
        </p:spPr>
        <p:txBody>
          <a:bodyPr/>
          <a:lstStyle/>
          <a:p>
            <a:pPr eaLnBrk="1" hangingPunct="1"/>
            <a:r>
              <a:rPr lang="en-US" altLang="ko-KR" dirty="0" smtClean="0">
                <a:latin typeface="굴림" pitchFamily="50" charset="-127"/>
                <a:ea typeface="굴림" pitchFamily="50" charset="-127"/>
              </a:rPr>
              <a:t>It</a:t>
            </a:r>
            <a:r>
              <a:rPr lang="en-US" altLang="ko-KR" baseline="0" dirty="0" smtClean="0">
                <a:latin typeface="굴림" pitchFamily="50" charset="-127"/>
                <a:ea typeface="굴림" pitchFamily="50" charset="-127"/>
              </a:rPr>
              <a:t> is my talk outline today. At first, I will show you the data explosion in the internet, and explain of what is the TV white space, then introduce you the research and standardization activities in the IEEE and IETF, and specially </a:t>
            </a:r>
            <a:r>
              <a:rPr lang="en-US" altLang="ko-KR" baseline="0" dirty="0" err="1" smtClean="0">
                <a:latin typeface="굴림" pitchFamily="50" charset="-127"/>
                <a:ea typeface="굴림" pitchFamily="50" charset="-127"/>
              </a:rPr>
              <a:t>ativities</a:t>
            </a:r>
            <a:r>
              <a:rPr lang="en-US" altLang="ko-KR" baseline="0" dirty="0" smtClean="0">
                <a:latin typeface="굴림" pitchFamily="50" charset="-127"/>
                <a:ea typeface="굴림" pitchFamily="50" charset="-127"/>
              </a:rPr>
              <a:t> in US, UK, JAPAN and Korea. And show you a trial in Korea. Finally discuss of research topics on TV White Space.</a:t>
            </a:r>
            <a:endParaRPr lang="ko-KR" altLang="ko-KR" dirty="0" smtClean="0">
              <a:latin typeface="굴림" pitchFamily="50" charset="-127"/>
              <a:ea typeface="굴림" pitchFamily="50"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0" fontAlgn="base" latinLnBrk="1" hangingPunct="0">
              <a:lnSpc>
                <a:spcPct val="100000"/>
              </a:lnSpc>
              <a:spcBef>
                <a:spcPct val="30000"/>
              </a:spcBef>
              <a:spcAft>
                <a:spcPct val="0"/>
              </a:spcAft>
              <a:buClrTx/>
              <a:buSzTx/>
              <a:buFontTx/>
              <a:buNone/>
              <a:tabLst/>
              <a:defRPr/>
            </a:pPr>
            <a:r>
              <a:rPr kumimoji="1" lang="en-US" altLang="ko-KR" sz="1200" kern="1200" dirty="0" smtClean="0">
                <a:solidFill>
                  <a:schemeClr val="tx1"/>
                </a:solidFill>
                <a:effectLst/>
                <a:latin typeface="Gulim" pitchFamily="50" charset="-127"/>
                <a:ea typeface="Gulim" pitchFamily="50" charset="-127"/>
                <a:cs typeface="+mn-cs"/>
              </a:rPr>
              <a:t>In recent years, there are various cloud environments such as </a:t>
            </a:r>
            <a:r>
              <a:rPr kumimoji="1" lang="en-US" altLang="ko-KR" sz="1200" kern="1200" dirty="0" err="1" smtClean="0">
                <a:solidFill>
                  <a:schemeClr val="tx1"/>
                </a:solidFill>
                <a:effectLst/>
                <a:latin typeface="Gulim" pitchFamily="50" charset="-127"/>
                <a:ea typeface="Gulim" pitchFamily="50" charset="-127"/>
                <a:cs typeface="+mn-cs"/>
              </a:rPr>
              <a:t>icloud</a:t>
            </a:r>
            <a:r>
              <a:rPr kumimoji="1" lang="en-US" altLang="ko-KR" sz="1200" kern="1200" dirty="0" smtClean="0">
                <a:solidFill>
                  <a:schemeClr val="tx1"/>
                </a:solidFill>
                <a:effectLst/>
                <a:latin typeface="Gulim" pitchFamily="50" charset="-127"/>
                <a:ea typeface="Gulim" pitchFamily="50" charset="-127"/>
                <a:cs typeface="+mn-cs"/>
              </a:rPr>
              <a:t>, amazon cloud, </a:t>
            </a:r>
            <a:r>
              <a:rPr kumimoji="1" lang="en-US" altLang="ko-KR" sz="1200" kern="1200" dirty="0" err="1" smtClean="0">
                <a:solidFill>
                  <a:schemeClr val="tx1"/>
                </a:solidFill>
                <a:effectLst/>
                <a:latin typeface="Gulim" pitchFamily="50" charset="-127"/>
                <a:ea typeface="Gulim" pitchFamily="50" charset="-127"/>
                <a:cs typeface="+mn-cs"/>
              </a:rPr>
              <a:t>etc</a:t>
            </a:r>
            <a:r>
              <a:rPr kumimoji="1" lang="en-US" altLang="ko-KR" sz="1200" kern="1200" dirty="0" smtClean="0">
                <a:solidFill>
                  <a:schemeClr val="tx1"/>
                </a:solidFill>
                <a:effectLst/>
                <a:latin typeface="Gulim" pitchFamily="50" charset="-127"/>
                <a:ea typeface="Gulim" pitchFamily="50" charset="-127"/>
                <a:cs typeface="+mn-cs"/>
              </a:rPr>
              <a:t> for mobile services. These environments are making the mobile traffic increase rapidly. </a:t>
            </a:r>
            <a:endParaRPr lang="en-US" altLang="ko-KR" dirty="0" smtClean="0"/>
          </a:p>
          <a:p>
            <a:r>
              <a:rPr lang="en-US" altLang="ko-KR" dirty="0" smtClean="0"/>
              <a:t>Cloud</a:t>
            </a:r>
            <a:r>
              <a:rPr lang="en-US" altLang="ko-KR" baseline="0" dirty="0" smtClean="0"/>
              <a:t> stores your music, photos, apps, calendars, documents, and more. And  Cloud wirelessly pushes those contents to all your devices. It’s the easiest way to manage your content. In the mobile cloud computing, </a:t>
            </a:r>
            <a:r>
              <a:rPr lang="en-US" altLang="ko-KR" sz="1200" baseline="0" dirty="0" smtClean="0">
                <a:latin typeface="Trebuchet MS" pitchFamily="34" charset="0"/>
              </a:rPr>
              <a:t>t</a:t>
            </a:r>
            <a:r>
              <a:rPr lang="en-US" altLang="ko-KR" sz="1200" dirty="0" smtClean="0">
                <a:latin typeface="Trebuchet MS" pitchFamily="34" charset="0"/>
              </a:rPr>
              <a:t>asks and data are kept on the internet, providing on-demand access</a:t>
            </a:r>
            <a:r>
              <a:rPr lang="en-US" altLang="ko-KR" sz="1200" baseline="0" dirty="0" smtClean="0">
                <a:latin typeface="Trebuchet MS" pitchFamily="34" charset="0"/>
              </a:rPr>
              <a:t>. The mobile devices are  n</a:t>
            </a:r>
            <a:r>
              <a:rPr lang="en-US" altLang="ko-KR" sz="1200" dirty="0" smtClean="0">
                <a:latin typeface="Trebuchet MS" pitchFamily="34" charset="0"/>
              </a:rPr>
              <a:t>ot required to download</a:t>
            </a:r>
            <a:r>
              <a:rPr lang="en-US" altLang="ko-KR" sz="1200" baseline="0" dirty="0" smtClean="0">
                <a:latin typeface="Trebuchet MS" pitchFamily="34" charset="0"/>
              </a:rPr>
              <a:t> </a:t>
            </a:r>
            <a:r>
              <a:rPr lang="en-US" altLang="ko-KR" sz="1200" dirty="0" smtClean="0">
                <a:latin typeface="Trebuchet MS" pitchFamily="34" charset="0"/>
              </a:rPr>
              <a:t>or install applications onto the mobile devices</a:t>
            </a:r>
            <a:endParaRPr lang="ko-KR" altLang="en-US" sz="1200" dirty="0" smtClean="0">
              <a:latin typeface="Trebuchet MS" pitchFamily="34" charset="0"/>
            </a:endParaRPr>
          </a:p>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3</a:t>
            </a:fld>
            <a:endParaRPr lang="en-US" altLang="ko-KR"/>
          </a:p>
        </p:txBody>
      </p:sp>
    </p:spTree>
    <p:extLst>
      <p:ext uri="{BB962C8B-B14F-4D97-AF65-F5344CB8AC3E}">
        <p14:creationId xmlns:p14="http://schemas.microsoft.com/office/powerpoint/2010/main" val="15645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In Recent</a:t>
            </a:r>
            <a:r>
              <a:rPr lang="en-US" altLang="ko-KR" baseline="0" dirty="0" smtClean="0"/>
              <a:t> years, </a:t>
            </a:r>
            <a:r>
              <a:rPr lang="en-US" altLang="ko-KR" dirty="0" smtClean="0"/>
              <a:t>We have an evolution</a:t>
            </a:r>
            <a:r>
              <a:rPr lang="en-US" altLang="ko-KR" baseline="0" dirty="0" smtClean="0"/>
              <a:t> of smart devices. I believe that the  evolution will be extended to smart appliances.</a:t>
            </a:r>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4</a:t>
            </a:fld>
            <a:endParaRPr lang="en-US" altLang="ko-KR"/>
          </a:p>
        </p:txBody>
      </p:sp>
    </p:spTree>
    <p:extLst>
      <p:ext uri="{BB962C8B-B14F-4D97-AF65-F5344CB8AC3E}">
        <p14:creationId xmlns:p14="http://schemas.microsoft.com/office/powerpoint/2010/main" val="554957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a:t>
            </a:r>
            <a:r>
              <a:rPr lang="en-US" altLang="ko-KR" baseline="0" dirty="0" smtClean="0"/>
              <a:t> capability of s</a:t>
            </a:r>
            <a:r>
              <a:rPr lang="en-US" altLang="ko-KR" dirty="0" smtClean="0"/>
              <a:t>mart devices</a:t>
            </a:r>
            <a:r>
              <a:rPr lang="en-US" altLang="ko-KR" baseline="0" dirty="0" smtClean="0"/>
              <a:t> will be  increased. </a:t>
            </a:r>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5</a:t>
            </a:fld>
            <a:endParaRPr lang="en-US" altLang="ko-KR"/>
          </a:p>
        </p:txBody>
      </p:sp>
    </p:spTree>
    <p:extLst>
      <p:ext uri="{BB962C8B-B14F-4D97-AF65-F5344CB8AC3E}">
        <p14:creationId xmlns:p14="http://schemas.microsoft.com/office/powerpoint/2010/main" val="270482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effectLst/>
              </a:rPr>
              <a:t>We can say telecom executives see the data explosion as a serious threat `They`re all very concerned</a:t>
            </a:r>
            <a:r>
              <a:rPr lang="en-US" altLang="ko-KR" baseline="0" dirty="0" smtClean="0">
                <a:effectLst/>
              </a:rPr>
              <a:t> by unexpected rush of mobile traffic.</a:t>
            </a:r>
          </a:p>
          <a:p>
            <a:pPr marL="0" indent="0">
              <a:buFont typeface="Wingdings" pitchFamily="2" charset="2"/>
              <a:buNone/>
            </a:pPr>
            <a:r>
              <a:rPr lang="en-US" altLang="ko-KR" dirty="0" smtClean="0">
                <a:latin typeface="Trebuchet MS" pitchFamily="34" charset="0"/>
              </a:rPr>
              <a:t>The smart phones make people to use the wireless network just as they would use their fixed broadband line at home</a:t>
            </a:r>
            <a:endParaRPr lang="en-US" altLang="ko-KR" dirty="0" smtClean="0">
              <a:effectLst/>
            </a:endParaRPr>
          </a:p>
          <a:p>
            <a:r>
              <a:rPr lang="en-US" altLang="ko-KR" dirty="0" smtClean="0">
                <a:effectLst/>
              </a:rPr>
              <a:t>If they don`t manage this moment carefully, some mobile operators will run into major problems that threaten their very profitability and viability. Some may not survive. But</a:t>
            </a:r>
            <a:r>
              <a:rPr lang="en-US" altLang="ko-KR" baseline="0" dirty="0" smtClean="0">
                <a:effectLst/>
              </a:rPr>
              <a:t> especially service providers in Korea are just starting to compete for obtaining subscribers by selling unlimited data rate, even in LTE.</a:t>
            </a:r>
            <a:endParaRPr lang="en-US" altLang="ko-KR" dirty="0" smtClean="0">
              <a:effectLst/>
            </a:endParaRPr>
          </a:p>
          <a:p>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6</a:t>
            </a:fld>
            <a:endParaRPr lang="en-US" altLang="ko-KR"/>
          </a:p>
        </p:txBody>
      </p:sp>
    </p:spTree>
    <p:extLst>
      <p:ext uri="{BB962C8B-B14F-4D97-AF65-F5344CB8AC3E}">
        <p14:creationId xmlns:p14="http://schemas.microsoft.com/office/powerpoint/2010/main" val="229123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This slide</a:t>
            </a:r>
            <a:r>
              <a:rPr lang="en-US" altLang="ko-KR" baseline="0" dirty="0" smtClean="0"/>
              <a:t> shows </a:t>
            </a:r>
            <a:r>
              <a:rPr lang="en-US" altLang="ko-KR" sz="1200" dirty="0" smtClean="0">
                <a:latin typeface="Trebuchet MS" pitchFamily="34" charset="0"/>
              </a:rPr>
              <a:t>Forecasted mobile data traffic in North America. </a:t>
            </a:r>
            <a:r>
              <a:rPr lang="en-US" altLang="ko-KR" sz="1200" i="1" dirty="0" smtClean="0">
                <a:latin typeface="Trebuchet MS" pitchFamily="34" charset="0"/>
              </a:rPr>
              <a:t>Approximately 50 times are increased </a:t>
            </a:r>
          </a:p>
          <a:p>
            <a:r>
              <a:rPr lang="en-US" altLang="ko-KR" sz="1200" i="1" dirty="0" smtClean="0">
                <a:latin typeface="Trebuchet MS" pitchFamily="34" charset="0"/>
              </a:rPr>
              <a:t>in mobile data traffic over 5 years since inception of smart phones to the market in US. </a:t>
            </a:r>
          </a:p>
          <a:p>
            <a:r>
              <a:rPr lang="en-US" altLang="ko-KR" sz="1200" i="1" dirty="0" smtClean="0">
                <a:latin typeface="Trebuchet MS" pitchFamily="34" charset="0"/>
              </a:rPr>
              <a:t>Up to 2016</a:t>
            </a:r>
            <a:r>
              <a:rPr lang="en-US" altLang="ko-KR" sz="1200" i="1" baseline="0" dirty="0" smtClean="0">
                <a:latin typeface="Trebuchet MS" pitchFamily="34" charset="0"/>
              </a:rPr>
              <a:t> </a:t>
            </a:r>
            <a:r>
              <a:rPr lang="en-US" altLang="ko-KR" dirty="0" smtClean="0">
                <a:latin typeface="Trebuchet MS" pitchFamily="34" charset="0"/>
              </a:rPr>
              <a:t>Active Mobile App Users Worldwide</a:t>
            </a:r>
            <a:r>
              <a:rPr lang="en-US" altLang="ko-KR" baseline="0" dirty="0" smtClean="0">
                <a:latin typeface="Trebuchet MS" pitchFamily="34" charset="0"/>
              </a:rPr>
              <a:t> is expected 2.1 billions.</a:t>
            </a:r>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7</a:t>
            </a:fld>
            <a:endParaRPr lang="en-US" altLang="ko-KR"/>
          </a:p>
        </p:txBody>
      </p:sp>
    </p:spTree>
    <p:extLst>
      <p:ext uri="{BB962C8B-B14F-4D97-AF65-F5344CB8AC3E}">
        <p14:creationId xmlns:p14="http://schemas.microsoft.com/office/powerpoint/2010/main" val="131673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Also</a:t>
            </a:r>
            <a:r>
              <a:rPr lang="en-US" altLang="ko-KR" baseline="0" dirty="0" smtClean="0"/>
              <a:t> by 2016, the Cisco </a:t>
            </a:r>
            <a:r>
              <a:rPr lang="en-US" altLang="ko-KR" baseline="0" dirty="0" err="1" smtClean="0"/>
              <a:t>forcast</a:t>
            </a:r>
            <a:r>
              <a:rPr lang="en-US" altLang="ko-KR" baseline="0" dirty="0" smtClean="0"/>
              <a:t> a 18-fold increase of mobile data traffic over 2011 as 10.8 </a:t>
            </a:r>
            <a:r>
              <a:rPr lang="en-US" altLang="ko-KR" baseline="0" dirty="0" err="1" smtClean="0"/>
              <a:t>Exa</a:t>
            </a:r>
            <a:r>
              <a:rPr lang="en-US" altLang="ko-KR" baseline="0" dirty="0" smtClean="0"/>
              <a:t>-byte.</a:t>
            </a:r>
            <a:endParaRPr lang="ko-KR" altLang="en-US" dirty="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8</a:t>
            </a:fld>
            <a:endParaRPr lang="en-US" altLang="ko-KR"/>
          </a:p>
        </p:txBody>
      </p:sp>
    </p:spTree>
    <p:extLst>
      <p:ext uri="{BB962C8B-B14F-4D97-AF65-F5344CB8AC3E}">
        <p14:creationId xmlns:p14="http://schemas.microsoft.com/office/powerpoint/2010/main" val="409061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eaLnBrk="1" hangingPunct="1"/>
            <a:r>
              <a:rPr lang="en-US" altLang="ko-KR" dirty="0" smtClean="0"/>
              <a:t>How is the data</a:t>
            </a:r>
            <a:r>
              <a:rPr lang="en-US" altLang="ko-KR" baseline="0" dirty="0" smtClean="0"/>
              <a:t> traffic demand in Korea. This graph shows that the mobile traffic of </a:t>
            </a:r>
            <a:r>
              <a:rPr lang="en-US" altLang="ko-KR" sz="1200" dirty="0" smtClean="0">
                <a:latin typeface="Trebuchet MS" pitchFamily="34" charset="0"/>
                <a:ea typeface="HY견고딕" pitchFamily="18" charset="-127"/>
              </a:rPr>
              <a:t>5,496 TB and </a:t>
            </a:r>
          </a:p>
          <a:p>
            <a:pPr eaLnBrk="1" hangingPunct="1"/>
            <a:r>
              <a:rPr lang="en-US" altLang="ko-KR" sz="1200" dirty="0" smtClean="0">
                <a:latin typeface="Trebuchet MS" pitchFamily="34" charset="0"/>
                <a:ea typeface="HY견고딕" pitchFamily="18" charset="-127"/>
              </a:rPr>
              <a:t>8.26 millions</a:t>
            </a:r>
            <a:r>
              <a:rPr lang="en-US" altLang="ko-KR" sz="1200" baseline="0" dirty="0" smtClean="0">
                <a:latin typeface="Trebuchet MS" pitchFamily="34" charset="0"/>
                <a:ea typeface="HY견고딕" pitchFamily="18" charset="-127"/>
              </a:rPr>
              <a:t> smart phone</a:t>
            </a:r>
            <a:r>
              <a:rPr lang="en-US" altLang="ko-KR" baseline="0" dirty="0" smtClean="0"/>
              <a:t> subscribers the end of 2011 was. What about now around 9 times in mobile traffic is increased.</a:t>
            </a:r>
          </a:p>
          <a:p>
            <a:pPr eaLnBrk="1" hangingPunct="1"/>
            <a:r>
              <a:rPr lang="en-US" altLang="ko-KR" baseline="0" dirty="0" smtClean="0"/>
              <a:t>And we have more than 30 millions smartphone subscribers.</a:t>
            </a:r>
          </a:p>
          <a:p>
            <a:pPr marL="0" indent="0">
              <a:buFontTx/>
              <a:buNone/>
            </a:pPr>
            <a:r>
              <a:rPr lang="en-US" altLang="ko-KR" sz="1200" dirty="0" smtClean="0">
                <a:latin typeface="Trebuchet MS" pitchFamily="34" charset="0"/>
              </a:rPr>
              <a:t>Forecast on smart phone penetration implies that more bandwidth must be allocated.</a:t>
            </a:r>
            <a:endParaRPr lang="ko-KR" altLang="en-US" sz="1200" dirty="0" smtClean="0">
              <a:latin typeface="Trebuchet MS" pitchFamily="34" charset="0"/>
            </a:endParaRPr>
          </a:p>
          <a:p>
            <a:pPr eaLnBrk="1" hangingPunct="1"/>
            <a:endParaRPr lang="en-US" altLang="ko-KR" baseline="0" dirty="0" smtClean="0"/>
          </a:p>
          <a:p>
            <a:pPr eaLnBrk="1" hangingPunct="1"/>
            <a:endParaRPr lang="en-US" altLang="ko-KR" baseline="0" dirty="0" smtClean="0"/>
          </a:p>
        </p:txBody>
      </p:sp>
      <p:sp>
        <p:nvSpPr>
          <p:cNvPr id="4" name="슬라이드 번호 개체 틀 3"/>
          <p:cNvSpPr>
            <a:spLocks noGrp="1"/>
          </p:cNvSpPr>
          <p:nvPr>
            <p:ph type="sldNum" sz="quarter" idx="10"/>
          </p:nvPr>
        </p:nvSpPr>
        <p:spPr/>
        <p:txBody>
          <a:bodyPr/>
          <a:lstStyle/>
          <a:p>
            <a:pPr>
              <a:defRPr/>
            </a:pPr>
            <a:fld id="{65DFA421-4AFA-4366-A8F9-D407C74703A3}" type="slidenum">
              <a:rPr lang="en-US" altLang="ko-KR" smtClean="0"/>
              <a:pPr>
                <a:defRPr/>
              </a:pPr>
              <a:t>9</a:t>
            </a:fld>
            <a:endParaRPr lang="en-US" altLang="ko-KR"/>
          </a:p>
        </p:txBody>
      </p:sp>
    </p:spTree>
    <p:extLst>
      <p:ext uri="{BB962C8B-B14F-4D97-AF65-F5344CB8AC3E}">
        <p14:creationId xmlns:p14="http://schemas.microsoft.com/office/powerpoint/2010/main" val="38903087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pic>
        <p:nvPicPr>
          <p:cNvPr id="4" name="Picture 2" descr="그림1"/>
          <p:cNvPicPr>
            <a:picLocks noChangeAspect="1" noChangeArrowheads="1"/>
          </p:cNvPicPr>
          <p:nvPr userDrawn="1"/>
        </p:nvPicPr>
        <p:blipFill>
          <a:blip r:embed="rId2" cstate="print"/>
          <a:srcRect/>
          <a:stretch>
            <a:fillRect/>
          </a:stretch>
        </p:blipFill>
        <p:spPr bwMode="auto">
          <a:xfrm>
            <a:off x="0" y="0"/>
            <a:ext cx="9142413" cy="6858000"/>
          </a:xfrm>
          <a:prstGeom prst="rect">
            <a:avLst/>
          </a:prstGeom>
          <a:noFill/>
          <a:ln w="9525">
            <a:noFill/>
            <a:miter lim="800000"/>
            <a:headEnd/>
            <a:tailEnd/>
          </a:ln>
        </p:spPr>
      </p:pic>
      <p:pic>
        <p:nvPicPr>
          <p:cNvPr id="5" name="그림 9" descr="1.png"/>
          <p:cNvPicPr>
            <a:picLocks noChangeAspect="1"/>
          </p:cNvPicPr>
          <p:nvPr userDrawn="1"/>
        </p:nvPicPr>
        <p:blipFill>
          <a:blip r:embed="rId3" cstate="print"/>
          <a:srcRect/>
          <a:stretch>
            <a:fillRect/>
          </a:stretch>
        </p:blipFill>
        <p:spPr bwMode="auto">
          <a:xfrm>
            <a:off x="2411413" y="3338513"/>
            <a:ext cx="865187" cy="863600"/>
          </a:xfrm>
          <a:prstGeom prst="rect">
            <a:avLst/>
          </a:prstGeom>
          <a:noFill/>
          <a:ln w="9525">
            <a:noFill/>
            <a:miter lim="800000"/>
            <a:headEnd/>
            <a:tailEnd/>
          </a:ln>
        </p:spPr>
      </p:pic>
      <p:pic>
        <p:nvPicPr>
          <p:cNvPr id="6" name="그림 10" descr="2.png"/>
          <p:cNvPicPr>
            <a:picLocks noChangeAspect="1"/>
          </p:cNvPicPr>
          <p:nvPr userDrawn="1"/>
        </p:nvPicPr>
        <p:blipFill>
          <a:blip r:embed="rId4" cstate="print"/>
          <a:srcRect/>
          <a:stretch>
            <a:fillRect/>
          </a:stretch>
        </p:blipFill>
        <p:spPr bwMode="auto">
          <a:xfrm>
            <a:off x="1331913" y="3357563"/>
            <a:ext cx="792162" cy="792162"/>
          </a:xfrm>
          <a:prstGeom prst="rect">
            <a:avLst/>
          </a:prstGeom>
          <a:noFill/>
          <a:ln w="9525">
            <a:noFill/>
            <a:miter lim="800000"/>
            <a:headEnd/>
            <a:tailEnd/>
          </a:ln>
        </p:spPr>
      </p:pic>
      <p:pic>
        <p:nvPicPr>
          <p:cNvPr id="7" name="그림 11" descr="제목 없음-8.png"/>
          <p:cNvPicPr>
            <a:picLocks noChangeAspect="1"/>
          </p:cNvPicPr>
          <p:nvPr userDrawn="1"/>
        </p:nvPicPr>
        <p:blipFill>
          <a:blip r:embed="rId5" cstate="print"/>
          <a:srcRect/>
          <a:stretch>
            <a:fillRect/>
          </a:stretch>
        </p:blipFill>
        <p:spPr bwMode="auto">
          <a:xfrm>
            <a:off x="217488" y="3348038"/>
            <a:ext cx="811212" cy="811212"/>
          </a:xfrm>
          <a:prstGeom prst="rect">
            <a:avLst/>
          </a:prstGeom>
          <a:noFill/>
          <a:ln w="9525">
            <a:noFill/>
            <a:miter lim="800000"/>
            <a:headEnd/>
            <a:tailEnd/>
          </a:ln>
        </p:spPr>
      </p:pic>
      <p:sp>
        <p:nvSpPr>
          <p:cNvPr id="5123" name="Rectangle 3"/>
          <p:cNvSpPr>
            <a:spLocks noGrp="1" noChangeArrowheads="1"/>
          </p:cNvSpPr>
          <p:nvPr>
            <p:ph type="ctrTitle"/>
          </p:nvPr>
        </p:nvSpPr>
        <p:spPr>
          <a:xfrm>
            <a:off x="684213" y="1268413"/>
            <a:ext cx="7772400" cy="777875"/>
          </a:xfrm>
          <a:effectLst>
            <a:outerShdw dist="35921" dir="2700000" algn="ctr" rotWithShape="0">
              <a:srgbClr val="DDDDDD"/>
            </a:outerShdw>
          </a:effectLst>
        </p:spPr>
        <p:txBody>
          <a:bodyPr/>
          <a:lstStyle>
            <a:lvl1pPr algn="ctr">
              <a:lnSpc>
                <a:spcPct val="90000"/>
              </a:lnSpc>
              <a:defRPr sz="5000">
                <a:solidFill>
                  <a:srgbClr val="274C61"/>
                </a:solidFill>
              </a:defRPr>
            </a:lvl1pPr>
          </a:lstStyle>
          <a:p>
            <a:r>
              <a:rPr lang="ko-KR" altLang="en-US" dirty="0"/>
              <a:t>마스터 제목 스타일 편집</a:t>
            </a:r>
          </a:p>
        </p:txBody>
      </p:sp>
      <p:sp>
        <p:nvSpPr>
          <p:cNvPr id="5124" name="Rectangle 4"/>
          <p:cNvSpPr>
            <a:spLocks noGrp="1" noChangeArrowheads="1"/>
          </p:cNvSpPr>
          <p:nvPr>
            <p:ph type="subTitle" idx="1"/>
          </p:nvPr>
        </p:nvSpPr>
        <p:spPr>
          <a:xfrm>
            <a:off x="1403350" y="2492375"/>
            <a:ext cx="6400800" cy="555625"/>
          </a:xfrm>
          <a:ln w="28575" algn="ctr"/>
          <a:effectLst>
            <a:outerShdw dist="17961" dir="2700000" algn="ctr" rotWithShape="0">
              <a:schemeClr val="bg1"/>
            </a:outerShdw>
          </a:effectLst>
        </p:spPr>
        <p:txBody>
          <a:bodyPr tIns="118800" bIns="118800" anchorCtr="1">
            <a:spAutoFit/>
          </a:bodyPr>
          <a:lstStyle>
            <a:lvl1pPr marL="0" indent="0" algn="ctr">
              <a:lnSpc>
                <a:spcPct val="130000"/>
              </a:lnSpc>
              <a:spcBef>
                <a:spcPct val="50000"/>
              </a:spcBef>
              <a:buFontTx/>
              <a:buNone/>
              <a:defRPr sz="1600">
                <a:solidFill>
                  <a:schemeClr val="tx2"/>
                </a:solidFill>
                <a:latin typeface="HY헤드라인M" pitchFamily="18" charset="-127"/>
                <a:ea typeface="HY헤드라인M" pitchFamily="18" charset="-127"/>
              </a:defRPr>
            </a:lvl1pPr>
          </a:lstStyle>
          <a:p>
            <a:r>
              <a:rPr lang="ko-KR" altLang="en-US"/>
              <a:t>마스터 부제목 스타일 편집</a:t>
            </a:r>
          </a:p>
        </p:txBody>
      </p:sp>
      <p:sp>
        <p:nvSpPr>
          <p:cNvPr id="8" name="Rectangle 7"/>
          <p:cNvSpPr>
            <a:spLocks noGrp="1" noChangeArrowheads="1"/>
          </p:cNvSpPr>
          <p:nvPr>
            <p:ph type="ftr" sz="quarter" idx="10"/>
          </p:nvPr>
        </p:nvSpPr>
        <p:spPr/>
        <p:txBody>
          <a:bodyPr/>
          <a:lstStyle>
            <a:lvl1pPr>
              <a:defRPr smtClean="0"/>
            </a:lvl1pPr>
          </a:lstStyle>
          <a:p>
            <a:pPr>
              <a:defRPr/>
            </a:pPr>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442F5998-8D38-49BA-85B6-BBC2466A1D4D}" type="datetime1">
              <a:rPr lang="en-US" altLang="ko-KR"/>
              <a:pPr>
                <a:defRPr/>
              </a:pPr>
              <a:t>3/26/2013</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4AFFC05-3B2A-4818-8E53-050EEF31F6C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37325" y="44450"/>
            <a:ext cx="2149475" cy="6081713"/>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7313" y="44450"/>
            <a:ext cx="6297612" cy="6081713"/>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5"/>
          <p:cNvSpPr>
            <a:spLocks noGrp="1" noChangeArrowheads="1"/>
          </p:cNvSpPr>
          <p:nvPr>
            <p:ph type="dt" sz="half" idx="10"/>
          </p:nvPr>
        </p:nvSpPr>
        <p:spPr/>
        <p:txBody>
          <a:bodyPr/>
          <a:lstStyle>
            <a:lvl1pPr>
              <a:defRPr smtClean="0"/>
            </a:lvl1pPr>
          </a:lstStyle>
          <a:p>
            <a:pPr>
              <a:defRPr/>
            </a:pPr>
            <a:fld id="{03AFEF3B-E77C-4E13-A9B7-343A655ED49C}" type="datetime1">
              <a:rPr lang="en-US" altLang="ko-KR"/>
              <a:pPr>
                <a:defRPr/>
              </a:pPr>
              <a:t>3/26/2013</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8D5D5BBD-EDF7-486B-924E-F3B22B0FB3D0}"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87313" y="44450"/>
            <a:ext cx="8599487" cy="608171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3" name="Rectangle 5"/>
          <p:cNvSpPr>
            <a:spLocks noGrp="1" noChangeArrowheads="1"/>
          </p:cNvSpPr>
          <p:nvPr>
            <p:ph type="dt" sz="half" idx="10"/>
          </p:nvPr>
        </p:nvSpPr>
        <p:spPr/>
        <p:txBody>
          <a:bodyPr/>
          <a:lstStyle>
            <a:lvl1pPr>
              <a:defRPr smtClean="0"/>
            </a:lvl1pPr>
          </a:lstStyle>
          <a:p>
            <a:pPr>
              <a:defRPr/>
            </a:pPr>
            <a:fld id="{61FC5284-8A4F-4925-A2D9-BBC7DFFA7788}" type="datetime1">
              <a:rPr lang="en-US" altLang="ko-KR"/>
              <a:pPr>
                <a:defRPr/>
              </a:pPr>
              <a:t>3/26/2013</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E4B85A3-2B4E-4EFC-A311-5CB9E89C18DE}"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제목 및 표">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79438"/>
          </a:xfrm>
        </p:spPr>
        <p:txBody>
          <a:bodyPr/>
          <a:lstStyle/>
          <a:p>
            <a:r>
              <a:rPr lang="ko-KR" altLang="en-US" smtClean="0"/>
              <a:t>마스터 제목 스타일 편집</a:t>
            </a:r>
            <a:endParaRPr lang="ko-KR" altLang="en-US"/>
          </a:p>
        </p:txBody>
      </p:sp>
      <p:sp>
        <p:nvSpPr>
          <p:cNvPr id="3" name="표 개체 틀 2"/>
          <p:cNvSpPr>
            <a:spLocks noGrp="1"/>
          </p:cNvSpPr>
          <p:nvPr>
            <p:ph type="tbl" idx="1"/>
          </p:nvPr>
        </p:nvSpPr>
        <p:spPr>
          <a:xfrm>
            <a:off x="395288" y="908050"/>
            <a:ext cx="8291512" cy="5218113"/>
          </a:xfrm>
        </p:spPr>
        <p:txBody>
          <a:bodyPr/>
          <a:lstStyle/>
          <a:p>
            <a:pPr lvl="0"/>
            <a:endParaRPr lang="ko-KR" altLang="en-US" noProof="0" smtClean="0"/>
          </a:p>
        </p:txBody>
      </p:sp>
      <p:sp>
        <p:nvSpPr>
          <p:cNvPr id="4" name="Rectangle 5"/>
          <p:cNvSpPr>
            <a:spLocks noGrp="1" noChangeArrowheads="1"/>
          </p:cNvSpPr>
          <p:nvPr>
            <p:ph type="dt" sz="half" idx="10"/>
          </p:nvPr>
        </p:nvSpPr>
        <p:spPr/>
        <p:txBody>
          <a:bodyPr/>
          <a:lstStyle>
            <a:lvl1pPr>
              <a:defRPr smtClean="0"/>
            </a:lvl1pPr>
          </a:lstStyle>
          <a:p>
            <a:pPr>
              <a:defRPr/>
            </a:pPr>
            <a:fld id="{A292DCFE-CC50-408C-92B4-0ACDD35367BE}" type="datetime1">
              <a:rPr lang="en-US" altLang="ko-KR"/>
              <a:pPr>
                <a:defRPr/>
              </a:pPr>
              <a:t>3/26/2013</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B226B381-175C-4E04-BABE-5DC006614A0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87313" y="44450"/>
            <a:ext cx="8229600" cy="579438"/>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395288" y="908050"/>
            <a:ext cx="4068762"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4616450" y="908050"/>
            <a:ext cx="4070350" cy="25320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395288" y="3592513"/>
            <a:ext cx="4068762"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4616450" y="3592513"/>
            <a:ext cx="4070350" cy="253365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BD9A1BA9-B8BC-4284-89BA-C9C27857C476}" type="datetime1">
              <a:rPr lang="en-US" altLang="ko-KR"/>
              <a:pPr>
                <a:defRPr/>
              </a:pPr>
              <a:t>3/26/2013</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77178DB-9E5A-4FC2-800C-4DE69F549D2E}"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atin typeface="Times New Roman" pitchFamily="18" charset="0"/>
                <a:ea typeface="+mn-ea"/>
                <a:cs typeface="Times New Roman" pitchFamily="18" charset="0"/>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lvl1pPr>
              <a:defRPr>
                <a:latin typeface="Times New Roman" pitchFamily="18" charset="0"/>
                <a:ea typeface="+mn-ea"/>
                <a:cs typeface="Times New Roman" pitchFamily="18" charset="0"/>
              </a:defRPr>
            </a:lvl1pPr>
            <a:lvl2pPr>
              <a:buFont typeface="Wingdings" pitchFamily="2" charset="2"/>
              <a:buChar char="§"/>
              <a:defRPr>
                <a:latin typeface="Times New Roman" pitchFamily="18" charset="0"/>
                <a:ea typeface="+mn-ea"/>
                <a:cs typeface="Times New Roman" pitchFamily="18" charset="0"/>
              </a:defRPr>
            </a:lvl2pPr>
            <a:lvl3pPr>
              <a:buFont typeface="Wingdings" pitchFamily="2" charset="2"/>
              <a:buChar char="ü"/>
              <a:defRPr>
                <a:latin typeface="Times New Roman" pitchFamily="18" charset="0"/>
                <a:ea typeface="+mn-ea"/>
                <a:cs typeface="Times New Roman" pitchFamily="18" charset="0"/>
              </a:defRPr>
            </a:lvl3pPr>
            <a:lvl4pPr>
              <a:buFont typeface="Arial" pitchFamily="34" charset="0"/>
              <a:buChar char="•"/>
              <a:defRPr>
                <a:latin typeface="Times New Roman" pitchFamily="18" charset="0"/>
                <a:ea typeface="+mn-ea"/>
                <a:cs typeface="Times New Roman" pitchFamily="18" charset="0"/>
              </a:defRPr>
            </a:lvl4pPr>
            <a:lvl5pPr>
              <a:defRPr>
                <a:latin typeface="Times New Roman" pitchFamily="18" charset="0"/>
                <a:ea typeface="+mn-ea"/>
                <a:cs typeface="Times New Roman" pitchFamily="18" charset="0"/>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5"/>
          <p:cNvSpPr>
            <a:spLocks noGrp="1" noChangeArrowheads="1"/>
          </p:cNvSpPr>
          <p:nvPr>
            <p:ph type="dt" sz="half" idx="10"/>
          </p:nvPr>
        </p:nvSpPr>
        <p:spPr/>
        <p:txBody>
          <a:bodyPr/>
          <a:lstStyle>
            <a:lvl1pPr>
              <a:defRPr smtClean="0"/>
            </a:lvl1pPr>
          </a:lstStyle>
          <a:p>
            <a:pPr>
              <a:defRPr/>
            </a:pPr>
            <a:fld id="{43D93DC5-B4AC-4D46-AACE-7689283A751F}" type="datetime1">
              <a:rPr lang="en-US" altLang="ko-KR"/>
              <a:pPr>
                <a:defRPr/>
              </a:pPr>
              <a:t>3/26/2013</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11D1176D-D6C7-41B7-AF5A-778933370361}" type="slidenum">
              <a:rPr lang="en-US" altLang="ko-KR" sz="1000">
                <a:ea typeface="HY헤드라인M" pitchFamily="18" charset="-127"/>
              </a:rPr>
              <a:pPr>
                <a:defRPr/>
              </a:pPr>
              <a:t>‹#›</a:t>
            </a:fld>
            <a:endParaRPr lang="en-US" altLang="ko-KR" sz="1000">
              <a:ea typeface="HY헤드라인M" pitchFamily="18" charset="-127"/>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lstStyle>
            <a:lvl1pPr algn="l">
              <a:defRPr sz="4000" b="1" cap="all"/>
            </a:lvl1p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dirty="0" smtClean="0"/>
              <a:t>마스터 텍스트 스타일을 편집합니다</a:t>
            </a:r>
          </a:p>
        </p:txBody>
      </p:sp>
      <p:sp>
        <p:nvSpPr>
          <p:cNvPr id="4" name="Rectangle 5"/>
          <p:cNvSpPr>
            <a:spLocks noGrp="1" noChangeArrowheads="1"/>
          </p:cNvSpPr>
          <p:nvPr>
            <p:ph type="dt" sz="half" idx="10"/>
          </p:nvPr>
        </p:nvSpPr>
        <p:spPr/>
        <p:txBody>
          <a:bodyPr/>
          <a:lstStyle>
            <a:lvl1pPr>
              <a:defRPr smtClean="0"/>
            </a:lvl1pPr>
          </a:lstStyle>
          <a:p>
            <a:pPr>
              <a:defRPr/>
            </a:pPr>
            <a:fld id="{A4033DDE-F1D9-4248-9DD3-D851D4509576}" type="datetime1">
              <a:rPr lang="en-US" altLang="ko-KR"/>
              <a:pPr>
                <a:defRPr/>
              </a:pPr>
              <a:t>3/26/2013</a:t>
            </a:fld>
            <a:endParaRPr lang="en-US" altLang="ko-KR"/>
          </a:p>
        </p:txBody>
      </p:sp>
      <p:sp>
        <p:nvSpPr>
          <p:cNvPr id="5"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6"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E3C16F8F-8B06-4221-8E4D-BF034A7471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395288" y="908050"/>
            <a:ext cx="4068762"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16450" y="908050"/>
            <a:ext cx="4070350"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5"/>
          <p:cNvSpPr>
            <a:spLocks noGrp="1" noChangeArrowheads="1"/>
          </p:cNvSpPr>
          <p:nvPr>
            <p:ph type="dt" sz="half" idx="10"/>
          </p:nvPr>
        </p:nvSpPr>
        <p:spPr/>
        <p:txBody>
          <a:bodyPr/>
          <a:lstStyle>
            <a:lvl1pPr>
              <a:defRPr smtClean="0"/>
            </a:lvl1pPr>
          </a:lstStyle>
          <a:p>
            <a:pPr>
              <a:defRPr/>
            </a:pPr>
            <a:fld id="{F6B28ED9-BF84-4548-98ED-B76FB35A3B3B}" type="datetime1">
              <a:rPr lang="en-US" altLang="ko-KR"/>
              <a:pPr>
                <a:defRPr/>
              </a:pPr>
              <a:t>3/26/2013</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0271C98E-7E4E-4307-96BF-A7CD60945764}"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5"/>
          <p:cNvSpPr>
            <a:spLocks noGrp="1" noChangeArrowheads="1"/>
          </p:cNvSpPr>
          <p:nvPr>
            <p:ph type="dt" sz="half" idx="10"/>
          </p:nvPr>
        </p:nvSpPr>
        <p:spPr/>
        <p:txBody>
          <a:bodyPr/>
          <a:lstStyle>
            <a:lvl1pPr>
              <a:defRPr smtClean="0"/>
            </a:lvl1pPr>
          </a:lstStyle>
          <a:p>
            <a:pPr>
              <a:defRPr/>
            </a:pPr>
            <a:fld id="{5D6170A1-CF90-49D4-A372-CDD2DE8CD28F}" type="datetime1">
              <a:rPr lang="en-US" altLang="ko-KR"/>
              <a:pPr>
                <a:defRPr/>
              </a:pPr>
              <a:t>3/26/2013</a:t>
            </a:fld>
            <a:endParaRPr lang="en-US" altLang="ko-KR"/>
          </a:p>
        </p:txBody>
      </p:sp>
      <p:sp>
        <p:nvSpPr>
          <p:cNvPr id="8"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9"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9B4E9A6F-2AED-41CF-921C-DAF48CEE59EC}"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5"/>
          <p:cNvSpPr>
            <a:spLocks noGrp="1" noChangeArrowheads="1"/>
          </p:cNvSpPr>
          <p:nvPr>
            <p:ph type="dt" sz="half" idx="10"/>
          </p:nvPr>
        </p:nvSpPr>
        <p:spPr/>
        <p:txBody>
          <a:bodyPr/>
          <a:lstStyle>
            <a:lvl1pPr>
              <a:defRPr smtClean="0"/>
            </a:lvl1pPr>
          </a:lstStyle>
          <a:p>
            <a:pPr>
              <a:defRPr/>
            </a:pPr>
            <a:fld id="{3BAD8461-0AD1-4FE2-8149-03CA6B1D09B2}" type="datetime1">
              <a:rPr lang="en-US" altLang="ko-KR"/>
              <a:pPr>
                <a:defRPr/>
              </a:pPr>
              <a:t>3/26/2013</a:t>
            </a:fld>
            <a:endParaRPr lang="en-US" altLang="ko-KR"/>
          </a:p>
        </p:txBody>
      </p:sp>
      <p:sp>
        <p:nvSpPr>
          <p:cNvPr id="4"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5"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ACEACD8A-B653-4CD8-8617-30C47D1975D3}"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smtClean="0"/>
            </a:lvl1pPr>
          </a:lstStyle>
          <a:p>
            <a:pPr>
              <a:defRPr/>
            </a:pPr>
            <a:fld id="{54F85A4A-72EB-46D8-A1E4-5CE90BF24F6F}" type="datetime1">
              <a:rPr lang="en-US" altLang="ko-KR"/>
              <a:pPr>
                <a:defRPr/>
              </a:pPr>
              <a:t>3/26/2013</a:t>
            </a:fld>
            <a:endParaRPr lang="en-US" altLang="ko-KR"/>
          </a:p>
        </p:txBody>
      </p:sp>
      <p:sp>
        <p:nvSpPr>
          <p:cNvPr id="3"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4"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35EAEED5-22E6-4B45-B59C-8969CA49A51B}"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EFDD81D1-5B13-4DF5-BE80-6593F7018A69}" type="datetime1">
              <a:rPr lang="en-US" altLang="ko-KR"/>
              <a:pPr>
                <a:defRPr/>
              </a:pPr>
              <a:t>3/26/2013</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F6966894-495A-4A42-85C3-E5CC6BB4687F}"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5"/>
          <p:cNvSpPr>
            <a:spLocks noGrp="1" noChangeArrowheads="1"/>
          </p:cNvSpPr>
          <p:nvPr>
            <p:ph type="dt" sz="half" idx="10"/>
          </p:nvPr>
        </p:nvSpPr>
        <p:spPr/>
        <p:txBody>
          <a:bodyPr/>
          <a:lstStyle>
            <a:lvl1pPr>
              <a:defRPr smtClean="0"/>
            </a:lvl1pPr>
          </a:lstStyle>
          <a:p>
            <a:pPr>
              <a:defRPr/>
            </a:pPr>
            <a:fld id="{DB53550E-CFA7-4323-B7FA-52BD463ACFE2}" type="datetime1">
              <a:rPr lang="en-US" altLang="ko-KR"/>
              <a:pPr>
                <a:defRPr/>
              </a:pPr>
              <a:t>3/26/2013</a:t>
            </a:fld>
            <a:endParaRPr lang="en-US" altLang="ko-KR"/>
          </a:p>
        </p:txBody>
      </p:sp>
      <p:sp>
        <p:nvSpPr>
          <p:cNvPr id="6" name="Rectangle 6"/>
          <p:cNvSpPr>
            <a:spLocks noGrp="1" noChangeArrowheads="1"/>
          </p:cNvSpPr>
          <p:nvPr>
            <p:ph type="ftr" sz="quarter" idx="11"/>
          </p:nvPr>
        </p:nvSpPr>
        <p:spPr/>
        <p:txBody>
          <a:bodyPr/>
          <a:lstStyle>
            <a:lvl1pPr>
              <a:defRPr smtClean="0"/>
            </a:lvl1pPr>
          </a:lstStyle>
          <a:p>
            <a:pPr>
              <a:defRPr/>
            </a:pPr>
            <a:endParaRPr lang="en-US" altLang="ko-KR"/>
          </a:p>
        </p:txBody>
      </p:sp>
      <p:sp>
        <p:nvSpPr>
          <p:cNvPr id="7" name="Rectangle 7"/>
          <p:cNvSpPr>
            <a:spLocks noGrp="1" noChangeArrowheads="1"/>
          </p:cNvSpPr>
          <p:nvPr>
            <p:ph type="sldNum" sz="quarter" idx="12"/>
          </p:nvPr>
        </p:nvSpPr>
        <p:spPr>
          <a:xfrm>
            <a:off x="6553200" y="6408738"/>
            <a:ext cx="2411413"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r>
              <a:rPr lang="en-US" altLang="ko-KR"/>
              <a:t/>
            </a:r>
            <a:br>
              <a:rPr lang="en-US" altLang="ko-KR"/>
            </a:br>
            <a:fld id="{415D8064-AC64-4DAF-8023-799BA1220A8A}" type="slidenum">
              <a:rPr lang="en-US" altLang="ko-KR" sz="1000">
                <a:solidFill>
                  <a:srgbClr val="6699FF"/>
                </a:solidFill>
                <a:latin typeface="HY헤드라인M" pitchFamily="18" charset="-127"/>
                <a:ea typeface="HY헤드라인M" pitchFamily="18" charset="-127"/>
              </a:rPr>
              <a:pPr>
                <a:defRPr/>
              </a:pPr>
              <a:t>‹#›</a:t>
            </a:fld>
            <a:endParaRPr lang="en-US" altLang="ko-KR" sz="1000">
              <a:solidFill>
                <a:srgbClr val="6699FF"/>
              </a:solidFill>
              <a:latin typeface="HY헤드라인M" pitchFamily="18" charset="-127"/>
              <a:ea typeface="HY헤드라인M" pitchFamily="18" charset="-127"/>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pic>
        <p:nvPicPr>
          <p:cNvPr id="1026" name="Picture 2" descr="그림2"/>
          <p:cNvPicPr>
            <a:picLocks noChangeAspect="1" noChangeArrowheads="1"/>
          </p:cNvPicPr>
          <p:nvPr/>
        </p:nvPicPr>
        <p:blipFill>
          <a:blip r:embed="rId16" cstate="print"/>
          <a:srcRect/>
          <a:stretch>
            <a:fillRect/>
          </a:stretch>
        </p:blipFill>
        <p:spPr bwMode="auto">
          <a:xfrm>
            <a:off x="1588" y="0"/>
            <a:ext cx="9142412" cy="6859588"/>
          </a:xfrm>
          <a:prstGeom prst="rect">
            <a:avLst/>
          </a:prstGeom>
          <a:noFill/>
          <a:ln w="9525">
            <a:noFill/>
            <a:miter lim="800000"/>
            <a:headEnd/>
            <a:tailEnd/>
          </a:ln>
        </p:spPr>
      </p:pic>
      <p:sp>
        <p:nvSpPr>
          <p:cNvPr id="4099" name="Rectangle 3"/>
          <p:cNvSpPr>
            <a:spLocks noGrp="1" noChangeArrowheads="1"/>
          </p:cNvSpPr>
          <p:nvPr>
            <p:ph type="title"/>
          </p:nvPr>
        </p:nvSpPr>
        <p:spPr bwMode="auto">
          <a:xfrm>
            <a:off x="87313" y="44450"/>
            <a:ext cx="8229600" cy="579438"/>
          </a:xfrm>
          <a:prstGeom prst="rect">
            <a:avLst/>
          </a:prstGeom>
          <a:noFill/>
          <a:ln w="9525" algn="ctr">
            <a:noFill/>
            <a:miter lim="800000"/>
            <a:headEnd/>
            <a:tailEnd/>
          </a:ln>
          <a:effectLst>
            <a:outerShdw dist="35921" dir="2700000" algn="ctr" rotWithShape="0">
              <a:schemeClr val="tx1"/>
            </a:outerShdw>
          </a:effectLst>
        </p:spPr>
        <p:txBody>
          <a:bodyPr vert="horz" wrap="square" lIns="91440" tIns="45720" rIns="91440" bIns="45720" numCol="1" anchor="t" anchorCtr="0" compatLnSpc="1">
            <a:prstTxWarp prst="textNoShape">
              <a:avLst/>
            </a:prstTxWarp>
            <a:spAutoFit/>
          </a:bodyPr>
          <a:lstStyle/>
          <a:p>
            <a:pPr lvl="0"/>
            <a:r>
              <a:rPr lang="ko-KR" altLang="en-US" smtClean="0"/>
              <a:t>마스터 제목 스타일 편집</a:t>
            </a:r>
          </a:p>
        </p:txBody>
      </p:sp>
      <p:sp>
        <p:nvSpPr>
          <p:cNvPr id="1028" name="Rectangle 4"/>
          <p:cNvSpPr>
            <a:spLocks noGrp="1" noChangeArrowheads="1"/>
          </p:cNvSpPr>
          <p:nvPr>
            <p:ph type="body" idx="1"/>
          </p:nvPr>
        </p:nvSpPr>
        <p:spPr bwMode="auto">
          <a:xfrm>
            <a:off x="395288" y="908050"/>
            <a:ext cx="8291512" cy="5218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pic>
        <p:nvPicPr>
          <p:cNvPr id="1029" name="Picture 2" descr="그림2"/>
          <p:cNvPicPr>
            <a:picLocks noChangeAspect="1" noChangeArrowheads="1"/>
          </p:cNvPicPr>
          <p:nvPr/>
        </p:nvPicPr>
        <p:blipFill>
          <a:blip r:embed="rId16" cstate="print"/>
          <a:srcRect b="91808"/>
          <a:stretch>
            <a:fillRect/>
          </a:stretch>
        </p:blipFill>
        <p:spPr bwMode="auto">
          <a:xfrm>
            <a:off x="0" y="6572250"/>
            <a:ext cx="9142413" cy="285750"/>
          </a:xfrm>
          <a:prstGeom prst="rect">
            <a:avLst/>
          </a:prstGeom>
          <a:noFill/>
          <a:ln w="9525">
            <a:noFill/>
            <a:miter lim="800000"/>
            <a:headEnd/>
            <a:tailEnd/>
          </a:ln>
        </p:spPr>
      </p:pic>
      <p:sp>
        <p:nvSpPr>
          <p:cNvPr id="41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latinLnBrk="1">
              <a:defRPr sz="1400" b="0" smtClean="0">
                <a:cs typeface="+mn-cs"/>
              </a:defRPr>
            </a:lvl1pPr>
          </a:lstStyle>
          <a:p>
            <a:pPr>
              <a:defRPr/>
            </a:pPr>
            <a:fld id="{349D8BFE-6CA0-487D-B75D-F93147E891F7}" type="datetime1">
              <a:rPr lang="en-US" altLang="ko-KR"/>
              <a:pPr>
                <a:defRPr/>
              </a:pPr>
              <a:t>3/26/2013</a:t>
            </a:fld>
            <a:endParaRPr lang="en-US" altLang="ko-KR"/>
          </a:p>
        </p:txBody>
      </p:sp>
      <p:sp>
        <p:nvSpPr>
          <p:cNvPr id="41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latinLnBrk="1">
              <a:defRPr sz="1400" b="0" smtClean="0">
                <a:cs typeface="+mn-cs"/>
              </a:defRPr>
            </a:lvl1pPr>
          </a:lstStyle>
          <a:p>
            <a:pPr>
              <a:defRPr/>
            </a:pPr>
            <a:endParaRPr lang="en-US" altLang="ko-KR"/>
          </a:p>
        </p:txBody>
      </p:sp>
      <p:sp>
        <p:nvSpPr>
          <p:cNvPr id="9" name="Slide Number Placeholder 3"/>
          <p:cNvSpPr txBox="1">
            <a:spLocks/>
          </p:cNvSpPr>
          <p:nvPr userDrawn="1"/>
        </p:nvSpPr>
        <p:spPr bwMode="auto">
          <a:xfrm>
            <a:off x="8655050" y="6572250"/>
            <a:ext cx="488950" cy="285750"/>
          </a:xfrm>
          <a:prstGeom prst="rect">
            <a:avLst/>
          </a:prstGeom>
          <a:noFill/>
          <a:ln w="9525">
            <a:noFill/>
            <a:miter lim="800000"/>
            <a:headEnd/>
            <a:tailEnd/>
          </a:ln>
        </p:spPr>
        <p:txBody>
          <a:bodyPr/>
          <a:lstStyle/>
          <a:p>
            <a:pPr algn="ctr" latinLnBrk="1">
              <a:defRPr/>
            </a:pPr>
            <a:fld id="{E626A9EA-4E1D-41BC-AAD6-A54FDCF8BFF7}" type="slidenum">
              <a:rPr lang="en-US" altLang="ko-KR" sz="1600">
                <a:solidFill>
                  <a:srgbClr val="FFFFFF"/>
                </a:solidFill>
                <a:latin typeface="Times New Roman" pitchFamily="18" charset="0"/>
                <a:ea typeface="HY헤드라인M" pitchFamily="18" charset="-127"/>
                <a:cs typeface="Times New Roman" pitchFamily="18" charset="0"/>
              </a:rPr>
              <a:pPr algn="ctr" latinLnBrk="1">
                <a:defRPr/>
              </a:pPr>
              <a:t>‹#›</a:t>
            </a:fld>
            <a:endParaRPr lang="en-US" altLang="ko-KR" sz="1600">
              <a:solidFill>
                <a:srgbClr val="FFFFFF"/>
              </a:solidFill>
              <a:latin typeface="Times New Roman" pitchFamily="18" charset="0"/>
              <a:ea typeface="HY헤드라인M" pitchFamily="18" charset="-127"/>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 id="2147484792" r:id="rId13"/>
    <p:sldLayoutId id="2147484793" r:id="rId14"/>
  </p:sldLayoutIdLst>
  <p:hf hdr="0" ftr="0" dt="0"/>
  <p:txStyles>
    <p:titleStyle>
      <a:lvl1pPr algn="l" rtl="0" eaLnBrk="0" fontAlgn="base" latinLnBrk="1" hangingPunct="0">
        <a:spcBef>
          <a:spcPct val="50000"/>
        </a:spcBef>
        <a:spcAft>
          <a:spcPct val="0"/>
        </a:spcAft>
        <a:defRPr kumimoji="1" sz="3200" b="1">
          <a:solidFill>
            <a:schemeClr val="bg1"/>
          </a:solidFill>
          <a:latin typeface="+mj-lt"/>
          <a:ea typeface="+mj-ea"/>
          <a:cs typeface="+mj-cs"/>
        </a:defRPr>
      </a:lvl1pPr>
      <a:lvl2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2pPr>
      <a:lvl3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3pPr>
      <a:lvl4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4pPr>
      <a:lvl5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5pPr>
      <a:lvl6pPr marL="4572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6pPr>
      <a:lvl7pPr marL="9144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7pPr>
      <a:lvl8pPr marL="13716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8pPr>
      <a:lvl9pPr marL="18288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9pPr>
    </p:titleStyle>
    <p:bodyStyle>
      <a:lvl1pPr marL="342900" indent="-342900" algn="l" rtl="0" eaLnBrk="0" fontAlgn="base" latinLnBrk="1" hangingPunct="0">
        <a:spcBef>
          <a:spcPct val="20000"/>
        </a:spcBef>
        <a:spcAft>
          <a:spcPct val="0"/>
        </a:spcAft>
        <a:buBlip>
          <a:blip r:embed="rId17"/>
        </a:buBlip>
        <a:defRPr kumimoji="1" sz="2400">
          <a:solidFill>
            <a:schemeClr val="tx1"/>
          </a:solidFill>
          <a:latin typeface="+mn-lt"/>
          <a:ea typeface="Gulim" pitchFamily="50" charset="-127"/>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Gulim" pitchFamily="50" charset="-127"/>
        </a:defRPr>
      </a:lvl2pPr>
      <a:lvl3pPr marL="1143000" indent="-228600" algn="l" rtl="0" eaLnBrk="0" fontAlgn="base" latinLnBrk="1" hangingPunct="0">
        <a:spcBef>
          <a:spcPct val="20000"/>
        </a:spcBef>
        <a:spcAft>
          <a:spcPct val="0"/>
        </a:spcAft>
        <a:buChar char="•"/>
        <a:defRPr kumimoji="1" sz="2400">
          <a:solidFill>
            <a:schemeClr val="tx1"/>
          </a:solidFill>
          <a:latin typeface="+mn-lt"/>
          <a:ea typeface="Gulim" pitchFamily="50" charset="-127"/>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Gulim" pitchFamily="50" charset="-127"/>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Gulim" pitchFamily="50" charset="-127"/>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hyperlink" Target="http://en.wikipedia.org/wiki/File:2.4_GHz_Wi-Fi_channels_(802.11b,g_WLAN).svg" TargetMode="Externa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4.png"/><Relationship Id="rId4" Type="http://schemas.openxmlformats.org/officeDocument/2006/relationships/image" Target="../media/image39.jpe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52.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cfs3.tistory.com/upload_control/download.blog?fhandle=YmxvZzkzMEBmczMudGlzdG9yeS5jb206L2F0dGFjaC8xNy8xNzEwLmdpZg==" TargetMode="External"/><Relationship Id="rId13" Type="http://schemas.openxmlformats.org/officeDocument/2006/relationships/image" Target="../media/image16.jpeg"/><Relationship Id="rId18" Type="http://schemas.openxmlformats.org/officeDocument/2006/relationships/image" Target="../media/image21.jpeg"/><Relationship Id="rId3" Type="http://schemas.openxmlformats.org/officeDocument/2006/relationships/hyperlink" Target="http://www.mobileworldmag.com/wp-content/uploads/2012/11/292630-samsung-galaxy-s-iii-at-t.jpg" TargetMode="External"/><Relationship Id="rId21" Type="http://schemas.openxmlformats.org/officeDocument/2006/relationships/image" Target="../media/image24.jpeg"/><Relationship Id="rId7" Type="http://schemas.openxmlformats.org/officeDocument/2006/relationships/image" Target="../media/image12.jpeg"/><Relationship Id="rId12" Type="http://schemas.openxmlformats.org/officeDocument/2006/relationships/hyperlink" Target="http://upload.wikimedia.org/wikipedia/commons/e/e5/ASUS_Eee_White_Alt.jpg" TargetMode="External"/><Relationship Id="rId17" Type="http://schemas.openxmlformats.org/officeDocument/2006/relationships/image" Target="../media/image20.jpeg"/><Relationship Id="rId2" Type="http://schemas.openxmlformats.org/officeDocument/2006/relationships/notesSlide" Target="../notesSlides/notesSlide4.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image" Target="../media/image10.jpeg"/><Relationship Id="rId15" Type="http://schemas.openxmlformats.org/officeDocument/2006/relationships/image" Target="../media/image18.jpeg"/><Relationship Id="rId10" Type="http://schemas.openxmlformats.org/officeDocument/2006/relationships/image" Target="../media/image14.jpeg"/><Relationship Id="rId19" Type="http://schemas.openxmlformats.org/officeDocument/2006/relationships/image" Target="../media/image22.jpe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626" name="Rectangle 2"/>
          <p:cNvSpPr>
            <a:spLocks noGrp="1" noChangeArrowheads="1"/>
          </p:cNvSpPr>
          <p:nvPr>
            <p:ph type="ctrTitle"/>
          </p:nvPr>
        </p:nvSpPr>
        <p:spPr>
          <a:xfrm>
            <a:off x="683568" y="1196752"/>
            <a:ext cx="7484368" cy="1584176"/>
          </a:xfrm>
        </p:spPr>
        <p:txBody>
          <a:bodyPr>
            <a:normAutofit fontScale="90000"/>
          </a:bodyPr>
          <a:lstStyle/>
          <a:p>
            <a:pPr fontAlgn="auto" latinLnBrk="0" hangingPunct="1">
              <a:spcAft>
                <a:spcPts val="0"/>
              </a:spcAft>
              <a:defRPr/>
            </a:pPr>
            <a:r>
              <a:rPr lang="en-US" altLang="ko-KR" sz="4400" dirty="0" smtClean="0">
                <a:solidFill>
                  <a:schemeClr val="tx1"/>
                </a:solidFill>
                <a:latin typeface="Trebuchet MS" pitchFamily="34" charset="0"/>
              </a:rPr>
              <a:t>Towards </a:t>
            </a:r>
            <a:r>
              <a:rPr lang="en-US" altLang="ko-KR" sz="4400" dirty="0" err="1" smtClean="0">
                <a:solidFill>
                  <a:schemeClr val="tx1"/>
                </a:solidFill>
                <a:latin typeface="Trebuchet MS" pitchFamily="34" charset="0"/>
              </a:rPr>
              <a:t>WiFi</a:t>
            </a:r>
            <a:r>
              <a:rPr lang="en-US" altLang="ko-KR" sz="4400" dirty="0" smtClean="0">
                <a:solidFill>
                  <a:schemeClr val="tx1"/>
                </a:solidFill>
                <a:latin typeface="Trebuchet MS" pitchFamily="34" charset="0"/>
              </a:rPr>
              <a:t> Services </a:t>
            </a:r>
            <a:r>
              <a:rPr lang="en-US" altLang="ko-KR" sz="4400" dirty="0">
                <a:solidFill>
                  <a:schemeClr val="tx1"/>
                </a:solidFill>
                <a:latin typeface="Trebuchet MS" pitchFamily="34" charset="0"/>
              </a:rPr>
              <a:t>u</a:t>
            </a:r>
            <a:r>
              <a:rPr lang="en-US" altLang="ko-KR" sz="4400" dirty="0" smtClean="0">
                <a:solidFill>
                  <a:schemeClr val="tx1"/>
                </a:solidFill>
                <a:latin typeface="Trebuchet MS" pitchFamily="34" charset="0"/>
              </a:rPr>
              <a:t>sing </a:t>
            </a:r>
            <a:br>
              <a:rPr lang="en-US" altLang="ko-KR" sz="4400" dirty="0" smtClean="0">
                <a:solidFill>
                  <a:schemeClr val="tx1"/>
                </a:solidFill>
                <a:latin typeface="Trebuchet MS" pitchFamily="34" charset="0"/>
              </a:rPr>
            </a:br>
            <a:r>
              <a:rPr lang="en-US" altLang="ko-KR" sz="4400" dirty="0" smtClean="0">
                <a:solidFill>
                  <a:schemeClr val="tx1"/>
                </a:solidFill>
                <a:latin typeface="Trebuchet MS" pitchFamily="34" charset="0"/>
              </a:rPr>
              <a:t>TV White Space</a:t>
            </a:r>
            <a:endParaRPr lang="en-US" altLang="ko-KR" sz="4400" dirty="0">
              <a:solidFill>
                <a:schemeClr val="tx1"/>
              </a:solidFill>
              <a:latin typeface="Trebuchet MS" pitchFamily="34" charset="0"/>
            </a:endParaRPr>
          </a:p>
        </p:txBody>
      </p:sp>
      <p:sp>
        <p:nvSpPr>
          <p:cNvPr id="17411" name="Rectangle 3"/>
          <p:cNvSpPr>
            <a:spLocks noGrp="1" noChangeArrowheads="1"/>
          </p:cNvSpPr>
          <p:nvPr>
            <p:ph type="subTitle" idx="1"/>
          </p:nvPr>
        </p:nvSpPr>
        <p:spPr>
          <a:xfrm>
            <a:off x="2286000" y="5003800"/>
            <a:ext cx="6172200" cy="1371600"/>
          </a:xfrm>
        </p:spPr>
        <p:txBody>
          <a:bodyPr/>
          <a:lstStyle/>
          <a:p>
            <a:pPr eaLnBrk="1" hangingPunct="1"/>
            <a:r>
              <a:rPr lang="en-US" altLang="ko-KR" smtClean="0"/>
              <a:t> </a:t>
            </a:r>
          </a:p>
        </p:txBody>
      </p:sp>
      <p:sp>
        <p:nvSpPr>
          <p:cNvPr id="17412" name="Text Box 4"/>
          <p:cNvSpPr txBox="1">
            <a:spLocks noChangeArrowheads="1"/>
          </p:cNvSpPr>
          <p:nvPr/>
        </p:nvSpPr>
        <p:spPr bwMode="auto">
          <a:xfrm>
            <a:off x="2971800" y="5049838"/>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Tx/>
              <a:buNone/>
            </a:pPr>
            <a:endParaRPr lang="en-US" altLang="ko-KR" sz="2400" b="0">
              <a:solidFill>
                <a:schemeClr val="tx1"/>
              </a:solidFill>
              <a:latin typeface="Times New Roman" pitchFamily="18" charset="0"/>
            </a:endParaRPr>
          </a:p>
        </p:txBody>
      </p:sp>
      <p:sp>
        <p:nvSpPr>
          <p:cNvPr id="5" name="Rectangle 2"/>
          <p:cNvSpPr txBox="1">
            <a:spLocks noChangeArrowheads="1"/>
          </p:cNvSpPr>
          <p:nvPr/>
        </p:nvSpPr>
        <p:spPr bwMode="auto">
          <a:xfrm>
            <a:off x="1186203" y="4077072"/>
            <a:ext cx="7484368" cy="1584176"/>
          </a:xfrm>
          <a:prstGeom prst="rect">
            <a:avLst/>
          </a:prstGeom>
          <a:noFill/>
          <a:ln w="9525" algn="ctr">
            <a:noFill/>
            <a:miter lim="800000"/>
            <a:headEnd/>
            <a:tailEnd/>
          </a:ln>
          <a:effectLst>
            <a:outerShdw dist="35921" dir="2700000" algn="ctr" rotWithShape="0">
              <a:srgbClr val="DDDDDD"/>
            </a:outerShdw>
          </a:effectLst>
        </p:spPr>
        <p:txBody>
          <a:bodyPr vert="horz" wrap="square" lIns="91440" tIns="45720" rIns="91440" bIns="45720" numCol="1" anchor="t" anchorCtr="0" compatLnSpc="1">
            <a:prstTxWarp prst="textNoShape">
              <a:avLst/>
            </a:prstTxWarp>
            <a:normAutofit/>
          </a:bodyPr>
          <a:lstStyle>
            <a:lvl1pPr algn="ctr" rtl="0" eaLnBrk="0" fontAlgn="base" latinLnBrk="1" hangingPunct="0">
              <a:lnSpc>
                <a:spcPct val="90000"/>
              </a:lnSpc>
              <a:spcBef>
                <a:spcPct val="50000"/>
              </a:spcBef>
              <a:spcAft>
                <a:spcPct val="0"/>
              </a:spcAft>
              <a:defRPr kumimoji="1" sz="5000" b="1">
                <a:solidFill>
                  <a:srgbClr val="274C61"/>
                </a:solidFill>
                <a:latin typeface="+mj-lt"/>
                <a:ea typeface="+mj-ea"/>
                <a:cs typeface="+mj-cs"/>
              </a:defRPr>
            </a:lvl1pPr>
            <a:lvl2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2pPr>
            <a:lvl3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3pPr>
            <a:lvl4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4pPr>
            <a:lvl5pPr algn="l" rtl="0" eaLnBrk="0" fontAlgn="base" latinLnBrk="1" hangingPunct="0">
              <a:spcBef>
                <a:spcPct val="50000"/>
              </a:spcBef>
              <a:spcAft>
                <a:spcPct val="0"/>
              </a:spcAft>
              <a:defRPr kumimoji="1" sz="3200" b="1">
                <a:solidFill>
                  <a:schemeClr val="bg1"/>
                </a:solidFill>
                <a:latin typeface="HY헤드라인M" pitchFamily="18" charset="-127"/>
                <a:ea typeface="HY헤드라인M" pitchFamily="18" charset="-127"/>
              </a:defRPr>
            </a:lvl5pPr>
            <a:lvl6pPr marL="4572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6pPr>
            <a:lvl7pPr marL="9144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7pPr>
            <a:lvl8pPr marL="13716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8pPr>
            <a:lvl9pPr marL="1828800" algn="l" rtl="0" fontAlgn="base" latinLnBrk="1">
              <a:spcBef>
                <a:spcPct val="50000"/>
              </a:spcBef>
              <a:spcAft>
                <a:spcPct val="0"/>
              </a:spcAft>
              <a:defRPr kumimoji="1" sz="3200" b="1">
                <a:solidFill>
                  <a:schemeClr val="bg1"/>
                </a:solidFill>
                <a:latin typeface="HY헤드라인M" pitchFamily="18" charset="-127"/>
                <a:ea typeface="HY헤드라인M" pitchFamily="18" charset="-127"/>
              </a:defRPr>
            </a:lvl9pPr>
          </a:lstStyle>
          <a:p>
            <a:pPr fontAlgn="auto" latinLnBrk="0" hangingPunct="1">
              <a:spcAft>
                <a:spcPts val="0"/>
              </a:spcAft>
              <a:defRPr/>
            </a:pP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March 26</a:t>
            </a: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 </a:t>
            </a: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2013</a:t>
            </a:r>
          </a:p>
          <a:p>
            <a:pPr fontAlgn="auto" latinLnBrk="0" hangingPunct="1">
              <a:spcAft>
                <a:spcPts val="0"/>
              </a:spcAft>
              <a:defRPr/>
            </a:pPr>
            <a:r>
              <a:rPr lang="en-US" altLang="ko-KR" sz="3200" dirty="0" smtClean="0">
                <a:solidFill>
                  <a:schemeClr val="bg1"/>
                </a:solidFill>
                <a:effectLst>
                  <a:outerShdw blurRad="38100" dist="38100" dir="2700000" algn="tl">
                    <a:srgbClr val="000000">
                      <a:alpha val="43137"/>
                    </a:srgbClr>
                  </a:outerShdw>
                </a:effectLst>
                <a:latin typeface="Trebuchet MS" pitchFamily="34" charset="0"/>
              </a:rPr>
              <a:t>CS Hong</a:t>
            </a:r>
            <a:endParaRPr lang="en-US" altLang="ko-KR" sz="3200" dirty="0">
              <a:solidFill>
                <a:schemeClr val="bg1"/>
              </a:solidFill>
              <a:effectLst>
                <a:outerShdw blurRad="38100" dist="38100" dir="2700000" algn="tl">
                  <a:srgbClr val="000000">
                    <a:alpha val="43137"/>
                  </a:srgbClr>
                </a:outerShdw>
              </a:effectLst>
              <a:latin typeface="Trebuchet MS" pitchFamily="34" charset="0"/>
            </a:endParaRPr>
          </a:p>
        </p:txBody>
      </p:sp>
    </p:spTree>
    <p:extLst>
      <p:ext uri="{BB962C8B-B14F-4D97-AF65-F5344CB8AC3E}">
        <p14:creationId xmlns:p14="http://schemas.microsoft.com/office/powerpoint/2010/main" val="19960907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Requests on Frequency Spectrum Bands</a:t>
            </a:r>
            <a:endParaRPr lang="ko-KR" altLang="en-US" dirty="0">
              <a:latin typeface="Trebuchet MS" pitchFamily="34" charset="0"/>
            </a:endParaRPr>
          </a:p>
        </p:txBody>
      </p:sp>
      <p:pic>
        <p:nvPicPr>
          <p:cNvPr id="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83" y="1328048"/>
            <a:ext cx="4645025" cy="3783334"/>
          </a:xfrm>
          <a:prstGeom prst="rect">
            <a:avLst/>
          </a:prstGeom>
          <a:noFill/>
          <a:ln>
            <a:noFill/>
          </a:ln>
          <a:effectLst>
            <a:prstShdw prst="shdw17" dist="17961" dir="2700000">
              <a:srgbClr val="9999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9814" y="1417415"/>
            <a:ext cx="3184163" cy="374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모서리가 둥근 직사각형 6"/>
          <p:cNvSpPr/>
          <p:nvPr/>
        </p:nvSpPr>
        <p:spPr bwMode="auto">
          <a:xfrm>
            <a:off x="2578609" y="3803600"/>
            <a:ext cx="617732" cy="212789"/>
          </a:xfrm>
          <a:prstGeom prst="roundRect">
            <a:avLst/>
          </a:prstGeom>
          <a:noFill/>
          <a:ln w="3175" cap="flat" cmpd="sng" algn="ctr">
            <a:solidFill>
              <a:srgbClr val="FF0000"/>
            </a:solidFill>
            <a:prstDash val="dash"/>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1" fontAlgn="base" latinLnBrk="1" hangingPunct="1">
              <a:lnSpc>
                <a:spcPct val="90000"/>
              </a:lnSpc>
              <a:spcBef>
                <a:spcPct val="0"/>
              </a:spcBef>
              <a:spcAft>
                <a:spcPct val="0"/>
              </a:spcAft>
              <a:buClrTx/>
              <a:buSzTx/>
              <a:buFontTx/>
              <a:buNone/>
              <a:tabLst/>
            </a:pPr>
            <a:endParaRPr kumimoji="1" lang="ko-KR" altLang="en-US" sz="2000" b="0" i="0" u="none" strike="noStrike" cap="none" normalizeH="0" baseline="0" smtClean="0">
              <a:ln>
                <a:noFill/>
              </a:ln>
              <a:solidFill>
                <a:schemeClr val="tx1"/>
              </a:solidFill>
              <a:effectLst/>
              <a:latin typeface="Trebuchet MS" pitchFamily="34" charset="0"/>
              <a:ea typeface="굴림" pitchFamily="50" charset="-127"/>
            </a:endParaRPr>
          </a:p>
        </p:txBody>
      </p:sp>
      <p:sp>
        <p:nvSpPr>
          <p:cNvPr id="8" name="TextBox 7"/>
          <p:cNvSpPr txBox="1"/>
          <p:nvPr/>
        </p:nvSpPr>
        <p:spPr>
          <a:xfrm>
            <a:off x="91985" y="836712"/>
            <a:ext cx="3139001" cy="461665"/>
          </a:xfrm>
          <a:prstGeom prst="rect">
            <a:avLst/>
          </a:prstGeom>
          <a:noFill/>
        </p:spPr>
        <p:txBody>
          <a:bodyPr wrap="none" rtlCol="0">
            <a:spAutoFit/>
          </a:bodyPr>
          <a:lstStyle/>
          <a:p>
            <a:r>
              <a:rPr lang="en-US" altLang="ko-KR" sz="1800" dirty="0" smtClean="0">
                <a:latin typeface="Trebuchet MS" pitchFamily="34" charset="0"/>
              </a:rPr>
              <a:t>- </a:t>
            </a:r>
            <a:r>
              <a:rPr lang="en-US" altLang="ko-KR" sz="2400" dirty="0">
                <a:latin typeface="Trebuchet MS" pitchFamily="34" charset="0"/>
                <a:ea typeface="+mn-ea"/>
                <a:cs typeface="Times New Roman" pitchFamily="18" charset="0"/>
              </a:rPr>
              <a:t>Demand by country</a:t>
            </a:r>
            <a:endParaRPr lang="ko-KR" altLang="en-US" sz="2400" dirty="0">
              <a:latin typeface="Trebuchet MS" pitchFamily="34" charset="0"/>
              <a:ea typeface="+mn-ea"/>
              <a:cs typeface="Times New Roman" pitchFamily="18" charset="0"/>
            </a:endParaRPr>
          </a:p>
        </p:txBody>
      </p:sp>
      <p:sp>
        <p:nvSpPr>
          <p:cNvPr id="9" name="TextBox 8"/>
          <p:cNvSpPr txBox="1"/>
          <p:nvPr/>
        </p:nvSpPr>
        <p:spPr>
          <a:xfrm>
            <a:off x="5158033" y="912968"/>
            <a:ext cx="3517310" cy="369332"/>
          </a:xfrm>
          <a:prstGeom prst="rect">
            <a:avLst/>
          </a:prstGeom>
          <a:noFill/>
        </p:spPr>
        <p:txBody>
          <a:bodyPr wrap="none" rtlCol="0">
            <a:spAutoFit/>
          </a:bodyPr>
          <a:lstStyle/>
          <a:p>
            <a:r>
              <a:rPr lang="en-US" altLang="ko-KR" sz="1800" dirty="0" smtClean="0">
                <a:latin typeface="Trebuchet MS" pitchFamily="34" charset="0"/>
              </a:rPr>
              <a:t>- Current band allocation in US</a:t>
            </a:r>
            <a:endParaRPr lang="ko-KR" altLang="en-US" sz="1800" dirty="0">
              <a:latin typeface="Trebuchet MS" pitchFamily="34" charset="0"/>
            </a:endParaRPr>
          </a:p>
        </p:txBody>
      </p:sp>
      <p:sp>
        <p:nvSpPr>
          <p:cNvPr id="10" name="TextBox 9"/>
          <p:cNvSpPr txBox="1"/>
          <p:nvPr/>
        </p:nvSpPr>
        <p:spPr>
          <a:xfrm>
            <a:off x="367534" y="5421356"/>
            <a:ext cx="4724370" cy="723275"/>
          </a:xfrm>
          <a:prstGeom prst="rect">
            <a:avLst/>
          </a:prstGeom>
          <a:noFill/>
        </p:spPr>
        <p:txBody>
          <a:bodyPr wrap="none" rtlCol="0">
            <a:spAutoFit/>
          </a:bodyPr>
          <a:lstStyle/>
          <a:p>
            <a:pPr>
              <a:spcBef>
                <a:spcPts val="600"/>
              </a:spcBef>
            </a:pPr>
            <a:r>
              <a:rPr lang="en-US" altLang="ko-KR" sz="1800" i="1" dirty="0" smtClean="0">
                <a:solidFill>
                  <a:srgbClr val="0000FF"/>
                </a:solidFill>
                <a:latin typeface="Trebuchet MS" pitchFamily="34" charset="0"/>
              </a:rPr>
              <a:t>More than 200MHz additional bandwidth </a:t>
            </a:r>
          </a:p>
          <a:p>
            <a:pPr>
              <a:spcBef>
                <a:spcPts val="600"/>
              </a:spcBef>
            </a:pPr>
            <a:r>
              <a:rPr lang="en-US" altLang="ko-KR" sz="1800" i="1" dirty="0" smtClean="0">
                <a:solidFill>
                  <a:srgbClr val="0000FF"/>
                </a:solidFill>
                <a:latin typeface="Trebuchet MS" pitchFamily="34" charset="0"/>
              </a:rPr>
              <a:t>is required </a:t>
            </a:r>
            <a:r>
              <a:rPr lang="en-US" altLang="ko-KR" i="1" dirty="0" smtClean="0">
                <a:solidFill>
                  <a:srgbClr val="0000FF"/>
                </a:solidFill>
                <a:latin typeface="Trebuchet MS" pitchFamily="34" charset="0"/>
              </a:rPr>
              <a:t>up to 2015</a:t>
            </a:r>
            <a:r>
              <a:rPr lang="en-US" altLang="ko-KR" sz="1800" i="1" dirty="0" smtClean="0">
                <a:solidFill>
                  <a:srgbClr val="0000FF"/>
                </a:solidFill>
                <a:latin typeface="Trebuchet MS" pitchFamily="34" charset="0"/>
              </a:rPr>
              <a:t> in Korea!</a:t>
            </a:r>
            <a:endParaRPr lang="ko-KR" altLang="en-US" sz="1800" i="1" dirty="0">
              <a:solidFill>
                <a:srgbClr val="0000FF"/>
              </a:solidFill>
              <a:latin typeface="Trebuchet MS" pitchFamily="34" charset="0"/>
            </a:endParaRPr>
          </a:p>
        </p:txBody>
      </p:sp>
      <p:sp>
        <p:nvSpPr>
          <p:cNvPr id="11" name="TextBox 10"/>
          <p:cNvSpPr txBox="1"/>
          <p:nvPr/>
        </p:nvSpPr>
        <p:spPr>
          <a:xfrm>
            <a:off x="5220072" y="5438858"/>
            <a:ext cx="3776162" cy="646331"/>
          </a:xfrm>
          <a:prstGeom prst="rect">
            <a:avLst/>
          </a:prstGeom>
          <a:noFill/>
        </p:spPr>
        <p:txBody>
          <a:bodyPr wrap="none" rtlCol="0">
            <a:spAutoFit/>
          </a:bodyPr>
          <a:lstStyle/>
          <a:p>
            <a:r>
              <a:rPr lang="en-US" altLang="ko-KR" sz="1800" dirty="0" smtClean="0">
                <a:latin typeface="Trebuchet MS" pitchFamily="34" charset="0"/>
              </a:rPr>
              <a:t>US already has taken a step </a:t>
            </a:r>
          </a:p>
          <a:p>
            <a:r>
              <a:rPr lang="en-US" altLang="ko-KR" sz="1800" dirty="0" smtClean="0">
                <a:latin typeface="Trebuchet MS" pitchFamily="34" charset="0"/>
              </a:rPr>
              <a:t>to cope with smart phone traffic!</a:t>
            </a:r>
            <a:endParaRPr lang="ko-KR" altLang="en-US" sz="1800" dirty="0">
              <a:latin typeface="Trebuchet MS" pitchFamily="34" charset="0"/>
            </a:endParaRPr>
          </a:p>
        </p:txBody>
      </p:sp>
      <p:sp>
        <p:nvSpPr>
          <p:cNvPr id="3" name="TextBox 2"/>
          <p:cNvSpPr txBox="1"/>
          <p:nvPr/>
        </p:nvSpPr>
        <p:spPr>
          <a:xfrm>
            <a:off x="1314435" y="1772816"/>
            <a:ext cx="465192" cy="276999"/>
          </a:xfrm>
          <a:prstGeom prst="rect">
            <a:avLst/>
          </a:prstGeom>
          <a:solidFill>
            <a:schemeClr val="bg1"/>
          </a:solidFill>
        </p:spPr>
        <p:txBody>
          <a:bodyPr wrap="none" rtlCol="0">
            <a:spAutoFit/>
          </a:bodyPr>
          <a:lstStyle/>
          <a:p>
            <a:r>
              <a:rPr lang="en-US" altLang="ko-KR" sz="1200" dirty="0" smtClean="0">
                <a:latin typeface="Trebuchet MS" pitchFamily="34" charset="0"/>
              </a:rPr>
              <a:t>USA</a:t>
            </a:r>
            <a:endParaRPr lang="ko-KR" altLang="en-US" sz="1200" dirty="0">
              <a:latin typeface="Trebuchet MS" pitchFamily="34" charset="0"/>
            </a:endParaRPr>
          </a:p>
        </p:txBody>
      </p:sp>
      <p:sp>
        <p:nvSpPr>
          <p:cNvPr id="12" name="TextBox 11"/>
          <p:cNvSpPr txBox="1"/>
          <p:nvPr/>
        </p:nvSpPr>
        <p:spPr>
          <a:xfrm>
            <a:off x="1296639" y="2060848"/>
            <a:ext cx="611065" cy="276999"/>
          </a:xfrm>
          <a:prstGeom prst="rect">
            <a:avLst/>
          </a:prstGeom>
          <a:solidFill>
            <a:schemeClr val="bg1"/>
          </a:solidFill>
        </p:spPr>
        <p:txBody>
          <a:bodyPr wrap="none" rtlCol="0">
            <a:spAutoFit/>
          </a:bodyPr>
          <a:lstStyle/>
          <a:p>
            <a:r>
              <a:rPr lang="en-US" altLang="ko-KR" sz="1200" dirty="0" smtClean="0">
                <a:latin typeface="Trebuchet MS" pitchFamily="34" charset="0"/>
              </a:rPr>
              <a:t>Japan</a:t>
            </a:r>
            <a:endParaRPr lang="ko-KR" altLang="en-US" sz="1200" dirty="0">
              <a:latin typeface="Trebuchet MS" pitchFamily="34" charset="0"/>
            </a:endParaRPr>
          </a:p>
        </p:txBody>
      </p:sp>
      <p:sp>
        <p:nvSpPr>
          <p:cNvPr id="13" name="TextBox 12"/>
          <p:cNvSpPr txBox="1"/>
          <p:nvPr/>
        </p:nvSpPr>
        <p:spPr>
          <a:xfrm>
            <a:off x="1340265" y="2392012"/>
            <a:ext cx="447987" cy="276999"/>
          </a:xfrm>
          <a:prstGeom prst="rect">
            <a:avLst/>
          </a:prstGeom>
          <a:solidFill>
            <a:schemeClr val="bg1"/>
          </a:solidFill>
        </p:spPr>
        <p:txBody>
          <a:bodyPr wrap="square" rtlCol="0">
            <a:spAutoFit/>
          </a:bodyPr>
          <a:lstStyle/>
          <a:p>
            <a:r>
              <a:rPr lang="en-US" altLang="ko-KR" sz="1200" dirty="0" smtClean="0">
                <a:latin typeface="Trebuchet MS" pitchFamily="34" charset="0"/>
              </a:rPr>
              <a:t>UK</a:t>
            </a:r>
            <a:endParaRPr lang="ko-KR" altLang="en-US" sz="1200" dirty="0">
              <a:latin typeface="Trebuchet MS" pitchFamily="34" charset="0"/>
            </a:endParaRPr>
          </a:p>
        </p:txBody>
      </p:sp>
      <p:sp>
        <p:nvSpPr>
          <p:cNvPr id="14" name="TextBox 13"/>
          <p:cNvSpPr txBox="1"/>
          <p:nvPr/>
        </p:nvSpPr>
        <p:spPr>
          <a:xfrm>
            <a:off x="1331640" y="2669011"/>
            <a:ext cx="745551" cy="276999"/>
          </a:xfrm>
          <a:prstGeom prst="rect">
            <a:avLst/>
          </a:prstGeom>
          <a:solidFill>
            <a:schemeClr val="bg1"/>
          </a:solidFill>
        </p:spPr>
        <p:txBody>
          <a:bodyPr wrap="square" rtlCol="0">
            <a:spAutoFit/>
          </a:bodyPr>
          <a:lstStyle/>
          <a:p>
            <a:r>
              <a:rPr lang="en-US" altLang="ko-KR" sz="1200" dirty="0" smtClean="0">
                <a:latin typeface="Trebuchet MS" pitchFamily="34" charset="0"/>
              </a:rPr>
              <a:t>Korea</a:t>
            </a:r>
            <a:endParaRPr lang="ko-KR" altLang="en-US" sz="1200" dirty="0">
              <a:latin typeface="Trebuchet MS" pitchFamily="34" charset="0"/>
            </a:endParaRPr>
          </a:p>
        </p:txBody>
      </p:sp>
      <p:sp>
        <p:nvSpPr>
          <p:cNvPr id="4" name="TextBox 3"/>
          <p:cNvSpPr txBox="1"/>
          <p:nvPr/>
        </p:nvSpPr>
        <p:spPr>
          <a:xfrm>
            <a:off x="1059770" y="4834383"/>
            <a:ext cx="543739" cy="276999"/>
          </a:xfrm>
          <a:prstGeom prst="rect">
            <a:avLst/>
          </a:prstGeom>
          <a:solidFill>
            <a:schemeClr val="bg1"/>
          </a:solidFill>
        </p:spPr>
        <p:txBody>
          <a:bodyPr wrap="none" rtlCol="0">
            <a:spAutoFit/>
          </a:bodyPr>
          <a:lstStyle/>
          <a:p>
            <a:r>
              <a:rPr lang="en-US" altLang="ko-KR" sz="1200" dirty="0" smtClean="0">
                <a:latin typeface="Trebuchet MS" pitchFamily="34" charset="0"/>
              </a:rPr>
              <a:t>2010</a:t>
            </a:r>
            <a:endParaRPr lang="ko-KR" altLang="en-US" sz="1200" dirty="0">
              <a:latin typeface="Trebuchet MS" pitchFamily="34" charset="0"/>
            </a:endParaRPr>
          </a:p>
        </p:txBody>
      </p:sp>
      <p:sp>
        <p:nvSpPr>
          <p:cNvPr id="15" name="TextBox 14"/>
          <p:cNvSpPr txBox="1"/>
          <p:nvPr/>
        </p:nvSpPr>
        <p:spPr>
          <a:xfrm>
            <a:off x="2492749" y="4833554"/>
            <a:ext cx="543739" cy="276999"/>
          </a:xfrm>
          <a:prstGeom prst="rect">
            <a:avLst/>
          </a:prstGeom>
          <a:solidFill>
            <a:schemeClr val="bg1"/>
          </a:solidFill>
        </p:spPr>
        <p:txBody>
          <a:bodyPr wrap="none" rtlCol="0">
            <a:spAutoFit/>
          </a:bodyPr>
          <a:lstStyle/>
          <a:p>
            <a:r>
              <a:rPr lang="en-US" altLang="ko-KR" sz="1200" dirty="0" smtClean="0">
                <a:latin typeface="Trebuchet MS" pitchFamily="34" charset="0"/>
              </a:rPr>
              <a:t>2015</a:t>
            </a:r>
            <a:endParaRPr lang="ko-KR" altLang="en-US" sz="1200" dirty="0">
              <a:latin typeface="Trebuchet MS" pitchFamily="34" charset="0"/>
            </a:endParaRPr>
          </a:p>
        </p:txBody>
      </p:sp>
      <p:sp>
        <p:nvSpPr>
          <p:cNvPr id="16" name="TextBox 15"/>
          <p:cNvSpPr txBox="1"/>
          <p:nvPr/>
        </p:nvSpPr>
        <p:spPr>
          <a:xfrm>
            <a:off x="3918298" y="4821574"/>
            <a:ext cx="543739" cy="276999"/>
          </a:xfrm>
          <a:prstGeom prst="rect">
            <a:avLst/>
          </a:prstGeom>
          <a:solidFill>
            <a:schemeClr val="bg1"/>
          </a:solidFill>
        </p:spPr>
        <p:txBody>
          <a:bodyPr wrap="none" rtlCol="0">
            <a:spAutoFit/>
          </a:bodyPr>
          <a:lstStyle/>
          <a:p>
            <a:r>
              <a:rPr lang="en-US" altLang="ko-KR" sz="1200" dirty="0" smtClean="0">
                <a:latin typeface="Trebuchet MS" pitchFamily="34" charset="0"/>
              </a:rPr>
              <a:t>2020</a:t>
            </a:r>
            <a:endParaRPr lang="ko-KR" altLang="en-US" sz="1200" dirty="0">
              <a:latin typeface="Trebuchet MS" pitchFamily="34" charset="0"/>
            </a:endParaRPr>
          </a:p>
        </p:txBody>
      </p:sp>
    </p:spTree>
    <p:extLst>
      <p:ext uri="{BB962C8B-B14F-4D97-AF65-F5344CB8AC3E}">
        <p14:creationId xmlns:p14="http://schemas.microsoft.com/office/powerpoint/2010/main" val="393525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What is TV White Space ?</a:t>
            </a:r>
            <a:endParaRPr lang="ko-KR" altLang="en-US" dirty="0">
              <a:latin typeface="Trebuchet MS" pitchFamily="34" charset="0"/>
            </a:endParaRPr>
          </a:p>
        </p:txBody>
      </p:sp>
      <p:sp>
        <p:nvSpPr>
          <p:cNvPr id="3" name="내용 개체 틀 2"/>
          <p:cNvSpPr>
            <a:spLocks noGrp="1"/>
          </p:cNvSpPr>
          <p:nvPr>
            <p:ph idx="1"/>
          </p:nvPr>
        </p:nvSpPr>
        <p:spPr/>
        <p:txBody>
          <a:bodyPr/>
          <a:lstStyle/>
          <a:p>
            <a:r>
              <a:rPr lang="en-US" altLang="ko-KR" b="1" dirty="0" smtClean="0">
                <a:latin typeface="Trebuchet MS" pitchFamily="34" charset="0"/>
              </a:rPr>
              <a:t>White </a:t>
            </a:r>
            <a:r>
              <a:rPr lang="en-US" altLang="ko-KR" b="1" dirty="0">
                <a:latin typeface="Trebuchet MS" pitchFamily="34" charset="0"/>
              </a:rPr>
              <a:t>spaces," which are empty fragments of the spectrum scattered between used </a:t>
            </a:r>
            <a:r>
              <a:rPr lang="en-US" altLang="ko-KR" b="1" dirty="0" smtClean="0">
                <a:latin typeface="Trebuchet MS" pitchFamily="34" charset="0"/>
              </a:rPr>
              <a:t>frequencies“</a:t>
            </a:r>
          </a:p>
          <a:p>
            <a:r>
              <a:rPr lang="en-US" altLang="ko-KR" b="1" dirty="0" smtClean="0">
                <a:latin typeface="Trebuchet MS" pitchFamily="34" charset="0"/>
              </a:rPr>
              <a:t>TV </a:t>
            </a:r>
            <a:r>
              <a:rPr lang="en-US" altLang="ko-KR" b="1" dirty="0">
                <a:latin typeface="Trebuchet MS" pitchFamily="34" charset="0"/>
              </a:rPr>
              <a:t>stations have traditionally broadcast over lower frequencies that carry information longer distances. However, with the </a:t>
            </a:r>
            <a:r>
              <a:rPr lang="en-US" altLang="ko-KR" b="1" dirty="0" smtClean="0">
                <a:latin typeface="Trebuchet MS" pitchFamily="34" charset="0"/>
              </a:rPr>
              <a:t>transition </a:t>
            </a:r>
            <a:r>
              <a:rPr lang="en-US" altLang="ko-KR" b="1" dirty="0">
                <a:latin typeface="Trebuchet MS" pitchFamily="34" charset="0"/>
              </a:rPr>
              <a:t>from analog to digital broadcasts, more unused frequencies are opening up than ever.</a:t>
            </a:r>
          </a:p>
          <a:p>
            <a:pPr lvl="1"/>
            <a:r>
              <a:rPr lang="en-US" altLang="ko-KR" b="1" dirty="0">
                <a:latin typeface="Trebuchet MS" pitchFamily="34" charset="0"/>
              </a:rPr>
              <a:t>512 megahertz and 698 megahertz (channels 21 ~ 51)</a:t>
            </a:r>
          </a:p>
          <a:p>
            <a:pPr lvl="1"/>
            <a:r>
              <a:rPr lang="en-US" altLang="ko-KR" b="1" dirty="0">
                <a:latin typeface="Trebuchet MS" pitchFamily="34" charset="0"/>
              </a:rPr>
              <a:t>698 megahertz and </a:t>
            </a:r>
            <a:r>
              <a:rPr lang="en-US" altLang="ko-KR" b="1" dirty="0" smtClean="0">
                <a:latin typeface="Trebuchet MS" pitchFamily="34" charset="0"/>
              </a:rPr>
              <a:t>806 </a:t>
            </a:r>
            <a:r>
              <a:rPr lang="en-US" altLang="ko-KR" b="1" dirty="0">
                <a:latin typeface="Trebuchet MS" pitchFamily="34" charset="0"/>
              </a:rPr>
              <a:t>megahertz (channels 52 ~ 69)</a:t>
            </a:r>
          </a:p>
          <a:p>
            <a:pPr marL="0" indent="0">
              <a:buNone/>
            </a:pPr>
            <a:endParaRPr lang="en-US" altLang="ko-KR" dirty="0" smtClean="0">
              <a:latin typeface="Trebuchet MS" pitchFamily="34" charset="0"/>
            </a:endParaRP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11</a:t>
            </a:fld>
            <a:endParaRPr lang="en-US" altLang="ko-KR" sz="1000">
              <a:ea typeface="HY헤드라인M" pitchFamily="18" charset="-127"/>
            </a:endParaRPr>
          </a:p>
        </p:txBody>
      </p:sp>
    </p:spTree>
    <p:extLst>
      <p:ext uri="{BB962C8B-B14F-4D97-AF65-F5344CB8AC3E}">
        <p14:creationId xmlns:p14="http://schemas.microsoft.com/office/powerpoint/2010/main" val="358031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What is TV White Space ?</a:t>
            </a:r>
            <a:endParaRPr lang="ko-KR" altLang="en-US"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12</a:t>
            </a:fld>
            <a:endParaRPr lang="en-US" altLang="ko-KR" sz="1000">
              <a:ea typeface="HY헤드라인M" pitchFamily="18" charset="-127"/>
            </a:endParaRPr>
          </a:p>
        </p:txBody>
      </p:sp>
      <p:sp>
        <p:nvSpPr>
          <p:cNvPr id="5" name="Content Placeholder 2"/>
          <p:cNvSpPr txBox="1">
            <a:spLocks/>
          </p:cNvSpPr>
          <p:nvPr/>
        </p:nvSpPr>
        <p:spPr bwMode="auto">
          <a:xfrm>
            <a:off x="93265" y="692696"/>
            <a:ext cx="8955843" cy="2128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latinLnBrk="1" hangingPunct="0">
              <a:spcBef>
                <a:spcPct val="20000"/>
              </a:spcBef>
              <a:spcAft>
                <a:spcPct val="0"/>
              </a:spcAft>
              <a:buBlip>
                <a:blip r:embed="rId3"/>
              </a:buBlip>
              <a:defRPr kumimoji="1" sz="2400">
                <a:solidFill>
                  <a:schemeClr val="tx1"/>
                </a:solidFill>
                <a:latin typeface="Times New Roman" pitchFamily="18" charset="0"/>
                <a:ea typeface="+mn-ea"/>
                <a:cs typeface="Times New Roman" pitchFamily="18" charset="0"/>
              </a:defRPr>
            </a:lvl1pPr>
            <a:lvl2pPr marL="742950" indent="-285750" algn="l" rtl="0" eaLnBrk="0" fontAlgn="base" latinLnBrk="1" hangingPunct="0">
              <a:spcBef>
                <a:spcPct val="20000"/>
              </a:spcBef>
              <a:spcAft>
                <a:spcPct val="0"/>
              </a:spcAft>
              <a:buFont typeface="Wingdings" pitchFamily="2" charset="2"/>
              <a:buChar char="§"/>
              <a:defRPr kumimoji="1" sz="2000">
                <a:solidFill>
                  <a:schemeClr val="tx1"/>
                </a:solidFill>
                <a:latin typeface="Times New Roman" pitchFamily="18" charset="0"/>
                <a:ea typeface="+mn-ea"/>
                <a:cs typeface="Times New Roman" pitchFamily="18" charset="0"/>
              </a:defRPr>
            </a:lvl2pPr>
            <a:lvl3pPr marL="1143000" indent="-228600" algn="l" rtl="0" eaLnBrk="0" fontAlgn="base" latinLnBrk="1" hangingPunct="0">
              <a:spcBef>
                <a:spcPct val="20000"/>
              </a:spcBef>
              <a:spcAft>
                <a:spcPct val="0"/>
              </a:spcAft>
              <a:buFont typeface="Wingdings" pitchFamily="2" charset="2"/>
              <a:buChar char="ü"/>
              <a:defRPr kumimoji="1" sz="2400">
                <a:solidFill>
                  <a:schemeClr val="tx1"/>
                </a:solidFill>
                <a:latin typeface="Times New Roman" pitchFamily="18" charset="0"/>
                <a:ea typeface="+mn-ea"/>
                <a:cs typeface="Times New Roman" pitchFamily="18" charset="0"/>
              </a:defRPr>
            </a:lvl3pPr>
            <a:lvl4pPr marL="1600200" indent="-228600" algn="l" rtl="0" eaLnBrk="0" fontAlgn="base" latinLnBrk="1" hangingPunct="0">
              <a:spcBef>
                <a:spcPct val="20000"/>
              </a:spcBef>
              <a:spcAft>
                <a:spcPct val="0"/>
              </a:spcAft>
              <a:buFont typeface="Arial" pitchFamily="34" charset="0"/>
              <a:buChar char="•"/>
              <a:defRPr kumimoji="1" sz="1600">
                <a:solidFill>
                  <a:schemeClr val="tx1"/>
                </a:solidFill>
                <a:latin typeface="Times New Roman" pitchFamily="18" charset="0"/>
                <a:ea typeface="+mn-ea"/>
                <a:cs typeface="Times New Roman" pitchFamily="18" charset="0"/>
              </a:defRPr>
            </a:lvl4pPr>
            <a:lvl5pPr marL="2057400" indent="-228600" algn="l" rtl="0" eaLnBrk="0" fontAlgn="base" latinLnBrk="1" hangingPunct="0">
              <a:spcBef>
                <a:spcPct val="20000"/>
              </a:spcBef>
              <a:spcAft>
                <a:spcPct val="0"/>
              </a:spcAft>
              <a:buChar char="»"/>
              <a:defRPr kumimoji="1" sz="1400">
                <a:solidFill>
                  <a:schemeClr val="tx1"/>
                </a:solidFill>
                <a:latin typeface="Times New Roman" pitchFamily="18" charset="0"/>
                <a:ea typeface="+mn-ea"/>
                <a:cs typeface="Times New Roman" pitchFamily="18" charset="0"/>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a:lstStyle>
          <a:p>
            <a:r>
              <a:rPr lang="en-US" altLang="ko-KR" sz="1800" dirty="0" smtClean="0">
                <a:latin typeface="Trebuchet MS" pitchFamily="34" charset="0"/>
                <a:ea typeface="ＭＳ Ｐゴシック" pitchFamily="34" charset="-128"/>
              </a:rPr>
              <a:t>White space (WS): In a spectrum band that is </a:t>
            </a:r>
            <a:r>
              <a:rPr lang="en-US" altLang="ko-KR" sz="1800" b="1" dirty="0" smtClean="0">
                <a:solidFill>
                  <a:srgbClr val="FF0000"/>
                </a:solidFill>
                <a:latin typeface="Trebuchet MS" pitchFamily="34" charset="0"/>
                <a:ea typeface="ＭＳ Ｐゴシック" pitchFamily="34" charset="-128"/>
              </a:rPr>
              <a:t>licensed</a:t>
            </a:r>
            <a:r>
              <a:rPr lang="en-US" altLang="ko-KR" sz="1800" dirty="0" smtClean="0">
                <a:solidFill>
                  <a:srgbClr val="FF0000"/>
                </a:solidFill>
                <a:latin typeface="Trebuchet MS" pitchFamily="34" charset="0"/>
                <a:ea typeface="ＭＳ Ｐゴシック" pitchFamily="34" charset="-128"/>
              </a:rPr>
              <a:t> </a:t>
            </a:r>
            <a:r>
              <a:rPr lang="en-US" altLang="ko-KR" sz="1800" dirty="0" smtClean="0">
                <a:latin typeface="Trebuchet MS" pitchFamily="34" charset="0"/>
                <a:ea typeface="ＭＳ Ｐゴシック" pitchFamily="34" charset="-128"/>
              </a:rPr>
              <a:t>to primary users, </a:t>
            </a:r>
          </a:p>
          <a:p>
            <a:pPr marL="0" indent="0">
              <a:buNone/>
            </a:pPr>
            <a:r>
              <a:rPr lang="en-US" altLang="ko-KR" sz="1800" dirty="0">
                <a:latin typeface="Trebuchet MS" pitchFamily="34" charset="0"/>
                <a:ea typeface="ＭＳ Ｐゴシック" pitchFamily="34" charset="-128"/>
              </a:rPr>
              <a:t> </a:t>
            </a:r>
            <a:r>
              <a:rPr lang="en-US" altLang="ko-KR" sz="1800" dirty="0" smtClean="0">
                <a:latin typeface="Trebuchet MS" pitchFamily="34" charset="0"/>
                <a:ea typeface="ＭＳ Ｐゴシック" pitchFamily="34" charset="-128"/>
              </a:rPr>
              <a:t>    the part of spectrum that is unused by the primary user at specific </a:t>
            </a:r>
            <a:r>
              <a:rPr lang="en-US" altLang="ko-KR" sz="1800" dirty="0" smtClean="0">
                <a:solidFill>
                  <a:srgbClr val="0000FF"/>
                </a:solidFill>
                <a:latin typeface="Trebuchet MS" pitchFamily="34" charset="0"/>
                <a:ea typeface="ＭＳ Ｐゴシック" pitchFamily="34" charset="-128"/>
              </a:rPr>
              <a:t>locations</a:t>
            </a:r>
            <a:r>
              <a:rPr lang="en-US" altLang="ko-KR" sz="1800" dirty="0" smtClean="0">
                <a:solidFill>
                  <a:srgbClr val="024C1C"/>
                </a:solidFill>
                <a:latin typeface="Trebuchet MS" pitchFamily="34" charset="0"/>
                <a:ea typeface="ＭＳ Ｐゴシック" pitchFamily="34" charset="-128"/>
              </a:rPr>
              <a:t> </a:t>
            </a:r>
          </a:p>
          <a:p>
            <a:pPr marL="0" indent="0">
              <a:buNone/>
            </a:pPr>
            <a:r>
              <a:rPr lang="en-US" altLang="ko-KR" sz="1800" dirty="0">
                <a:solidFill>
                  <a:srgbClr val="024C1C"/>
                </a:solidFill>
                <a:latin typeface="Trebuchet MS" pitchFamily="34" charset="0"/>
                <a:ea typeface="ＭＳ Ｐゴシック" pitchFamily="34" charset="-128"/>
              </a:rPr>
              <a:t> </a:t>
            </a:r>
            <a:r>
              <a:rPr lang="en-US" altLang="ko-KR" sz="1800" dirty="0" smtClean="0">
                <a:solidFill>
                  <a:srgbClr val="024C1C"/>
                </a:solidFill>
                <a:latin typeface="Trebuchet MS" pitchFamily="34" charset="0"/>
                <a:ea typeface="ＭＳ Ｐゴシック" pitchFamily="34" charset="-128"/>
              </a:rPr>
              <a:t>    </a:t>
            </a:r>
            <a:r>
              <a:rPr lang="en-US" altLang="ko-KR" sz="1800" dirty="0" smtClean="0">
                <a:latin typeface="Trebuchet MS" pitchFamily="34" charset="0"/>
                <a:ea typeface="ＭＳ Ｐゴシック" pitchFamily="34" charset="-128"/>
              </a:rPr>
              <a:t>and sometimes at specific </a:t>
            </a:r>
            <a:r>
              <a:rPr lang="en-US" altLang="ko-KR" sz="1800" dirty="0" smtClean="0">
                <a:solidFill>
                  <a:srgbClr val="0000FF"/>
                </a:solidFill>
                <a:latin typeface="Trebuchet MS" pitchFamily="34" charset="0"/>
                <a:ea typeface="ＭＳ Ｐゴシック" pitchFamily="34" charset="-128"/>
              </a:rPr>
              <a:t>time. </a:t>
            </a:r>
          </a:p>
          <a:p>
            <a:pPr lvl="1"/>
            <a:r>
              <a:rPr lang="en-US" altLang="ko-KR" sz="1600" dirty="0" smtClean="0">
                <a:latin typeface="Trebuchet MS" pitchFamily="34" charset="0"/>
                <a:ea typeface="ＭＳ Ｐゴシック" pitchFamily="34" charset="-128"/>
              </a:rPr>
              <a:t>Example: Television Channels – not every channel is used in every town</a:t>
            </a:r>
          </a:p>
          <a:p>
            <a:r>
              <a:rPr lang="en-US" altLang="ko-KR" sz="1800" dirty="0" smtClean="0">
                <a:latin typeface="Trebuchet MS" pitchFamily="34" charset="0"/>
                <a:ea typeface="ＭＳ Ｐゴシック" pitchFamily="34" charset="-128"/>
              </a:rPr>
              <a:t>White space allows secondary users to use the portions of spectrum not actually used by the primary user on an </a:t>
            </a:r>
            <a:r>
              <a:rPr lang="en-US" altLang="ko-KR" sz="1800" b="1" dirty="0" smtClean="0">
                <a:solidFill>
                  <a:srgbClr val="FF0000"/>
                </a:solidFill>
                <a:latin typeface="Trebuchet MS" pitchFamily="34" charset="0"/>
                <a:ea typeface="ＭＳ Ｐゴシック" pitchFamily="34" charset="-128"/>
              </a:rPr>
              <a:t>unlicensed</a:t>
            </a:r>
            <a:r>
              <a:rPr lang="en-US" altLang="ko-KR" sz="1800" dirty="0" smtClean="0">
                <a:latin typeface="Trebuchet MS" pitchFamily="34" charset="0"/>
                <a:ea typeface="ＭＳ Ｐゴシック" pitchFamily="34" charset="-128"/>
              </a:rPr>
              <a:t> basis.</a:t>
            </a:r>
          </a:p>
          <a:p>
            <a:r>
              <a:rPr lang="en-US" altLang="ko-KR" sz="1800" dirty="0" smtClean="0">
                <a:latin typeface="Trebuchet MS" pitchFamily="34" charset="0"/>
                <a:ea typeface="ＭＳ Ｐゴシック" pitchFamily="34" charset="-128"/>
              </a:rPr>
              <a:t>The unlicensed user must not cause interference.</a:t>
            </a:r>
          </a:p>
          <a:p>
            <a:r>
              <a:rPr lang="en-US" altLang="ko-KR" sz="1800" dirty="0" smtClean="0">
                <a:latin typeface="Trebuchet MS" pitchFamily="34" charset="0"/>
                <a:ea typeface="ＭＳ Ｐゴシック" pitchFamily="34" charset="-128"/>
              </a:rPr>
              <a:t>The unlicensed user cannot expect protection from interference</a:t>
            </a:r>
          </a:p>
        </p:txBody>
      </p:sp>
      <p:sp>
        <p:nvSpPr>
          <p:cNvPr id="6" name="TextBox 118"/>
          <p:cNvSpPr txBox="1">
            <a:spLocks noChangeArrowheads="1"/>
          </p:cNvSpPr>
          <p:nvPr/>
        </p:nvSpPr>
        <p:spPr bwMode="auto">
          <a:xfrm>
            <a:off x="2987824" y="6174581"/>
            <a:ext cx="34676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800" dirty="0"/>
              <a:t>TV </a:t>
            </a:r>
            <a:r>
              <a:rPr lang="en-US" altLang="ko-KR" sz="1800" dirty="0" smtClean="0"/>
              <a:t>Channel (54Mhz – 698Mhz)</a:t>
            </a:r>
            <a:endParaRPr lang="en-US" altLang="ko-KR" sz="1800" dirty="0"/>
          </a:p>
        </p:txBody>
      </p:sp>
      <p:grpSp>
        <p:nvGrpSpPr>
          <p:cNvPr id="7" name="Group 1"/>
          <p:cNvGrpSpPr>
            <a:grpSpLocks/>
          </p:cNvGrpSpPr>
          <p:nvPr/>
        </p:nvGrpSpPr>
        <p:grpSpPr bwMode="auto">
          <a:xfrm>
            <a:off x="-36512" y="3288105"/>
            <a:ext cx="8928992" cy="3020620"/>
            <a:chOff x="347663" y="3143642"/>
            <a:chExt cx="8928991" cy="3020621"/>
          </a:xfrm>
        </p:grpSpPr>
        <p:grpSp>
          <p:nvGrpSpPr>
            <p:cNvPr id="8" name="Group 95"/>
            <p:cNvGrpSpPr>
              <a:grpSpLocks/>
            </p:cNvGrpSpPr>
            <p:nvPr/>
          </p:nvGrpSpPr>
          <p:grpSpPr bwMode="auto">
            <a:xfrm>
              <a:off x="955675" y="3389313"/>
              <a:ext cx="7885113" cy="2774950"/>
              <a:chOff x="955762" y="3141762"/>
              <a:chExt cx="7885670" cy="2775290"/>
            </a:xfrm>
          </p:grpSpPr>
          <p:grpSp>
            <p:nvGrpSpPr>
              <p:cNvPr id="24" name="Group 84"/>
              <p:cNvGrpSpPr>
                <a:grpSpLocks/>
              </p:cNvGrpSpPr>
              <p:nvPr/>
            </p:nvGrpSpPr>
            <p:grpSpPr bwMode="auto">
              <a:xfrm>
                <a:off x="955762" y="3141762"/>
                <a:ext cx="7885670" cy="2507836"/>
                <a:chOff x="955762" y="3141762"/>
                <a:chExt cx="7885670" cy="2507836"/>
              </a:xfrm>
            </p:grpSpPr>
            <p:grpSp>
              <p:nvGrpSpPr>
                <p:cNvPr id="34" name="Group 18"/>
                <p:cNvGrpSpPr>
                  <a:grpSpLocks/>
                </p:cNvGrpSpPr>
                <p:nvPr/>
              </p:nvGrpSpPr>
              <p:grpSpPr bwMode="auto">
                <a:xfrm>
                  <a:off x="955762" y="3141762"/>
                  <a:ext cx="7885670" cy="2377852"/>
                  <a:chOff x="955762" y="3141762"/>
                  <a:chExt cx="7885670" cy="2377852"/>
                </a:xfrm>
              </p:grpSpPr>
              <p:cxnSp>
                <p:nvCxnSpPr>
                  <p:cNvPr id="83" name="Straight Arrow Connector 15"/>
                  <p:cNvCxnSpPr>
                    <a:cxnSpLocks noChangeShapeType="1"/>
                  </p:cNvCxnSpPr>
                  <p:nvPr/>
                </p:nvCxnSpPr>
                <p:spPr bwMode="auto">
                  <a:xfrm>
                    <a:off x="956556" y="5517232"/>
                    <a:ext cx="7884876"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4" name="Straight Arrow Connector 17"/>
                  <p:cNvCxnSpPr>
                    <a:cxnSpLocks noChangeShapeType="1"/>
                  </p:cNvCxnSpPr>
                  <p:nvPr/>
                </p:nvCxnSpPr>
                <p:spPr bwMode="auto">
                  <a:xfrm rot="5400000" flipH="1" flipV="1">
                    <a:off x="-232370" y="4329894"/>
                    <a:ext cx="2377852"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grpSp>
            <p:cxnSp>
              <p:nvCxnSpPr>
                <p:cNvPr id="35" name="Straight Connector 22"/>
                <p:cNvCxnSpPr>
                  <a:cxnSpLocks noChangeShapeType="1"/>
                </p:cNvCxnSpPr>
                <p:nvPr/>
              </p:nvCxnSpPr>
              <p:spPr bwMode="auto">
                <a:xfrm rot="5400000" flipH="1" flipV="1">
                  <a:off x="9745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23"/>
                <p:cNvCxnSpPr>
                  <a:cxnSpLocks noChangeShapeType="1"/>
                </p:cNvCxnSpPr>
                <p:nvPr/>
              </p:nvCxnSpPr>
              <p:spPr bwMode="auto">
                <a:xfrm rot="5400000" flipH="1" flipV="1">
                  <a:off x="11269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7" name="Straight Connector 38"/>
                <p:cNvCxnSpPr>
                  <a:cxnSpLocks noChangeShapeType="1"/>
                </p:cNvCxnSpPr>
                <p:nvPr/>
              </p:nvCxnSpPr>
              <p:spPr bwMode="auto">
                <a:xfrm rot="5400000" flipH="1" flipV="1">
                  <a:off x="12793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39"/>
                <p:cNvCxnSpPr>
                  <a:cxnSpLocks noChangeShapeType="1"/>
                </p:cNvCxnSpPr>
                <p:nvPr/>
              </p:nvCxnSpPr>
              <p:spPr bwMode="auto">
                <a:xfrm rot="5400000" flipH="1" flipV="1">
                  <a:off x="14317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40"/>
                <p:cNvCxnSpPr>
                  <a:cxnSpLocks noChangeShapeType="1"/>
                </p:cNvCxnSpPr>
                <p:nvPr/>
              </p:nvCxnSpPr>
              <p:spPr bwMode="auto">
                <a:xfrm rot="5400000" flipH="1" flipV="1">
                  <a:off x="15841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41"/>
                <p:cNvCxnSpPr>
                  <a:cxnSpLocks noChangeShapeType="1"/>
                </p:cNvCxnSpPr>
                <p:nvPr/>
              </p:nvCxnSpPr>
              <p:spPr bwMode="auto">
                <a:xfrm rot="5400000" flipH="1" flipV="1">
                  <a:off x="1736558" y="551723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42"/>
                <p:cNvCxnSpPr>
                  <a:cxnSpLocks noChangeShapeType="1"/>
                </p:cNvCxnSpPr>
                <p:nvPr/>
              </p:nvCxnSpPr>
              <p:spPr bwMode="auto">
                <a:xfrm rot="5400000" flipH="1" flipV="1">
                  <a:off x="18889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43"/>
                <p:cNvCxnSpPr>
                  <a:cxnSpLocks noChangeShapeType="1"/>
                </p:cNvCxnSpPr>
                <p:nvPr/>
              </p:nvCxnSpPr>
              <p:spPr bwMode="auto">
                <a:xfrm rot="5400000" flipH="1" flipV="1">
                  <a:off x="20413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44"/>
                <p:cNvCxnSpPr>
                  <a:cxnSpLocks noChangeShapeType="1"/>
                </p:cNvCxnSpPr>
                <p:nvPr/>
              </p:nvCxnSpPr>
              <p:spPr bwMode="auto">
                <a:xfrm rot="5400000" flipH="1" flipV="1">
                  <a:off x="21937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45"/>
                <p:cNvCxnSpPr>
                  <a:cxnSpLocks noChangeShapeType="1"/>
                </p:cNvCxnSpPr>
                <p:nvPr/>
              </p:nvCxnSpPr>
              <p:spPr bwMode="auto">
                <a:xfrm rot="5400000" flipH="1" flipV="1">
                  <a:off x="23461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46"/>
                <p:cNvCxnSpPr>
                  <a:cxnSpLocks noChangeShapeType="1"/>
                </p:cNvCxnSpPr>
                <p:nvPr/>
              </p:nvCxnSpPr>
              <p:spPr bwMode="auto">
                <a:xfrm rot="5400000" flipH="1" flipV="1">
                  <a:off x="24985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47"/>
                <p:cNvCxnSpPr>
                  <a:cxnSpLocks noChangeShapeType="1"/>
                </p:cNvCxnSpPr>
                <p:nvPr/>
              </p:nvCxnSpPr>
              <p:spPr bwMode="auto">
                <a:xfrm rot="5400000" flipH="1" flipV="1">
                  <a:off x="26509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48"/>
                <p:cNvCxnSpPr>
                  <a:cxnSpLocks noChangeShapeType="1"/>
                </p:cNvCxnSpPr>
                <p:nvPr/>
              </p:nvCxnSpPr>
              <p:spPr bwMode="auto">
                <a:xfrm rot="5400000" flipH="1" flipV="1">
                  <a:off x="28033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9"/>
                <p:cNvCxnSpPr>
                  <a:cxnSpLocks noChangeShapeType="1"/>
                </p:cNvCxnSpPr>
                <p:nvPr/>
              </p:nvCxnSpPr>
              <p:spPr bwMode="auto">
                <a:xfrm rot="5400000" flipH="1" flipV="1">
                  <a:off x="29557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50"/>
                <p:cNvCxnSpPr>
                  <a:cxnSpLocks noChangeShapeType="1"/>
                </p:cNvCxnSpPr>
                <p:nvPr/>
              </p:nvCxnSpPr>
              <p:spPr bwMode="auto">
                <a:xfrm rot="5400000" flipH="1" flipV="1">
                  <a:off x="31081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51"/>
                <p:cNvCxnSpPr>
                  <a:cxnSpLocks noChangeShapeType="1"/>
                </p:cNvCxnSpPr>
                <p:nvPr/>
              </p:nvCxnSpPr>
              <p:spPr bwMode="auto">
                <a:xfrm rot="5400000" flipH="1" flipV="1">
                  <a:off x="32605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52"/>
                <p:cNvCxnSpPr>
                  <a:cxnSpLocks noChangeShapeType="1"/>
                </p:cNvCxnSpPr>
                <p:nvPr/>
              </p:nvCxnSpPr>
              <p:spPr bwMode="auto">
                <a:xfrm rot="5400000" flipH="1" flipV="1">
                  <a:off x="34129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2" name="Straight Connector 53"/>
                <p:cNvCxnSpPr>
                  <a:cxnSpLocks noChangeShapeType="1"/>
                </p:cNvCxnSpPr>
                <p:nvPr/>
              </p:nvCxnSpPr>
              <p:spPr bwMode="auto">
                <a:xfrm rot="5400000" flipH="1" flipV="1">
                  <a:off x="3565358" y="551961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54"/>
                <p:cNvCxnSpPr>
                  <a:cxnSpLocks noChangeShapeType="1"/>
                </p:cNvCxnSpPr>
                <p:nvPr/>
              </p:nvCxnSpPr>
              <p:spPr bwMode="auto">
                <a:xfrm rot="5400000" flipH="1" flipV="1">
                  <a:off x="37177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55"/>
                <p:cNvCxnSpPr>
                  <a:cxnSpLocks noChangeShapeType="1"/>
                </p:cNvCxnSpPr>
                <p:nvPr/>
              </p:nvCxnSpPr>
              <p:spPr bwMode="auto">
                <a:xfrm rot="5400000" flipH="1" flipV="1">
                  <a:off x="38701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56"/>
                <p:cNvCxnSpPr>
                  <a:cxnSpLocks noChangeShapeType="1"/>
                </p:cNvCxnSpPr>
                <p:nvPr/>
              </p:nvCxnSpPr>
              <p:spPr bwMode="auto">
                <a:xfrm rot="5400000" flipH="1" flipV="1">
                  <a:off x="40225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57"/>
                <p:cNvCxnSpPr>
                  <a:cxnSpLocks noChangeShapeType="1"/>
                </p:cNvCxnSpPr>
                <p:nvPr/>
              </p:nvCxnSpPr>
              <p:spPr bwMode="auto">
                <a:xfrm rot="5400000" flipH="1" flipV="1">
                  <a:off x="41749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58"/>
                <p:cNvCxnSpPr>
                  <a:cxnSpLocks noChangeShapeType="1"/>
                </p:cNvCxnSpPr>
                <p:nvPr/>
              </p:nvCxnSpPr>
              <p:spPr bwMode="auto">
                <a:xfrm rot="5400000" flipH="1" flipV="1">
                  <a:off x="43273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59"/>
                <p:cNvCxnSpPr>
                  <a:cxnSpLocks noChangeShapeType="1"/>
                </p:cNvCxnSpPr>
                <p:nvPr/>
              </p:nvCxnSpPr>
              <p:spPr bwMode="auto">
                <a:xfrm rot="5400000" flipH="1" flipV="1">
                  <a:off x="4479758" y="5521996"/>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60"/>
                <p:cNvCxnSpPr>
                  <a:cxnSpLocks noChangeShapeType="1"/>
                </p:cNvCxnSpPr>
                <p:nvPr/>
              </p:nvCxnSpPr>
              <p:spPr bwMode="auto">
                <a:xfrm rot="5400000" flipH="1" flipV="1">
                  <a:off x="46242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 name="Straight Connector 61"/>
                <p:cNvCxnSpPr>
                  <a:cxnSpLocks noChangeShapeType="1"/>
                </p:cNvCxnSpPr>
                <p:nvPr/>
              </p:nvCxnSpPr>
              <p:spPr bwMode="auto">
                <a:xfrm rot="5400000" flipH="1" flipV="1">
                  <a:off x="47766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 name="Straight Connector 62"/>
                <p:cNvCxnSpPr>
                  <a:cxnSpLocks noChangeShapeType="1"/>
                </p:cNvCxnSpPr>
                <p:nvPr/>
              </p:nvCxnSpPr>
              <p:spPr bwMode="auto">
                <a:xfrm rot="5400000" flipH="1" flipV="1">
                  <a:off x="49290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63"/>
                <p:cNvCxnSpPr>
                  <a:cxnSpLocks noChangeShapeType="1"/>
                </p:cNvCxnSpPr>
                <p:nvPr/>
              </p:nvCxnSpPr>
              <p:spPr bwMode="auto">
                <a:xfrm rot="5400000" flipH="1" flipV="1">
                  <a:off x="50814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3" name="Straight Connector 64"/>
                <p:cNvCxnSpPr>
                  <a:cxnSpLocks noChangeShapeType="1"/>
                </p:cNvCxnSpPr>
                <p:nvPr/>
              </p:nvCxnSpPr>
              <p:spPr bwMode="auto">
                <a:xfrm rot="5400000" flipH="1" flipV="1">
                  <a:off x="52338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65"/>
                <p:cNvCxnSpPr>
                  <a:cxnSpLocks noChangeShapeType="1"/>
                </p:cNvCxnSpPr>
                <p:nvPr/>
              </p:nvCxnSpPr>
              <p:spPr bwMode="auto">
                <a:xfrm rot="5400000" flipH="1" flipV="1">
                  <a:off x="5386282" y="5518820"/>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5" name="Straight Connector 66"/>
                <p:cNvCxnSpPr>
                  <a:cxnSpLocks noChangeShapeType="1"/>
                </p:cNvCxnSpPr>
                <p:nvPr/>
              </p:nvCxnSpPr>
              <p:spPr bwMode="auto">
                <a:xfrm rot="5400000" flipH="1" flipV="1">
                  <a:off x="55386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67"/>
                <p:cNvCxnSpPr>
                  <a:cxnSpLocks noChangeShapeType="1"/>
                </p:cNvCxnSpPr>
                <p:nvPr/>
              </p:nvCxnSpPr>
              <p:spPr bwMode="auto">
                <a:xfrm rot="5400000" flipH="1" flipV="1">
                  <a:off x="56910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7" name="Straight Connector 68"/>
                <p:cNvCxnSpPr>
                  <a:cxnSpLocks noChangeShapeType="1"/>
                </p:cNvCxnSpPr>
                <p:nvPr/>
              </p:nvCxnSpPr>
              <p:spPr bwMode="auto">
                <a:xfrm rot="5400000" flipH="1" flipV="1">
                  <a:off x="58434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69"/>
                <p:cNvCxnSpPr>
                  <a:cxnSpLocks noChangeShapeType="1"/>
                </p:cNvCxnSpPr>
                <p:nvPr/>
              </p:nvCxnSpPr>
              <p:spPr bwMode="auto">
                <a:xfrm rot="5400000" flipH="1" flipV="1">
                  <a:off x="59958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9" name="Straight Connector 70"/>
                <p:cNvCxnSpPr>
                  <a:cxnSpLocks noChangeShapeType="1"/>
                </p:cNvCxnSpPr>
                <p:nvPr/>
              </p:nvCxnSpPr>
              <p:spPr bwMode="auto">
                <a:xfrm rot="5400000" flipH="1" flipV="1">
                  <a:off x="61482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71"/>
                <p:cNvCxnSpPr>
                  <a:cxnSpLocks noChangeShapeType="1"/>
                </p:cNvCxnSpPr>
                <p:nvPr/>
              </p:nvCxnSpPr>
              <p:spPr bwMode="auto">
                <a:xfrm rot="5400000" flipH="1" flipV="1">
                  <a:off x="63006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72"/>
                <p:cNvCxnSpPr>
                  <a:cxnSpLocks noChangeShapeType="1"/>
                </p:cNvCxnSpPr>
                <p:nvPr/>
              </p:nvCxnSpPr>
              <p:spPr bwMode="auto">
                <a:xfrm rot="5400000" flipH="1" flipV="1">
                  <a:off x="64530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73"/>
                <p:cNvCxnSpPr>
                  <a:cxnSpLocks noChangeShapeType="1"/>
                </p:cNvCxnSpPr>
                <p:nvPr/>
              </p:nvCxnSpPr>
              <p:spPr bwMode="auto">
                <a:xfrm rot="5400000" flipH="1" flipV="1">
                  <a:off x="66054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74"/>
                <p:cNvCxnSpPr>
                  <a:cxnSpLocks noChangeShapeType="1"/>
                </p:cNvCxnSpPr>
                <p:nvPr/>
              </p:nvCxnSpPr>
              <p:spPr bwMode="auto">
                <a:xfrm rot="5400000" flipH="1" flipV="1">
                  <a:off x="67578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75"/>
                <p:cNvCxnSpPr>
                  <a:cxnSpLocks noChangeShapeType="1"/>
                </p:cNvCxnSpPr>
                <p:nvPr/>
              </p:nvCxnSpPr>
              <p:spPr bwMode="auto">
                <a:xfrm rot="5400000" flipH="1" flipV="1">
                  <a:off x="69102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76"/>
                <p:cNvCxnSpPr>
                  <a:cxnSpLocks noChangeShapeType="1"/>
                </p:cNvCxnSpPr>
                <p:nvPr/>
              </p:nvCxnSpPr>
              <p:spPr bwMode="auto">
                <a:xfrm rot="5400000" flipH="1" flipV="1">
                  <a:off x="70626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77"/>
                <p:cNvCxnSpPr>
                  <a:cxnSpLocks noChangeShapeType="1"/>
                </p:cNvCxnSpPr>
                <p:nvPr/>
              </p:nvCxnSpPr>
              <p:spPr bwMode="auto">
                <a:xfrm rot="5400000" flipH="1" flipV="1">
                  <a:off x="7215082" y="5521202"/>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78"/>
                <p:cNvCxnSpPr>
                  <a:cxnSpLocks noChangeShapeType="1"/>
                </p:cNvCxnSpPr>
                <p:nvPr/>
              </p:nvCxnSpPr>
              <p:spPr bwMode="auto">
                <a:xfrm rot="5400000" flipH="1" flipV="1">
                  <a:off x="73674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8" name="Straight Connector 79"/>
                <p:cNvCxnSpPr>
                  <a:cxnSpLocks noChangeShapeType="1"/>
                </p:cNvCxnSpPr>
                <p:nvPr/>
              </p:nvCxnSpPr>
              <p:spPr bwMode="auto">
                <a:xfrm rot="5400000" flipH="1" flipV="1">
                  <a:off x="75198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80"/>
                <p:cNvCxnSpPr>
                  <a:cxnSpLocks noChangeShapeType="1"/>
                </p:cNvCxnSpPr>
                <p:nvPr/>
              </p:nvCxnSpPr>
              <p:spPr bwMode="auto">
                <a:xfrm rot="5400000" flipH="1" flipV="1">
                  <a:off x="76722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0" name="Straight Connector 81"/>
                <p:cNvCxnSpPr>
                  <a:cxnSpLocks noChangeShapeType="1"/>
                </p:cNvCxnSpPr>
                <p:nvPr/>
              </p:nvCxnSpPr>
              <p:spPr bwMode="auto">
                <a:xfrm rot="5400000" flipH="1" flipV="1">
                  <a:off x="78246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82"/>
                <p:cNvCxnSpPr>
                  <a:cxnSpLocks noChangeShapeType="1"/>
                </p:cNvCxnSpPr>
                <p:nvPr/>
              </p:nvCxnSpPr>
              <p:spPr bwMode="auto">
                <a:xfrm rot="5400000" flipH="1" flipV="1">
                  <a:off x="79770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2" name="Straight Connector 83"/>
                <p:cNvCxnSpPr>
                  <a:cxnSpLocks noChangeShapeType="1"/>
                </p:cNvCxnSpPr>
                <p:nvPr/>
              </p:nvCxnSpPr>
              <p:spPr bwMode="auto">
                <a:xfrm rot="5400000" flipH="1" flipV="1">
                  <a:off x="8129482" y="5523584"/>
                  <a:ext cx="2520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25" name="TextBox 24"/>
              <p:cNvSpPr txBox="1"/>
              <p:nvPr/>
            </p:nvSpPr>
            <p:spPr>
              <a:xfrm>
                <a:off x="1590808" y="5651907"/>
                <a:ext cx="265131" cy="261969"/>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5</a:t>
                </a:r>
                <a:endParaRPr lang="en-US" altLang="ko-KR" sz="1800"/>
              </a:p>
            </p:txBody>
          </p:sp>
          <p:sp>
            <p:nvSpPr>
              <p:cNvPr id="26" name="TextBox 25"/>
              <p:cNvSpPr txBox="1"/>
              <p:nvPr/>
            </p:nvSpPr>
            <p:spPr>
              <a:xfrm>
                <a:off x="2306820" y="5661434"/>
                <a:ext cx="341337"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10</a:t>
                </a:r>
                <a:endParaRPr lang="en-US" altLang="ko-KR" sz="1800"/>
              </a:p>
            </p:txBody>
          </p:sp>
          <p:sp>
            <p:nvSpPr>
              <p:cNvPr id="27" name="TextBox 26"/>
              <p:cNvSpPr txBox="1"/>
              <p:nvPr/>
            </p:nvSpPr>
            <p:spPr>
              <a:xfrm>
                <a:off x="3062524" y="5659845"/>
                <a:ext cx="342924"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15</a:t>
                </a:r>
                <a:endParaRPr lang="en-US" altLang="ko-KR" sz="1800"/>
              </a:p>
            </p:txBody>
          </p:sp>
          <p:sp>
            <p:nvSpPr>
              <p:cNvPr id="28" name="TextBox 27"/>
              <p:cNvSpPr txBox="1"/>
              <p:nvPr/>
            </p:nvSpPr>
            <p:spPr>
              <a:xfrm>
                <a:off x="3819815" y="5661434"/>
                <a:ext cx="341336"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20</a:t>
                </a:r>
                <a:endParaRPr lang="en-US" altLang="ko-KR" sz="1800"/>
              </a:p>
            </p:txBody>
          </p:sp>
          <p:sp>
            <p:nvSpPr>
              <p:cNvPr id="29" name="TextBox 28"/>
              <p:cNvSpPr txBox="1"/>
              <p:nvPr/>
            </p:nvSpPr>
            <p:spPr>
              <a:xfrm>
                <a:off x="4575518" y="5659845"/>
                <a:ext cx="341336"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25</a:t>
                </a:r>
                <a:endParaRPr lang="en-US" altLang="ko-KR" sz="1800"/>
              </a:p>
            </p:txBody>
          </p:sp>
          <p:sp>
            <p:nvSpPr>
              <p:cNvPr id="30" name="TextBox 29"/>
              <p:cNvSpPr txBox="1"/>
              <p:nvPr/>
            </p:nvSpPr>
            <p:spPr>
              <a:xfrm>
                <a:off x="5331222" y="5658258"/>
                <a:ext cx="341336" cy="252443"/>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30</a:t>
                </a:r>
                <a:endParaRPr lang="en-US" altLang="ko-KR" sz="1800"/>
              </a:p>
            </p:txBody>
          </p:sp>
          <p:sp>
            <p:nvSpPr>
              <p:cNvPr id="31" name="TextBox 30"/>
              <p:cNvSpPr txBox="1"/>
              <p:nvPr/>
            </p:nvSpPr>
            <p:spPr>
              <a:xfrm>
                <a:off x="6086925" y="5659845"/>
                <a:ext cx="342924"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35</a:t>
                </a:r>
                <a:endParaRPr lang="en-US" altLang="ko-KR" sz="1800"/>
              </a:p>
            </p:txBody>
          </p:sp>
          <p:sp>
            <p:nvSpPr>
              <p:cNvPr id="32" name="TextBox 31"/>
              <p:cNvSpPr txBox="1"/>
              <p:nvPr/>
            </p:nvSpPr>
            <p:spPr>
              <a:xfrm>
                <a:off x="6861679" y="5663021"/>
                <a:ext cx="341336"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40</a:t>
                </a:r>
                <a:endParaRPr lang="en-US" altLang="ko-KR" sz="1800"/>
              </a:p>
            </p:txBody>
          </p:sp>
          <p:sp>
            <p:nvSpPr>
              <p:cNvPr id="33" name="TextBox 32"/>
              <p:cNvSpPr txBox="1"/>
              <p:nvPr/>
            </p:nvSpPr>
            <p:spPr>
              <a:xfrm>
                <a:off x="7617383" y="5661434"/>
                <a:ext cx="341336" cy="254031"/>
              </a:xfrm>
              <a:prstGeom prst="rect">
                <a:avLst/>
              </a:prstGeom>
              <a:noFill/>
            </p:spPr>
            <p:txBody>
              <a:bodyPr wrap="none">
                <a:spAutoFit/>
              </a:bodyPr>
              <a:lstStyle>
                <a:lvl1pPr eaLnBrk="0" hangingPunct="0">
                  <a:defRPr sz="2400">
                    <a:solidFill>
                      <a:schemeClr val="tx1"/>
                    </a:solidFill>
                    <a:latin typeface="Nokia Sans Wide" pitchFamily="34" charset="0"/>
                    <a:ea typeface="ＭＳ Ｐゴシック" pitchFamily="34" charset="-128"/>
                  </a:defRPr>
                </a:lvl1pPr>
                <a:lvl2pPr marL="742950" indent="-285750" eaLnBrk="0" hangingPunct="0">
                  <a:defRPr sz="2400">
                    <a:solidFill>
                      <a:schemeClr val="tx1"/>
                    </a:solidFill>
                    <a:latin typeface="Nokia Sans Wide" pitchFamily="34" charset="0"/>
                    <a:ea typeface="ＭＳ Ｐゴシック" pitchFamily="34" charset="-128"/>
                  </a:defRPr>
                </a:lvl2pPr>
                <a:lvl3pPr marL="1143000" indent="-228600" eaLnBrk="0" hangingPunct="0">
                  <a:defRPr sz="2400">
                    <a:solidFill>
                      <a:schemeClr val="tx1"/>
                    </a:solidFill>
                    <a:latin typeface="Nokia Sans Wide" pitchFamily="34" charset="0"/>
                    <a:ea typeface="ＭＳ Ｐゴシック" pitchFamily="34" charset="-128"/>
                  </a:defRPr>
                </a:lvl3pPr>
                <a:lvl4pPr marL="1600200" indent="-228600" eaLnBrk="0" hangingPunct="0">
                  <a:defRPr sz="2400">
                    <a:solidFill>
                      <a:schemeClr val="tx1"/>
                    </a:solidFill>
                    <a:latin typeface="Nokia Sans Wide" pitchFamily="34" charset="0"/>
                    <a:ea typeface="ＭＳ Ｐゴシック" pitchFamily="34" charset="-128"/>
                  </a:defRPr>
                </a:lvl4pPr>
                <a:lvl5pPr marL="2057400" indent="-228600" eaLnBrk="0" hangingPunct="0">
                  <a:defRPr sz="2400">
                    <a:solidFill>
                      <a:schemeClr val="tx1"/>
                    </a:solidFill>
                    <a:latin typeface="Nokia Sans Wide"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Nokia Sans Wide" pitchFamily="34" charset="0"/>
                    <a:ea typeface="ＭＳ Ｐゴシック" pitchFamily="34" charset="-128"/>
                  </a:defRPr>
                </a:lvl9pPr>
              </a:lstStyle>
              <a:p>
                <a:pPr>
                  <a:spcBef>
                    <a:spcPct val="15000"/>
                  </a:spcBef>
                  <a:spcAft>
                    <a:spcPct val="15000"/>
                  </a:spcAft>
                  <a:buClr>
                    <a:schemeClr val="accent1"/>
                  </a:buClr>
                </a:pPr>
                <a:r>
                  <a:rPr lang="en-US" altLang="ko-KR" sz="1000"/>
                  <a:t>45</a:t>
                </a:r>
                <a:endParaRPr lang="en-US" altLang="ko-KR" sz="1800"/>
              </a:p>
            </p:txBody>
          </p:sp>
        </p:grpSp>
        <p:cxnSp>
          <p:nvCxnSpPr>
            <p:cNvPr id="9" name="Straight Connector 97"/>
            <p:cNvCxnSpPr>
              <a:cxnSpLocks noChangeShapeType="1"/>
            </p:cNvCxnSpPr>
            <p:nvPr/>
          </p:nvCxnSpPr>
          <p:spPr bwMode="auto">
            <a:xfrm rot="5400000" flipH="1" flipV="1">
              <a:off x="748506" y="5260182"/>
              <a:ext cx="10080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8"/>
            <p:cNvCxnSpPr>
              <a:cxnSpLocks noChangeShapeType="1"/>
            </p:cNvCxnSpPr>
            <p:nvPr/>
          </p:nvCxnSpPr>
          <p:spPr bwMode="auto">
            <a:xfrm rot="5400000" flipH="1" flipV="1">
              <a:off x="848518" y="5044282"/>
              <a:ext cx="14398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1" name="Straight Connector 99"/>
            <p:cNvCxnSpPr>
              <a:cxnSpLocks noChangeShapeType="1"/>
            </p:cNvCxnSpPr>
            <p:nvPr/>
          </p:nvCxnSpPr>
          <p:spPr bwMode="auto">
            <a:xfrm rot="5400000" flipH="1" flipV="1">
              <a:off x="1090612" y="5133976"/>
              <a:ext cx="1260475"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2" name="Straight Connector 100"/>
            <p:cNvCxnSpPr>
              <a:cxnSpLocks noChangeShapeType="1"/>
            </p:cNvCxnSpPr>
            <p:nvPr/>
          </p:nvCxnSpPr>
          <p:spPr bwMode="auto">
            <a:xfrm rot="5400000" flipH="1" flipV="1">
              <a:off x="1353343" y="4936332"/>
              <a:ext cx="16557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3" name="Straight Connector 101"/>
            <p:cNvCxnSpPr>
              <a:cxnSpLocks noChangeShapeType="1"/>
            </p:cNvCxnSpPr>
            <p:nvPr/>
          </p:nvCxnSpPr>
          <p:spPr bwMode="auto">
            <a:xfrm rot="5400000" flipH="1" flipV="1">
              <a:off x="1893093" y="5044282"/>
              <a:ext cx="14398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4" name="Straight Connector 102"/>
            <p:cNvCxnSpPr>
              <a:cxnSpLocks noChangeShapeType="1"/>
            </p:cNvCxnSpPr>
            <p:nvPr/>
          </p:nvCxnSpPr>
          <p:spPr bwMode="auto">
            <a:xfrm rot="5400000" flipH="1" flipV="1">
              <a:off x="2540793" y="5368132"/>
              <a:ext cx="7921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03"/>
            <p:cNvCxnSpPr>
              <a:cxnSpLocks noChangeShapeType="1"/>
            </p:cNvCxnSpPr>
            <p:nvPr/>
          </p:nvCxnSpPr>
          <p:spPr bwMode="auto">
            <a:xfrm rot="5400000" flipH="1" flipV="1">
              <a:off x="3764756" y="5368132"/>
              <a:ext cx="7921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04"/>
            <p:cNvCxnSpPr>
              <a:cxnSpLocks noChangeShapeType="1"/>
            </p:cNvCxnSpPr>
            <p:nvPr/>
          </p:nvCxnSpPr>
          <p:spPr bwMode="auto">
            <a:xfrm rot="5400000" flipH="1" flipV="1">
              <a:off x="4144169" y="5455444"/>
              <a:ext cx="612775" cy="4763"/>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05"/>
            <p:cNvCxnSpPr>
              <a:cxnSpLocks noChangeShapeType="1"/>
            </p:cNvCxnSpPr>
            <p:nvPr/>
          </p:nvCxnSpPr>
          <p:spPr bwMode="auto">
            <a:xfrm rot="5400000" flipH="1" flipV="1">
              <a:off x="4556918" y="5260182"/>
              <a:ext cx="100806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06"/>
            <p:cNvCxnSpPr>
              <a:cxnSpLocks noChangeShapeType="1"/>
            </p:cNvCxnSpPr>
            <p:nvPr/>
          </p:nvCxnSpPr>
          <p:spPr bwMode="auto">
            <a:xfrm rot="5400000" flipH="1" flipV="1">
              <a:off x="5337969" y="5134769"/>
              <a:ext cx="1262062"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07"/>
            <p:cNvCxnSpPr>
              <a:cxnSpLocks noChangeShapeType="1"/>
            </p:cNvCxnSpPr>
            <p:nvPr/>
          </p:nvCxnSpPr>
          <p:spPr bwMode="auto">
            <a:xfrm rot="5400000" flipH="1" flipV="1">
              <a:off x="6303168" y="5206207"/>
              <a:ext cx="1116013" cy="0"/>
            </a:xfrm>
            <a:prstGeom prst="line">
              <a:avLst/>
            </a:prstGeom>
            <a:noFill/>
            <a:ln w="114300">
              <a:solidFill>
                <a:schemeClr val="tx1"/>
              </a:solidFill>
              <a:round/>
              <a:headEnd/>
              <a:tailEnd/>
            </a:ln>
            <a:extLst>
              <a:ext uri="{909E8E84-426E-40DD-AFC4-6F175D3DCCD1}">
                <a14:hiddenFill xmlns:a14="http://schemas.microsoft.com/office/drawing/2010/main">
                  <a:noFill/>
                </a14:hiddenFill>
              </a:ext>
            </a:extLst>
          </p:spPr>
        </p:cxnSp>
        <p:sp>
          <p:nvSpPr>
            <p:cNvPr id="20" name="TextBox 19"/>
            <p:cNvSpPr txBox="1"/>
            <p:nvPr/>
          </p:nvSpPr>
          <p:spPr bwMode="auto">
            <a:xfrm>
              <a:off x="347663" y="3143642"/>
              <a:ext cx="461665" cy="2766143"/>
            </a:xfrm>
            <a:prstGeom prst="rect">
              <a:avLst/>
            </a:prstGeom>
            <a:noFill/>
          </p:spPr>
          <p:txBody>
            <a:bodyPr vert="vert270" wrap="none">
              <a:spAutoFit/>
            </a:bodyPr>
            <a:lstStyle/>
            <a:p>
              <a:pPr eaLnBrk="0" hangingPunct="0">
                <a:spcBef>
                  <a:spcPct val="15000"/>
                </a:spcBef>
                <a:spcAft>
                  <a:spcPct val="15000"/>
                </a:spcAft>
                <a:buClr>
                  <a:schemeClr val="accent1"/>
                </a:buClr>
                <a:defRPr/>
              </a:pPr>
              <a:r>
                <a:rPr lang="en-US" dirty="0">
                  <a:latin typeface="Trebuchet MS" pitchFamily="34" charset="0"/>
                  <a:ea typeface="+mn-ea"/>
                </a:rPr>
                <a:t>Received Signal Strength</a:t>
              </a:r>
            </a:p>
          </p:txBody>
        </p:sp>
        <p:sp>
          <p:nvSpPr>
            <p:cNvPr id="21" name="Rectangular Callout 1"/>
            <p:cNvSpPr>
              <a:spLocks noChangeArrowheads="1"/>
            </p:cNvSpPr>
            <p:nvPr/>
          </p:nvSpPr>
          <p:spPr bwMode="auto">
            <a:xfrm>
              <a:off x="3995738" y="3733773"/>
              <a:ext cx="1494000" cy="366767"/>
            </a:xfrm>
            <a:prstGeom prst="wedgeRectCallout">
              <a:avLst>
                <a:gd name="adj1" fmla="val -86287"/>
                <a:gd name="adj2" fmla="val 346134"/>
              </a:avLst>
            </a:prstGeom>
            <a:solidFill>
              <a:schemeClr val="bg1"/>
            </a:solidFill>
            <a:ln w="9525">
              <a:solidFill>
                <a:schemeClr val="tx1"/>
              </a:solidFill>
              <a:round/>
              <a:headEnd/>
              <a:tailEnd/>
            </a:ln>
          </p:spPr>
          <p:txBody>
            <a:bodyPr wrap="none" lIns="90488" tIns="44450" rIns="90488" bIns="44450" anchor="ctr">
              <a:spAutoFit/>
            </a:bodyPr>
            <a:lstStyle/>
            <a:p>
              <a:pPr defTabSz="762000" eaLnBrk="0" hangingPunct="0">
                <a:spcBef>
                  <a:spcPct val="15000"/>
                </a:spcBef>
                <a:spcAft>
                  <a:spcPct val="15000"/>
                </a:spcAft>
                <a:buClr>
                  <a:schemeClr val="accent1"/>
                </a:buClr>
              </a:pPr>
              <a:r>
                <a:rPr lang="en-US" altLang="ko-KR" dirty="0">
                  <a:latin typeface="Trebuchet MS" pitchFamily="34" charset="0"/>
                </a:rPr>
                <a:t>White space</a:t>
              </a:r>
            </a:p>
          </p:txBody>
        </p:sp>
        <p:sp>
          <p:nvSpPr>
            <p:cNvPr id="22" name="Down Arrow 3"/>
            <p:cNvSpPr>
              <a:spLocks noChangeArrowheads="1"/>
            </p:cNvSpPr>
            <p:nvPr/>
          </p:nvSpPr>
          <p:spPr bwMode="auto">
            <a:xfrm>
              <a:off x="5205413" y="4113213"/>
              <a:ext cx="236537" cy="863600"/>
            </a:xfrm>
            <a:prstGeom prst="downArrow">
              <a:avLst>
                <a:gd name="adj1" fmla="val 50000"/>
                <a:gd name="adj2" fmla="val 50083"/>
              </a:avLst>
            </a:prstGeom>
            <a:solidFill>
              <a:schemeClr val="bg1"/>
            </a:solidFill>
            <a:ln w="9525">
              <a:solidFill>
                <a:schemeClr val="tx1"/>
              </a:solidFill>
              <a:round/>
              <a:headEnd/>
              <a:tailEnd/>
            </a:ln>
          </p:spPr>
          <p:txBody>
            <a:bodyPr wrap="none" lIns="90488" tIns="44450" rIns="90488" bIns="44450" anchor="ctr">
              <a:spAutoFit/>
            </a:bodyPr>
            <a:lstStyle/>
            <a:p>
              <a:pPr defTabSz="762000" eaLnBrk="0" hangingPunct="0">
                <a:spcBef>
                  <a:spcPct val="15000"/>
                </a:spcBef>
                <a:spcAft>
                  <a:spcPct val="15000"/>
                </a:spcAft>
                <a:buClr>
                  <a:schemeClr val="accent1"/>
                </a:buClr>
              </a:pPr>
              <a:endParaRPr lang="ko-KR" altLang="ko-KR"/>
            </a:p>
          </p:txBody>
        </p:sp>
        <p:sp>
          <p:nvSpPr>
            <p:cNvPr id="23" name="Rounded Rectangular Callout 4"/>
            <p:cNvSpPr>
              <a:spLocks noChangeArrowheads="1"/>
            </p:cNvSpPr>
            <p:nvPr/>
          </p:nvSpPr>
          <p:spPr bwMode="auto">
            <a:xfrm>
              <a:off x="6578611" y="3332163"/>
              <a:ext cx="2698043" cy="803275"/>
            </a:xfrm>
            <a:prstGeom prst="wedgeRoundRectCallout">
              <a:avLst>
                <a:gd name="adj1" fmla="val -39404"/>
                <a:gd name="adj2" fmla="val 125017"/>
                <a:gd name="adj3" fmla="val 16667"/>
              </a:avLst>
            </a:prstGeom>
            <a:solidFill>
              <a:srgbClr val="CCFFCC"/>
            </a:solidFill>
            <a:ln w="9525">
              <a:solidFill>
                <a:schemeClr val="tx1"/>
              </a:solidFill>
              <a:round/>
              <a:headEnd/>
              <a:tailEnd/>
            </a:ln>
          </p:spPr>
          <p:txBody>
            <a:bodyPr wrap="square" lIns="90488" tIns="44450" rIns="90488" bIns="44450" anchor="ctr">
              <a:spAutoFit/>
            </a:bodyPr>
            <a:lstStyle/>
            <a:p>
              <a:pPr algn="ctr">
                <a:spcBef>
                  <a:spcPct val="15000"/>
                </a:spcBef>
                <a:spcAft>
                  <a:spcPct val="15000"/>
                </a:spcAft>
                <a:buClr>
                  <a:schemeClr val="accent1"/>
                </a:buClr>
              </a:pPr>
              <a:r>
                <a:rPr lang="en-US" altLang="ko-KR" dirty="0">
                  <a:latin typeface="Trebuchet MS" pitchFamily="34" charset="0"/>
                </a:rPr>
                <a:t>Occupied TV Channels</a:t>
              </a:r>
            </a:p>
            <a:p>
              <a:pPr algn="ctr">
                <a:spcBef>
                  <a:spcPct val="15000"/>
                </a:spcBef>
                <a:spcAft>
                  <a:spcPct val="15000"/>
                </a:spcAft>
                <a:buClr>
                  <a:schemeClr val="accent1"/>
                </a:buClr>
              </a:pPr>
              <a:r>
                <a:rPr lang="en-US" altLang="ko-KR" dirty="0">
                  <a:latin typeface="Trebuchet MS" pitchFamily="34" charset="0"/>
                </a:rPr>
                <a:t>(at given location)</a:t>
              </a:r>
            </a:p>
          </p:txBody>
        </p:sp>
      </p:grpSp>
    </p:spTree>
    <p:extLst>
      <p:ext uri="{BB962C8B-B14F-4D97-AF65-F5344CB8AC3E}">
        <p14:creationId xmlns:p14="http://schemas.microsoft.com/office/powerpoint/2010/main" val="2066071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cs typeface="Arial" pitchFamily="34" charset="0"/>
              </a:rPr>
              <a:t>A TV White Space in US</a:t>
            </a:r>
            <a:endParaRPr lang="ko-KR" altLang="en-US" dirty="0">
              <a:latin typeface="Trebuchet MS" pitchFamily="34" charset="0"/>
              <a:cs typeface="Arial" pitchFamily="34" charset="0"/>
            </a:endParaRPr>
          </a:p>
        </p:txBody>
      </p:sp>
      <p:sp>
        <p:nvSpPr>
          <p:cNvPr id="5" name="TextBox 4"/>
          <p:cNvSpPr txBox="1"/>
          <p:nvPr/>
        </p:nvSpPr>
        <p:spPr>
          <a:xfrm>
            <a:off x="35496" y="787063"/>
            <a:ext cx="5121146" cy="369332"/>
          </a:xfrm>
          <a:prstGeom prst="rect">
            <a:avLst/>
          </a:prstGeom>
          <a:noFill/>
        </p:spPr>
        <p:txBody>
          <a:bodyPr wrap="none" rtlCol="0">
            <a:spAutoFit/>
          </a:bodyPr>
          <a:lstStyle/>
          <a:p>
            <a:pPr marL="342900" indent="-342900">
              <a:buFont typeface="Arial" pitchFamily="34" charset="0"/>
              <a:buChar char="•"/>
            </a:pPr>
            <a:r>
              <a:rPr lang="en-US" altLang="ko-KR" b="1" dirty="0" smtClean="0">
                <a:latin typeface="Trebuchet MS" pitchFamily="34" charset="0"/>
              </a:rPr>
              <a:t>FCC Band Plan for 700MHz Digital Dividend</a:t>
            </a:r>
            <a:endParaRPr lang="ko-KR" altLang="en-US" b="1" dirty="0">
              <a:latin typeface="Trebuchet MS"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4194"/>
            <a:ext cx="5658147" cy="522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56176" y="4250910"/>
            <a:ext cx="3041217" cy="923330"/>
          </a:xfrm>
          <a:prstGeom prst="rect">
            <a:avLst/>
          </a:prstGeom>
          <a:noFill/>
        </p:spPr>
        <p:txBody>
          <a:bodyPr wrap="none" rtlCol="0">
            <a:spAutoFit/>
          </a:bodyPr>
          <a:lstStyle/>
          <a:p>
            <a:r>
              <a:rPr lang="en-US" altLang="ko-KR" sz="1800" i="1" dirty="0" smtClean="0">
                <a:latin typeface="Trebuchet MS" pitchFamily="34" charset="0"/>
              </a:rPr>
              <a:t>- 70MHz bandwidth</a:t>
            </a:r>
          </a:p>
          <a:p>
            <a:r>
              <a:rPr lang="en-US" altLang="ko-KR" sz="1800" i="1" dirty="0" smtClean="0">
                <a:latin typeface="Trebuchet MS" pitchFamily="34" charset="0"/>
              </a:rPr>
              <a:t>  allocated for terrestrial </a:t>
            </a:r>
          </a:p>
          <a:p>
            <a:r>
              <a:rPr lang="en-US" altLang="ko-KR" sz="1800" i="1" dirty="0" smtClean="0">
                <a:latin typeface="Trebuchet MS" pitchFamily="34" charset="0"/>
              </a:rPr>
              <a:t>  mobile services</a:t>
            </a:r>
          </a:p>
        </p:txBody>
      </p:sp>
      <p:sp>
        <p:nvSpPr>
          <p:cNvPr id="8" name="TextBox 7"/>
          <p:cNvSpPr txBox="1"/>
          <p:nvPr/>
        </p:nvSpPr>
        <p:spPr>
          <a:xfrm>
            <a:off x="6173913" y="3288136"/>
            <a:ext cx="2351349" cy="369332"/>
          </a:xfrm>
          <a:prstGeom prst="rect">
            <a:avLst/>
          </a:prstGeom>
          <a:noFill/>
        </p:spPr>
        <p:txBody>
          <a:bodyPr wrap="none" rtlCol="0">
            <a:spAutoFit/>
          </a:bodyPr>
          <a:lstStyle/>
          <a:p>
            <a:r>
              <a:rPr lang="en-US" altLang="ko-KR" sz="1800" i="1" dirty="0" smtClean="0">
                <a:latin typeface="Trebuchet MS" pitchFamily="34" charset="0"/>
              </a:rPr>
              <a:t>- Auction 73 (2008):</a:t>
            </a:r>
            <a:endParaRPr lang="ko-KR" altLang="en-US" sz="1800" i="1" dirty="0">
              <a:latin typeface="Trebuchet MS" pitchFamily="34" charset="0"/>
            </a:endParaRPr>
          </a:p>
        </p:txBody>
      </p:sp>
      <p:sp>
        <p:nvSpPr>
          <p:cNvPr id="9" name="직사각형 8"/>
          <p:cNvSpPr/>
          <p:nvPr/>
        </p:nvSpPr>
        <p:spPr>
          <a:xfrm>
            <a:off x="6373683" y="3657468"/>
            <a:ext cx="2701381" cy="338554"/>
          </a:xfrm>
          <a:prstGeom prst="rect">
            <a:avLst/>
          </a:prstGeom>
        </p:spPr>
        <p:txBody>
          <a:bodyPr wrap="none">
            <a:spAutoFit/>
          </a:bodyPr>
          <a:lstStyle/>
          <a:p>
            <a:r>
              <a:rPr lang="en-US" altLang="ko-KR" sz="1600" dirty="0" smtClean="0">
                <a:latin typeface="Trebuchet MS" pitchFamily="34" charset="0"/>
              </a:rPr>
              <a:t>Net bids $18,957,582,150</a:t>
            </a:r>
            <a:endParaRPr lang="ko-KR" altLang="en-US" sz="1600" dirty="0">
              <a:latin typeface="Trebuchet MS" pitchFamily="34" charset="0"/>
            </a:endParaRPr>
          </a:p>
        </p:txBody>
      </p:sp>
    </p:spTree>
    <p:extLst>
      <p:ext uri="{BB962C8B-B14F-4D97-AF65-F5344CB8AC3E}">
        <p14:creationId xmlns:p14="http://schemas.microsoft.com/office/powerpoint/2010/main" val="543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Capacity Boosting : Off-Loading</a:t>
            </a:r>
            <a:endParaRPr lang="ko-KR" altLang="en-US"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14</a:t>
            </a:fld>
            <a:endParaRPr lang="en-US" altLang="ko-KR" sz="1000">
              <a:ea typeface="HY헤드라인M" pitchFamily="18" charset="-127"/>
            </a:endParaRPr>
          </a:p>
        </p:txBody>
      </p:sp>
      <p:sp>
        <p:nvSpPr>
          <p:cNvPr id="5" name="모서리가 둥근 직사각형 14"/>
          <p:cNvSpPr>
            <a:spLocks noChangeArrowheads="1"/>
          </p:cNvSpPr>
          <p:nvPr/>
        </p:nvSpPr>
        <p:spPr bwMode="auto">
          <a:xfrm>
            <a:off x="930274" y="3576930"/>
            <a:ext cx="4897438" cy="338137"/>
          </a:xfrm>
          <a:prstGeom prst="roundRect">
            <a:avLst>
              <a:gd name="adj" fmla="val 16667"/>
            </a:avLst>
          </a:prstGeom>
          <a:solidFill>
            <a:srgbClr val="FFFF99"/>
          </a:solidFill>
          <a:ln w="9525" algn="ctr">
            <a:solidFill>
              <a:schemeClr val="tx1"/>
            </a:solidFill>
            <a:round/>
            <a:headEnd/>
            <a:tailEnd/>
          </a:ln>
        </p:spPr>
        <p:txBody>
          <a:bodyPr lIns="92075" tIns="46038" rIns="92075" bIns="46038" anchor="ctr"/>
          <a:lstStyle/>
          <a:p>
            <a:pPr>
              <a:lnSpc>
                <a:spcPct val="90000"/>
              </a:lnSpc>
            </a:pPr>
            <a:endParaRPr lang="ko-KR" altLang="en-US">
              <a:latin typeface="Trebuchet MS" pitchFamily="34" charset="0"/>
            </a:endParaRPr>
          </a:p>
        </p:txBody>
      </p:sp>
      <p:sp>
        <p:nvSpPr>
          <p:cNvPr id="6" name="모서리가 둥근 사각형 설명선 13"/>
          <p:cNvSpPr>
            <a:spLocks noChangeArrowheads="1"/>
          </p:cNvSpPr>
          <p:nvPr/>
        </p:nvSpPr>
        <p:spPr bwMode="auto">
          <a:xfrm>
            <a:off x="3598862" y="1827505"/>
            <a:ext cx="1689100" cy="282575"/>
          </a:xfrm>
          <a:prstGeom prst="wedgeRoundRectCallout">
            <a:avLst>
              <a:gd name="adj1" fmla="val -47167"/>
              <a:gd name="adj2" fmla="val 115139"/>
              <a:gd name="adj3" fmla="val 16667"/>
            </a:avLst>
          </a:prstGeom>
          <a:solidFill>
            <a:srgbClr val="FFFF99"/>
          </a:solidFill>
          <a:ln w="9525" algn="ctr">
            <a:solidFill>
              <a:schemeClr val="tx1"/>
            </a:solidFill>
            <a:round/>
            <a:headEnd/>
            <a:tailEnd/>
          </a:ln>
        </p:spPr>
        <p:txBody>
          <a:bodyPr lIns="92075" tIns="46038" rIns="92075" bIns="46038" anchor="ctr"/>
          <a:lstStyle/>
          <a:p>
            <a:pPr>
              <a:lnSpc>
                <a:spcPct val="90000"/>
              </a:lnSpc>
            </a:pPr>
            <a:r>
              <a:rPr lang="en-US" altLang="ko-KR" sz="1400">
                <a:latin typeface="Trebuchet MS" pitchFamily="34" charset="0"/>
              </a:rPr>
              <a:t>72MHz @ 2.4GHz</a:t>
            </a:r>
            <a:endParaRPr lang="ko-KR" altLang="en-US" sz="1400">
              <a:latin typeface="Trebuchet MS" pitchFamily="34" charset="0"/>
            </a:endParaRPr>
          </a:p>
        </p:txBody>
      </p:sp>
      <p:pic>
        <p:nvPicPr>
          <p:cNvPr id="7" name="Picture 7" descr="http://wp.appadvice.com/wp-content/uploads/2010/06/WiFi-bg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174" y="867067"/>
            <a:ext cx="2081213"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t0.gstatic.com/images?q=tbn:_Yt4tGyW_IAUKM:http://dailyator.com/wp-content/plugins/wp-o-matic/cache/76646_free-wifi.jpg&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3862" y="2198913"/>
            <a:ext cx="104616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http://www.bytemobile.com/blog/wp-content/uploads/2009/09/wif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49" y="4561180"/>
            <a:ext cx="2368550"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http://t0.gstatic.com/images?q=tbn:ADeYrzbaA6Cs4M:http://i260.photobucket.com/albums/ii30/itodd/att-starbucks.jpg&amp;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325" y="2352967"/>
            <a:ext cx="100806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http://wi-spy.ca/img/chanalyzer31sampl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837" y="4797717"/>
            <a:ext cx="347821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http://upload.wikimedia.org/wikipedia/commons/thumb/8/8c/2.4_GHz_Wi-Fi_channels_%28802.11b%2Cg_WLAN%29.svg/880px-2.4_GHz_Wi-Fi_channels_%28802.11b%2Cg_WLAN%29.svg.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074" y="2110080"/>
            <a:ext cx="64071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1"/>
          <p:cNvSpPr txBox="1">
            <a:spLocks noChangeArrowheads="1"/>
          </p:cNvSpPr>
          <p:nvPr/>
        </p:nvSpPr>
        <p:spPr bwMode="auto">
          <a:xfrm>
            <a:off x="11112" y="836712"/>
            <a:ext cx="6318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buFont typeface="Arial" charset="0"/>
              <a:buChar char="•"/>
            </a:pPr>
            <a:r>
              <a:rPr lang="en-US" altLang="ko-KR" b="1" dirty="0">
                <a:latin typeface="Trebuchet MS" pitchFamily="34" charset="0"/>
              </a:rPr>
              <a:t> Off-Loading Data with </a:t>
            </a:r>
            <a:r>
              <a:rPr lang="en-US" altLang="ko-KR" b="1" dirty="0" err="1">
                <a:latin typeface="Trebuchet MS" pitchFamily="34" charset="0"/>
              </a:rPr>
              <a:t>WiFi</a:t>
            </a:r>
            <a:r>
              <a:rPr lang="en-US" altLang="ko-KR" b="1" dirty="0">
                <a:latin typeface="Trebuchet MS" pitchFamily="34" charset="0"/>
              </a:rPr>
              <a:t>: Dark Sides of Reality</a:t>
            </a:r>
            <a:endParaRPr lang="ko-KR" altLang="en-US" b="1" dirty="0">
              <a:latin typeface="Trebuchet MS" pitchFamily="34" charset="0"/>
            </a:endParaRPr>
          </a:p>
        </p:txBody>
      </p:sp>
      <p:sp>
        <p:nvSpPr>
          <p:cNvPr id="14" name="TextBox 5"/>
          <p:cNvSpPr txBox="1">
            <a:spLocks noChangeArrowheads="1"/>
          </p:cNvSpPr>
          <p:nvPr/>
        </p:nvSpPr>
        <p:spPr bwMode="auto">
          <a:xfrm>
            <a:off x="379412" y="1247913"/>
            <a:ext cx="6209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800" dirty="0">
                <a:latin typeface="Trebuchet MS" pitchFamily="34" charset="0"/>
              </a:rPr>
              <a:t>- IEEE 802.11n: 600Mbps peak rate with 40MHz channel</a:t>
            </a:r>
            <a:endParaRPr lang="ko-KR" altLang="en-US" sz="1800" dirty="0">
              <a:latin typeface="Trebuchet MS" pitchFamily="34" charset="0"/>
            </a:endParaRPr>
          </a:p>
        </p:txBody>
      </p:sp>
      <p:sp>
        <p:nvSpPr>
          <p:cNvPr id="15" name="TextBox 18"/>
          <p:cNvSpPr txBox="1">
            <a:spLocks noChangeArrowheads="1"/>
          </p:cNvSpPr>
          <p:nvPr/>
        </p:nvSpPr>
        <p:spPr bwMode="auto">
          <a:xfrm>
            <a:off x="401637" y="1741780"/>
            <a:ext cx="2687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800" dirty="0">
                <a:latin typeface="Trebuchet MS" pitchFamily="34" charset="0"/>
              </a:rPr>
              <a:t>- A plenty of channels? </a:t>
            </a:r>
            <a:endParaRPr lang="ko-KR" altLang="en-US" sz="1800" dirty="0">
              <a:latin typeface="Trebuchet MS" pitchFamily="34" charset="0"/>
            </a:endParaRPr>
          </a:p>
        </p:txBody>
      </p:sp>
      <p:sp>
        <p:nvSpPr>
          <p:cNvPr id="16" name="TextBox 12"/>
          <p:cNvSpPr txBox="1">
            <a:spLocks noChangeArrowheads="1"/>
          </p:cNvSpPr>
          <p:nvPr/>
        </p:nvSpPr>
        <p:spPr bwMode="auto">
          <a:xfrm>
            <a:off x="947737" y="3603917"/>
            <a:ext cx="51446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600">
                <a:latin typeface="Trebuchet MS" pitchFamily="34" charset="0"/>
              </a:rPr>
              <a:t>150MHz @ 5GHz </a:t>
            </a:r>
            <a:r>
              <a:rPr lang="en-US" altLang="ko-KR" sz="1600">
                <a:latin typeface="Trebuchet MS" pitchFamily="34" charset="0"/>
                <a:sym typeface="Wingdings" pitchFamily="2" charset="2"/>
              </a:rPr>
              <a:t> To play with 4 channels only …  </a:t>
            </a:r>
            <a:endParaRPr lang="ko-KR" altLang="en-US" sz="1600">
              <a:latin typeface="Trebuchet MS" pitchFamily="34" charset="0"/>
            </a:endParaRPr>
          </a:p>
        </p:txBody>
      </p:sp>
      <p:sp>
        <p:nvSpPr>
          <p:cNvPr id="17" name="TextBox 28"/>
          <p:cNvSpPr txBox="1">
            <a:spLocks noChangeArrowheads="1"/>
          </p:cNvSpPr>
          <p:nvPr/>
        </p:nvSpPr>
        <p:spPr bwMode="auto">
          <a:xfrm>
            <a:off x="442912" y="4259555"/>
            <a:ext cx="36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800">
                <a:latin typeface="Trebuchet MS" pitchFamily="34" charset="0"/>
              </a:rPr>
              <a:t>- Congestion in 2.4GHz ISM band</a:t>
            </a:r>
            <a:endParaRPr lang="ko-KR" altLang="en-US" sz="1800">
              <a:latin typeface="Trebuchet MS" pitchFamily="34" charset="0"/>
            </a:endParaRPr>
          </a:p>
        </p:txBody>
      </p:sp>
      <p:sp>
        <p:nvSpPr>
          <p:cNvPr id="18" name="TextBox 29"/>
          <p:cNvSpPr txBox="1">
            <a:spLocks noChangeArrowheads="1"/>
          </p:cNvSpPr>
          <p:nvPr/>
        </p:nvSpPr>
        <p:spPr bwMode="auto">
          <a:xfrm>
            <a:off x="4567237" y="4259555"/>
            <a:ext cx="21988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800">
                <a:latin typeface="Trebuchet MS" pitchFamily="34" charset="0"/>
              </a:rPr>
              <a:t>- Limited coverage</a:t>
            </a:r>
            <a:endParaRPr lang="ko-KR" altLang="en-US" sz="1800">
              <a:latin typeface="Trebuchet MS" pitchFamily="34" charset="0"/>
            </a:endParaRPr>
          </a:p>
        </p:txBody>
      </p:sp>
      <p:pic>
        <p:nvPicPr>
          <p:cNvPr id="19" name="Picture 22"/>
          <p:cNvPicPr>
            <a:picLocks noChangeAspect="1" noChangeArrowheads="1"/>
          </p:cNvPicPr>
          <p:nvPr/>
        </p:nvPicPr>
        <p:blipFill>
          <a:blip r:embed="rId9"/>
          <a:srcRect/>
          <a:stretch>
            <a:fillRect/>
          </a:stretch>
        </p:blipFill>
        <p:spPr bwMode="auto">
          <a:xfrm>
            <a:off x="4330699" y="4794542"/>
            <a:ext cx="3209925" cy="1681163"/>
          </a:xfrm>
          <a:prstGeom prst="rect">
            <a:avLst/>
          </a:prstGeom>
          <a:noFill/>
          <a:ln>
            <a:noFill/>
          </a:ln>
          <a:effectLst>
            <a:prstShdw prst="shdw17" dist="17961" dir="2700000">
              <a:schemeClr val="accent1">
                <a:gamma/>
                <a:shade val="60000"/>
                <a:invGamma/>
              </a:schemeClr>
            </a:prstShdw>
          </a:effectLst>
          <a:extLst/>
        </p:spPr>
      </p:pic>
      <p:sp>
        <p:nvSpPr>
          <p:cNvPr id="20" name="TextBox 17"/>
          <p:cNvSpPr txBox="1">
            <a:spLocks noChangeArrowheads="1"/>
          </p:cNvSpPr>
          <p:nvPr/>
        </p:nvSpPr>
        <p:spPr bwMode="auto">
          <a:xfrm>
            <a:off x="7272617" y="6214095"/>
            <a:ext cx="1907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chemeClr val="tx1"/>
                </a:solidFill>
                <a:latin typeface="Arial" charset="0"/>
                <a:ea typeface="굴림" charset="-127"/>
              </a:defRPr>
            </a:lvl1pPr>
            <a:lvl2pPr marL="742950" indent="-285750" eaLnBrk="0" hangingPunct="0">
              <a:defRPr kumimoji="1" sz="2000">
                <a:solidFill>
                  <a:schemeClr val="tx1"/>
                </a:solidFill>
                <a:latin typeface="Arial" charset="0"/>
                <a:ea typeface="굴림" charset="-127"/>
              </a:defRPr>
            </a:lvl2pPr>
            <a:lvl3pPr marL="1143000" indent="-228600" eaLnBrk="0" hangingPunct="0">
              <a:defRPr kumimoji="1" sz="2000">
                <a:solidFill>
                  <a:schemeClr val="tx1"/>
                </a:solidFill>
                <a:latin typeface="Arial" charset="0"/>
                <a:ea typeface="굴림" charset="-127"/>
              </a:defRPr>
            </a:lvl3pPr>
            <a:lvl4pPr marL="1600200" indent="-228600" eaLnBrk="0" hangingPunct="0">
              <a:defRPr kumimoji="1" sz="2000">
                <a:solidFill>
                  <a:schemeClr val="tx1"/>
                </a:solidFill>
                <a:latin typeface="Arial" charset="0"/>
                <a:ea typeface="굴림" charset="-127"/>
              </a:defRPr>
            </a:lvl4pPr>
            <a:lvl5pPr marL="2057400" indent="-228600" eaLnBrk="0" hangingPunct="0">
              <a:defRPr kumimoji="1" sz="2000">
                <a:solidFill>
                  <a:schemeClr val="tx1"/>
                </a:solidFill>
                <a:latin typeface="Arial" charset="0"/>
                <a:ea typeface="굴림" charset="-127"/>
              </a:defRPr>
            </a:lvl5pPr>
            <a:lvl6pPr marL="2514600" indent="-228600" eaLnBrk="0" fontAlgn="base" hangingPunct="0">
              <a:spcBef>
                <a:spcPct val="0"/>
              </a:spcBef>
              <a:spcAft>
                <a:spcPct val="0"/>
              </a:spcAft>
              <a:defRPr kumimoji="1" sz="2000">
                <a:solidFill>
                  <a:schemeClr val="tx1"/>
                </a:solidFill>
                <a:latin typeface="Arial" charset="0"/>
                <a:ea typeface="굴림" charset="-127"/>
              </a:defRPr>
            </a:lvl6pPr>
            <a:lvl7pPr marL="2971800" indent="-228600" eaLnBrk="0" fontAlgn="base" hangingPunct="0">
              <a:spcBef>
                <a:spcPct val="0"/>
              </a:spcBef>
              <a:spcAft>
                <a:spcPct val="0"/>
              </a:spcAft>
              <a:defRPr kumimoji="1" sz="2000">
                <a:solidFill>
                  <a:schemeClr val="tx1"/>
                </a:solidFill>
                <a:latin typeface="Arial" charset="0"/>
                <a:ea typeface="굴림" charset="-127"/>
              </a:defRPr>
            </a:lvl7pPr>
            <a:lvl8pPr marL="3429000" indent="-228600" eaLnBrk="0" fontAlgn="base" hangingPunct="0">
              <a:spcBef>
                <a:spcPct val="0"/>
              </a:spcBef>
              <a:spcAft>
                <a:spcPct val="0"/>
              </a:spcAft>
              <a:defRPr kumimoji="1" sz="2000">
                <a:solidFill>
                  <a:schemeClr val="tx1"/>
                </a:solidFill>
                <a:latin typeface="Arial" charset="0"/>
                <a:ea typeface="굴림" charset="-127"/>
              </a:defRPr>
            </a:lvl8pPr>
            <a:lvl9pPr marL="3886200" indent="-228600" eaLnBrk="0" fontAlgn="base" hangingPunct="0">
              <a:spcBef>
                <a:spcPct val="0"/>
              </a:spcBef>
              <a:spcAft>
                <a:spcPct val="0"/>
              </a:spcAft>
              <a:defRPr kumimoji="1" sz="2000">
                <a:solidFill>
                  <a:schemeClr val="tx1"/>
                </a:solidFill>
                <a:latin typeface="Arial" charset="0"/>
                <a:ea typeface="굴림" charset="-127"/>
              </a:defRPr>
            </a:lvl9pPr>
          </a:lstStyle>
          <a:p>
            <a:pPr eaLnBrk="1" hangingPunct="1"/>
            <a:r>
              <a:rPr lang="en-US" altLang="ko-KR" sz="1100" dirty="0" smtClean="0">
                <a:latin typeface="Trebuchet MS" pitchFamily="34" charset="0"/>
              </a:rPr>
              <a:t>By </a:t>
            </a:r>
            <a:r>
              <a:rPr lang="en-US" altLang="ko-KR" sz="1100" dirty="0" err="1" smtClean="0">
                <a:latin typeface="Trebuchet MS" pitchFamily="34" charset="0"/>
              </a:rPr>
              <a:t>Olleh</a:t>
            </a:r>
            <a:r>
              <a:rPr lang="en-US" altLang="ko-KR" sz="1100" dirty="0" smtClean="0">
                <a:latin typeface="Trebuchet MS" pitchFamily="34" charset="0"/>
              </a:rPr>
              <a:t> </a:t>
            </a:r>
            <a:r>
              <a:rPr lang="en-US" altLang="ko-KR" sz="1100" dirty="0" err="1">
                <a:latin typeface="Trebuchet MS" pitchFamily="34" charset="0"/>
              </a:rPr>
              <a:t>WiFi</a:t>
            </a:r>
            <a:r>
              <a:rPr lang="en-US" altLang="ko-KR" sz="1100" dirty="0">
                <a:latin typeface="Trebuchet MS" pitchFamily="34" charset="0"/>
              </a:rPr>
              <a:t> Zone Finder</a:t>
            </a:r>
            <a:endParaRPr lang="ko-KR" altLang="en-US" sz="1100" dirty="0">
              <a:latin typeface="Trebuchet MS" pitchFamily="34" charset="0"/>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1036" y="3603917"/>
            <a:ext cx="1704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550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Why </a:t>
            </a:r>
            <a:r>
              <a:rPr lang="en-US" altLang="ko-KR" dirty="0" err="1" smtClean="0">
                <a:latin typeface="Trebuchet MS" pitchFamily="34" charset="0"/>
              </a:rPr>
              <a:t>WiFi</a:t>
            </a:r>
            <a:r>
              <a:rPr lang="en-US" altLang="ko-KR" dirty="0" smtClean="0">
                <a:latin typeface="Trebuchet MS" pitchFamily="34" charset="0"/>
              </a:rPr>
              <a:t> Service Using White Space?</a:t>
            </a:r>
            <a:endParaRPr lang="ko-KR" altLang="en-US" dirty="0">
              <a:latin typeface="Trebuchet MS" pitchFamily="34" charset="0"/>
            </a:endParaRPr>
          </a:p>
        </p:txBody>
      </p:sp>
      <p:sp>
        <p:nvSpPr>
          <p:cNvPr id="3" name="내용 개체 틀 2"/>
          <p:cNvSpPr>
            <a:spLocks noGrp="1"/>
          </p:cNvSpPr>
          <p:nvPr>
            <p:ph idx="1"/>
          </p:nvPr>
        </p:nvSpPr>
        <p:spPr>
          <a:xfrm>
            <a:off x="179512" y="764704"/>
            <a:ext cx="8291512" cy="5218113"/>
          </a:xfrm>
        </p:spPr>
        <p:txBody>
          <a:bodyPr/>
          <a:lstStyle/>
          <a:p>
            <a:r>
              <a:rPr lang="en-US" altLang="ko-KR" b="1" dirty="0" smtClean="0">
                <a:latin typeface="Trebuchet MS" pitchFamily="34" charset="0"/>
              </a:rPr>
              <a:t>Mostly meaning TV White Space </a:t>
            </a:r>
          </a:p>
          <a:p>
            <a:r>
              <a:rPr lang="en-US" altLang="ko-KR" b="1" dirty="0" smtClean="0">
                <a:latin typeface="Trebuchet MS" pitchFamily="34" charset="0"/>
              </a:rPr>
              <a:t>Offering </a:t>
            </a:r>
            <a:r>
              <a:rPr lang="en-US" altLang="ko-KR" b="1" dirty="0">
                <a:latin typeface="Trebuchet MS" pitchFamily="34" charset="0"/>
              </a:rPr>
              <a:t>a longer range than conventional Wi-Fi, which operates at 2.4 </a:t>
            </a:r>
            <a:r>
              <a:rPr lang="en-US" altLang="ko-KR" b="1" dirty="0" smtClean="0">
                <a:latin typeface="Trebuchet MS" pitchFamily="34" charset="0"/>
              </a:rPr>
              <a:t>gigahertz</a:t>
            </a:r>
          </a:p>
          <a:p>
            <a:endParaRPr lang="en-US" altLang="ko-KR" dirty="0">
              <a:latin typeface="Trebuchet MS" pitchFamily="34" charset="0"/>
            </a:endParaRPr>
          </a:p>
          <a:p>
            <a:endParaRPr lang="en-US" altLang="ko-KR" dirty="0" smtClean="0">
              <a:latin typeface="Trebuchet MS" pitchFamily="34" charset="0"/>
            </a:endParaRPr>
          </a:p>
          <a:p>
            <a:endParaRPr lang="en-US" altLang="ko-KR" dirty="0">
              <a:latin typeface="Trebuchet MS" pitchFamily="34" charset="0"/>
            </a:endParaRPr>
          </a:p>
          <a:p>
            <a:pPr marL="0" indent="0">
              <a:buNone/>
            </a:pPr>
            <a:endParaRPr lang="en-US" altLang="ko-KR" dirty="0" smtClean="0">
              <a:latin typeface="Trebuchet MS" pitchFamily="34" charset="0"/>
            </a:endParaRPr>
          </a:p>
          <a:p>
            <a:pPr marL="0" indent="0">
              <a:buNone/>
            </a:pPr>
            <a:endParaRPr lang="en-US" altLang="ko-KR" dirty="0" smtClean="0">
              <a:latin typeface="Trebuchet MS" pitchFamily="34" charset="0"/>
            </a:endParaRPr>
          </a:p>
          <a:p>
            <a:r>
              <a:rPr lang="en-US" altLang="ko-KR" b="1" dirty="0" smtClean="0">
                <a:latin typeface="Trebuchet MS" pitchFamily="34" charset="0"/>
              </a:rPr>
              <a:t>Be </a:t>
            </a:r>
            <a:r>
              <a:rPr lang="en-US" altLang="ko-KR" b="1" dirty="0">
                <a:latin typeface="Trebuchet MS" pitchFamily="34" charset="0"/>
              </a:rPr>
              <a:t>easier to provide broadband Internet access in rural areas and fill in gaps in city Wi-Fi </a:t>
            </a:r>
            <a:r>
              <a:rPr lang="en-US" altLang="ko-KR" b="1" dirty="0" smtClean="0">
                <a:latin typeface="Trebuchet MS" pitchFamily="34" charset="0"/>
              </a:rPr>
              <a:t>networks</a:t>
            </a:r>
          </a:p>
          <a:p>
            <a:r>
              <a:rPr lang="en-US" altLang="ko-KR" b="1" dirty="0" smtClean="0">
                <a:latin typeface="Trebuchet MS" pitchFamily="34" charset="0"/>
              </a:rPr>
              <a:t>White Space Coalitions</a:t>
            </a:r>
          </a:p>
          <a:p>
            <a:pPr lvl="1"/>
            <a:r>
              <a:rPr lang="en-US" altLang="ko-KR" b="1" dirty="0" smtClean="0">
                <a:latin typeface="Trebuchet MS" pitchFamily="34" charset="0"/>
              </a:rPr>
              <a:t>Microsoft</a:t>
            </a:r>
            <a:r>
              <a:rPr lang="en-US" altLang="ko-KR" b="1" dirty="0">
                <a:latin typeface="Trebuchet MS" pitchFamily="34" charset="0"/>
              </a:rPr>
              <a:t>,</a:t>
            </a:r>
            <a:r>
              <a:rPr lang="en-US" altLang="ko-KR" b="1" dirty="0" smtClean="0">
                <a:latin typeface="Trebuchet MS" pitchFamily="34" charset="0"/>
              </a:rPr>
              <a:t> Google, Dell, HP</a:t>
            </a:r>
            <a:r>
              <a:rPr lang="en-US" altLang="ko-KR" b="1" dirty="0">
                <a:latin typeface="Trebuchet MS" pitchFamily="34" charset="0"/>
              </a:rPr>
              <a:t>, Intel, Philips, </a:t>
            </a:r>
            <a:r>
              <a:rPr lang="en-US" altLang="ko-KR" b="1" dirty="0" err="1">
                <a:latin typeface="Trebuchet MS" pitchFamily="34" charset="0"/>
              </a:rPr>
              <a:t>Earthlink</a:t>
            </a:r>
            <a:r>
              <a:rPr lang="en-US" altLang="ko-KR" b="1" dirty="0">
                <a:latin typeface="Trebuchet MS" pitchFamily="34" charset="0"/>
              </a:rPr>
              <a:t>, and Samsung </a:t>
            </a:r>
            <a:r>
              <a:rPr lang="en-US" altLang="ko-KR" b="1" dirty="0" smtClean="0">
                <a:latin typeface="Trebuchet MS" pitchFamily="34" charset="0"/>
              </a:rPr>
              <a:t>Electro-Mechanics, etc.</a:t>
            </a:r>
          </a:p>
          <a:p>
            <a:r>
              <a:rPr lang="en-US" altLang="ko-KR" b="1" dirty="0" smtClean="0">
                <a:latin typeface="Trebuchet MS" pitchFamily="34" charset="0"/>
              </a:rPr>
              <a:t>To solve mobile divide</a:t>
            </a:r>
            <a:endParaRPr lang="en-US" altLang="ko-KR" b="1" dirty="0">
              <a:latin typeface="Trebuchet MS" pitchFamily="34" charset="0"/>
            </a:endParaRPr>
          </a:p>
          <a:p>
            <a:pPr marL="0" indent="0">
              <a:buNone/>
            </a:pPr>
            <a:endParaRPr lang="en-US" altLang="ko-KR" dirty="0" smtClean="0">
              <a:latin typeface="Trebuchet MS" pitchFamily="34" charset="0"/>
            </a:endParaRP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15</a:t>
            </a:fld>
            <a:endParaRPr lang="en-US" altLang="ko-KR" sz="1000">
              <a:ea typeface="HY헤드라인M" pitchFamily="18" charset="-127"/>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060848"/>
            <a:ext cx="4536504" cy="209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608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How to Use White Space</a:t>
            </a:r>
            <a:endParaRPr lang="ko-KR" altLang="en-US" dirty="0">
              <a:latin typeface="Trebuchet MS" pitchFamily="34" charset="0"/>
            </a:endParaRPr>
          </a:p>
        </p:txBody>
      </p:sp>
      <p:sp>
        <p:nvSpPr>
          <p:cNvPr id="3" name="내용 개체 틀 2"/>
          <p:cNvSpPr>
            <a:spLocks noGrp="1"/>
          </p:cNvSpPr>
          <p:nvPr>
            <p:ph idx="1"/>
          </p:nvPr>
        </p:nvSpPr>
        <p:spPr/>
        <p:txBody>
          <a:bodyPr/>
          <a:lstStyle/>
          <a:p>
            <a:r>
              <a:rPr lang="en-US" altLang="ko-KR" b="1" dirty="0">
                <a:latin typeface="Trebuchet MS" pitchFamily="34" charset="0"/>
              </a:rPr>
              <a:t>The FCC ruled that companies could build devices that transmit over white spaces but also gave strict requirements that this should not interfere with existing broadcasts, both from TV stations and from other wireless devices that operate within the same </a:t>
            </a:r>
            <a:r>
              <a:rPr lang="en-US" altLang="ko-KR" b="1" dirty="0" smtClean="0">
                <a:latin typeface="Trebuchet MS" pitchFamily="34" charset="0"/>
              </a:rPr>
              <a:t>spectrum</a:t>
            </a:r>
          </a:p>
          <a:p>
            <a:r>
              <a:rPr lang="en-US" altLang="ko-KR" b="1" dirty="0" smtClean="0">
                <a:latin typeface="Trebuchet MS" pitchFamily="34" charset="0"/>
              </a:rPr>
              <a:t>Until </a:t>
            </a:r>
            <a:r>
              <a:rPr lang="en-US" altLang="ko-KR" b="1" dirty="0">
                <a:latin typeface="Trebuchet MS" pitchFamily="34" charset="0"/>
              </a:rPr>
              <a:t>now, in wireless networks, </a:t>
            </a:r>
            <a:r>
              <a:rPr lang="en-US" altLang="ko-KR" b="1" dirty="0" smtClean="0">
                <a:latin typeface="Trebuchet MS" pitchFamily="34" charset="0"/>
              </a:rPr>
              <a:t>we </a:t>
            </a:r>
            <a:r>
              <a:rPr lang="en-US" altLang="ko-KR" b="1" dirty="0">
                <a:latin typeface="Trebuchet MS" pitchFamily="34" charset="0"/>
              </a:rPr>
              <a:t>were given a spectrum, and </a:t>
            </a:r>
            <a:r>
              <a:rPr lang="en-US" altLang="ko-KR" b="1" dirty="0" smtClean="0">
                <a:latin typeface="Trebuchet MS" pitchFamily="34" charset="0"/>
              </a:rPr>
              <a:t>we </a:t>
            </a:r>
            <a:r>
              <a:rPr lang="en-US" altLang="ko-KR" b="1" dirty="0">
                <a:latin typeface="Trebuchet MS" pitchFamily="34" charset="0"/>
              </a:rPr>
              <a:t>would share it with everyone else. Everyone was an equal </a:t>
            </a:r>
            <a:r>
              <a:rPr lang="en-US" altLang="ko-KR" b="1" dirty="0" smtClean="0">
                <a:latin typeface="Trebuchet MS" pitchFamily="34" charset="0"/>
              </a:rPr>
              <a:t>stakeholder</a:t>
            </a:r>
          </a:p>
          <a:p>
            <a:r>
              <a:rPr lang="en-US" altLang="ko-KR" b="1" dirty="0" smtClean="0">
                <a:latin typeface="Trebuchet MS" pitchFamily="34" charset="0"/>
              </a:rPr>
              <a:t>Now</a:t>
            </a:r>
            <a:r>
              <a:rPr lang="en-US" altLang="ko-KR" b="1" dirty="0">
                <a:latin typeface="Trebuchet MS" pitchFamily="34" charset="0"/>
              </a:rPr>
              <a:t>, </a:t>
            </a:r>
            <a:r>
              <a:rPr lang="en-US" altLang="ko-KR" b="1" dirty="0" smtClean="0">
                <a:latin typeface="Trebuchet MS" pitchFamily="34" charset="0"/>
              </a:rPr>
              <a:t>we </a:t>
            </a:r>
            <a:r>
              <a:rPr lang="en-US" altLang="ko-KR" b="1" dirty="0">
                <a:latin typeface="Trebuchet MS" pitchFamily="34" charset="0"/>
              </a:rPr>
              <a:t>have this spectrum where there are certain people who are primary </a:t>
            </a:r>
            <a:r>
              <a:rPr lang="en-US" altLang="ko-KR" b="1" dirty="0" smtClean="0">
                <a:latin typeface="Trebuchet MS" pitchFamily="34" charset="0"/>
              </a:rPr>
              <a:t>users</a:t>
            </a:r>
            <a:endParaRPr lang="en-US" altLang="ko-KR" b="1" dirty="0">
              <a:latin typeface="Trebuchet MS" pitchFamily="34" charset="0"/>
            </a:endParaRPr>
          </a:p>
          <a:p>
            <a:endParaRPr lang="ko-KR" altLang="en-US"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16</a:t>
            </a:fld>
            <a:endParaRPr lang="en-US" altLang="ko-KR" sz="1000">
              <a:ea typeface="HY헤드라인M" pitchFamily="18" charset="-127"/>
            </a:endParaRPr>
          </a:p>
        </p:txBody>
      </p:sp>
    </p:spTree>
    <p:extLst>
      <p:ext uri="{BB962C8B-B14F-4D97-AF65-F5344CB8AC3E}">
        <p14:creationId xmlns:p14="http://schemas.microsoft.com/office/powerpoint/2010/main" val="2124669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Works in IEEE and IETF</a:t>
            </a:r>
            <a:endParaRPr lang="ko-KR" altLang="en-US" dirty="0">
              <a:latin typeface="Trebuchet MS" pitchFamily="34" charset="0"/>
            </a:endParaRPr>
          </a:p>
        </p:txBody>
      </p:sp>
      <p:sp>
        <p:nvSpPr>
          <p:cNvPr id="3" name="내용 개체 틀 2"/>
          <p:cNvSpPr>
            <a:spLocks noGrp="1"/>
          </p:cNvSpPr>
          <p:nvPr>
            <p:ph idx="1"/>
          </p:nvPr>
        </p:nvSpPr>
        <p:spPr>
          <a:xfrm>
            <a:off x="323528" y="980728"/>
            <a:ext cx="8291512" cy="5218113"/>
          </a:xfrm>
        </p:spPr>
        <p:txBody>
          <a:bodyPr/>
          <a:lstStyle/>
          <a:p>
            <a:r>
              <a:rPr lang="en-US" altLang="ko-KR" b="1" dirty="0" smtClean="0">
                <a:latin typeface="Trebuchet MS" pitchFamily="34" charset="0"/>
              </a:rPr>
              <a:t>IEEE 802.22 : </a:t>
            </a:r>
          </a:p>
          <a:p>
            <a:pPr lvl="1"/>
            <a:r>
              <a:rPr lang="en-US" altLang="ko-KR" b="1" dirty="0">
                <a:latin typeface="Trebuchet MS" pitchFamily="34" charset="0"/>
              </a:rPr>
              <a:t>Enabling Rural Broadband Wireless Access Using Cognitive Radio Technology in TV </a:t>
            </a:r>
            <a:r>
              <a:rPr lang="en-US" altLang="ko-KR" b="1" dirty="0" smtClean="0">
                <a:latin typeface="Trebuchet MS" pitchFamily="34" charset="0"/>
              </a:rPr>
              <a:t>Whitespaces</a:t>
            </a:r>
          </a:p>
          <a:p>
            <a:pPr lvl="1"/>
            <a:endParaRPr lang="en-US" altLang="ko-KR" b="1" dirty="0">
              <a:latin typeface="Trebuchet MS" pitchFamily="34" charset="0"/>
            </a:endParaRPr>
          </a:p>
          <a:p>
            <a:r>
              <a:rPr lang="en-US" altLang="ko-KR" b="1" dirty="0">
                <a:latin typeface="Trebuchet MS" pitchFamily="34" charset="0"/>
              </a:rPr>
              <a:t>IEEE 802.11af : Wireless LAN in the TV White </a:t>
            </a:r>
            <a:r>
              <a:rPr lang="en-US" altLang="ko-KR" b="1" dirty="0" smtClean="0">
                <a:latin typeface="Trebuchet MS" pitchFamily="34" charset="0"/>
              </a:rPr>
              <a:t>Space</a:t>
            </a:r>
          </a:p>
          <a:p>
            <a:endParaRPr lang="en-US" altLang="ko-KR" b="1" dirty="0" smtClean="0">
              <a:latin typeface="Trebuchet MS" pitchFamily="34" charset="0"/>
            </a:endParaRPr>
          </a:p>
          <a:p>
            <a:r>
              <a:rPr lang="en-US" altLang="ko-KR" b="1" dirty="0" smtClean="0">
                <a:latin typeface="Trebuchet MS" pitchFamily="34" charset="0"/>
              </a:rPr>
              <a:t>IEEE 802.19 : Wireless Co-existence Working Group</a:t>
            </a:r>
          </a:p>
          <a:p>
            <a:pPr lvl="1"/>
            <a:r>
              <a:rPr lang="en-US" altLang="ko-KR" b="1" dirty="0" smtClean="0">
                <a:latin typeface="Trebuchet MS" pitchFamily="34" charset="0"/>
              </a:rPr>
              <a:t>standard, which enable effective use of TV white space by IEEE 802 algorithms via coexistence methods</a:t>
            </a:r>
          </a:p>
          <a:p>
            <a:pPr lvl="1"/>
            <a:r>
              <a:rPr lang="en-US" altLang="ko-KR" b="1" dirty="0" smtClean="0">
                <a:latin typeface="Trebuchet MS" pitchFamily="34" charset="0"/>
              </a:rPr>
              <a:t>Coexistence between 802.11af and 802.22</a:t>
            </a:r>
            <a:endParaRPr lang="en-US" altLang="ko-KR" b="1" dirty="0">
              <a:latin typeface="Trebuchet MS" pitchFamily="34" charset="0"/>
            </a:endParaRPr>
          </a:p>
          <a:p>
            <a:pPr marL="0" indent="0">
              <a:buNone/>
            </a:pPr>
            <a:endParaRPr lang="en-US" altLang="ko-KR" b="1" dirty="0">
              <a:latin typeface="Trebuchet MS" pitchFamily="34" charset="0"/>
            </a:endParaRPr>
          </a:p>
          <a:p>
            <a:pPr>
              <a:buFont typeface="Arial" pitchFamily="34" charset="0"/>
              <a:buChar char="•"/>
            </a:pPr>
            <a:endParaRPr lang="en-US" altLang="ko-KR" b="1" dirty="0">
              <a:latin typeface="Trebuchet MS" pitchFamily="34" charset="0"/>
            </a:endParaRPr>
          </a:p>
          <a:p>
            <a:pPr lvl="1"/>
            <a:endParaRPr lang="en-US" altLang="ko-KR" b="1" dirty="0" smtClean="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17</a:t>
            </a:fld>
            <a:endParaRPr lang="en-US" altLang="ko-KR" sz="1000">
              <a:ea typeface="HY헤드라인M" pitchFamily="18" charset="-127"/>
            </a:endParaRPr>
          </a:p>
        </p:txBody>
      </p:sp>
    </p:spTree>
    <p:extLst>
      <p:ext uri="{BB962C8B-B14F-4D97-AF65-F5344CB8AC3E}">
        <p14:creationId xmlns:p14="http://schemas.microsoft.com/office/powerpoint/2010/main" val="3187172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Works in IEEE and IETF</a:t>
            </a:r>
            <a:endParaRPr lang="ko-KR" altLang="en-US" dirty="0"/>
          </a:p>
        </p:txBody>
      </p:sp>
      <p:sp>
        <p:nvSpPr>
          <p:cNvPr id="3" name="내용 개체 틀 2"/>
          <p:cNvSpPr>
            <a:spLocks noGrp="1"/>
          </p:cNvSpPr>
          <p:nvPr>
            <p:ph idx="1"/>
          </p:nvPr>
        </p:nvSpPr>
        <p:spPr>
          <a:xfrm>
            <a:off x="107504" y="764704"/>
            <a:ext cx="8856984" cy="5760640"/>
          </a:xfrm>
        </p:spPr>
        <p:txBody>
          <a:bodyPr/>
          <a:lstStyle/>
          <a:p>
            <a:r>
              <a:rPr lang="en-US" altLang="ko-KR" b="1" dirty="0">
                <a:latin typeface="Trebuchet MS" pitchFamily="34" charset="0"/>
              </a:rPr>
              <a:t>IETF : PAWS </a:t>
            </a:r>
            <a:r>
              <a:rPr lang="en-US" altLang="ko-KR" b="1" dirty="0" smtClean="0">
                <a:latin typeface="Trebuchet MS" pitchFamily="34" charset="0"/>
              </a:rPr>
              <a:t>WG (started July 2011)</a:t>
            </a:r>
            <a:endParaRPr lang="en-US" altLang="ko-KR" b="1" dirty="0">
              <a:latin typeface="Trebuchet MS" pitchFamily="34" charset="0"/>
            </a:endParaRPr>
          </a:p>
          <a:p>
            <a:pPr lvl="1"/>
            <a:r>
              <a:rPr lang="en-US" altLang="ko-KR" b="1" dirty="0">
                <a:latin typeface="Trebuchet MS" pitchFamily="34" charset="0"/>
              </a:rPr>
              <a:t>Protocol to </a:t>
            </a:r>
            <a:r>
              <a:rPr lang="en-US" altLang="ko-KR" b="1" dirty="0" smtClean="0">
                <a:latin typeface="Trebuchet MS" pitchFamily="34" charset="0"/>
              </a:rPr>
              <a:t>Access </a:t>
            </a:r>
            <a:r>
              <a:rPr lang="en-US" altLang="ko-KR" b="1" dirty="0">
                <a:latin typeface="Trebuchet MS" pitchFamily="34" charset="0"/>
              </a:rPr>
              <a:t>White </a:t>
            </a:r>
            <a:r>
              <a:rPr lang="en-US" altLang="ko-KR" b="1" dirty="0" smtClean="0">
                <a:latin typeface="Trebuchet MS" pitchFamily="34" charset="0"/>
              </a:rPr>
              <a:t>Space (PAWS) Database</a:t>
            </a:r>
          </a:p>
          <a:p>
            <a:pPr lvl="1"/>
            <a:endParaRPr lang="en-US" altLang="ko-KR" b="1" dirty="0">
              <a:latin typeface="Trebuchet MS" pitchFamily="34" charset="0"/>
            </a:endParaRPr>
          </a:p>
          <a:p>
            <a:pPr lvl="1"/>
            <a:endParaRPr lang="en-US" altLang="ko-KR" b="1" dirty="0" smtClean="0">
              <a:latin typeface="Trebuchet MS" pitchFamily="34" charset="0"/>
            </a:endParaRPr>
          </a:p>
          <a:p>
            <a:pPr lvl="1"/>
            <a:endParaRPr lang="en-US" altLang="ko-KR" b="1" dirty="0">
              <a:latin typeface="Trebuchet MS" pitchFamily="34" charset="0"/>
            </a:endParaRPr>
          </a:p>
          <a:p>
            <a:pPr marL="457200" lvl="1" indent="0">
              <a:buNone/>
            </a:pPr>
            <a:endParaRPr lang="en-US" altLang="ko-KR" dirty="0" smtClean="0"/>
          </a:p>
          <a:p>
            <a:pPr marL="342900" lvl="1" indent="-342900">
              <a:buBlip>
                <a:blip r:embed="rId2"/>
              </a:buBlip>
            </a:pPr>
            <a:endParaRPr lang="en-US" altLang="ko-KR" sz="2400" b="1" dirty="0" smtClean="0">
              <a:latin typeface="Trebuchet MS" pitchFamily="34" charset="0"/>
            </a:endParaRPr>
          </a:p>
          <a:p>
            <a:pPr marL="342900" lvl="1" indent="-342900">
              <a:buBlip>
                <a:blip r:embed="rId2"/>
              </a:buBlip>
            </a:pPr>
            <a:r>
              <a:rPr lang="en-US" altLang="ko-KR" sz="2400" b="1" dirty="0" smtClean="0">
                <a:latin typeface="Trebuchet MS" pitchFamily="34" charset="0"/>
              </a:rPr>
              <a:t>Overall goal of PAWS WG</a:t>
            </a:r>
            <a:endParaRPr lang="en-US" altLang="ko-KR" dirty="0" smtClean="0"/>
          </a:p>
          <a:p>
            <a:pPr lvl="1"/>
            <a:r>
              <a:rPr lang="en-US" altLang="ko-KR" dirty="0" smtClean="0">
                <a:latin typeface="Trebuchet MS" pitchFamily="34" charset="0"/>
              </a:rPr>
              <a:t>Standardize </a:t>
            </a:r>
            <a:r>
              <a:rPr lang="en-US" altLang="ko-KR" dirty="0">
                <a:latin typeface="Trebuchet MS" pitchFamily="34" charset="0"/>
              </a:rPr>
              <a:t>a mechanism for discovering a white space </a:t>
            </a:r>
            <a:r>
              <a:rPr lang="en-US" altLang="ko-KR" dirty="0" smtClean="0">
                <a:latin typeface="Trebuchet MS" pitchFamily="34" charset="0"/>
              </a:rPr>
              <a:t>database</a:t>
            </a:r>
          </a:p>
          <a:p>
            <a:pPr lvl="1"/>
            <a:r>
              <a:rPr lang="en-US" altLang="ko-KR" dirty="0" smtClean="0">
                <a:latin typeface="Trebuchet MS" pitchFamily="34" charset="0"/>
              </a:rPr>
              <a:t>Standardize </a:t>
            </a:r>
            <a:r>
              <a:rPr lang="en-US" altLang="ko-KR" dirty="0">
                <a:latin typeface="Trebuchet MS" pitchFamily="34" charset="0"/>
              </a:rPr>
              <a:t>a method for communicating with a white space</a:t>
            </a:r>
            <a:br>
              <a:rPr lang="en-US" altLang="ko-KR" dirty="0">
                <a:latin typeface="Trebuchet MS" pitchFamily="34" charset="0"/>
              </a:rPr>
            </a:br>
            <a:r>
              <a:rPr lang="en-US" altLang="ko-KR" dirty="0" smtClean="0">
                <a:latin typeface="Trebuchet MS" pitchFamily="34" charset="0"/>
              </a:rPr>
              <a:t>database</a:t>
            </a:r>
          </a:p>
          <a:p>
            <a:pPr lvl="1"/>
            <a:r>
              <a:rPr lang="en-US" altLang="ko-KR" dirty="0" smtClean="0">
                <a:latin typeface="Trebuchet MS" pitchFamily="34" charset="0"/>
              </a:rPr>
              <a:t>Standardize </a:t>
            </a:r>
            <a:r>
              <a:rPr lang="en-US" altLang="ko-KR" dirty="0">
                <a:latin typeface="Trebuchet MS" pitchFamily="34" charset="0"/>
              </a:rPr>
              <a:t>the data formats to be carried over the defined</a:t>
            </a:r>
            <a:br>
              <a:rPr lang="en-US" altLang="ko-KR" dirty="0">
                <a:latin typeface="Trebuchet MS" pitchFamily="34" charset="0"/>
              </a:rPr>
            </a:br>
            <a:r>
              <a:rPr lang="en-US" altLang="ko-KR" dirty="0">
                <a:latin typeface="Trebuchet MS" pitchFamily="34" charset="0"/>
              </a:rPr>
              <a:t>database communication </a:t>
            </a:r>
            <a:r>
              <a:rPr lang="en-US" altLang="ko-KR" dirty="0" smtClean="0">
                <a:latin typeface="Trebuchet MS" pitchFamily="34" charset="0"/>
              </a:rPr>
              <a:t>method</a:t>
            </a:r>
          </a:p>
          <a:p>
            <a:pPr lvl="1"/>
            <a:r>
              <a:rPr lang="en-US" altLang="ko-KR" dirty="0" smtClean="0">
                <a:latin typeface="Trebuchet MS" pitchFamily="34" charset="0"/>
              </a:rPr>
              <a:t>Ensure </a:t>
            </a:r>
            <a:r>
              <a:rPr lang="en-US" altLang="ko-KR" dirty="0">
                <a:latin typeface="Trebuchet MS" pitchFamily="34" charset="0"/>
              </a:rPr>
              <a:t>that the discovery mechanism, database access method,</a:t>
            </a:r>
            <a:br>
              <a:rPr lang="en-US" altLang="ko-KR" dirty="0">
                <a:latin typeface="Trebuchet MS" pitchFamily="34" charset="0"/>
              </a:rPr>
            </a:br>
            <a:r>
              <a:rPr lang="en-US" altLang="ko-KR" dirty="0">
                <a:latin typeface="Trebuchet MS" pitchFamily="34" charset="0"/>
              </a:rPr>
              <a:t>and query/response formats have appropriate security levels in </a:t>
            </a:r>
            <a:r>
              <a:rPr lang="en-US" altLang="ko-KR" dirty="0" smtClean="0">
                <a:latin typeface="Trebuchet MS" pitchFamily="34" charset="0"/>
              </a:rPr>
              <a:t>place</a:t>
            </a:r>
            <a:r>
              <a:rPr lang="en-US" altLang="ko-KR" dirty="0"/>
              <a:t/>
            </a:r>
            <a:br>
              <a:rPr lang="en-US" altLang="ko-KR" dirty="0"/>
            </a:br>
            <a:r>
              <a:rPr lang="en-US" altLang="ko-KR" dirty="0"/>
              <a:t/>
            </a:r>
            <a:br>
              <a:rPr lang="en-US" altLang="ko-KR" dirty="0"/>
            </a:br>
            <a:r>
              <a:rPr lang="en-US" altLang="ko-KR" dirty="0"/>
              <a:t/>
            </a:r>
            <a:br>
              <a:rPr lang="en-US" altLang="ko-KR" dirty="0"/>
            </a:br>
            <a:endParaRPr lang="en-US" altLang="ko-KR" b="1" dirty="0">
              <a:latin typeface="Trebuchet MS" pitchFamily="34" charset="0"/>
            </a:endParaRPr>
          </a:p>
          <a:p>
            <a:pPr lvl="1"/>
            <a:endParaRPr lang="en-US" altLang="ko-KR" b="1" dirty="0">
              <a:latin typeface="Trebuchet MS" pitchFamily="34" charset="0"/>
            </a:endParaRP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dirty="0" smtClean="0"/>
              <a:t/>
            </a:r>
            <a:br>
              <a:rPr lang="en-US" altLang="ko-KR" dirty="0" smtClean="0"/>
            </a:br>
            <a:fld id="{11D1176D-D6C7-41B7-AF5A-778933370361}" type="slidenum">
              <a:rPr lang="en-US" altLang="ko-KR" sz="1000" smtClean="0">
                <a:ea typeface="HY헤드라인M" pitchFamily="18" charset="-127"/>
              </a:rPr>
              <a:pPr>
                <a:defRPr/>
              </a:pPr>
              <a:t>18</a:t>
            </a:fld>
            <a:endParaRPr lang="en-US" altLang="ko-KR" sz="1000" dirty="0">
              <a:ea typeface="HY헤드라인M" pitchFamily="18" charset="-127"/>
            </a:endParaRPr>
          </a:p>
        </p:txBody>
      </p:sp>
      <p:pic>
        <p:nvPicPr>
          <p:cNvPr id="5" name="Picture 5"/>
          <p:cNvPicPr>
            <a:picLocks noChangeAspect="1" noChangeArrowheads="1"/>
          </p:cNvPicPr>
          <p:nvPr/>
        </p:nvPicPr>
        <p:blipFill>
          <a:blip r:embed="rId3"/>
          <a:srcRect/>
          <a:stretch>
            <a:fillRect/>
          </a:stretch>
        </p:blipFill>
        <p:spPr bwMode="auto">
          <a:xfrm>
            <a:off x="971600" y="1717055"/>
            <a:ext cx="6940550" cy="161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Box 6"/>
          <p:cNvSpPr txBox="1"/>
          <p:nvPr/>
        </p:nvSpPr>
        <p:spPr>
          <a:xfrm>
            <a:off x="6005452" y="2790757"/>
            <a:ext cx="1184940" cy="369332"/>
          </a:xfrm>
          <a:prstGeom prst="rect">
            <a:avLst/>
          </a:prstGeom>
          <a:noFill/>
        </p:spPr>
        <p:txBody>
          <a:bodyPr wrap="none" rtlCol="0">
            <a:spAutoFit/>
          </a:bodyPr>
          <a:lstStyle/>
          <a:p>
            <a:r>
              <a:rPr lang="en-US" altLang="ko-KR" b="0" dirty="0" smtClean="0">
                <a:latin typeface="Trebuchet MS" pitchFamily="34" charset="0"/>
              </a:rPr>
              <a:t>Ex., LDAP</a:t>
            </a:r>
            <a:endParaRPr lang="ko-KR" altLang="en-US" b="0" dirty="0">
              <a:latin typeface="Trebuchet MS" pitchFamily="34" charset="0"/>
            </a:endParaRPr>
          </a:p>
        </p:txBody>
      </p:sp>
    </p:spTree>
    <p:extLst>
      <p:ext uri="{BB962C8B-B14F-4D97-AF65-F5344CB8AC3E}">
        <p14:creationId xmlns:p14="http://schemas.microsoft.com/office/powerpoint/2010/main" val="3474564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2" y="44450"/>
            <a:ext cx="8949183" cy="1569660"/>
          </a:xfrm>
        </p:spPr>
        <p:txBody>
          <a:bodyPr/>
          <a:lstStyle/>
          <a:p>
            <a:r>
              <a:rPr lang="en-US" altLang="ko-KR" dirty="0">
                <a:latin typeface="Trebuchet MS" pitchFamily="34" charset="0"/>
                <a:ea typeface="굴림" pitchFamily="50" charset="-127"/>
              </a:rPr>
              <a:t>Strategies of TV white space in US, EU, </a:t>
            </a:r>
            <a:r>
              <a:rPr lang="en-US" altLang="ko-KR" dirty="0" err="1">
                <a:latin typeface="Trebuchet MS" pitchFamily="34" charset="0"/>
                <a:ea typeface="굴림" pitchFamily="50" charset="-127"/>
              </a:rPr>
              <a:t>etc</a:t>
            </a:r>
            <a:r>
              <a:rPr lang="en-US" altLang="ko-KR" dirty="0">
                <a:latin typeface="Trebuchet MS" pitchFamily="34" charset="0"/>
                <a:ea typeface="굴림" pitchFamily="50" charset="-127"/>
              </a:rPr>
              <a:t/>
            </a:r>
            <a:br>
              <a:rPr lang="en-US" altLang="ko-KR" dirty="0">
                <a:latin typeface="Trebuchet MS" pitchFamily="34" charset="0"/>
                <a:ea typeface="굴림" pitchFamily="50" charset="-127"/>
              </a:rPr>
            </a:br>
            <a:endParaRPr lang="ko-KR" altLang="en-US" dirty="0"/>
          </a:p>
        </p:txBody>
      </p:sp>
      <p:sp>
        <p:nvSpPr>
          <p:cNvPr id="3" name="내용 개체 틀 2"/>
          <p:cNvSpPr>
            <a:spLocks noGrp="1"/>
          </p:cNvSpPr>
          <p:nvPr>
            <p:ph idx="1"/>
          </p:nvPr>
        </p:nvSpPr>
        <p:spPr>
          <a:xfrm>
            <a:off x="323528" y="692696"/>
            <a:ext cx="8291512" cy="5688632"/>
          </a:xfrm>
        </p:spPr>
        <p:txBody>
          <a:bodyPr/>
          <a:lstStyle/>
          <a:p>
            <a:r>
              <a:rPr lang="en-US" altLang="ko-KR" sz="1800" b="1" dirty="0" smtClean="0">
                <a:latin typeface="Trebuchet MS" pitchFamily="34" charset="0"/>
              </a:rPr>
              <a:t>US</a:t>
            </a:r>
          </a:p>
          <a:p>
            <a:pPr lvl="1"/>
            <a:r>
              <a:rPr lang="en-US" altLang="ko-KR" sz="1600" dirty="0" smtClean="0">
                <a:latin typeface="Trebuchet MS" pitchFamily="34" charset="0"/>
              </a:rPr>
              <a:t>November </a:t>
            </a:r>
            <a:r>
              <a:rPr lang="en-US" altLang="ko-KR" sz="1600" dirty="0">
                <a:latin typeface="Trebuchet MS" pitchFamily="34" charset="0"/>
              </a:rPr>
              <a:t>4, 2008, the FCC voted 5-0 to approve the unlicensed use of white </a:t>
            </a:r>
            <a:r>
              <a:rPr lang="en-US" altLang="ko-KR" sz="1600" dirty="0" smtClean="0">
                <a:latin typeface="Trebuchet MS" pitchFamily="34" charset="0"/>
              </a:rPr>
              <a:t>space</a:t>
            </a:r>
          </a:p>
          <a:p>
            <a:pPr lvl="2"/>
            <a:r>
              <a:rPr lang="en-US" altLang="ko-KR" sz="1600" dirty="0">
                <a:latin typeface="Trebuchet MS" pitchFamily="34" charset="0"/>
                <a:ea typeface="HY울릉도M" pitchFamily="18" charset="-127"/>
              </a:rPr>
              <a:t>FCC announced TV white space a publically accessible </a:t>
            </a:r>
            <a:r>
              <a:rPr lang="en-US" altLang="ko-KR" sz="1600" dirty="0" smtClean="0">
                <a:latin typeface="Trebuchet MS" pitchFamily="34" charset="0"/>
                <a:ea typeface="HY울릉도M" pitchFamily="18" charset="-127"/>
              </a:rPr>
              <a:t>database</a:t>
            </a:r>
          </a:p>
          <a:p>
            <a:pPr lvl="1"/>
            <a:r>
              <a:rPr lang="en-US" altLang="ko-KR" sz="1600" dirty="0" smtClean="0">
                <a:latin typeface="Trebuchet MS" pitchFamily="34" charset="0"/>
              </a:rPr>
              <a:t>September 23, 2010 : the </a:t>
            </a:r>
            <a:r>
              <a:rPr lang="en-US" altLang="ko-KR" sz="1600" dirty="0">
                <a:latin typeface="Trebuchet MS" pitchFamily="34" charset="0"/>
              </a:rPr>
              <a:t>FCC released a Memorandum Opinion and Order that determined the final rules for the use of white space for unlicensed wireless </a:t>
            </a:r>
            <a:r>
              <a:rPr lang="en-US" altLang="ko-KR" sz="1600" dirty="0" smtClean="0">
                <a:latin typeface="Trebuchet MS" pitchFamily="34" charset="0"/>
              </a:rPr>
              <a:t>devices</a:t>
            </a:r>
          </a:p>
          <a:p>
            <a:pPr lvl="1"/>
            <a:r>
              <a:rPr lang="en-US" altLang="ko-KR" sz="1600" dirty="0">
                <a:latin typeface="Trebuchet MS" pitchFamily="34" charset="0"/>
              </a:rPr>
              <a:t> </a:t>
            </a:r>
            <a:r>
              <a:rPr lang="en-US" altLang="ko-KR" sz="1600" dirty="0" smtClean="0">
                <a:latin typeface="Trebuchet MS" pitchFamily="34" charset="0"/>
              </a:rPr>
              <a:t>FCC has already approved Spectrum Bridge and Ericson as TV white space database administrators</a:t>
            </a:r>
          </a:p>
          <a:p>
            <a:pPr>
              <a:lnSpc>
                <a:spcPct val="120000"/>
              </a:lnSpc>
            </a:pPr>
            <a:r>
              <a:rPr lang="en-US" altLang="ko-KR" sz="1800" b="1" dirty="0" smtClean="0">
                <a:latin typeface="Trebuchet MS" pitchFamily="34" charset="0"/>
                <a:ea typeface="HY울릉도M" pitchFamily="18" charset="-127"/>
              </a:rPr>
              <a:t>EU</a:t>
            </a:r>
            <a:r>
              <a:rPr lang="en-US" altLang="ko-KR" sz="1800" dirty="0" smtClean="0">
                <a:latin typeface="Trebuchet MS" pitchFamily="34" charset="0"/>
                <a:ea typeface="HY울릉도M" pitchFamily="18" charset="-127"/>
              </a:rPr>
              <a:t> </a:t>
            </a:r>
          </a:p>
          <a:p>
            <a:pPr lvl="1">
              <a:lnSpc>
                <a:spcPct val="120000"/>
              </a:lnSpc>
            </a:pPr>
            <a:r>
              <a:rPr lang="en-US" altLang="ko-KR" sz="1600" b="1" dirty="0" smtClean="0">
                <a:latin typeface="Trebuchet MS" pitchFamily="34" charset="0"/>
                <a:ea typeface="HY울릉도M" pitchFamily="18" charset="-127"/>
              </a:rPr>
              <a:t>ETSI</a:t>
            </a:r>
            <a:r>
              <a:rPr lang="ko-KR" altLang="en-US" sz="1600" b="1" dirty="0" smtClean="0">
                <a:latin typeface="Trebuchet MS" pitchFamily="34" charset="0"/>
                <a:ea typeface="HY울릉도M" pitchFamily="18" charset="-127"/>
              </a:rPr>
              <a:t> </a:t>
            </a:r>
            <a:r>
              <a:rPr lang="en-US" altLang="ko-KR" sz="1600" b="1" dirty="0" smtClean="0">
                <a:latin typeface="Trebuchet MS" pitchFamily="34" charset="0"/>
                <a:ea typeface="HY울릉도M" pitchFamily="18" charset="-127"/>
              </a:rPr>
              <a:t>: Cognitive </a:t>
            </a:r>
            <a:r>
              <a:rPr lang="en-US" altLang="ko-KR" sz="1600" b="1" dirty="0">
                <a:latin typeface="Trebuchet MS" pitchFamily="34" charset="0"/>
                <a:ea typeface="HY울릉도M" pitchFamily="18" charset="-127"/>
              </a:rPr>
              <a:t>System </a:t>
            </a:r>
            <a:r>
              <a:rPr lang="en-US" altLang="ko-KR" sz="1600" b="1" dirty="0" smtClean="0">
                <a:latin typeface="Trebuchet MS" pitchFamily="34" charset="0"/>
                <a:ea typeface="HY울릉도M" pitchFamily="18" charset="-127"/>
              </a:rPr>
              <a:t>for White Space</a:t>
            </a:r>
            <a:endParaRPr lang="en-US" altLang="ko-KR" sz="1600" b="1" dirty="0">
              <a:latin typeface="Trebuchet MS" pitchFamily="34" charset="0"/>
              <a:ea typeface="HY울릉도M" pitchFamily="18" charset="-127"/>
            </a:endParaRPr>
          </a:p>
          <a:p>
            <a:pPr lvl="1">
              <a:lnSpc>
                <a:spcPct val="120000"/>
              </a:lnSpc>
            </a:pPr>
            <a:r>
              <a:rPr lang="en-US" altLang="ko-KR" sz="1600" b="1" dirty="0" smtClean="0">
                <a:latin typeface="Trebuchet MS" pitchFamily="34" charset="0"/>
                <a:ea typeface="HY울릉도M" pitchFamily="18" charset="-127"/>
              </a:rPr>
              <a:t>TC </a:t>
            </a:r>
            <a:r>
              <a:rPr lang="en-US" altLang="ko-KR" sz="1600" b="1" dirty="0">
                <a:latin typeface="Trebuchet MS" pitchFamily="34" charset="0"/>
                <a:ea typeface="HY울릉도M" pitchFamily="18" charset="-127"/>
              </a:rPr>
              <a:t>RRS: Technical Committee Reconfigurable Radio Systems </a:t>
            </a:r>
          </a:p>
          <a:p>
            <a:pPr lvl="1">
              <a:lnSpc>
                <a:spcPct val="120000"/>
              </a:lnSpc>
            </a:pPr>
            <a:r>
              <a:rPr lang="en-US" altLang="ko-KR" sz="1600" b="1" dirty="0" smtClean="0">
                <a:latin typeface="Trebuchet MS" pitchFamily="34" charset="0"/>
                <a:ea typeface="HY울릉도M" pitchFamily="18" charset="-127"/>
              </a:rPr>
              <a:t>ECMA  : 2009.12 :</a:t>
            </a:r>
            <a:r>
              <a:rPr lang="ko-KR" altLang="en-US" sz="1600" b="1" dirty="0" smtClean="0">
                <a:latin typeface="Trebuchet MS" pitchFamily="34" charset="0"/>
                <a:ea typeface="HY울릉도M" pitchFamily="18" charset="-127"/>
              </a:rPr>
              <a:t> </a:t>
            </a:r>
            <a:r>
              <a:rPr lang="en-US" altLang="ko-KR" sz="1600" b="1" dirty="0" smtClean="0">
                <a:latin typeface="Trebuchet MS" pitchFamily="34" charset="0"/>
                <a:ea typeface="HY울릉도M" pitchFamily="18" charset="-127"/>
              </a:rPr>
              <a:t>PHY/MAC for </a:t>
            </a:r>
            <a:r>
              <a:rPr lang="en-US" altLang="ko-KR" sz="1600" b="1" dirty="0">
                <a:latin typeface="Trebuchet MS" pitchFamily="34" charset="0"/>
                <a:ea typeface="HY울릉도M" pitchFamily="18" charset="-127"/>
              </a:rPr>
              <a:t>White </a:t>
            </a:r>
            <a:r>
              <a:rPr lang="en-US" altLang="ko-KR" sz="1600" b="1" dirty="0" smtClean="0">
                <a:latin typeface="Trebuchet MS" pitchFamily="34" charset="0"/>
                <a:ea typeface="HY울릉도M" pitchFamily="18" charset="-127"/>
              </a:rPr>
              <a:t>Space</a:t>
            </a:r>
            <a:r>
              <a:rPr lang="ko-KR" altLang="en-US" sz="1600" b="1" dirty="0" smtClean="0">
                <a:latin typeface="Trebuchet MS" pitchFamily="34" charset="0"/>
                <a:ea typeface="HY울릉도M" pitchFamily="18" charset="-127"/>
              </a:rPr>
              <a:t> </a:t>
            </a:r>
            <a:r>
              <a:rPr lang="en-US" altLang="ko-KR" sz="1600" b="1" dirty="0" smtClean="0">
                <a:latin typeface="Trebuchet MS" pitchFamily="34" charset="0"/>
                <a:ea typeface="HY울릉도M" pitchFamily="18" charset="-127"/>
              </a:rPr>
              <a:t>(</a:t>
            </a:r>
            <a:r>
              <a:rPr lang="en-US" altLang="ko-KR" sz="1600" b="1" dirty="0">
                <a:latin typeface="Trebuchet MS" pitchFamily="34" charset="0"/>
                <a:ea typeface="HY울릉도M" pitchFamily="18" charset="-127"/>
              </a:rPr>
              <a:t>ECMA-392</a:t>
            </a:r>
            <a:r>
              <a:rPr lang="en-US" altLang="ko-KR" sz="1600" b="1" dirty="0" smtClean="0">
                <a:latin typeface="Trebuchet MS" pitchFamily="34" charset="0"/>
                <a:ea typeface="HY울릉도M" pitchFamily="18" charset="-127"/>
              </a:rPr>
              <a:t>)</a:t>
            </a:r>
          </a:p>
          <a:p>
            <a:pPr lvl="1">
              <a:lnSpc>
                <a:spcPct val="120000"/>
              </a:lnSpc>
            </a:pPr>
            <a:r>
              <a:rPr lang="en-US" altLang="ko-KR" sz="1600" b="1" dirty="0" err="1" smtClean="0">
                <a:latin typeface="Trebuchet MS" pitchFamily="34" charset="0"/>
                <a:ea typeface="HY울릉도M" pitchFamily="18" charset="-127"/>
              </a:rPr>
              <a:t>Ofcom</a:t>
            </a:r>
            <a:r>
              <a:rPr lang="en-US" altLang="ko-KR" sz="1600" b="1" dirty="0" smtClean="0">
                <a:latin typeface="Trebuchet MS" pitchFamily="34" charset="0"/>
                <a:ea typeface="HY울릉도M" pitchFamily="18" charset="-127"/>
              </a:rPr>
              <a:t> :</a:t>
            </a:r>
            <a:r>
              <a:rPr lang="en-US" altLang="ko-KR" sz="1600" b="1" dirty="0">
                <a:latin typeface="Trebuchet MS" pitchFamily="34" charset="0"/>
              </a:rPr>
              <a:t> </a:t>
            </a:r>
            <a:endParaRPr lang="en-US" altLang="ko-KR" sz="1600" b="1" dirty="0" smtClean="0">
              <a:latin typeface="Trebuchet MS" pitchFamily="34" charset="0"/>
            </a:endParaRPr>
          </a:p>
          <a:p>
            <a:pPr marL="457200" lvl="1" indent="0">
              <a:lnSpc>
                <a:spcPct val="120000"/>
              </a:lnSpc>
              <a:buNone/>
            </a:pPr>
            <a:r>
              <a:rPr lang="en-US" altLang="ko-KR" sz="1500" b="1" dirty="0">
                <a:latin typeface="Trebuchet MS" pitchFamily="34" charset="0"/>
              </a:rPr>
              <a:t> </a:t>
            </a:r>
            <a:r>
              <a:rPr lang="en-US" altLang="ko-KR" sz="1500" b="1" dirty="0" smtClean="0">
                <a:latin typeface="Trebuchet MS" pitchFamily="34" charset="0"/>
              </a:rPr>
              <a:t>  - 2011.09 : announced </a:t>
            </a:r>
            <a:r>
              <a:rPr lang="en-US" altLang="ko-KR" sz="1500" dirty="0" smtClean="0">
                <a:latin typeface="Trebuchet MS" pitchFamily="34" charset="0"/>
              </a:rPr>
              <a:t>plans </a:t>
            </a:r>
            <a:r>
              <a:rPr lang="en-US" altLang="ko-KR" sz="1500" dirty="0">
                <a:latin typeface="Trebuchet MS" pitchFamily="34" charset="0"/>
              </a:rPr>
              <a:t>to run an ‘enhanced Wi-Fi’ service using </a:t>
            </a:r>
            <a:endParaRPr lang="en-US" altLang="ko-KR" sz="1500" dirty="0" smtClean="0">
              <a:latin typeface="Trebuchet MS" pitchFamily="34" charset="0"/>
            </a:endParaRPr>
          </a:p>
          <a:p>
            <a:pPr marL="457200" lvl="1" indent="0">
              <a:lnSpc>
                <a:spcPct val="120000"/>
              </a:lnSpc>
              <a:buNone/>
            </a:pPr>
            <a:r>
              <a:rPr lang="en-US" altLang="ko-KR" sz="1500" dirty="0">
                <a:latin typeface="Trebuchet MS" pitchFamily="34" charset="0"/>
              </a:rPr>
              <a:t> </a:t>
            </a:r>
            <a:r>
              <a:rPr lang="en-US" altLang="ko-KR" sz="1500" dirty="0" smtClean="0">
                <a:latin typeface="Trebuchet MS" pitchFamily="34" charset="0"/>
              </a:rPr>
              <a:t>    the </a:t>
            </a:r>
            <a:r>
              <a:rPr lang="en-US" altLang="ko-KR" sz="1500" dirty="0">
                <a:latin typeface="Trebuchet MS" pitchFamily="34" charset="0"/>
              </a:rPr>
              <a:t>white space within the existing TV </a:t>
            </a:r>
            <a:r>
              <a:rPr lang="en-US" altLang="ko-KR" sz="1500" dirty="0" smtClean="0">
                <a:latin typeface="Trebuchet MS" pitchFamily="34" charset="0"/>
              </a:rPr>
              <a:t>spectrum</a:t>
            </a:r>
            <a:endParaRPr lang="en-US" altLang="ko-KR" sz="1500" dirty="0" smtClean="0"/>
          </a:p>
          <a:p>
            <a:pPr lvl="2">
              <a:lnSpc>
                <a:spcPct val="120000"/>
              </a:lnSpc>
            </a:pPr>
            <a:r>
              <a:rPr lang="en-US" altLang="ko-KR" sz="1500" dirty="0">
                <a:latin typeface="Trebuchet MS" pitchFamily="34" charset="0"/>
              </a:rPr>
              <a:t>Enhanced Wi-Fi would typically operate at between 470 and </a:t>
            </a:r>
            <a:r>
              <a:rPr lang="en-US" altLang="ko-KR" sz="1500" dirty="0" smtClean="0">
                <a:latin typeface="Trebuchet MS" pitchFamily="34" charset="0"/>
              </a:rPr>
              <a:t>790MHz</a:t>
            </a:r>
          </a:p>
          <a:p>
            <a:pPr marL="514350" lvl="1" indent="0">
              <a:lnSpc>
                <a:spcPct val="120000"/>
              </a:lnSpc>
              <a:buNone/>
            </a:pPr>
            <a:r>
              <a:rPr lang="en-US" altLang="ko-KR" sz="1600" b="1" dirty="0">
                <a:latin typeface="Trebuchet MS" pitchFamily="34" charset="0"/>
              </a:rPr>
              <a:t> - </a:t>
            </a:r>
            <a:r>
              <a:rPr lang="en-US" altLang="ko-KR" sz="1600" b="1" dirty="0" smtClean="0">
                <a:latin typeface="Trebuchet MS" pitchFamily="34" charset="0"/>
              </a:rPr>
              <a:t>2012.11 </a:t>
            </a:r>
            <a:r>
              <a:rPr lang="en-US" altLang="ko-KR" sz="1600" b="1" dirty="0">
                <a:latin typeface="Trebuchet MS" pitchFamily="34" charset="0"/>
              </a:rPr>
              <a:t>: announced </a:t>
            </a:r>
            <a:r>
              <a:rPr lang="en-US" altLang="ko-KR" sz="1600" b="1" dirty="0" smtClean="0">
                <a:latin typeface="Trebuchet MS" pitchFamily="34" charset="0"/>
              </a:rPr>
              <a:t>the service starting plan using TV White Space in 2013</a:t>
            </a:r>
            <a:r>
              <a:rPr lang="en-US" altLang="ko-KR" sz="1200" dirty="0" smtClean="0">
                <a:latin typeface="Trebuchet MS" pitchFamily="34" charset="0"/>
              </a:rPr>
              <a:t/>
            </a:r>
            <a:br>
              <a:rPr lang="en-US" altLang="ko-KR" sz="1200" dirty="0" smtClean="0">
                <a:latin typeface="Trebuchet MS" pitchFamily="34" charset="0"/>
              </a:rPr>
            </a:br>
            <a:endParaRPr lang="en-US" altLang="ko-KR" sz="1200" dirty="0" smtClean="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19</a:t>
            </a:fld>
            <a:endParaRPr lang="en-US" altLang="ko-KR" sz="1000">
              <a:ea typeface="HY헤드라인M" pitchFamily="18" charset="-127"/>
            </a:endParaRPr>
          </a:p>
        </p:txBody>
      </p:sp>
    </p:spTree>
    <p:extLst>
      <p:ext uri="{BB962C8B-B14F-4D97-AF65-F5344CB8AC3E}">
        <p14:creationId xmlns:p14="http://schemas.microsoft.com/office/powerpoint/2010/main" val="64168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323528" y="35913"/>
            <a:ext cx="7467600" cy="584775"/>
          </a:xfrm>
        </p:spPr>
        <p:txBody>
          <a:bodyPr/>
          <a:lstStyle/>
          <a:p>
            <a:pPr eaLnBrk="1" fontAlgn="auto" hangingPunct="1">
              <a:spcAft>
                <a:spcPts val="0"/>
              </a:spcAft>
              <a:defRPr/>
            </a:pPr>
            <a:r>
              <a:rPr lang="en-US" altLang="ko-KR" dirty="0">
                <a:latin typeface="Trebuchet MS" pitchFamily="34" charset="0"/>
                <a:cs typeface="Arial" pitchFamily="34" charset="0"/>
              </a:rPr>
              <a:t>Contents</a:t>
            </a:r>
            <a:endParaRPr lang="en-US" altLang="ko-KR" dirty="0">
              <a:latin typeface="Trebuchet MS" pitchFamily="34" charset="0"/>
              <a:ea typeface="굴림" pitchFamily="34" charset="-127"/>
              <a:cs typeface="Arial" pitchFamily="34" charset="0"/>
            </a:endParaRPr>
          </a:p>
        </p:txBody>
      </p:sp>
      <p:sp>
        <p:nvSpPr>
          <p:cNvPr id="24579" name="Rectangle 3"/>
          <p:cNvSpPr>
            <a:spLocks noGrp="1" noChangeArrowheads="1"/>
          </p:cNvSpPr>
          <p:nvPr>
            <p:ph sz="quarter" idx="1"/>
          </p:nvPr>
        </p:nvSpPr>
        <p:spPr>
          <a:xfrm>
            <a:off x="685800" y="980728"/>
            <a:ext cx="7848600" cy="5343872"/>
          </a:xfrm>
        </p:spPr>
        <p:txBody>
          <a:bodyPr/>
          <a:lstStyle/>
          <a:p>
            <a:pPr eaLnBrk="1" hangingPunct="1">
              <a:lnSpc>
                <a:spcPct val="90000"/>
              </a:lnSpc>
            </a:pPr>
            <a:r>
              <a:rPr lang="en-US" altLang="ko-KR" dirty="0" smtClean="0">
                <a:latin typeface="Trebuchet MS" pitchFamily="34" charset="0"/>
                <a:ea typeface="굴림" pitchFamily="50" charset="-127"/>
              </a:rPr>
              <a:t>Data Explosion in Internet</a:t>
            </a:r>
          </a:p>
          <a:p>
            <a:pPr eaLnBrk="1" hangingPunct="1">
              <a:lnSpc>
                <a:spcPct val="90000"/>
              </a:lnSpc>
            </a:pPr>
            <a:r>
              <a:rPr lang="en-US" altLang="ko-KR" dirty="0" smtClean="0">
                <a:latin typeface="Trebuchet MS" pitchFamily="34" charset="0"/>
                <a:ea typeface="굴림" pitchFamily="50" charset="-127"/>
              </a:rPr>
              <a:t>What is TV white space</a:t>
            </a:r>
          </a:p>
          <a:p>
            <a:pPr eaLnBrk="1" hangingPunct="1">
              <a:lnSpc>
                <a:spcPct val="90000"/>
              </a:lnSpc>
            </a:pPr>
            <a:r>
              <a:rPr lang="en-US" altLang="ko-KR" dirty="0" smtClean="0">
                <a:latin typeface="Trebuchet MS" pitchFamily="34" charset="0"/>
                <a:ea typeface="굴림" pitchFamily="50" charset="-127"/>
              </a:rPr>
              <a:t>Research and Standardization activities on White Space in IEEE, IETF</a:t>
            </a:r>
          </a:p>
          <a:p>
            <a:pPr eaLnBrk="1" hangingPunct="1">
              <a:lnSpc>
                <a:spcPct val="90000"/>
              </a:lnSpc>
            </a:pPr>
            <a:r>
              <a:rPr lang="en-US" altLang="ko-KR" dirty="0" smtClean="0">
                <a:latin typeface="Trebuchet MS" pitchFamily="34" charset="0"/>
                <a:ea typeface="굴림" pitchFamily="50" charset="-127"/>
              </a:rPr>
              <a:t>Activities regarding TV </a:t>
            </a:r>
            <a:r>
              <a:rPr lang="en-US" altLang="ko-KR" dirty="0">
                <a:latin typeface="Trebuchet MS" pitchFamily="34" charset="0"/>
                <a:ea typeface="굴림" pitchFamily="50" charset="-127"/>
              </a:rPr>
              <a:t>white space in US, EU, </a:t>
            </a:r>
            <a:r>
              <a:rPr lang="en-US" altLang="ko-KR" dirty="0" err="1" smtClean="0">
                <a:latin typeface="Trebuchet MS" pitchFamily="34" charset="0"/>
                <a:ea typeface="굴림" pitchFamily="50" charset="-127"/>
              </a:rPr>
              <a:t>etc</a:t>
            </a:r>
            <a:endParaRPr lang="en-US" altLang="ko-KR" dirty="0" smtClean="0">
              <a:latin typeface="Trebuchet MS" pitchFamily="34" charset="0"/>
              <a:ea typeface="굴림" pitchFamily="50" charset="-127"/>
            </a:endParaRPr>
          </a:p>
          <a:p>
            <a:pPr eaLnBrk="1" hangingPunct="1">
              <a:lnSpc>
                <a:spcPct val="90000"/>
              </a:lnSpc>
            </a:pPr>
            <a:r>
              <a:rPr lang="en-US" altLang="ko-KR" dirty="0" smtClean="0">
                <a:latin typeface="Trebuchet MS" pitchFamily="34" charset="0"/>
                <a:ea typeface="굴림" pitchFamily="50" charset="-127"/>
              </a:rPr>
              <a:t>Experiments in Korea</a:t>
            </a:r>
          </a:p>
          <a:p>
            <a:pPr eaLnBrk="1" hangingPunct="1">
              <a:lnSpc>
                <a:spcPct val="90000"/>
              </a:lnSpc>
            </a:pPr>
            <a:r>
              <a:rPr lang="en-US" altLang="ko-KR" dirty="0" smtClean="0">
                <a:latin typeface="Trebuchet MS" pitchFamily="34" charset="0"/>
                <a:ea typeface="굴림" pitchFamily="50" charset="-127"/>
              </a:rPr>
              <a:t>Research topics on White Space</a:t>
            </a:r>
            <a:endParaRPr lang="en-US" altLang="ko-KR" dirty="0">
              <a:latin typeface="Trebuchet MS" pitchFamily="34" charset="0"/>
              <a:ea typeface="굴림" pitchFamily="50" charset="-127"/>
            </a:endParaRPr>
          </a:p>
        </p:txBody>
      </p:sp>
      <p:sp>
        <p:nvSpPr>
          <p:cNvPr id="24580" name="슬라이드 번호 개체 틀 4"/>
          <p:cNvSpPr>
            <a:spLocks noGrp="1"/>
          </p:cNvSpPr>
          <p:nvPr>
            <p:ph type="sldNum" sz="quarter" idx="11"/>
          </p:nvPr>
        </p:nvSpPr>
        <p:spPr bwMode="auto">
          <a:xfrm>
            <a:off x="8143875" y="5786438"/>
            <a:ext cx="64293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kumimoji="1" sz="2800" b="1">
                <a:solidFill>
                  <a:schemeClr val="tx2"/>
                </a:solidFill>
                <a:latin typeface="Arial" pitchFamily="34" charset="0"/>
                <a:ea typeface="굴림" pitchFamily="50" charset="-127"/>
              </a:defRPr>
            </a:lvl1pPr>
            <a:lvl2pPr marL="742950" indent="-285750" eaLnBrk="0" hangingPunct="0">
              <a:defRPr kumimoji="1" sz="2800" b="1">
                <a:solidFill>
                  <a:schemeClr val="tx2"/>
                </a:solidFill>
                <a:latin typeface="Arial" pitchFamily="34" charset="0"/>
                <a:ea typeface="굴림" pitchFamily="50" charset="-127"/>
              </a:defRPr>
            </a:lvl2pPr>
            <a:lvl3pPr marL="1143000" indent="-228600" eaLnBrk="0" hangingPunct="0">
              <a:defRPr kumimoji="1" sz="2800" b="1">
                <a:solidFill>
                  <a:schemeClr val="tx2"/>
                </a:solidFill>
                <a:latin typeface="Arial" pitchFamily="34" charset="0"/>
                <a:ea typeface="굴림" pitchFamily="50" charset="-127"/>
              </a:defRPr>
            </a:lvl3pPr>
            <a:lvl4pPr marL="1600200" indent="-228600" eaLnBrk="0" hangingPunct="0">
              <a:defRPr kumimoji="1" sz="2800" b="1">
                <a:solidFill>
                  <a:schemeClr val="tx2"/>
                </a:solidFill>
                <a:latin typeface="Arial" pitchFamily="34" charset="0"/>
                <a:ea typeface="굴림" pitchFamily="50" charset="-127"/>
              </a:defRPr>
            </a:lvl4pPr>
            <a:lvl5pPr marL="2057400" indent="-228600" eaLnBrk="0" hangingPunct="0">
              <a:defRPr kumimoji="1" sz="2800" b="1">
                <a:solidFill>
                  <a:schemeClr val="tx2"/>
                </a:solidFill>
                <a:latin typeface="Arial" pitchFamily="34" charset="0"/>
                <a:ea typeface="굴림" pitchFamily="50" charset="-127"/>
              </a:defRPr>
            </a:lvl5pPr>
            <a:lvl6pPr marL="25146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6pPr>
            <a:lvl7pPr marL="29718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7pPr>
            <a:lvl8pPr marL="34290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8pPr>
            <a:lvl9pPr marL="3886200" indent="-228600" eaLnBrk="0" fontAlgn="base" hangingPunct="0">
              <a:spcBef>
                <a:spcPct val="0"/>
              </a:spcBef>
              <a:spcAft>
                <a:spcPct val="0"/>
              </a:spcAft>
              <a:buFont typeface="Webdings" pitchFamily="18" charset="2"/>
              <a:buChar char="ë"/>
              <a:defRPr kumimoji="1" sz="2800" b="1">
                <a:solidFill>
                  <a:schemeClr val="tx2"/>
                </a:solidFill>
                <a:latin typeface="Arial" pitchFamily="34" charset="0"/>
                <a:ea typeface="굴림" pitchFamily="50" charset="-127"/>
              </a:defRPr>
            </a:lvl9pPr>
          </a:lstStyle>
          <a:p>
            <a:pPr eaLnBrk="1" hangingPunct="1">
              <a:buFont typeface="Webdings" pitchFamily="18" charset="2"/>
              <a:buNone/>
            </a:pPr>
            <a:r>
              <a:rPr kumimoji="0" lang="en-US" altLang="ko-KR" sz="1400" smtClean="0">
                <a:solidFill>
                  <a:schemeClr val="bg1"/>
                </a:solidFill>
                <a:effectLst/>
              </a:rPr>
              <a:t>1-</a:t>
            </a:r>
            <a:fld id="{03281AF0-5440-460C-81AE-281CAFB4F069}" type="slidenum">
              <a:rPr kumimoji="0" lang="en-US" altLang="ko-KR" sz="1400" smtClean="0">
                <a:solidFill>
                  <a:schemeClr val="bg1"/>
                </a:solidFill>
                <a:effectLst/>
              </a:rPr>
              <a:pPr eaLnBrk="1" hangingPunct="1">
                <a:buFont typeface="Webdings" pitchFamily="18" charset="2"/>
                <a:buNone/>
              </a:pPr>
              <a:t>2</a:t>
            </a:fld>
            <a:endParaRPr kumimoji="0" lang="en-US" altLang="ko-KR" sz="1400" smtClean="0">
              <a:solidFill>
                <a:schemeClr val="bg1"/>
              </a:solidFill>
              <a:effectLst/>
            </a:endParaRPr>
          </a:p>
        </p:txBody>
      </p:sp>
    </p:spTree>
    <p:extLst>
      <p:ext uri="{BB962C8B-B14F-4D97-AF65-F5344CB8AC3E}">
        <p14:creationId xmlns:p14="http://schemas.microsoft.com/office/powerpoint/2010/main" val="1243703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584775"/>
          </a:xfrm>
        </p:spPr>
        <p:txBody>
          <a:bodyPr/>
          <a:lstStyle/>
          <a:p>
            <a:r>
              <a:rPr lang="en-US" altLang="ko-KR" sz="2800" dirty="0">
                <a:latin typeface="Trebuchet MS" pitchFamily="34" charset="0"/>
                <a:ea typeface="굴림" pitchFamily="50" charset="-127"/>
              </a:rPr>
              <a:t>Strategies of TV white space in US, EU, </a:t>
            </a:r>
            <a:r>
              <a:rPr lang="en-US" altLang="ko-KR" dirty="0" err="1">
                <a:latin typeface="Trebuchet MS" pitchFamily="34" charset="0"/>
                <a:ea typeface="굴림" pitchFamily="50" charset="-127"/>
              </a:rPr>
              <a:t>etc</a:t>
            </a:r>
            <a:endParaRPr lang="ko-KR" altLang="en-US" dirty="0"/>
          </a:p>
        </p:txBody>
      </p:sp>
      <p:sp>
        <p:nvSpPr>
          <p:cNvPr id="3" name="내용 개체 틀 2"/>
          <p:cNvSpPr>
            <a:spLocks noGrp="1"/>
          </p:cNvSpPr>
          <p:nvPr>
            <p:ph idx="1"/>
          </p:nvPr>
        </p:nvSpPr>
        <p:spPr/>
        <p:txBody>
          <a:bodyPr/>
          <a:lstStyle/>
          <a:p>
            <a:r>
              <a:rPr lang="en-US" altLang="ko-KR" b="1" dirty="0">
                <a:latin typeface="Trebuchet MS" pitchFamily="34" charset="0"/>
                <a:ea typeface="HY울릉도M" pitchFamily="18" charset="-127"/>
              </a:rPr>
              <a:t>Japan </a:t>
            </a:r>
          </a:p>
          <a:p>
            <a:pPr lvl="1"/>
            <a:r>
              <a:rPr lang="en-US" altLang="ko-KR" dirty="0" smtClean="0">
                <a:latin typeface="Trebuchet MS" pitchFamily="34" charset="0"/>
              </a:rPr>
              <a:t>Examination </a:t>
            </a:r>
            <a:r>
              <a:rPr lang="en-US" altLang="ko-KR" dirty="0">
                <a:latin typeface="Trebuchet MS" pitchFamily="34" charset="0"/>
              </a:rPr>
              <a:t>Team For New Radio usage Vision, ”Communication News”, Vol.20, no.20, January </a:t>
            </a:r>
            <a:r>
              <a:rPr lang="en-US" altLang="ko-KR" dirty="0" smtClean="0">
                <a:latin typeface="Trebuchet MS" pitchFamily="34" charset="0"/>
              </a:rPr>
              <a:t>2010</a:t>
            </a:r>
          </a:p>
          <a:p>
            <a:pPr lvl="1"/>
            <a:r>
              <a:rPr lang="en-US" altLang="ko-KR" dirty="0" err="1" smtClean="0">
                <a:latin typeface="Trebuchet MS" pitchFamily="34" charset="0"/>
              </a:rPr>
              <a:t>WiFi</a:t>
            </a:r>
            <a:r>
              <a:rPr lang="en-US" altLang="ko-KR" dirty="0" smtClean="0">
                <a:latin typeface="Trebuchet MS" pitchFamily="34" charset="0"/>
              </a:rPr>
              <a:t> Prototype for TV White Space in Oct. 2012</a:t>
            </a:r>
          </a:p>
          <a:p>
            <a:pPr lvl="1"/>
            <a:r>
              <a:rPr lang="en-US" altLang="ko-KR" dirty="0" smtClean="0">
                <a:latin typeface="Trebuchet MS" pitchFamily="34" charset="0"/>
              </a:rPr>
              <a:t>World's </a:t>
            </a:r>
            <a:r>
              <a:rPr lang="en-US" altLang="ko-KR" dirty="0">
                <a:latin typeface="Trebuchet MS" pitchFamily="34" charset="0"/>
              </a:rPr>
              <a:t>First TV White Space Prototype Based on IEEE 802.22 for Wireless Regional Area </a:t>
            </a:r>
            <a:r>
              <a:rPr lang="en-US" altLang="ko-KR" dirty="0" smtClean="0">
                <a:latin typeface="Trebuchet MS" pitchFamily="34" charset="0"/>
              </a:rPr>
              <a:t>Network by NICT : Jan. 2013</a:t>
            </a:r>
            <a:endParaRPr lang="en-US" altLang="ko-KR" dirty="0">
              <a:latin typeface="Trebuchet MS" pitchFamily="34" charset="0"/>
            </a:endParaRPr>
          </a:p>
          <a:p>
            <a:r>
              <a:rPr lang="en-US" altLang="ko-KR" b="1" dirty="0">
                <a:latin typeface="Trebuchet MS" pitchFamily="34" charset="0"/>
                <a:ea typeface="HY울릉도M" pitchFamily="18" charset="-127"/>
              </a:rPr>
              <a:t>Korea</a:t>
            </a:r>
            <a:r>
              <a:rPr lang="en-US" altLang="ko-KR" dirty="0">
                <a:latin typeface="Trebuchet MS" pitchFamily="34" charset="0"/>
                <a:ea typeface="HY울릉도M" pitchFamily="18" charset="-127"/>
              </a:rPr>
              <a:t> </a:t>
            </a:r>
          </a:p>
          <a:p>
            <a:pPr lvl="1"/>
            <a:r>
              <a:rPr lang="en-US" altLang="ko-KR" dirty="0" smtClean="0">
                <a:latin typeface="Trebuchet MS" pitchFamily="34" charset="0"/>
                <a:ea typeface="HY울릉도M" pitchFamily="18" charset="-127"/>
              </a:rPr>
              <a:t>Testing </a:t>
            </a:r>
            <a:r>
              <a:rPr lang="en-US" altLang="ko-KR" dirty="0">
                <a:latin typeface="Trebuchet MS" pitchFamily="34" charset="0"/>
                <a:ea typeface="HY울릉도M" pitchFamily="18" charset="-127"/>
              </a:rPr>
              <a:t>the spectrum </a:t>
            </a:r>
            <a:r>
              <a:rPr lang="en-US" altLang="ko-KR" dirty="0" smtClean="0">
                <a:latin typeface="Trebuchet MS" pitchFamily="34" charset="0"/>
                <a:ea typeface="HY울릉도M" pitchFamily="18" charset="-127"/>
              </a:rPr>
              <a:t>distribution</a:t>
            </a:r>
          </a:p>
          <a:p>
            <a:pPr lvl="1"/>
            <a:r>
              <a:rPr lang="en-US" altLang="ko-KR" dirty="0" smtClean="0">
                <a:latin typeface="Trebuchet MS" pitchFamily="34" charset="0"/>
                <a:ea typeface="HY울릉도M" pitchFamily="18" charset="-127"/>
              </a:rPr>
              <a:t>Field trial using </a:t>
            </a:r>
            <a:r>
              <a:rPr lang="en-US" altLang="ko-KR" dirty="0" err="1" smtClean="0">
                <a:latin typeface="Trebuchet MS" pitchFamily="34" charset="0"/>
                <a:ea typeface="HY울릉도M" pitchFamily="18" charset="-127"/>
              </a:rPr>
              <a:t>Wibro</a:t>
            </a:r>
            <a:r>
              <a:rPr lang="en-US" altLang="ko-KR" dirty="0" smtClean="0">
                <a:latin typeface="Trebuchet MS" pitchFamily="34" charset="0"/>
                <a:ea typeface="HY울릉도M" pitchFamily="18" charset="-127"/>
              </a:rPr>
              <a:t> module with frequency modification : Oct. 2012</a:t>
            </a:r>
            <a:endParaRPr lang="en-US" altLang="ko-KR" dirty="0">
              <a:latin typeface="Trebuchet MS" pitchFamily="34" charset="0"/>
              <a:ea typeface="HY울릉도M" pitchFamily="18" charset="-127"/>
            </a:endParaRP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20</a:t>
            </a:fld>
            <a:endParaRPr lang="en-US" altLang="ko-KR" sz="1000">
              <a:ea typeface="HY헤드라인M" pitchFamily="18" charset="-127"/>
            </a:endParaRPr>
          </a:p>
        </p:txBody>
      </p:sp>
    </p:spTree>
    <p:extLst>
      <p:ext uri="{BB962C8B-B14F-4D97-AF65-F5344CB8AC3E}">
        <p14:creationId xmlns:p14="http://schemas.microsoft.com/office/powerpoint/2010/main" val="308532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Use Case </a:t>
            </a:r>
            <a:r>
              <a:rPr lang="en-US" altLang="ko-KR" dirty="0">
                <a:latin typeface="Trebuchet MS" pitchFamily="34" charset="0"/>
              </a:rPr>
              <a:t>of </a:t>
            </a:r>
            <a:r>
              <a:rPr lang="en-US" altLang="ko-KR" dirty="0" err="1">
                <a:latin typeface="Trebuchet MS" pitchFamily="34" charset="0"/>
              </a:rPr>
              <a:t>WiFi</a:t>
            </a:r>
            <a:r>
              <a:rPr lang="en-US" altLang="ko-KR" dirty="0">
                <a:latin typeface="Trebuchet MS" pitchFamily="34" charset="0"/>
              </a:rPr>
              <a:t> Services using TVWS</a:t>
            </a:r>
            <a:endParaRPr lang="ko-KR" altLang="en-US" dirty="0"/>
          </a:p>
        </p:txBody>
      </p:sp>
      <p:sp>
        <p:nvSpPr>
          <p:cNvPr id="3" name="내용 개체 틀 2"/>
          <p:cNvSpPr>
            <a:spLocks noGrp="1"/>
          </p:cNvSpPr>
          <p:nvPr>
            <p:ph idx="1"/>
          </p:nvPr>
        </p:nvSpPr>
        <p:spPr>
          <a:xfrm>
            <a:off x="312936" y="908051"/>
            <a:ext cx="8291512" cy="1440830"/>
          </a:xfrm>
        </p:spPr>
        <p:txBody>
          <a:bodyPr/>
          <a:lstStyle/>
          <a:p>
            <a:pPr>
              <a:lnSpc>
                <a:spcPct val="80000"/>
              </a:lnSpc>
            </a:pPr>
            <a:r>
              <a:rPr lang="en-US" altLang="ko-KR" sz="2200" dirty="0">
                <a:latin typeface="Trebuchet MS" pitchFamily="34" charset="0"/>
                <a:ea typeface="ＭＳ Ｐゴシック" pitchFamily="34" charset="-128"/>
              </a:rPr>
              <a:t>Potential </a:t>
            </a:r>
            <a:r>
              <a:rPr lang="en-US" altLang="ko-KR" sz="2200" dirty="0" smtClean="0">
                <a:latin typeface="Trebuchet MS" pitchFamily="34" charset="0"/>
                <a:ea typeface="ＭＳ Ｐゴシック" pitchFamily="34" charset="-128"/>
              </a:rPr>
              <a:t>Uses (for Home)</a:t>
            </a:r>
            <a:endParaRPr lang="en-US" altLang="ko-KR" sz="2200" dirty="0">
              <a:latin typeface="Trebuchet MS" pitchFamily="34" charset="0"/>
              <a:ea typeface="ＭＳ Ｐゴシック" pitchFamily="34" charset="-128"/>
            </a:endParaRPr>
          </a:p>
          <a:p>
            <a:pPr lvl="1">
              <a:lnSpc>
                <a:spcPct val="80000"/>
              </a:lnSpc>
            </a:pPr>
            <a:r>
              <a:rPr lang="en-US" altLang="ko-KR" sz="1900" dirty="0">
                <a:latin typeface="Trebuchet MS" pitchFamily="34" charset="0"/>
                <a:ea typeface="ＭＳ Ｐゴシック" pitchFamily="34" charset="-128"/>
              </a:rPr>
              <a:t>Device-to-Device (Machine-to-Machine)</a:t>
            </a:r>
          </a:p>
          <a:p>
            <a:pPr lvl="1">
              <a:lnSpc>
                <a:spcPct val="80000"/>
              </a:lnSpc>
            </a:pPr>
            <a:r>
              <a:rPr lang="en-US" altLang="ko-KR" sz="1900" dirty="0">
                <a:latin typeface="Trebuchet MS" pitchFamily="34" charset="0"/>
                <a:ea typeface="ＭＳ Ｐゴシック" pitchFamily="34" charset="-128"/>
              </a:rPr>
              <a:t>WLAN Access</a:t>
            </a:r>
          </a:p>
          <a:p>
            <a:pPr lvl="1">
              <a:lnSpc>
                <a:spcPct val="80000"/>
              </a:lnSpc>
            </a:pPr>
            <a:r>
              <a:rPr lang="en-US" altLang="ko-KR" sz="1900" dirty="0">
                <a:latin typeface="Trebuchet MS" pitchFamily="34" charset="0"/>
                <a:ea typeface="ＭＳ Ｐゴシック" pitchFamily="34" charset="-128"/>
              </a:rPr>
              <a:t>Backhaul</a:t>
            </a:r>
          </a:p>
          <a:p>
            <a:pPr lvl="1">
              <a:lnSpc>
                <a:spcPct val="80000"/>
              </a:lnSpc>
            </a:pPr>
            <a:r>
              <a:rPr lang="en-US" altLang="ko-KR" sz="1900" dirty="0">
                <a:latin typeface="Trebuchet MS" pitchFamily="34" charset="0"/>
                <a:ea typeface="ＭＳ Ｐゴシック" pitchFamily="34" charset="-128"/>
              </a:rPr>
              <a:t>Cellular offload </a:t>
            </a: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21</a:t>
            </a:fld>
            <a:endParaRPr lang="en-US" altLang="ko-KR" sz="1000">
              <a:ea typeface="HY헤드라인M" pitchFamily="18" charset="-127"/>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74291"/>
            <a:ext cx="6120680" cy="41070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263188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Use Case of </a:t>
            </a:r>
            <a:r>
              <a:rPr lang="en-US" altLang="ko-KR" dirty="0" err="1">
                <a:latin typeface="Trebuchet MS" pitchFamily="34" charset="0"/>
              </a:rPr>
              <a:t>WiFi</a:t>
            </a:r>
            <a:r>
              <a:rPr lang="en-US" altLang="ko-KR" dirty="0">
                <a:latin typeface="Trebuchet MS" pitchFamily="34" charset="0"/>
              </a:rPr>
              <a:t> Services using TVWS</a:t>
            </a:r>
            <a:endParaRPr lang="ko-KR" altLang="en-US" dirty="0"/>
          </a:p>
        </p:txBody>
      </p:sp>
      <p:sp>
        <p:nvSpPr>
          <p:cNvPr id="3" name="내용 개체 틀 2"/>
          <p:cNvSpPr>
            <a:spLocks noGrp="1"/>
          </p:cNvSpPr>
          <p:nvPr>
            <p:ph idx="1"/>
          </p:nvPr>
        </p:nvSpPr>
        <p:spPr/>
        <p:txBody>
          <a:bodyPr/>
          <a:lstStyle/>
          <a:p>
            <a:r>
              <a:rPr lang="en-US" altLang="ko-KR" dirty="0">
                <a:latin typeface="Trebuchet MS" pitchFamily="34" charset="0"/>
                <a:ea typeface="ＭＳ Ｐゴシック" pitchFamily="34" charset="-128"/>
              </a:rPr>
              <a:t>Similar usage to the home use case, but very different </a:t>
            </a:r>
            <a:r>
              <a:rPr lang="en-US" altLang="ko-KR" dirty="0" smtClean="0">
                <a:latin typeface="Trebuchet MS" pitchFamily="34" charset="0"/>
                <a:ea typeface="ＭＳ Ｐゴシック" pitchFamily="34" charset="-128"/>
              </a:rPr>
              <a:t>environment</a:t>
            </a:r>
            <a:r>
              <a:rPr lang="ko-KR" altLang="en-US" dirty="0" smtClean="0">
                <a:latin typeface="Trebuchet MS" pitchFamily="34" charset="0"/>
              </a:rPr>
              <a:t> </a:t>
            </a:r>
            <a:r>
              <a:rPr lang="en-US" altLang="ko-KR" dirty="0" smtClean="0">
                <a:latin typeface="Trebuchet MS" pitchFamily="34" charset="0"/>
              </a:rPr>
              <a:t>(for business)</a:t>
            </a:r>
            <a:endParaRPr lang="en-US" altLang="ko-KR" dirty="0">
              <a:latin typeface="Trebuchet MS" pitchFamily="34" charset="0"/>
              <a:ea typeface="ＭＳ Ｐゴシック" pitchFamily="34" charset="-128"/>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22</a:t>
            </a:fld>
            <a:endParaRPr lang="en-US" altLang="ko-KR" sz="1000">
              <a:ea typeface="HY헤드라인M" pitchFamily="18" charset="-127"/>
            </a:endParaRPr>
          </a:p>
        </p:txBody>
      </p:sp>
      <p:pic>
        <p:nvPicPr>
          <p:cNvPr id="5" name="Picture 6"/>
          <p:cNvPicPr>
            <a:picLocks noChangeAspect="1" noChangeArrowheads="1"/>
          </p:cNvPicPr>
          <p:nvPr/>
        </p:nvPicPr>
        <p:blipFill>
          <a:blip r:embed="rId2" cstate="print"/>
          <a:srcRect/>
          <a:stretch>
            <a:fillRect/>
          </a:stretch>
        </p:blipFill>
        <p:spPr bwMode="auto">
          <a:xfrm>
            <a:off x="1115616" y="1988840"/>
            <a:ext cx="6840760" cy="3691617"/>
          </a:xfrm>
          <a:prstGeom prst="rect">
            <a:avLst/>
          </a:prstGeom>
          <a:noFill/>
          <a:ln w="9525">
            <a:noFill/>
            <a:miter lim="800000"/>
            <a:headEnd/>
            <a:tailEnd/>
          </a:ln>
        </p:spPr>
      </p:pic>
    </p:spTree>
    <p:extLst>
      <p:ext uri="{BB962C8B-B14F-4D97-AF65-F5344CB8AC3E}">
        <p14:creationId xmlns:p14="http://schemas.microsoft.com/office/powerpoint/2010/main" val="385998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Use Case of </a:t>
            </a:r>
            <a:r>
              <a:rPr lang="en-US" altLang="ko-KR" dirty="0" err="1">
                <a:latin typeface="Trebuchet MS" pitchFamily="34" charset="0"/>
              </a:rPr>
              <a:t>WiFi</a:t>
            </a:r>
            <a:r>
              <a:rPr lang="en-US" altLang="ko-KR" dirty="0">
                <a:latin typeface="Trebuchet MS" pitchFamily="34" charset="0"/>
              </a:rPr>
              <a:t> Services using TVWS</a:t>
            </a:r>
            <a:endParaRPr lang="ko-KR" altLang="en-US" dirty="0"/>
          </a:p>
        </p:txBody>
      </p:sp>
      <p:sp>
        <p:nvSpPr>
          <p:cNvPr id="3" name="내용 개체 틀 2"/>
          <p:cNvSpPr>
            <a:spLocks noGrp="1"/>
          </p:cNvSpPr>
          <p:nvPr>
            <p:ph idx="1"/>
          </p:nvPr>
        </p:nvSpPr>
        <p:spPr>
          <a:xfrm>
            <a:off x="323528" y="764704"/>
            <a:ext cx="8291512" cy="1080790"/>
          </a:xfrm>
        </p:spPr>
        <p:txBody>
          <a:bodyPr/>
          <a:lstStyle/>
          <a:p>
            <a:pPr>
              <a:lnSpc>
                <a:spcPct val="80000"/>
              </a:lnSpc>
            </a:pPr>
            <a:r>
              <a:rPr lang="en-US" altLang="ko-KR" sz="2000" dirty="0">
                <a:latin typeface="Trebuchet MS" pitchFamily="34" charset="0"/>
                <a:ea typeface="ＭＳ Ｐゴシック" pitchFamily="34" charset="-128"/>
              </a:rPr>
              <a:t>Potential </a:t>
            </a:r>
            <a:r>
              <a:rPr lang="en-US" altLang="ko-KR" sz="2000" dirty="0" smtClean="0">
                <a:latin typeface="Trebuchet MS" pitchFamily="34" charset="0"/>
                <a:ea typeface="ＭＳ Ｐゴシック" pitchFamily="34" charset="-128"/>
              </a:rPr>
              <a:t>uses (for Utility Grid)</a:t>
            </a:r>
            <a:endParaRPr lang="en-US" altLang="ko-KR" sz="2000" dirty="0">
              <a:latin typeface="Trebuchet MS" pitchFamily="34" charset="0"/>
              <a:ea typeface="ＭＳ Ｐゴシック" pitchFamily="34" charset="-128"/>
            </a:endParaRPr>
          </a:p>
          <a:p>
            <a:pPr lvl="1">
              <a:lnSpc>
                <a:spcPct val="80000"/>
              </a:lnSpc>
            </a:pPr>
            <a:r>
              <a:rPr lang="en-US" altLang="ko-KR" sz="1700" dirty="0">
                <a:latin typeface="Trebuchet MS" pitchFamily="34" charset="0"/>
                <a:ea typeface="ＭＳ Ｐゴシック" pitchFamily="34" charset="-128"/>
              </a:rPr>
              <a:t>Collection of metered data</a:t>
            </a:r>
          </a:p>
          <a:p>
            <a:pPr lvl="1">
              <a:lnSpc>
                <a:spcPct val="80000"/>
              </a:lnSpc>
            </a:pPr>
            <a:r>
              <a:rPr lang="en-US" altLang="ko-KR" sz="1700" dirty="0">
                <a:latin typeface="Trebuchet MS" pitchFamily="34" charset="0"/>
                <a:ea typeface="ＭＳ Ｐゴシック" pitchFamily="34" charset="-128"/>
              </a:rPr>
              <a:t>Reporting of aggregated data over the backhaul</a:t>
            </a:r>
          </a:p>
          <a:p>
            <a:pPr lvl="1">
              <a:lnSpc>
                <a:spcPct val="80000"/>
              </a:lnSpc>
            </a:pPr>
            <a:r>
              <a:rPr lang="en-US" altLang="ko-KR" sz="1700" dirty="0">
                <a:latin typeface="Trebuchet MS" pitchFamily="34" charset="0"/>
                <a:ea typeface="ＭＳ Ｐゴシック" pitchFamily="34" charset="-128"/>
              </a:rPr>
              <a:t>SCADA </a:t>
            </a:r>
            <a:r>
              <a:rPr lang="en-US" altLang="ko-KR" sz="1700" dirty="0" smtClean="0">
                <a:latin typeface="Trebuchet MS" pitchFamily="34" charset="0"/>
                <a:ea typeface="ＭＳ Ｐゴシック" pitchFamily="34" charset="-128"/>
              </a:rPr>
              <a:t>support</a:t>
            </a:r>
            <a:endParaRPr lang="en-US" altLang="ko-KR" sz="1700" dirty="0">
              <a:latin typeface="Trebuchet MS" pitchFamily="34" charset="0"/>
              <a:ea typeface="ＭＳ Ｐゴシック" pitchFamily="34" charset="-128"/>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23</a:t>
            </a:fld>
            <a:endParaRPr lang="en-US" altLang="ko-KR" sz="1000">
              <a:ea typeface="HY헤드라인M" pitchFamily="18" charset="-127"/>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07641"/>
            <a:ext cx="7419975"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9904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Use Case of </a:t>
            </a:r>
            <a:r>
              <a:rPr lang="en-US" altLang="ko-KR" dirty="0" err="1">
                <a:latin typeface="Trebuchet MS" pitchFamily="34" charset="0"/>
              </a:rPr>
              <a:t>WiFi</a:t>
            </a:r>
            <a:r>
              <a:rPr lang="en-US" altLang="ko-KR" dirty="0">
                <a:latin typeface="Trebuchet MS" pitchFamily="34" charset="0"/>
              </a:rPr>
              <a:t> Services using TVWS</a:t>
            </a:r>
            <a:endParaRPr lang="ko-KR" altLang="en-US" dirty="0"/>
          </a:p>
        </p:txBody>
      </p:sp>
      <p:sp>
        <p:nvSpPr>
          <p:cNvPr id="3" name="내용 개체 틀 2"/>
          <p:cNvSpPr>
            <a:spLocks noGrp="1"/>
          </p:cNvSpPr>
          <p:nvPr>
            <p:ph idx="1"/>
          </p:nvPr>
        </p:nvSpPr>
        <p:spPr>
          <a:xfrm>
            <a:off x="323528" y="803175"/>
            <a:ext cx="8291512" cy="5218113"/>
          </a:xfrm>
        </p:spPr>
        <p:txBody>
          <a:bodyPr/>
          <a:lstStyle/>
          <a:p>
            <a:pPr>
              <a:lnSpc>
                <a:spcPct val="80000"/>
              </a:lnSpc>
            </a:pPr>
            <a:r>
              <a:rPr lang="en-US" altLang="ko-KR" sz="2000" dirty="0">
                <a:latin typeface="Trebuchet MS" pitchFamily="34" charset="0"/>
                <a:ea typeface="ＭＳ Ｐゴシック" pitchFamily="34" charset="-128"/>
              </a:rPr>
              <a:t>Potential </a:t>
            </a:r>
            <a:r>
              <a:rPr lang="en-US" altLang="ko-KR" sz="2000" dirty="0" smtClean="0">
                <a:latin typeface="Trebuchet MS" pitchFamily="34" charset="0"/>
                <a:ea typeface="ＭＳ Ｐゴシック" pitchFamily="34" charset="-128"/>
              </a:rPr>
              <a:t>Usage (for public safety)</a:t>
            </a:r>
            <a:endParaRPr lang="en-US" altLang="ko-KR" sz="2000" dirty="0">
              <a:latin typeface="Trebuchet MS" pitchFamily="34" charset="0"/>
              <a:ea typeface="ＭＳ Ｐゴシック" pitchFamily="34" charset="-128"/>
            </a:endParaRPr>
          </a:p>
          <a:p>
            <a:pPr lvl="1">
              <a:lnSpc>
                <a:spcPct val="80000"/>
              </a:lnSpc>
            </a:pPr>
            <a:r>
              <a:rPr lang="en-US" altLang="ko-KR" sz="1700" dirty="0">
                <a:latin typeface="Trebuchet MS" pitchFamily="34" charset="0"/>
                <a:ea typeface="ＭＳ Ｐゴシック" pitchFamily="34" charset="-128"/>
              </a:rPr>
              <a:t>Rapid deployment of emergency personnel networks</a:t>
            </a:r>
          </a:p>
          <a:p>
            <a:pPr lvl="1">
              <a:lnSpc>
                <a:spcPct val="80000"/>
              </a:lnSpc>
            </a:pPr>
            <a:r>
              <a:rPr lang="en-US" altLang="ko-KR" sz="1700" dirty="0">
                <a:latin typeface="Trebuchet MS" pitchFamily="34" charset="0"/>
                <a:ea typeface="ＭＳ Ｐゴシック" pitchFamily="34" charset="-128"/>
              </a:rPr>
              <a:t>Inter-personnel communication</a:t>
            </a:r>
          </a:p>
          <a:p>
            <a:pPr lvl="1">
              <a:lnSpc>
                <a:spcPct val="80000"/>
              </a:lnSpc>
            </a:pPr>
            <a:r>
              <a:rPr lang="en-US" altLang="ko-KR" sz="1700" dirty="0">
                <a:latin typeface="Trebuchet MS" pitchFamily="34" charset="0"/>
                <a:ea typeface="ＭＳ Ｐゴシック" pitchFamily="34" charset="-128"/>
              </a:rPr>
              <a:t>Network backhaul</a:t>
            </a:r>
          </a:p>
          <a:p>
            <a:pPr lvl="1">
              <a:lnSpc>
                <a:spcPct val="80000"/>
              </a:lnSpc>
            </a:pPr>
            <a:r>
              <a:rPr lang="en-US" altLang="ko-KR" sz="1700" dirty="0">
                <a:latin typeface="Trebuchet MS" pitchFamily="34" charset="0"/>
                <a:ea typeface="ＭＳ Ｐゴシック" pitchFamily="34" charset="-128"/>
              </a:rPr>
              <a:t>Communication to the main office</a:t>
            </a:r>
          </a:p>
          <a:p>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24</a:t>
            </a:fld>
            <a:endParaRPr lang="en-US" altLang="ko-KR" sz="1000">
              <a:ea typeface="HY헤드라인M" pitchFamily="18" charset="-127"/>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96244"/>
            <a:ext cx="73485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21516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185" y="3323160"/>
            <a:ext cx="3357238" cy="305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p:txBody>
          <a:bodyPr/>
          <a:lstStyle/>
          <a:p>
            <a:r>
              <a:rPr lang="en-US" altLang="ko-KR" dirty="0" smtClean="0">
                <a:solidFill>
                  <a:srgbClr val="FFFFFF"/>
                </a:solidFill>
                <a:latin typeface="Trebuchet MS" pitchFamily="34" charset="0"/>
              </a:rPr>
              <a:t>An Experiment in Korea</a:t>
            </a:r>
            <a:endParaRPr lang="ko-KR" altLang="en-US" dirty="0">
              <a:solidFill>
                <a:srgbClr val="FFFFFF"/>
              </a:solidFill>
              <a:latin typeface="Trebuchet MS" pitchFamily="34" charset="0"/>
            </a:endParaRPr>
          </a:p>
        </p:txBody>
      </p:sp>
      <p:sp>
        <p:nvSpPr>
          <p:cNvPr id="3" name="내용 개체 틀 2"/>
          <p:cNvSpPr>
            <a:spLocks noGrp="1"/>
          </p:cNvSpPr>
          <p:nvPr>
            <p:ph idx="1"/>
          </p:nvPr>
        </p:nvSpPr>
        <p:spPr>
          <a:xfrm>
            <a:off x="395536" y="775937"/>
            <a:ext cx="8291512" cy="5218113"/>
          </a:xfrm>
        </p:spPr>
        <p:txBody>
          <a:bodyPr/>
          <a:lstStyle/>
          <a:p>
            <a:r>
              <a:rPr lang="en-US" altLang="ko-KR" b="1" dirty="0">
                <a:latin typeface="Trebuchet MS" pitchFamily="34" charset="0"/>
              </a:rPr>
              <a:t>Backhauling using TV </a:t>
            </a:r>
            <a:r>
              <a:rPr lang="en-US" altLang="ko-KR" b="1" dirty="0" smtClean="0">
                <a:latin typeface="Trebuchet MS" pitchFamily="34" charset="0"/>
              </a:rPr>
              <a:t>whitespace by KT (Oct. 2012)</a:t>
            </a:r>
            <a:endParaRPr lang="ko-KR" altLang="en-US" b="1"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latin typeface="Trebuchet MS" pitchFamily="34" charset="0"/>
              </a:rPr>
              <a:t/>
            </a:r>
            <a:br>
              <a:rPr lang="en-US" altLang="ko-KR" smtClean="0">
                <a:latin typeface="Trebuchet MS" pitchFamily="34" charset="0"/>
              </a:rPr>
            </a:br>
            <a:fld id="{11D1176D-D6C7-41B7-AF5A-778933370361}" type="slidenum">
              <a:rPr lang="en-US" altLang="ko-KR" sz="1000" smtClean="0">
                <a:latin typeface="Trebuchet MS" pitchFamily="34" charset="0"/>
                <a:ea typeface="HY헤드라인M" pitchFamily="18" charset="-127"/>
              </a:rPr>
              <a:pPr>
                <a:defRPr/>
              </a:pPr>
              <a:t>25</a:t>
            </a:fld>
            <a:endParaRPr lang="en-US" altLang="ko-KR" sz="1000">
              <a:latin typeface="Trebuchet MS" pitchFamily="34" charset="0"/>
              <a:ea typeface="HY헤드라인M" pitchFamily="18" charset="-127"/>
            </a:endParaRPr>
          </a:p>
        </p:txBody>
      </p:sp>
      <p:sp>
        <p:nvSpPr>
          <p:cNvPr id="5" name="슬라이드 번호 개체 틀 5"/>
          <p:cNvSpPr txBox="1">
            <a:spLocks/>
          </p:cNvSpPr>
          <p:nvPr/>
        </p:nvSpPr>
        <p:spPr>
          <a:xfrm>
            <a:off x="6970397" y="4485148"/>
            <a:ext cx="2133600" cy="365125"/>
          </a:xfrm>
          <a:prstGeom prst="rect">
            <a:avLst/>
          </a:prstGeom>
        </p:spPr>
        <p:txBody>
          <a:bodyPr vert="horz" lIns="91440" tIns="45720" rIns="91440" bIns="45720" rtlCol="0" anchor="ct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fld id="{658409A9-D29A-4C6C-AB36-7FE29CA11822}" type="slidenum">
              <a:rPr kumimoji="0" lang="ko-KR" altLang="en-US" sz="900" b="0" i="0" u="none" strike="noStrike" kern="1200" cap="none" spc="0" normalizeH="0" baseline="0" noProof="0" smtClean="0">
                <a:ln>
                  <a:noFill/>
                </a:ln>
                <a:solidFill>
                  <a:schemeClr val="tx1">
                    <a:tint val="75000"/>
                  </a:schemeClr>
                </a:solidFill>
                <a:effectLst/>
                <a:uLnTx/>
                <a:uFillTx/>
                <a:latin typeface="Trebuchet MS" pitchFamily="34" charset="0"/>
                <a:ea typeface="+mn-ea"/>
              </a:rPr>
              <a:pPr marL="0" marR="0" lvl="0" indent="0" algn="r" defTabSz="914400" rtl="0" eaLnBrk="1" fontAlgn="auto" latinLnBrk="1" hangingPunct="1">
                <a:lnSpc>
                  <a:spcPct val="100000"/>
                </a:lnSpc>
                <a:spcBef>
                  <a:spcPts val="0"/>
                </a:spcBef>
                <a:spcAft>
                  <a:spcPts val="0"/>
                </a:spcAft>
                <a:buClrTx/>
                <a:buSzTx/>
                <a:buFontTx/>
                <a:buNone/>
                <a:tabLst/>
                <a:defRPr/>
              </a:pPr>
              <a:t>25</a:t>
            </a:fld>
            <a:endParaRPr kumimoji="0" lang="ko-KR" altLang="en-US" sz="900" b="0" i="0" u="none" strike="noStrike" kern="1200" cap="none" spc="0" normalizeH="0" baseline="0" noProof="0" dirty="0">
              <a:ln>
                <a:noFill/>
              </a:ln>
              <a:solidFill>
                <a:schemeClr val="tx1">
                  <a:tint val="75000"/>
                </a:schemeClr>
              </a:solidFill>
              <a:effectLst/>
              <a:uLnTx/>
              <a:uFillTx/>
              <a:latin typeface="Trebuchet MS" pitchFamily="34" charset="0"/>
              <a:ea typeface="+mn-ea"/>
            </a:endParaRPr>
          </a:p>
        </p:txBody>
      </p:sp>
      <p:cxnSp>
        <p:nvCxnSpPr>
          <p:cNvPr id="6" name="직선 연결선 104"/>
          <p:cNvCxnSpPr/>
          <p:nvPr/>
        </p:nvCxnSpPr>
        <p:spPr>
          <a:xfrm>
            <a:off x="176737" y="2711558"/>
            <a:ext cx="785818" cy="0"/>
          </a:xfrm>
          <a:prstGeom prst="straightConnector1">
            <a:avLst/>
          </a:prstGeom>
          <a:noFill/>
          <a:ln w="25400">
            <a:solidFill>
              <a:schemeClr val="tx1"/>
            </a:solidFill>
            <a:prstDash val="solid"/>
          </a:ln>
        </p:spPr>
      </p:cxnSp>
      <p:pic>
        <p:nvPicPr>
          <p:cNvPr id="7" name="Picture 7" descr="C:\Documents and Settings\user\Local Settings\Temporary Internet Files\Content.IE5\SBZJCIYZ\MC900340746[1].wmf"/>
          <p:cNvPicPr>
            <a:picLocks noChangeAspect="1" noChangeArrowheads="1"/>
          </p:cNvPicPr>
          <p:nvPr/>
        </p:nvPicPr>
        <p:blipFill>
          <a:blip r:embed="rId4" cstate="print"/>
          <a:srcRect/>
          <a:stretch>
            <a:fillRect/>
          </a:stretch>
        </p:blipFill>
        <p:spPr bwMode="auto">
          <a:xfrm>
            <a:off x="1534059" y="1568550"/>
            <a:ext cx="1428760" cy="1302292"/>
          </a:xfrm>
          <a:prstGeom prst="rect">
            <a:avLst/>
          </a:prstGeom>
          <a:noFill/>
        </p:spPr>
      </p:pic>
      <p:cxnSp>
        <p:nvCxnSpPr>
          <p:cNvPr id="8" name="직선 연결선 104"/>
          <p:cNvCxnSpPr/>
          <p:nvPr/>
        </p:nvCxnSpPr>
        <p:spPr>
          <a:xfrm>
            <a:off x="1534059" y="2754421"/>
            <a:ext cx="500066" cy="0"/>
          </a:xfrm>
          <a:prstGeom prst="straightConnector1">
            <a:avLst/>
          </a:prstGeom>
          <a:noFill/>
          <a:ln w="25400">
            <a:solidFill>
              <a:schemeClr val="tx1"/>
            </a:solidFill>
            <a:prstDash val="solid"/>
          </a:ln>
        </p:spPr>
      </p:cxnSp>
      <p:pic>
        <p:nvPicPr>
          <p:cNvPr id="9" name="Picture 7" descr="C:\Documents and Settings\user\Local Settings\Temporary Internet Files\Content.IE5\SBZJCIYZ\MC900340746[1].wmf"/>
          <p:cNvPicPr>
            <a:picLocks noChangeAspect="1" noChangeArrowheads="1"/>
          </p:cNvPicPr>
          <p:nvPr/>
        </p:nvPicPr>
        <p:blipFill>
          <a:blip r:embed="rId4" cstate="print"/>
          <a:srcRect/>
          <a:stretch>
            <a:fillRect/>
          </a:stretch>
        </p:blipFill>
        <p:spPr bwMode="auto">
          <a:xfrm flipH="1">
            <a:off x="4963083" y="1568550"/>
            <a:ext cx="1396075" cy="1357322"/>
          </a:xfrm>
          <a:prstGeom prst="rect">
            <a:avLst/>
          </a:prstGeom>
          <a:noFill/>
        </p:spPr>
      </p:pic>
      <p:cxnSp>
        <p:nvCxnSpPr>
          <p:cNvPr id="10" name="직선 연결선 104"/>
          <p:cNvCxnSpPr/>
          <p:nvPr/>
        </p:nvCxnSpPr>
        <p:spPr>
          <a:xfrm>
            <a:off x="5820340" y="2854434"/>
            <a:ext cx="571504" cy="0"/>
          </a:xfrm>
          <a:prstGeom prst="straightConnector1">
            <a:avLst/>
          </a:prstGeom>
          <a:noFill/>
          <a:ln w="25400">
            <a:solidFill>
              <a:schemeClr val="tx1"/>
            </a:solidFill>
            <a:prstDash val="solid"/>
          </a:ln>
        </p:spPr>
      </p:cxnSp>
      <p:pic>
        <p:nvPicPr>
          <p:cNvPr id="11" name="Picture 10" descr="C:\Documents and Settings\user\Local Settings\Temporary Internet Files\Content.IE5\8TWJCQB1\MC900441738[1].png"/>
          <p:cNvPicPr>
            <a:picLocks noChangeAspect="1" noChangeArrowheads="1"/>
          </p:cNvPicPr>
          <p:nvPr/>
        </p:nvPicPr>
        <p:blipFill>
          <a:blip r:embed="rId5" cstate="print"/>
          <a:srcRect/>
          <a:stretch>
            <a:fillRect/>
          </a:stretch>
        </p:blipFill>
        <p:spPr bwMode="auto">
          <a:xfrm>
            <a:off x="7320537" y="1425674"/>
            <a:ext cx="1643074" cy="1643074"/>
          </a:xfrm>
          <a:prstGeom prst="rect">
            <a:avLst/>
          </a:prstGeom>
          <a:noFill/>
        </p:spPr>
      </p:pic>
      <p:cxnSp>
        <p:nvCxnSpPr>
          <p:cNvPr id="12" name="직선 연결선 104"/>
          <p:cNvCxnSpPr/>
          <p:nvPr/>
        </p:nvCxnSpPr>
        <p:spPr>
          <a:xfrm>
            <a:off x="6880526" y="2740133"/>
            <a:ext cx="571504" cy="0"/>
          </a:xfrm>
          <a:prstGeom prst="straightConnector1">
            <a:avLst/>
          </a:prstGeom>
          <a:noFill/>
          <a:ln w="25400">
            <a:solidFill>
              <a:schemeClr val="tx1"/>
            </a:solidFill>
            <a:prstDash val="solid"/>
          </a:ln>
        </p:spPr>
      </p:cxnSp>
      <p:sp>
        <p:nvSpPr>
          <p:cNvPr id="13" name="AutoShape 12"/>
          <p:cNvSpPr/>
          <p:nvPr/>
        </p:nvSpPr>
        <p:spPr>
          <a:xfrm>
            <a:off x="176737" y="1354236"/>
            <a:ext cx="3071834" cy="1714512"/>
          </a:xfrm>
          <a:custGeom>
            <a:avLst/>
            <a:gdLst>
              <a:gd name="f0" fmla="val 10800000"/>
              <a:gd name="f1" fmla="val 5400000"/>
              <a:gd name="f2" fmla="val 16200000"/>
              <a:gd name="f3" fmla="val w"/>
              <a:gd name="f4" fmla="val h"/>
              <a:gd name="f5" fmla="val ss"/>
              <a:gd name="f6" fmla="val 0"/>
              <a:gd name="f7" fmla="*/ 5419351 1 1725033"/>
              <a:gd name="f8" fmla="val 45"/>
              <a:gd name="f9" fmla="val 6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a:solidFill>
              <a:srgbClr val="BFBFBF"/>
            </a:solidFill>
            <a:prstDash val="solid"/>
            <a:round/>
          </a:ln>
        </p:spPr>
        <p:txBody>
          <a:bodyPr vert="horz" wrap="none" lIns="91440" tIns="45720" rIns="91440" bIns="45720" anchor="ctr" anchorCtr="0"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ko-KR" sz="1100" b="0" i="0" u="none" strike="noStrike" kern="1200" cap="none" spc="0" baseline="0">
              <a:solidFill>
                <a:srgbClr val="000000"/>
              </a:solidFill>
              <a:uFillTx/>
              <a:latin typeface="Trebuchet MS" pitchFamily="34" charset="0"/>
              <a:ea typeface="맑은 고딕" pitchFamily="50"/>
            </a:endParaRPr>
          </a:p>
        </p:txBody>
      </p:sp>
      <p:sp>
        <p:nvSpPr>
          <p:cNvPr id="14" name="AutoShape 12"/>
          <p:cNvSpPr/>
          <p:nvPr/>
        </p:nvSpPr>
        <p:spPr>
          <a:xfrm>
            <a:off x="4820207" y="1354236"/>
            <a:ext cx="4214810" cy="1714512"/>
          </a:xfrm>
          <a:custGeom>
            <a:avLst/>
            <a:gdLst>
              <a:gd name="f0" fmla="val 10800000"/>
              <a:gd name="f1" fmla="val 5400000"/>
              <a:gd name="f2" fmla="val 16200000"/>
              <a:gd name="f3" fmla="val w"/>
              <a:gd name="f4" fmla="val h"/>
              <a:gd name="f5" fmla="val ss"/>
              <a:gd name="f6" fmla="val 0"/>
              <a:gd name="f7" fmla="*/ 5419351 1 1725033"/>
              <a:gd name="f8" fmla="val 45"/>
              <a:gd name="f9" fmla="val 6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19046">
            <a:solidFill>
              <a:srgbClr val="BFBFBF"/>
            </a:solidFill>
            <a:prstDash val="solid"/>
            <a:round/>
          </a:ln>
        </p:spPr>
        <p:txBody>
          <a:bodyPr vert="horz" wrap="none" lIns="91440" tIns="45720" rIns="91440" bIns="45720" anchor="ctr" anchorCtr="0"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ko-KR" sz="1100" b="0" i="0" u="none" strike="noStrike" kern="1200" cap="none" spc="0" baseline="0">
              <a:solidFill>
                <a:srgbClr val="000000"/>
              </a:solidFill>
              <a:uFillTx/>
              <a:latin typeface="Trebuchet MS" pitchFamily="34" charset="0"/>
              <a:ea typeface="맑은 고딕" pitchFamily="50"/>
            </a:endParaRPr>
          </a:p>
        </p:txBody>
      </p:sp>
      <p:sp>
        <p:nvSpPr>
          <p:cNvPr id="15" name="AutoShape 18"/>
          <p:cNvSpPr/>
          <p:nvPr/>
        </p:nvSpPr>
        <p:spPr>
          <a:xfrm>
            <a:off x="2681081" y="1268160"/>
            <a:ext cx="3104476" cy="600780"/>
          </a:xfrm>
          <a:custGeom>
            <a:avLst/>
            <a:gdLst>
              <a:gd name="f0" fmla="val 10800000"/>
              <a:gd name="f1" fmla="val 5400000"/>
              <a:gd name="f2" fmla="val 16200000"/>
              <a:gd name="f3" fmla="val w"/>
              <a:gd name="f4" fmla="val h"/>
              <a:gd name="f5" fmla="val ss"/>
              <a:gd name="f6" fmla="val 0"/>
              <a:gd name="f7" fmla="*/ 5419351 1 1725033"/>
              <a:gd name="f8" fmla="val 45"/>
              <a:gd name="f9" fmla="val 58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AEAEA"/>
          </a:solidFill>
          <a:ln w="19046">
            <a:solidFill>
              <a:srgbClr val="BFBFBF"/>
            </a:solidFill>
            <a:prstDash val="solid"/>
            <a:round/>
          </a:ln>
        </p:spPr>
        <p:txBody>
          <a:bodyPr vert="horz" wrap="none" lIns="91440" tIns="45720" rIns="91440" bIns="45720" anchor="ctr" anchorCtr="1"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i="0" u="none" strike="noStrike" kern="1200" cap="none" spc="0" baseline="0" dirty="0" smtClean="0">
                <a:solidFill>
                  <a:srgbClr val="FF0000"/>
                </a:solidFill>
                <a:uFillTx/>
                <a:latin typeface="Trebuchet MS" pitchFamily="34" charset="0"/>
                <a:ea typeface="맑은 고딕" pitchFamily="50"/>
              </a:rPr>
              <a:t>TV whitespace </a:t>
            </a:r>
            <a:r>
              <a:rPr lang="en-US" sz="1600" dirty="0" smtClean="0">
                <a:solidFill>
                  <a:srgbClr val="FF0000"/>
                </a:solidFill>
                <a:latin typeface="Trebuchet MS" pitchFamily="34" charset="0"/>
                <a:ea typeface="맑은 고딕" pitchFamily="50"/>
              </a:rPr>
              <a:t>Communication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smtClean="0">
                <a:solidFill>
                  <a:srgbClr val="FF0000"/>
                </a:solidFill>
                <a:latin typeface="Trebuchet MS" pitchFamily="34" charset="0"/>
                <a:ea typeface="맑은 고딕" pitchFamily="50"/>
              </a:rPr>
              <a:t>using </a:t>
            </a:r>
            <a:r>
              <a:rPr lang="en-US" sz="1600" dirty="0" err="1" smtClean="0">
                <a:solidFill>
                  <a:srgbClr val="FF0000"/>
                </a:solidFill>
                <a:latin typeface="Trebuchet MS" pitchFamily="34" charset="0"/>
                <a:ea typeface="맑은 고딕" pitchFamily="50"/>
              </a:rPr>
              <a:t>Wibro</a:t>
            </a:r>
            <a:r>
              <a:rPr lang="en-US" sz="1600" dirty="0" smtClean="0">
                <a:solidFill>
                  <a:srgbClr val="FF0000"/>
                </a:solidFill>
                <a:latin typeface="Trebuchet MS" pitchFamily="34" charset="0"/>
                <a:ea typeface="맑은 고딕" pitchFamily="50"/>
              </a:rPr>
              <a:t> </a:t>
            </a:r>
            <a:endParaRPr lang="en-US" sz="1600" i="0" u="none" strike="noStrike" kern="1200" cap="none" spc="0" baseline="0" dirty="0">
              <a:solidFill>
                <a:srgbClr val="FF0000"/>
              </a:solidFill>
              <a:uFillTx/>
              <a:latin typeface="Trebuchet MS" pitchFamily="34" charset="0"/>
              <a:ea typeface="맑은 고딕" pitchFamily="50"/>
            </a:endParaRPr>
          </a:p>
        </p:txBody>
      </p:sp>
      <p:pic>
        <p:nvPicPr>
          <p:cNvPr id="16" name="Picture 11" descr="C:\Documents and Settings\user\Local Settings\Temporary Internet Files\Content.IE5\8TWJCQB1\MC900428991[1].wmf"/>
          <p:cNvPicPr>
            <a:picLocks noChangeAspect="1" noChangeArrowheads="1"/>
          </p:cNvPicPr>
          <p:nvPr/>
        </p:nvPicPr>
        <p:blipFill>
          <a:blip r:embed="rId6" cstate="print"/>
          <a:srcRect/>
          <a:stretch>
            <a:fillRect/>
          </a:stretch>
        </p:blipFill>
        <p:spPr bwMode="auto">
          <a:xfrm>
            <a:off x="962555" y="2497244"/>
            <a:ext cx="571503" cy="412525"/>
          </a:xfrm>
          <a:prstGeom prst="rect">
            <a:avLst/>
          </a:prstGeom>
          <a:noFill/>
        </p:spPr>
      </p:pic>
      <p:pic>
        <p:nvPicPr>
          <p:cNvPr id="17" name="Picture 11" descr="C:\Documents and Settings\user\Local Settings\Temporary Internet Files\Content.IE5\8TWJCQB1\MC900428991[1].wmf"/>
          <p:cNvPicPr>
            <a:picLocks noChangeAspect="1" noChangeArrowheads="1"/>
          </p:cNvPicPr>
          <p:nvPr/>
        </p:nvPicPr>
        <p:blipFill>
          <a:blip r:embed="rId6" cstate="print"/>
          <a:srcRect/>
          <a:stretch>
            <a:fillRect/>
          </a:stretch>
        </p:blipFill>
        <p:spPr bwMode="auto">
          <a:xfrm flipH="1">
            <a:off x="6320405" y="2568682"/>
            <a:ext cx="571504" cy="412525"/>
          </a:xfrm>
          <a:prstGeom prst="rect">
            <a:avLst/>
          </a:prstGeom>
          <a:noFill/>
        </p:spPr>
      </p:pic>
      <p:sp>
        <p:nvSpPr>
          <p:cNvPr id="18" name="AutoShape 18"/>
          <p:cNvSpPr/>
          <p:nvPr/>
        </p:nvSpPr>
        <p:spPr>
          <a:xfrm>
            <a:off x="33861" y="2282930"/>
            <a:ext cx="928693" cy="492014"/>
          </a:xfrm>
          <a:custGeom>
            <a:avLst/>
            <a:gdLst>
              <a:gd name="f0" fmla="val 10800000"/>
              <a:gd name="f1" fmla="val 5400000"/>
              <a:gd name="f2" fmla="val 16200000"/>
              <a:gd name="f3" fmla="val w"/>
              <a:gd name="f4" fmla="val h"/>
              <a:gd name="f5" fmla="val ss"/>
              <a:gd name="f6" fmla="val 0"/>
              <a:gd name="f7" fmla="*/ 5419351 1 1725033"/>
              <a:gd name="f8" fmla="val 45"/>
              <a:gd name="f9" fmla="val 58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AEAEA"/>
          </a:solidFill>
          <a:ln w="19046">
            <a:solidFill>
              <a:srgbClr val="BFBFBF"/>
            </a:solidFill>
            <a:prstDash val="solid"/>
            <a:round/>
          </a:ln>
        </p:spPr>
        <p:txBody>
          <a:bodyPr vert="horz" wrap="none" lIns="91440" tIns="45720" rIns="91440" bIns="45720" anchor="ctr" anchorCtr="1"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1600" b="0" dirty="0" smtClean="0">
                <a:solidFill>
                  <a:srgbClr val="000000"/>
                </a:solidFill>
                <a:latin typeface="Trebuchet MS" pitchFamily="34" charset="0"/>
                <a:ea typeface="맑은 고딕" pitchFamily="50"/>
              </a:rPr>
              <a:t>O</a:t>
            </a:r>
            <a:r>
              <a:rPr lang="en-US" altLang="ko-KR" sz="1600" b="0" i="0" u="none" strike="noStrike" kern="1200" cap="none" spc="0" baseline="0" dirty="0" smtClean="0">
                <a:solidFill>
                  <a:srgbClr val="000000"/>
                </a:solidFill>
                <a:uFillTx/>
                <a:latin typeface="Trebuchet MS" pitchFamily="34" charset="0"/>
                <a:ea typeface="맑은 고딕" pitchFamily="50"/>
              </a:rPr>
              <a:t>ptical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dirty="0" smtClean="0">
                <a:solidFill>
                  <a:srgbClr val="000000"/>
                </a:solidFill>
                <a:latin typeface="Trebuchet MS" pitchFamily="34" charset="0"/>
                <a:ea typeface="맑은 고딕" pitchFamily="50"/>
              </a:rPr>
              <a:t>Line</a:t>
            </a:r>
            <a:endParaRPr lang="en-US" sz="1600" b="0" i="0" u="none" strike="noStrike" kern="1200" cap="none" spc="0" baseline="0" dirty="0">
              <a:solidFill>
                <a:srgbClr val="000000"/>
              </a:solidFill>
              <a:uFillTx/>
              <a:latin typeface="Trebuchet MS" pitchFamily="34" charset="0"/>
              <a:ea typeface="맑은 고딕" pitchFamily="50"/>
            </a:endParaRPr>
          </a:p>
        </p:txBody>
      </p:sp>
      <p:sp>
        <p:nvSpPr>
          <p:cNvPr id="19" name="AutoShape 18"/>
          <p:cNvSpPr/>
          <p:nvPr/>
        </p:nvSpPr>
        <p:spPr>
          <a:xfrm>
            <a:off x="6246688" y="2132441"/>
            <a:ext cx="1145285" cy="364269"/>
          </a:xfrm>
          <a:custGeom>
            <a:avLst/>
            <a:gdLst>
              <a:gd name="f0" fmla="val 10800000"/>
              <a:gd name="f1" fmla="val 5400000"/>
              <a:gd name="f2" fmla="val 16200000"/>
              <a:gd name="f3" fmla="val w"/>
              <a:gd name="f4" fmla="val h"/>
              <a:gd name="f5" fmla="val ss"/>
              <a:gd name="f6" fmla="val 0"/>
              <a:gd name="f7" fmla="*/ 5419351 1 1725033"/>
              <a:gd name="f8" fmla="val 45"/>
              <a:gd name="f9" fmla="val 58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EAEAEA"/>
          </a:solidFill>
          <a:ln w="19046">
            <a:solidFill>
              <a:srgbClr val="BFBFBF"/>
            </a:solidFill>
            <a:prstDash val="solid"/>
            <a:round/>
          </a:ln>
        </p:spPr>
        <p:txBody>
          <a:bodyPr vert="horz" wrap="none" lIns="91440" tIns="45720" rIns="91440" bIns="45720" anchor="ctr" anchorCtr="1"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dirty="0" smtClean="0">
                <a:solidFill>
                  <a:srgbClr val="000000"/>
                </a:solidFill>
                <a:latin typeface="Trebuchet MS" pitchFamily="34" charset="0"/>
                <a:ea typeface="맑은 고딕" pitchFamily="50"/>
              </a:rPr>
              <a:t>Optical Line</a:t>
            </a:r>
            <a:endParaRPr lang="en-US" sz="1600" b="1" i="0" u="none" strike="noStrike" kern="1200" cap="none" spc="0" baseline="0" dirty="0">
              <a:solidFill>
                <a:srgbClr val="000000"/>
              </a:solidFill>
              <a:uFillTx/>
              <a:latin typeface="Trebuchet MS" pitchFamily="34" charset="0"/>
              <a:ea typeface="맑은 고딕" pitchFamily="50"/>
            </a:endParaRPr>
          </a:p>
        </p:txBody>
      </p:sp>
      <p:sp>
        <p:nvSpPr>
          <p:cNvPr id="21" name="AutoShape 18"/>
          <p:cNvSpPr/>
          <p:nvPr/>
        </p:nvSpPr>
        <p:spPr>
          <a:xfrm>
            <a:off x="6677595" y="1282798"/>
            <a:ext cx="714379" cy="364269"/>
          </a:xfrm>
          <a:custGeom>
            <a:avLst/>
            <a:gdLst>
              <a:gd name="f0" fmla="val 10800000"/>
              <a:gd name="f1" fmla="val 5400000"/>
              <a:gd name="f2" fmla="val 16200000"/>
              <a:gd name="f3" fmla="val w"/>
              <a:gd name="f4" fmla="val h"/>
              <a:gd name="f5" fmla="val ss"/>
              <a:gd name="f6" fmla="val 0"/>
              <a:gd name="f7" fmla="*/ 5419351 1 1725033"/>
              <a:gd name="f8" fmla="val 45"/>
              <a:gd name="f9" fmla="val 58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9046">
            <a:solidFill>
              <a:srgbClr val="0070C0"/>
            </a:solidFill>
            <a:prstDash val="solid"/>
            <a:round/>
          </a:ln>
        </p:spPr>
        <p:txBody>
          <a:bodyPr vert="horz" wrap="none" lIns="91440" tIns="45720" rIns="91440" bIns="45720" anchor="ctr" anchorCtr="1"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kern="0" dirty="0" smtClean="0">
                <a:solidFill>
                  <a:schemeClr val="bg1"/>
                </a:solidFill>
                <a:latin typeface="Trebuchet MS" pitchFamily="34" charset="0"/>
                <a:ea typeface="맑은 고딕" pitchFamily="50"/>
              </a:rPr>
              <a:t>Island</a:t>
            </a:r>
            <a:endParaRPr lang="en-US" sz="1600" i="0" u="none" strike="noStrike" kern="1200" cap="none" spc="0" baseline="0" dirty="0">
              <a:solidFill>
                <a:schemeClr val="bg1"/>
              </a:solidFill>
              <a:uFillTx/>
              <a:latin typeface="Trebuchet MS" pitchFamily="34" charset="0"/>
              <a:ea typeface="맑은 고딕" pitchFamily="50"/>
            </a:endParaRPr>
          </a:p>
        </p:txBody>
      </p:sp>
      <p:sp>
        <p:nvSpPr>
          <p:cNvPr id="22" name="AutoShape 18"/>
          <p:cNvSpPr/>
          <p:nvPr/>
        </p:nvSpPr>
        <p:spPr>
          <a:xfrm>
            <a:off x="891116" y="1282798"/>
            <a:ext cx="714379" cy="364269"/>
          </a:xfrm>
          <a:custGeom>
            <a:avLst/>
            <a:gdLst>
              <a:gd name="f0" fmla="val 10800000"/>
              <a:gd name="f1" fmla="val 5400000"/>
              <a:gd name="f2" fmla="val 16200000"/>
              <a:gd name="f3" fmla="val w"/>
              <a:gd name="f4" fmla="val h"/>
              <a:gd name="f5" fmla="val ss"/>
              <a:gd name="f6" fmla="val 0"/>
              <a:gd name="f7" fmla="*/ 5419351 1 1725033"/>
              <a:gd name="f8" fmla="val 45"/>
              <a:gd name="f9" fmla="val 587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0070C0"/>
          </a:solidFill>
          <a:ln w="19046">
            <a:solidFill>
              <a:srgbClr val="0070C0"/>
            </a:solidFill>
            <a:prstDash val="solid"/>
            <a:round/>
          </a:ln>
        </p:spPr>
        <p:txBody>
          <a:bodyPr vert="horz" wrap="none" lIns="91440" tIns="45720" rIns="91440" bIns="45720" anchor="ctr" anchorCtr="1" compatLnSpc="1"/>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1600" b="1" kern="0" dirty="0" smtClean="0">
                <a:solidFill>
                  <a:schemeClr val="bg1"/>
                </a:solidFill>
                <a:latin typeface="Trebuchet MS" pitchFamily="34" charset="0"/>
                <a:ea typeface="맑은 고딕" pitchFamily="50"/>
              </a:rPr>
              <a:t>Land</a:t>
            </a:r>
            <a:endParaRPr lang="en-US" sz="1600" b="1" i="0" u="none" strike="noStrike" kern="1200" cap="none" spc="0" baseline="0" dirty="0">
              <a:solidFill>
                <a:schemeClr val="bg1"/>
              </a:solidFill>
              <a:uFillTx/>
              <a:latin typeface="Trebuchet MS" pitchFamily="34" charset="0"/>
              <a:ea typeface="맑은 고딕" pitchFamily="50"/>
            </a:endParaRPr>
          </a:p>
        </p:txBody>
      </p:sp>
      <p:pic>
        <p:nvPicPr>
          <p:cNvPr id="2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89" y="3359677"/>
            <a:ext cx="3264030" cy="27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그룹 23"/>
          <p:cNvGrpSpPr/>
          <p:nvPr/>
        </p:nvGrpSpPr>
        <p:grpSpPr>
          <a:xfrm>
            <a:off x="464694" y="3429000"/>
            <a:ext cx="3104897" cy="1717362"/>
            <a:chOff x="605149" y="3068960"/>
            <a:chExt cx="4337670" cy="2827362"/>
          </a:xfrm>
        </p:grpSpPr>
        <p:sp>
          <p:nvSpPr>
            <p:cNvPr id="31" name="직사각형 30"/>
            <p:cNvSpPr/>
            <p:nvPr/>
          </p:nvSpPr>
          <p:spPr>
            <a:xfrm>
              <a:off x="605149" y="4365104"/>
              <a:ext cx="720080" cy="360040"/>
            </a:xfrm>
            <a:prstGeom prst="rect">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43</a:t>
              </a:r>
              <a:endParaRPr lang="ko-KR" altLang="en-US" sz="1400" dirty="0">
                <a:latin typeface="Trebuchet MS" pitchFamily="34" charset="0"/>
              </a:endParaRPr>
            </a:p>
          </p:txBody>
        </p:sp>
        <p:sp>
          <p:nvSpPr>
            <p:cNvPr id="32" name="직사각형 31"/>
            <p:cNvSpPr/>
            <p:nvPr/>
          </p:nvSpPr>
          <p:spPr>
            <a:xfrm>
              <a:off x="1335176" y="4365104"/>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44</a:t>
              </a:r>
              <a:endParaRPr lang="ko-KR" altLang="en-US" sz="1400" dirty="0">
                <a:latin typeface="Trebuchet MS" pitchFamily="34" charset="0"/>
              </a:endParaRPr>
            </a:p>
          </p:txBody>
        </p:sp>
        <p:sp>
          <p:nvSpPr>
            <p:cNvPr id="33" name="직사각형 32"/>
            <p:cNvSpPr/>
            <p:nvPr/>
          </p:nvSpPr>
          <p:spPr>
            <a:xfrm>
              <a:off x="2062921" y="4365104"/>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45</a:t>
              </a:r>
              <a:endParaRPr lang="ko-KR" altLang="en-US" sz="1400" dirty="0">
                <a:latin typeface="Trebuchet MS" pitchFamily="34" charset="0"/>
              </a:endParaRPr>
            </a:p>
          </p:txBody>
        </p:sp>
        <p:sp>
          <p:nvSpPr>
            <p:cNvPr id="34" name="직사각형 33"/>
            <p:cNvSpPr/>
            <p:nvPr/>
          </p:nvSpPr>
          <p:spPr>
            <a:xfrm>
              <a:off x="2783001" y="4365104"/>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46</a:t>
              </a:r>
              <a:endParaRPr lang="ko-KR" altLang="en-US" sz="1400" dirty="0">
                <a:latin typeface="Trebuchet MS" pitchFamily="34" charset="0"/>
              </a:endParaRPr>
            </a:p>
          </p:txBody>
        </p:sp>
        <p:sp>
          <p:nvSpPr>
            <p:cNvPr id="35" name="직사각형 34"/>
            <p:cNvSpPr/>
            <p:nvPr/>
          </p:nvSpPr>
          <p:spPr>
            <a:xfrm>
              <a:off x="3485469" y="4365104"/>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47</a:t>
              </a:r>
              <a:endParaRPr lang="ko-KR" altLang="en-US" sz="1400" dirty="0">
                <a:latin typeface="Trebuchet MS" pitchFamily="34" charset="0"/>
              </a:endParaRPr>
            </a:p>
          </p:txBody>
        </p:sp>
        <p:sp>
          <p:nvSpPr>
            <p:cNvPr id="36" name="직사각형 35"/>
            <p:cNvSpPr/>
            <p:nvPr/>
          </p:nvSpPr>
          <p:spPr>
            <a:xfrm>
              <a:off x="4222739" y="4365104"/>
              <a:ext cx="720080" cy="360040"/>
            </a:xfrm>
            <a:prstGeom prst="rect">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48</a:t>
              </a:r>
              <a:endParaRPr lang="ko-KR" altLang="en-US" sz="1400" dirty="0">
                <a:latin typeface="Trebuchet MS" pitchFamily="34" charset="0"/>
              </a:endParaRPr>
            </a:p>
          </p:txBody>
        </p:sp>
        <p:sp>
          <p:nvSpPr>
            <p:cNvPr id="37" name="오른쪽 중괄호 36"/>
            <p:cNvSpPr/>
            <p:nvPr/>
          </p:nvSpPr>
          <p:spPr>
            <a:xfrm rot="16200000">
              <a:off x="2585371" y="2672916"/>
              <a:ext cx="360040" cy="2880318"/>
            </a:xfrm>
            <a:prstGeom prst="rightBrace">
              <a:avLst/>
            </a:prstGeom>
            <a:ln w="34925">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ko-KR"/>
              </a:defPPr>
              <a:lvl1pPr algn="l" rtl="0" fontAlgn="base" latinLnBrk="1">
                <a:spcBef>
                  <a:spcPct val="0"/>
                </a:spcBef>
                <a:spcAft>
                  <a:spcPct val="0"/>
                </a:spcAft>
                <a:defRPr kumimoji="1" kern="1200">
                  <a:solidFill>
                    <a:schemeClr val="tx1"/>
                  </a:solidFill>
                  <a:latin typeface="+mn-lt"/>
                  <a:ea typeface="+mn-ea"/>
                  <a:cs typeface="+mn-cs"/>
                </a:defRPr>
              </a:lvl1pPr>
              <a:lvl2pPr marL="457200" algn="l" rtl="0" fontAlgn="base" latinLnBrk="1">
                <a:spcBef>
                  <a:spcPct val="0"/>
                </a:spcBef>
                <a:spcAft>
                  <a:spcPct val="0"/>
                </a:spcAft>
                <a:defRPr kumimoji="1" kern="1200">
                  <a:solidFill>
                    <a:schemeClr val="tx1"/>
                  </a:solidFill>
                  <a:latin typeface="+mn-lt"/>
                  <a:ea typeface="+mn-ea"/>
                  <a:cs typeface="+mn-cs"/>
                </a:defRPr>
              </a:lvl2pPr>
              <a:lvl3pPr marL="914400" algn="l" rtl="0" fontAlgn="base" latinLnBrk="1">
                <a:spcBef>
                  <a:spcPct val="0"/>
                </a:spcBef>
                <a:spcAft>
                  <a:spcPct val="0"/>
                </a:spcAft>
                <a:defRPr kumimoji="1" kern="1200">
                  <a:solidFill>
                    <a:schemeClr val="tx1"/>
                  </a:solidFill>
                  <a:latin typeface="+mn-lt"/>
                  <a:ea typeface="+mn-ea"/>
                  <a:cs typeface="+mn-cs"/>
                </a:defRPr>
              </a:lvl3pPr>
              <a:lvl4pPr marL="1371600" algn="l" rtl="0" fontAlgn="base" latinLnBrk="1">
                <a:spcBef>
                  <a:spcPct val="0"/>
                </a:spcBef>
                <a:spcAft>
                  <a:spcPct val="0"/>
                </a:spcAft>
                <a:defRPr kumimoji="1" kern="1200">
                  <a:solidFill>
                    <a:schemeClr val="tx1"/>
                  </a:solidFill>
                  <a:latin typeface="+mn-lt"/>
                  <a:ea typeface="+mn-ea"/>
                  <a:cs typeface="+mn-cs"/>
                </a:defRPr>
              </a:lvl4pPr>
              <a:lvl5pPr marL="1828800" algn="l" rtl="0" fontAlgn="base" latinLnBrk="1">
                <a:spcBef>
                  <a:spcPct val="0"/>
                </a:spcBef>
                <a:spcAft>
                  <a:spcPct val="0"/>
                </a:spcAft>
                <a:defRPr kumimoji="1" kern="1200">
                  <a:solidFill>
                    <a:schemeClr val="tx1"/>
                  </a:solidFill>
                  <a:latin typeface="+mn-lt"/>
                  <a:ea typeface="+mn-ea"/>
                  <a:cs typeface="+mn-cs"/>
                </a:defRPr>
              </a:lvl5pPr>
              <a:lvl6pPr marL="2286000" algn="l" defTabSz="914400" rtl="0" eaLnBrk="1" latinLnBrk="1" hangingPunct="1">
                <a:defRPr kumimoji="1" kern="1200">
                  <a:solidFill>
                    <a:schemeClr val="tx1"/>
                  </a:solidFill>
                  <a:latin typeface="+mn-lt"/>
                  <a:ea typeface="+mn-ea"/>
                  <a:cs typeface="+mn-cs"/>
                </a:defRPr>
              </a:lvl6pPr>
              <a:lvl7pPr marL="2743200" algn="l" defTabSz="914400" rtl="0" eaLnBrk="1" latinLnBrk="1" hangingPunct="1">
                <a:defRPr kumimoji="1" kern="1200">
                  <a:solidFill>
                    <a:schemeClr val="tx1"/>
                  </a:solidFill>
                  <a:latin typeface="+mn-lt"/>
                  <a:ea typeface="+mn-ea"/>
                  <a:cs typeface="+mn-cs"/>
                </a:defRPr>
              </a:lvl7pPr>
              <a:lvl8pPr marL="3200400" algn="l" defTabSz="914400" rtl="0" eaLnBrk="1" latinLnBrk="1" hangingPunct="1">
                <a:defRPr kumimoji="1" kern="1200">
                  <a:solidFill>
                    <a:schemeClr val="tx1"/>
                  </a:solidFill>
                  <a:latin typeface="+mn-lt"/>
                  <a:ea typeface="+mn-ea"/>
                  <a:cs typeface="+mn-cs"/>
                </a:defRPr>
              </a:lvl8pPr>
              <a:lvl9pPr marL="3657600" algn="l" defTabSz="914400" rtl="0" eaLnBrk="1" latinLnBrk="1" hangingPunct="1">
                <a:defRPr kumimoji="1" kern="1200">
                  <a:solidFill>
                    <a:schemeClr val="tx1"/>
                  </a:solidFill>
                  <a:latin typeface="+mn-lt"/>
                  <a:ea typeface="+mn-ea"/>
                  <a:cs typeface="+mn-cs"/>
                </a:defRPr>
              </a:lvl9pPr>
            </a:lstStyle>
            <a:p>
              <a:pPr algn="ctr"/>
              <a:endParaRPr lang="ko-KR" altLang="en-US" sz="1400">
                <a:latin typeface="Trebuchet MS" pitchFamily="34" charset="0"/>
              </a:endParaRPr>
            </a:p>
          </p:txBody>
        </p:sp>
        <p:sp>
          <p:nvSpPr>
            <p:cNvPr id="38" name="모서리가 둥근 사각형 설명선 37"/>
            <p:cNvSpPr/>
            <p:nvPr/>
          </p:nvSpPr>
          <p:spPr>
            <a:xfrm>
              <a:off x="1203961" y="3068960"/>
              <a:ext cx="3054665" cy="720080"/>
            </a:xfrm>
            <a:prstGeom prst="wedgeRoundRectCallout">
              <a:avLst>
                <a:gd name="adj1" fmla="val 331"/>
                <a:gd name="adj2" fmla="val 664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45</a:t>
              </a:r>
              <a:r>
                <a:rPr lang="en-US" altLang="ko-KR" sz="1400" baseline="30000" dirty="0" smtClean="0">
                  <a:latin typeface="Trebuchet MS" pitchFamily="34" charset="0"/>
                </a:rPr>
                <a:t>th</a:t>
              </a:r>
              <a:r>
                <a:rPr lang="en-US" altLang="ko-KR" sz="1400" dirty="0">
                  <a:latin typeface="Trebuchet MS" pitchFamily="34" charset="0"/>
                </a:rPr>
                <a:t> </a:t>
              </a:r>
              <a:r>
                <a:rPr lang="en-US" altLang="ko-KR" sz="1400" dirty="0" smtClean="0">
                  <a:latin typeface="Trebuchet MS" pitchFamily="34" charset="0"/>
                </a:rPr>
                <a:t>Channel among</a:t>
              </a:r>
            </a:p>
            <a:p>
              <a:pPr algn="ctr"/>
              <a:r>
                <a:rPr lang="en-US" altLang="ko-KR" sz="1400" dirty="0" smtClean="0">
                  <a:latin typeface="Trebuchet MS" pitchFamily="34" charset="0"/>
                </a:rPr>
                <a:t> 4</a:t>
              </a:r>
              <a:r>
                <a:rPr lang="ko-KR" altLang="en-US" sz="1400" dirty="0" smtClean="0">
                  <a:latin typeface="Trebuchet MS" pitchFamily="34" charset="0"/>
                </a:rPr>
                <a:t> </a:t>
              </a:r>
              <a:r>
                <a:rPr lang="en-US" altLang="ko-KR" sz="1400" dirty="0" smtClean="0">
                  <a:latin typeface="Trebuchet MS" pitchFamily="34" charset="0"/>
                </a:rPr>
                <a:t>Channels</a:t>
              </a:r>
              <a:r>
                <a:rPr lang="ko-KR" altLang="en-US" sz="1400" dirty="0" smtClean="0">
                  <a:latin typeface="Trebuchet MS" pitchFamily="34" charset="0"/>
                </a:rPr>
                <a:t> </a:t>
              </a:r>
              <a:r>
                <a:rPr lang="en-US" altLang="ko-KR" sz="1400" dirty="0">
                  <a:latin typeface="Trebuchet MS" pitchFamily="34" charset="0"/>
                </a:rPr>
                <a:t>24MHz </a:t>
              </a:r>
              <a:endParaRPr lang="en-US" altLang="ko-KR" sz="1400" dirty="0" smtClean="0">
                <a:latin typeface="Trebuchet MS" pitchFamily="34" charset="0"/>
              </a:endParaRPr>
            </a:p>
          </p:txBody>
        </p:sp>
        <p:cxnSp>
          <p:nvCxnSpPr>
            <p:cNvPr id="39" name="직선 화살표 연결선 38"/>
            <p:cNvCxnSpPr>
              <a:stCxn id="31" idx="2"/>
              <a:endCxn id="41" idx="1"/>
            </p:cNvCxnSpPr>
            <p:nvPr/>
          </p:nvCxnSpPr>
          <p:spPr>
            <a:xfrm>
              <a:off x="965189" y="4725144"/>
              <a:ext cx="1150268" cy="84714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a:stCxn id="36" idx="2"/>
              <a:endCxn id="41" idx="3"/>
            </p:cNvCxnSpPr>
            <p:nvPr/>
          </p:nvCxnSpPr>
          <p:spPr>
            <a:xfrm flipH="1">
              <a:off x="3483609" y="4725144"/>
              <a:ext cx="1099170" cy="84714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1" name="순서도: 처리 40"/>
            <p:cNvSpPr/>
            <p:nvPr/>
          </p:nvSpPr>
          <p:spPr>
            <a:xfrm>
              <a:off x="2115457" y="5248250"/>
              <a:ext cx="1368152" cy="648072"/>
            </a:xfrm>
            <a:prstGeom prst="flowChartProcess">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dirty="0" smtClean="0">
                  <a:latin typeface="Trebuchet MS" pitchFamily="34" charset="0"/>
                </a:rPr>
                <a:t>Guard Channels</a:t>
              </a:r>
              <a:endParaRPr lang="ko-KR" altLang="en-US" sz="1400" dirty="0">
                <a:latin typeface="Trebuchet MS" pitchFamily="34" charset="0"/>
              </a:endParaRPr>
            </a:p>
          </p:txBody>
        </p:sp>
      </p:grpSp>
      <p:cxnSp>
        <p:nvCxnSpPr>
          <p:cNvPr id="25" name="직선 화살표 연결선 24"/>
          <p:cNvCxnSpPr/>
          <p:nvPr/>
        </p:nvCxnSpPr>
        <p:spPr>
          <a:xfrm flipH="1">
            <a:off x="821884" y="4429133"/>
            <a:ext cx="686280" cy="10715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H="1">
            <a:off x="893322" y="4429133"/>
            <a:ext cx="1143008" cy="10715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순서도: 처리 26"/>
          <p:cNvSpPr/>
          <p:nvPr/>
        </p:nvSpPr>
        <p:spPr>
          <a:xfrm>
            <a:off x="107504" y="5500703"/>
            <a:ext cx="1571636" cy="393644"/>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algn="l" rtl="0" fontAlgn="base" latinLnBrk="1">
              <a:spcBef>
                <a:spcPct val="0"/>
              </a:spcBef>
              <a:spcAft>
                <a:spcPct val="0"/>
              </a:spcAft>
              <a:defRPr kumimoji="1" kern="1200">
                <a:solidFill>
                  <a:schemeClr val="lt1"/>
                </a:solidFill>
                <a:latin typeface="+mn-lt"/>
                <a:ea typeface="+mn-ea"/>
                <a:cs typeface="+mn-cs"/>
              </a:defRPr>
            </a:lvl1pPr>
            <a:lvl2pPr marL="457200" algn="l" rtl="0" fontAlgn="base" latinLnBrk="1">
              <a:spcBef>
                <a:spcPct val="0"/>
              </a:spcBef>
              <a:spcAft>
                <a:spcPct val="0"/>
              </a:spcAft>
              <a:defRPr kumimoji="1" kern="1200">
                <a:solidFill>
                  <a:schemeClr val="lt1"/>
                </a:solidFill>
                <a:latin typeface="+mn-lt"/>
                <a:ea typeface="+mn-ea"/>
                <a:cs typeface="+mn-cs"/>
              </a:defRPr>
            </a:lvl2pPr>
            <a:lvl3pPr marL="914400" algn="l" rtl="0" fontAlgn="base" latinLnBrk="1">
              <a:spcBef>
                <a:spcPct val="0"/>
              </a:spcBef>
              <a:spcAft>
                <a:spcPct val="0"/>
              </a:spcAft>
              <a:defRPr kumimoji="1" kern="1200">
                <a:solidFill>
                  <a:schemeClr val="lt1"/>
                </a:solidFill>
                <a:latin typeface="+mn-lt"/>
                <a:ea typeface="+mn-ea"/>
                <a:cs typeface="+mn-cs"/>
              </a:defRPr>
            </a:lvl3pPr>
            <a:lvl4pPr marL="1371600" algn="l" rtl="0" fontAlgn="base" latinLnBrk="1">
              <a:spcBef>
                <a:spcPct val="0"/>
              </a:spcBef>
              <a:spcAft>
                <a:spcPct val="0"/>
              </a:spcAft>
              <a:defRPr kumimoji="1" kern="1200">
                <a:solidFill>
                  <a:schemeClr val="lt1"/>
                </a:solidFill>
                <a:latin typeface="+mn-lt"/>
                <a:ea typeface="+mn-ea"/>
                <a:cs typeface="+mn-cs"/>
              </a:defRPr>
            </a:lvl4pPr>
            <a:lvl5pPr marL="1828800" algn="l" rtl="0" fontAlgn="base" latinLnBrk="1">
              <a:spcBef>
                <a:spcPct val="0"/>
              </a:spcBef>
              <a:spcAft>
                <a:spcPct val="0"/>
              </a:spcAft>
              <a:defRPr kumimoji="1" kern="1200">
                <a:solidFill>
                  <a:schemeClr val="lt1"/>
                </a:solidFill>
                <a:latin typeface="+mn-lt"/>
                <a:ea typeface="+mn-ea"/>
                <a:cs typeface="+mn-cs"/>
              </a:defRPr>
            </a:lvl5pPr>
            <a:lvl6pPr marL="2286000" algn="l" defTabSz="914400" rtl="0" eaLnBrk="1" latinLnBrk="1" hangingPunct="1">
              <a:defRPr kumimoji="1" kern="1200">
                <a:solidFill>
                  <a:schemeClr val="lt1"/>
                </a:solidFill>
                <a:latin typeface="+mn-lt"/>
                <a:ea typeface="+mn-ea"/>
                <a:cs typeface="+mn-cs"/>
              </a:defRPr>
            </a:lvl6pPr>
            <a:lvl7pPr marL="2743200" algn="l" defTabSz="914400" rtl="0" eaLnBrk="1" latinLnBrk="1" hangingPunct="1">
              <a:defRPr kumimoji="1" kern="1200">
                <a:solidFill>
                  <a:schemeClr val="lt1"/>
                </a:solidFill>
                <a:latin typeface="+mn-lt"/>
                <a:ea typeface="+mn-ea"/>
                <a:cs typeface="+mn-cs"/>
              </a:defRPr>
            </a:lvl7pPr>
            <a:lvl8pPr marL="3200400" algn="l" defTabSz="914400" rtl="0" eaLnBrk="1" latinLnBrk="1" hangingPunct="1">
              <a:defRPr kumimoji="1" kern="1200">
                <a:solidFill>
                  <a:schemeClr val="lt1"/>
                </a:solidFill>
                <a:latin typeface="+mn-lt"/>
                <a:ea typeface="+mn-ea"/>
                <a:cs typeface="+mn-cs"/>
              </a:defRPr>
            </a:lvl8pPr>
            <a:lvl9pPr marL="3657600" algn="l" defTabSz="914400" rtl="0" eaLnBrk="1" latinLnBrk="1" hangingPunct="1">
              <a:defRPr kumimoji="1" kern="1200">
                <a:solidFill>
                  <a:schemeClr val="lt1"/>
                </a:solidFill>
                <a:latin typeface="+mn-lt"/>
                <a:ea typeface="+mn-ea"/>
                <a:cs typeface="+mn-cs"/>
              </a:defRPr>
            </a:lvl9pPr>
          </a:lstStyle>
          <a:p>
            <a:pPr algn="ctr"/>
            <a:r>
              <a:rPr lang="en-US" altLang="ko-KR" sz="1400" b="1" dirty="0" smtClean="0">
                <a:solidFill>
                  <a:schemeClr val="tx1"/>
                </a:solidFill>
                <a:latin typeface="Trebuchet MS" pitchFamily="34" charset="0"/>
              </a:rPr>
              <a:t>656~662MHz</a:t>
            </a:r>
            <a:endParaRPr lang="ko-KR" altLang="en-US" sz="1400" b="1" dirty="0">
              <a:solidFill>
                <a:schemeClr val="tx1"/>
              </a:solidFill>
              <a:latin typeface="Trebuchet MS" pitchFamily="34" charset="0"/>
            </a:endParaRPr>
          </a:p>
        </p:txBody>
      </p:sp>
      <p:sp>
        <p:nvSpPr>
          <p:cNvPr id="29" name="TextBox 53"/>
          <p:cNvSpPr txBox="1"/>
          <p:nvPr/>
        </p:nvSpPr>
        <p:spPr>
          <a:xfrm>
            <a:off x="5183265" y="6163723"/>
            <a:ext cx="3905236" cy="307777"/>
          </a:xfrm>
          <a:prstGeom prst="rect">
            <a:avLst/>
          </a:prstGeom>
          <a:no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r>
              <a:rPr lang="en-US" altLang="ko-KR" sz="1400" dirty="0" smtClean="0">
                <a:latin typeface="Trebuchet MS" pitchFamily="34" charset="0"/>
                <a:ea typeface="+mn-ea"/>
              </a:rPr>
              <a:t>Experimental Region (</a:t>
            </a:r>
            <a:r>
              <a:rPr lang="en-US" altLang="ko-KR" sz="1400" dirty="0" err="1" smtClean="0">
                <a:latin typeface="Trebuchet MS" pitchFamily="34" charset="0"/>
                <a:ea typeface="+mn-ea"/>
              </a:rPr>
              <a:t>Nammang</a:t>
            </a:r>
            <a:r>
              <a:rPr lang="en-US" altLang="ko-KR" sz="1400" dirty="0" smtClean="0">
                <a:latin typeface="Trebuchet MS" pitchFamily="34" charset="0"/>
                <a:ea typeface="+mn-ea"/>
              </a:rPr>
              <a:t> Mt-</a:t>
            </a:r>
            <a:r>
              <a:rPr lang="ko-KR" altLang="en-US" sz="1400" dirty="0">
                <a:latin typeface="Trebuchet MS" pitchFamily="34" charset="0"/>
                <a:ea typeface="+mn-ea"/>
              </a:rPr>
              <a:t> </a:t>
            </a:r>
            <a:r>
              <a:rPr lang="en-US" altLang="ko-KR" sz="1400" dirty="0" err="1" smtClean="0">
                <a:latin typeface="Trebuchet MS" pitchFamily="34" charset="0"/>
                <a:ea typeface="+mn-ea"/>
              </a:rPr>
              <a:t>Sahudo</a:t>
            </a:r>
            <a:r>
              <a:rPr lang="en-US" altLang="ko-KR" sz="1400" dirty="0" smtClean="0">
                <a:latin typeface="Trebuchet MS" pitchFamily="34" charset="0"/>
                <a:ea typeface="+mn-ea"/>
              </a:rPr>
              <a:t>)</a:t>
            </a:r>
            <a:endParaRPr lang="ko-KR" altLang="en-US" sz="1400" dirty="0">
              <a:latin typeface="Trebuchet MS" pitchFamily="34" charset="0"/>
              <a:ea typeface="+mn-ea"/>
            </a:endParaRPr>
          </a:p>
        </p:txBody>
      </p:sp>
      <p:sp>
        <p:nvSpPr>
          <p:cNvPr id="30" name="TextBox 54"/>
          <p:cNvSpPr txBox="1"/>
          <p:nvPr/>
        </p:nvSpPr>
        <p:spPr>
          <a:xfrm>
            <a:off x="918111" y="5926481"/>
            <a:ext cx="2116285" cy="307777"/>
          </a:xfrm>
          <a:prstGeom prst="rect">
            <a:avLst/>
          </a:prstGeom>
          <a:solidFill>
            <a:srgbClr val="FFC000"/>
          </a:solidFill>
        </p:spPr>
        <p:txBody>
          <a:bodyPr wrap="none" rtlCol="0">
            <a:spAutoFit/>
          </a:bodyPr>
          <a:lstStyle>
            <a:defPPr>
              <a:defRPr lang="ko-KR"/>
            </a:defPPr>
            <a:lvl1pPr algn="l" rtl="0" fontAlgn="base" latinLnBrk="1">
              <a:spcBef>
                <a:spcPct val="0"/>
              </a:spcBef>
              <a:spcAft>
                <a:spcPct val="0"/>
              </a:spcAft>
              <a:defRPr kumimoji="1" kern="1200">
                <a:solidFill>
                  <a:schemeClr val="tx1"/>
                </a:solidFill>
                <a:latin typeface="굴림" charset="-127"/>
                <a:ea typeface="굴림" charset="-127"/>
                <a:cs typeface="+mn-cs"/>
              </a:defRPr>
            </a:lvl1pPr>
            <a:lvl2pPr marL="457200" algn="l" rtl="0" fontAlgn="base" latinLnBrk="1">
              <a:spcBef>
                <a:spcPct val="0"/>
              </a:spcBef>
              <a:spcAft>
                <a:spcPct val="0"/>
              </a:spcAft>
              <a:defRPr kumimoji="1" kern="1200">
                <a:solidFill>
                  <a:schemeClr val="tx1"/>
                </a:solidFill>
                <a:latin typeface="굴림" charset="-127"/>
                <a:ea typeface="굴림" charset="-127"/>
                <a:cs typeface="+mn-cs"/>
              </a:defRPr>
            </a:lvl2pPr>
            <a:lvl3pPr marL="914400" algn="l" rtl="0" fontAlgn="base" latinLnBrk="1">
              <a:spcBef>
                <a:spcPct val="0"/>
              </a:spcBef>
              <a:spcAft>
                <a:spcPct val="0"/>
              </a:spcAft>
              <a:defRPr kumimoji="1" kern="1200">
                <a:solidFill>
                  <a:schemeClr val="tx1"/>
                </a:solidFill>
                <a:latin typeface="굴림" charset="-127"/>
                <a:ea typeface="굴림" charset="-127"/>
                <a:cs typeface="+mn-cs"/>
              </a:defRPr>
            </a:lvl3pPr>
            <a:lvl4pPr marL="1371600" algn="l" rtl="0" fontAlgn="base" latinLnBrk="1">
              <a:spcBef>
                <a:spcPct val="0"/>
              </a:spcBef>
              <a:spcAft>
                <a:spcPct val="0"/>
              </a:spcAft>
              <a:defRPr kumimoji="1" kern="1200">
                <a:solidFill>
                  <a:schemeClr val="tx1"/>
                </a:solidFill>
                <a:latin typeface="굴림" charset="-127"/>
                <a:ea typeface="굴림" charset="-127"/>
                <a:cs typeface="+mn-cs"/>
              </a:defRPr>
            </a:lvl4pPr>
            <a:lvl5pPr marL="1828800" algn="l" rtl="0" fontAlgn="base" latinLnBrk="1">
              <a:spcBef>
                <a:spcPct val="0"/>
              </a:spcBef>
              <a:spcAft>
                <a:spcPct val="0"/>
              </a:spcAft>
              <a:defRPr kumimoji="1" kern="1200">
                <a:solidFill>
                  <a:schemeClr val="tx1"/>
                </a:solidFill>
                <a:latin typeface="굴림" charset="-127"/>
                <a:ea typeface="굴림" charset="-127"/>
                <a:cs typeface="+mn-cs"/>
              </a:defRPr>
            </a:lvl5pPr>
            <a:lvl6pPr marL="2286000" algn="l" defTabSz="914400" rtl="0" eaLnBrk="1" latinLnBrk="1" hangingPunct="1">
              <a:defRPr kumimoji="1" kern="1200">
                <a:solidFill>
                  <a:schemeClr val="tx1"/>
                </a:solidFill>
                <a:latin typeface="굴림" charset="-127"/>
                <a:ea typeface="굴림" charset="-127"/>
                <a:cs typeface="+mn-cs"/>
              </a:defRPr>
            </a:lvl6pPr>
            <a:lvl7pPr marL="2743200" algn="l" defTabSz="914400" rtl="0" eaLnBrk="1" latinLnBrk="1" hangingPunct="1">
              <a:defRPr kumimoji="1" kern="1200">
                <a:solidFill>
                  <a:schemeClr val="tx1"/>
                </a:solidFill>
                <a:latin typeface="굴림" charset="-127"/>
                <a:ea typeface="굴림" charset="-127"/>
                <a:cs typeface="+mn-cs"/>
              </a:defRPr>
            </a:lvl7pPr>
            <a:lvl8pPr marL="3200400" algn="l" defTabSz="914400" rtl="0" eaLnBrk="1" latinLnBrk="1" hangingPunct="1">
              <a:defRPr kumimoji="1" kern="1200">
                <a:solidFill>
                  <a:schemeClr val="tx1"/>
                </a:solidFill>
                <a:latin typeface="굴림" charset="-127"/>
                <a:ea typeface="굴림" charset="-127"/>
                <a:cs typeface="+mn-cs"/>
              </a:defRPr>
            </a:lvl8pPr>
            <a:lvl9pPr marL="3657600" algn="l" defTabSz="914400" rtl="0" eaLnBrk="1" latinLnBrk="1" hangingPunct="1">
              <a:defRPr kumimoji="1" kern="1200">
                <a:solidFill>
                  <a:schemeClr val="tx1"/>
                </a:solidFill>
                <a:latin typeface="굴림" charset="-127"/>
                <a:ea typeface="굴림" charset="-127"/>
                <a:cs typeface="+mn-cs"/>
              </a:defRPr>
            </a:lvl9pPr>
          </a:lstStyle>
          <a:p>
            <a:r>
              <a:rPr lang="en-US" altLang="ko-KR" sz="1400" dirty="0" smtClean="0">
                <a:latin typeface="Trebuchet MS" pitchFamily="34" charset="0"/>
                <a:ea typeface="+mn-ea"/>
              </a:rPr>
              <a:t>Experimental Channels</a:t>
            </a:r>
            <a:endParaRPr lang="ko-KR" altLang="en-US" sz="1400" dirty="0">
              <a:latin typeface="Trebuchet MS" pitchFamily="34" charset="0"/>
              <a:ea typeface="+mn-ea"/>
            </a:endParaRPr>
          </a:p>
        </p:txBody>
      </p:sp>
      <p:sp>
        <p:nvSpPr>
          <p:cNvPr id="43" name="TextBox 42"/>
          <p:cNvSpPr txBox="1"/>
          <p:nvPr/>
        </p:nvSpPr>
        <p:spPr>
          <a:xfrm>
            <a:off x="3471491" y="4752718"/>
            <a:ext cx="2206886" cy="646331"/>
          </a:xfrm>
          <a:prstGeom prst="rect">
            <a:avLst/>
          </a:prstGeom>
          <a:noFill/>
        </p:spPr>
        <p:txBody>
          <a:bodyPr wrap="none" rtlCol="0">
            <a:spAutoFit/>
          </a:bodyPr>
          <a:lstStyle/>
          <a:p>
            <a:r>
              <a:rPr lang="en-US" altLang="ko-KR" dirty="0" smtClean="0">
                <a:latin typeface="Trebuchet MS" pitchFamily="34" charset="0"/>
              </a:rPr>
              <a:t>Wando area, </a:t>
            </a:r>
          </a:p>
          <a:p>
            <a:r>
              <a:rPr lang="en-US" altLang="ko-KR" dirty="0" err="1" smtClean="0">
                <a:latin typeface="Trebuchet MS" pitchFamily="34" charset="0"/>
              </a:rPr>
              <a:t>Chonnam</a:t>
            </a:r>
            <a:r>
              <a:rPr lang="en-US" altLang="ko-KR" dirty="0" smtClean="0">
                <a:latin typeface="Trebuchet MS" pitchFamily="34" charset="0"/>
              </a:rPr>
              <a:t> Province</a:t>
            </a:r>
            <a:endParaRPr lang="ko-KR" altLang="en-US" dirty="0">
              <a:latin typeface="Trebuchet MS" pitchFamily="34" charset="0"/>
            </a:endParaRPr>
          </a:p>
        </p:txBody>
      </p:sp>
      <p:sp>
        <p:nvSpPr>
          <p:cNvPr id="44" name="타원 43"/>
          <p:cNvSpPr/>
          <p:nvPr/>
        </p:nvSpPr>
        <p:spPr bwMode="auto">
          <a:xfrm>
            <a:off x="4427984" y="5703116"/>
            <a:ext cx="138313" cy="12694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1" i="0" u="none" strike="noStrike" cap="none" normalizeH="0" baseline="0" smtClean="0">
              <a:ln>
                <a:noFill/>
              </a:ln>
              <a:solidFill>
                <a:schemeClr val="tx1"/>
              </a:solidFill>
              <a:effectLst/>
              <a:latin typeface="Trebuchet MS" pitchFamily="34" charset="0"/>
              <a:ea typeface="굴림" pitchFamily="50" charset="-127"/>
            </a:endParaRPr>
          </a:p>
        </p:txBody>
      </p:sp>
      <p:cxnSp>
        <p:nvCxnSpPr>
          <p:cNvPr id="46" name="직선 연결선 45"/>
          <p:cNvCxnSpPr>
            <a:endCxn id="44" idx="2"/>
          </p:cNvCxnSpPr>
          <p:nvPr/>
        </p:nvCxnSpPr>
        <p:spPr bwMode="auto">
          <a:xfrm flipH="1">
            <a:off x="4427984" y="3359677"/>
            <a:ext cx="1363305" cy="2406910"/>
          </a:xfrm>
          <a:prstGeom prst="line">
            <a:avLst/>
          </a:prstGeom>
          <a:solidFill>
            <a:schemeClr val="accent1"/>
          </a:solidFill>
          <a:ln w="19050" cap="flat" cmpd="sng" algn="ctr">
            <a:solidFill>
              <a:srgbClr val="0000FF"/>
            </a:solidFill>
            <a:prstDash val="solid"/>
            <a:round/>
            <a:headEnd type="none" w="med" len="med"/>
            <a:tailEnd type="none" w="med" len="med"/>
          </a:ln>
          <a:effectLst/>
        </p:spPr>
      </p:cxnSp>
      <p:cxnSp>
        <p:nvCxnSpPr>
          <p:cNvPr id="48" name="직선 연결선 47"/>
          <p:cNvCxnSpPr>
            <a:stCxn id="44" idx="4"/>
          </p:cNvCxnSpPr>
          <p:nvPr/>
        </p:nvCxnSpPr>
        <p:spPr bwMode="auto">
          <a:xfrm>
            <a:off x="4497141" y="5830057"/>
            <a:ext cx="1323199" cy="315702"/>
          </a:xfrm>
          <a:prstGeom prst="line">
            <a:avLst/>
          </a:prstGeom>
          <a:solidFill>
            <a:schemeClr val="accent1"/>
          </a:solidFill>
          <a:ln w="19050"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3517872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1077218"/>
          </a:xfrm>
        </p:spPr>
        <p:txBody>
          <a:bodyPr/>
          <a:lstStyle/>
          <a:p>
            <a:r>
              <a:rPr lang="en-US" altLang="ko-KR" dirty="0">
                <a:latin typeface="Trebuchet MS" pitchFamily="34" charset="0"/>
                <a:ea typeface="굴림" pitchFamily="50" charset="-127"/>
              </a:rPr>
              <a:t>Research topics on </a:t>
            </a:r>
            <a:r>
              <a:rPr lang="en-US" altLang="ko-KR" dirty="0" smtClean="0">
                <a:latin typeface="Trebuchet MS" pitchFamily="34" charset="0"/>
                <a:ea typeface="굴림" pitchFamily="50" charset="-127"/>
              </a:rPr>
              <a:t>White Space</a:t>
            </a:r>
            <a:r>
              <a:rPr lang="en-US" altLang="ko-KR" dirty="0">
                <a:latin typeface="Trebuchet MS" pitchFamily="34" charset="0"/>
                <a:ea typeface="굴림" pitchFamily="50" charset="-127"/>
              </a:rPr>
              <a:t/>
            </a:r>
            <a:br>
              <a:rPr lang="en-US" altLang="ko-KR" dirty="0">
                <a:latin typeface="Trebuchet MS" pitchFamily="34" charset="0"/>
                <a:ea typeface="굴림" pitchFamily="50" charset="-127"/>
              </a:rPr>
            </a:br>
            <a:endParaRPr lang="ko-KR" altLang="en-US" dirty="0"/>
          </a:p>
        </p:txBody>
      </p:sp>
      <p:sp>
        <p:nvSpPr>
          <p:cNvPr id="3" name="내용 개체 틀 2"/>
          <p:cNvSpPr>
            <a:spLocks noGrp="1"/>
          </p:cNvSpPr>
          <p:nvPr>
            <p:ph idx="1"/>
          </p:nvPr>
        </p:nvSpPr>
        <p:spPr/>
        <p:txBody>
          <a:bodyPr/>
          <a:lstStyle/>
          <a:p>
            <a:r>
              <a:rPr lang="en-US" altLang="ko-KR" dirty="0" smtClean="0">
                <a:latin typeface="Trebuchet MS" pitchFamily="34" charset="0"/>
              </a:rPr>
              <a:t>Efficient Coexistence mechanism between IEEE 802.22 and IEEE 802.11af</a:t>
            </a:r>
          </a:p>
          <a:p>
            <a:endParaRPr lang="en-US" altLang="ko-KR" dirty="0" smtClean="0">
              <a:latin typeface="Trebuchet MS" pitchFamily="34" charset="0"/>
            </a:endParaRPr>
          </a:p>
          <a:p>
            <a:r>
              <a:rPr lang="en-US" altLang="ko-KR" dirty="0">
                <a:latin typeface="Trebuchet MS" pitchFamily="34" charset="0"/>
              </a:rPr>
              <a:t> </a:t>
            </a:r>
            <a:r>
              <a:rPr lang="en-US" altLang="ko-KR" dirty="0" smtClean="0">
                <a:latin typeface="Trebuchet MS" pitchFamily="34" charset="0"/>
              </a:rPr>
              <a:t>Mobility in IEEE 802.22</a:t>
            </a:r>
          </a:p>
          <a:p>
            <a:pPr marL="0" indent="0">
              <a:buNone/>
            </a:pPr>
            <a:endParaRPr lang="en-US" altLang="ko-KR" dirty="0" smtClean="0">
              <a:latin typeface="Trebuchet MS" pitchFamily="34" charset="0"/>
            </a:endParaRPr>
          </a:p>
          <a:p>
            <a:pPr lvl="1"/>
            <a:r>
              <a:rPr lang="en-US" altLang="ko-KR" dirty="0" err="1" smtClean="0">
                <a:latin typeface="Trebuchet MS" pitchFamily="34" charset="0"/>
              </a:rPr>
              <a:t>WiFi</a:t>
            </a:r>
            <a:r>
              <a:rPr lang="en-US" altLang="ko-KR" dirty="0" smtClean="0">
                <a:latin typeface="Trebuchet MS" pitchFamily="34" charset="0"/>
              </a:rPr>
              <a:t> service mobility in white space</a:t>
            </a:r>
          </a:p>
          <a:p>
            <a:endParaRPr lang="en-US" altLang="ko-KR" dirty="0">
              <a:latin typeface="Trebuchet MS" pitchFamily="34" charset="0"/>
            </a:endParaRPr>
          </a:p>
          <a:p>
            <a:r>
              <a:rPr lang="en-US" altLang="ko-KR" dirty="0" smtClean="0">
                <a:latin typeface="Trebuchet MS" pitchFamily="34" charset="0"/>
              </a:rPr>
              <a:t>Efficient channel bonding and aggregation Technologies</a:t>
            </a:r>
            <a:endParaRPr lang="en-US" altLang="ko-KR" dirty="0"/>
          </a:p>
          <a:p>
            <a:endParaRPr lang="en-US" altLang="ko-KR" dirty="0">
              <a:latin typeface="Trebuchet MS" pitchFamily="34" charset="0"/>
            </a:endParaRPr>
          </a:p>
          <a:p>
            <a:r>
              <a:rPr lang="en-US" altLang="ko-KR" dirty="0" smtClean="0">
                <a:latin typeface="Trebuchet MS" pitchFamily="34" charset="0"/>
              </a:rPr>
              <a:t>Optimal resource management for MVNO services</a:t>
            </a: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26</a:t>
            </a:fld>
            <a:endParaRPr lang="en-US" altLang="ko-KR" sz="1000">
              <a:ea typeface="HY헤드라인M" pitchFamily="18" charset="-127"/>
            </a:endParaRPr>
          </a:p>
        </p:txBody>
      </p:sp>
    </p:spTree>
    <p:extLst>
      <p:ext uri="{BB962C8B-B14F-4D97-AF65-F5344CB8AC3E}">
        <p14:creationId xmlns:p14="http://schemas.microsoft.com/office/powerpoint/2010/main" val="2914903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Conclusions</a:t>
            </a:r>
            <a:endParaRPr lang="ko-KR" altLang="en-US" dirty="0">
              <a:latin typeface="Trebuchet MS" pitchFamily="34" charset="0"/>
            </a:endParaRPr>
          </a:p>
        </p:txBody>
      </p:sp>
      <p:sp>
        <p:nvSpPr>
          <p:cNvPr id="3" name="내용 개체 틀 2"/>
          <p:cNvSpPr>
            <a:spLocks noGrp="1"/>
          </p:cNvSpPr>
          <p:nvPr>
            <p:ph idx="1"/>
          </p:nvPr>
        </p:nvSpPr>
        <p:spPr/>
        <p:txBody>
          <a:bodyPr/>
          <a:lstStyle/>
          <a:p>
            <a:r>
              <a:rPr lang="en-US" altLang="ko-KR" dirty="0" smtClean="0">
                <a:latin typeface="Trebuchet MS" pitchFamily="34" charset="0"/>
              </a:rPr>
              <a:t>Expansion of Backbone networks complying with data explosion</a:t>
            </a:r>
          </a:p>
          <a:p>
            <a:pPr lvl="1"/>
            <a:r>
              <a:rPr lang="en-US" altLang="ko-KR" dirty="0" smtClean="0">
                <a:latin typeface="Trebuchet MS" pitchFamily="34" charset="0"/>
              </a:rPr>
              <a:t>ROI </a:t>
            </a:r>
            <a:r>
              <a:rPr lang="en-US" altLang="ko-KR" dirty="0">
                <a:latin typeface="Trebuchet MS" pitchFamily="34" charset="0"/>
              </a:rPr>
              <a:t>I</a:t>
            </a:r>
            <a:r>
              <a:rPr lang="en-US" altLang="ko-KR" dirty="0" smtClean="0">
                <a:latin typeface="Trebuchet MS" pitchFamily="34" charset="0"/>
              </a:rPr>
              <a:t>ssue</a:t>
            </a:r>
          </a:p>
          <a:p>
            <a:pPr lvl="1"/>
            <a:r>
              <a:rPr lang="en-US" altLang="ko-KR" dirty="0" smtClean="0">
                <a:latin typeface="Trebuchet MS" pitchFamily="34" charset="0"/>
              </a:rPr>
              <a:t>Network Neutrality Issue : Solution?</a:t>
            </a:r>
          </a:p>
          <a:p>
            <a:pPr lvl="2"/>
            <a:r>
              <a:rPr lang="en-US" altLang="ko-KR" dirty="0">
                <a:latin typeface="Trebuchet MS" pitchFamily="34" charset="0"/>
              </a:rPr>
              <a:t> </a:t>
            </a:r>
            <a:r>
              <a:rPr lang="en-US" altLang="ko-KR" dirty="0" smtClean="0">
                <a:latin typeface="Trebuchet MS" pitchFamily="34" charset="0"/>
              </a:rPr>
              <a:t>CCN </a:t>
            </a:r>
          </a:p>
          <a:p>
            <a:r>
              <a:rPr lang="en-US" altLang="ko-KR" dirty="0" smtClean="0">
                <a:latin typeface="Trebuchet MS" pitchFamily="34" charset="0"/>
              </a:rPr>
              <a:t>Expansion of unlicensed Spectrum </a:t>
            </a:r>
          </a:p>
          <a:p>
            <a:pPr lvl="1"/>
            <a:r>
              <a:rPr lang="en-US" altLang="ko-KR" dirty="0" smtClean="0">
                <a:latin typeface="Trebuchet MS" pitchFamily="34" charset="0"/>
              </a:rPr>
              <a:t>For the universal services</a:t>
            </a:r>
          </a:p>
          <a:p>
            <a:pPr lvl="1"/>
            <a:r>
              <a:rPr lang="en-US" altLang="ko-KR" dirty="0" smtClean="0">
                <a:latin typeface="Trebuchet MS" pitchFamily="34" charset="0"/>
              </a:rPr>
              <a:t>And creating new Internet business</a:t>
            </a:r>
          </a:p>
          <a:p>
            <a:pPr lvl="1"/>
            <a:endParaRPr lang="en-US" altLang="ko-KR" dirty="0">
              <a:latin typeface="Trebuchet MS" pitchFamily="34" charset="0"/>
            </a:endParaRPr>
          </a:p>
          <a:p>
            <a:r>
              <a:rPr lang="en-US" altLang="ko-KR" dirty="0" smtClean="0">
                <a:latin typeface="Trebuchet MS" pitchFamily="34" charset="0"/>
              </a:rPr>
              <a:t>Need to solve the conflictions with TV broadcasting group</a:t>
            </a: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27</a:t>
            </a:fld>
            <a:endParaRPr lang="en-US" altLang="ko-KR" sz="1000">
              <a:ea typeface="HY헤드라인M" pitchFamily="18" charset="-127"/>
            </a:endParaRPr>
          </a:p>
        </p:txBody>
      </p:sp>
    </p:spTree>
    <p:extLst>
      <p:ext uri="{BB962C8B-B14F-4D97-AF65-F5344CB8AC3E}">
        <p14:creationId xmlns:p14="http://schemas.microsoft.com/office/powerpoint/2010/main" val="594138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제목 5"/>
          <p:cNvSpPr>
            <a:spLocks noGrp="1"/>
          </p:cNvSpPr>
          <p:nvPr>
            <p:ph type="ctrTitle"/>
          </p:nvPr>
        </p:nvSpPr>
        <p:spPr>
          <a:xfrm>
            <a:off x="971600" y="4437112"/>
            <a:ext cx="7772400" cy="923330"/>
          </a:xfrm>
          <a:effectLst>
            <a:outerShdw dist="35921" dir="2700000" algn="ctr" rotWithShape="0">
              <a:schemeClr val="tx1"/>
            </a:outerShdw>
          </a:effectLst>
        </p:spPr>
        <p:txBody>
          <a:bodyPr/>
          <a:lstStyle/>
          <a:p>
            <a:pPr>
              <a:defRPr/>
            </a:pPr>
            <a:r>
              <a:rPr lang="en-US" altLang="ko-KR" sz="6000" dirty="0" smtClean="0">
                <a:solidFill>
                  <a:schemeClr val="bg1"/>
                </a:solidFill>
                <a:latin typeface="BroadwayEngraved BT" pitchFamily="2" charset="0"/>
                <a:ea typeface="Gulim" pitchFamily="50" charset="-127"/>
                <a:cs typeface="Times New Roman" pitchFamily="18" charset="0"/>
              </a:rPr>
              <a:t>Thank you ! </a:t>
            </a:r>
            <a:endParaRPr lang="ko-KR" altLang="en-US" sz="6000" dirty="0" smtClean="0">
              <a:solidFill>
                <a:schemeClr val="bg1"/>
              </a:solidFill>
              <a:latin typeface="BroadwayEngraved BT" pitchFamily="2" charset="0"/>
              <a:ea typeface="Gulim" pitchFamily="50" charset="-127"/>
              <a:cs typeface="Times New Roman" pitchFamily="18" charset="0"/>
            </a:endParaRPr>
          </a:p>
        </p:txBody>
      </p:sp>
      <p:pic>
        <p:nvPicPr>
          <p:cNvPr id="3" name="Picture 3" descr="j017814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404664"/>
            <a:ext cx="3002533" cy="330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87313" y="44450"/>
            <a:ext cx="8229600" cy="1077218"/>
          </a:xfrm>
        </p:spPr>
        <p:txBody>
          <a:bodyPr/>
          <a:lstStyle/>
          <a:p>
            <a:r>
              <a:rPr lang="en-US" altLang="ko-KR" dirty="0">
                <a:latin typeface="Trebuchet MS" pitchFamily="34" charset="0"/>
                <a:ea typeface="굴림" pitchFamily="50" charset="-127"/>
              </a:rPr>
              <a:t>Data Explosion </a:t>
            </a:r>
            <a:r>
              <a:rPr lang="en-US" altLang="ko-KR" dirty="0" smtClean="0">
                <a:latin typeface="Trebuchet MS" pitchFamily="34" charset="0"/>
                <a:ea typeface="굴림" pitchFamily="50" charset="-127"/>
              </a:rPr>
              <a:t>by wireless Internet</a:t>
            </a:r>
            <a:r>
              <a:rPr lang="en-US" altLang="ko-KR" dirty="0">
                <a:latin typeface="Trebuchet MS" pitchFamily="34" charset="0"/>
                <a:ea typeface="굴림" pitchFamily="50" charset="-127"/>
              </a:rPr>
              <a:t/>
            </a:r>
            <a:br>
              <a:rPr lang="en-US" altLang="ko-KR" dirty="0">
                <a:latin typeface="Trebuchet MS" pitchFamily="34" charset="0"/>
                <a:ea typeface="굴림" pitchFamily="50" charset="-127"/>
              </a:rPr>
            </a:br>
            <a:endParaRPr lang="ko-KR" altLang="en-US" dirty="0"/>
          </a:p>
        </p:txBody>
      </p:sp>
      <p:sp>
        <p:nvSpPr>
          <p:cNvPr id="3" name="내용 개체 틀 2"/>
          <p:cNvSpPr>
            <a:spLocks noGrp="1"/>
          </p:cNvSpPr>
          <p:nvPr>
            <p:ph idx="1"/>
          </p:nvPr>
        </p:nvSpPr>
        <p:spPr>
          <a:xfrm>
            <a:off x="210220" y="817910"/>
            <a:ext cx="8291512" cy="5218113"/>
          </a:xfrm>
        </p:spPr>
        <p:txBody>
          <a:bodyPr/>
          <a:lstStyle/>
          <a:p>
            <a:r>
              <a:rPr lang="en-US" altLang="ko-KR" b="1" dirty="0" smtClean="0">
                <a:latin typeface="Trebuchet MS" pitchFamily="34" charset="0"/>
              </a:rPr>
              <a:t>Cloud Services</a:t>
            </a:r>
            <a:endParaRPr lang="ko-KR" altLang="en-US" b="1"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3</a:t>
            </a:fld>
            <a:endParaRPr lang="en-US" altLang="ko-KR" sz="1000">
              <a:ea typeface="HY헤드라인M" pitchFamily="18" charset="-127"/>
            </a:endParaRPr>
          </a:p>
        </p:txBody>
      </p:sp>
      <p:sp>
        <p:nvSpPr>
          <p:cNvPr id="8" name="TextBox 7"/>
          <p:cNvSpPr txBox="1"/>
          <p:nvPr/>
        </p:nvSpPr>
        <p:spPr>
          <a:xfrm>
            <a:off x="5082137" y="2210088"/>
            <a:ext cx="4032448" cy="1938992"/>
          </a:xfrm>
          <a:prstGeom prst="rect">
            <a:avLst/>
          </a:prstGeom>
          <a:noFill/>
        </p:spPr>
        <p:txBody>
          <a:bodyPr wrap="square" rtlCol="0">
            <a:spAutoFit/>
          </a:bodyPr>
          <a:lstStyle/>
          <a:p>
            <a:pPr marL="342900" indent="-342900">
              <a:spcBef>
                <a:spcPts val="0"/>
              </a:spcBef>
              <a:buFontTx/>
              <a:buChar char="-"/>
            </a:pPr>
            <a:r>
              <a:rPr lang="en-US" altLang="ko-KR" sz="2000" dirty="0" smtClean="0">
                <a:latin typeface="Trebuchet MS" pitchFamily="34" charset="0"/>
              </a:rPr>
              <a:t>Tasks and data kept on </a:t>
            </a:r>
          </a:p>
          <a:p>
            <a:pPr>
              <a:spcBef>
                <a:spcPts val="0"/>
              </a:spcBef>
            </a:pPr>
            <a:r>
              <a:rPr lang="en-US" altLang="ko-KR" sz="2000" dirty="0">
                <a:latin typeface="Trebuchet MS" pitchFamily="34" charset="0"/>
              </a:rPr>
              <a:t> </a:t>
            </a:r>
            <a:r>
              <a:rPr lang="en-US" altLang="ko-KR" sz="2000" dirty="0" smtClean="0">
                <a:latin typeface="Trebuchet MS" pitchFamily="34" charset="0"/>
              </a:rPr>
              <a:t>    the internet, providing </a:t>
            </a:r>
          </a:p>
          <a:p>
            <a:pPr>
              <a:spcBef>
                <a:spcPts val="0"/>
              </a:spcBef>
            </a:pPr>
            <a:r>
              <a:rPr lang="en-US" altLang="ko-KR" sz="2000" dirty="0">
                <a:latin typeface="Trebuchet MS" pitchFamily="34" charset="0"/>
              </a:rPr>
              <a:t> </a:t>
            </a:r>
            <a:r>
              <a:rPr lang="en-US" altLang="ko-KR" sz="2000" dirty="0" smtClean="0">
                <a:latin typeface="Trebuchet MS" pitchFamily="34" charset="0"/>
              </a:rPr>
              <a:t>    on-demand access</a:t>
            </a:r>
          </a:p>
          <a:p>
            <a:pPr marL="342900" indent="-342900">
              <a:spcBef>
                <a:spcPts val="0"/>
              </a:spcBef>
              <a:buFontTx/>
              <a:buChar char="-"/>
            </a:pPr>
            <a:r>
              <a:rPr lang="en-US" altLang="ko-KR" sz="2000" dirty="0" smtClean="0">
                <a:latin typeface="Trebuchet MS" pitchFamily="34" charset="0"/>
              </a:rPr>
              <a:t>Not required to download</a:t>
            </a:r>
          </a:p>
          <a:p>
            <a:pPr>
              <a:spcBef>
                <a:spcPts val="0"/>
              </a:spcBef>
            </a:pPr>
            <a:r>
              <a:rPr lang="en-US" altLang="ko-KR" sz="2000" dirty="0">
                <a:latin typeface="Trebuchet MS" pitchFamily="34" charset="0"/>
              </a:rPr>
              <a:t> </a:t>
            </a:r>
            <a:r>
              <a:rPr lang="en-US" altLang="ko-KR" sz="2000" dirty="0" smtClean="0">
                <a:latin typeface="Trebuchet MS" pitchFamily="34" charset="0"/>
              </a:rPr>
              <a:t>    or install applications onto</a:t>
            </a:r>
          </a:p>
          <a:p>
            <a:pPr>
              <a:spcBef>
                <a:spcPts val="0"/>
              </a:spcBef>
            </a:pPr>
            <a:r>
              <a:rPr lang="en-US" altLang="ko-KR" sz="2000" dirty="0">
                <a:latin typeface="Trebuchet MS" pitchFamily="34" charset="0"/>
              </a:rPr>
              <a:t> </a:t>
            </a:r>
            <a:r>
              <a:rPr lang="en-US" altLang="ko-KR" sz="2000" dirty="0" smtClean="0">
                <a:latin typeface="Trebuchet MS" pitchFamily="34" charset="0"/>
              </a:rPr>
              <a:t>    the mobile devices</a:t>
            </a:r>
            <a:endParaRPr lang="ko-KR" altLang="en-US" sz="2000" dirty="0">
              <a:latin typeface="Trebuchet MS" pitchFamily="34" charset="0"/>
            </a:endParaRPr>
          </a:p>
        </p:txBody>
      </p:sp>
      <p:sp>
        <p:nvSpPr>
          <p:cNvPr id="9" name="TextBox 8"/>
          <p:cNvSpPr txBox="1"/>
          <p:nvPr/>
        </p:nvSpPr>
        <p:spPr>
          <a:xfrm>
            <a:off x="4932040" y="1683532"/>
            <a:ext cx="4007828" cy="461665"/>
          </a:xfrm>
          <a:prstGeom prst="rect">
            <a:avLst/>
          </a:prstGeom>
          <a:noFill/>
        </p:spPr>
        <p:txBody>
          <a:bodyPr wrap="none" rtlCol="0">
            <a:spAutoFit/>
          </a:bodyPr>
          <a:lstStyle/>
          <a:p>
            <a:pPr marL="342900" indent="-342900">
              <a:buFont typeface="Arial" pitchFamily="34" charset="0"/>
              <a:buChar char="•"/>
            </a:pPr>
            <a:r>
              <a:rPr lang="en-US" altLang="ko-KR" sz="2400" b="1" dirty="0" smtClean="0">
                <a:latin typeface="Trebuchet MS" pitchFamily="34" charset="0"/>
              </a:rPr>
              <a:t>Mobile Cloud Computing</a:t>
            </a:r>
            <a:endParaRPr lang="ko-KR" altLang="en-US" sz="2400" b="1" dirty="0">
              <a:latin typeface="Trebuchet MS"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467087"/>
            <a:ext cx="4266704" cy="353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6" descr="http://docs.ispconfig.org/wp-content/uploads/2010/10/user-group-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4941168"/>
            <a:ext cx="1080120"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796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obileworldmag.com/wp-content/uploads/2012/11/292630-samsung-galaxy-s-iii-at-t.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1443" y="5119307"/>
            <a:ext cx="1089589" cy="1089589"/>
          </a:xfrm>
          <a:prstGeom prst="rect">
            <a:avLst/>
          </a:prstGeom>
          <a:noFill/>
          <a:extLst>
            <a:ext uri="{909E8E84-426E-40DD-AFC4-6F175D3DCCD1}">
              <a14:hiddenFill xmlns:a14="http://schemas.microsoft.com/office/drawing/2010/main">
                <a:solidFill>
                  <a:srgbClr val="FFFFFF"/>
                </a:solidFill>
              </a14:hiddenFill>
            </a:ext>
          </a:extLst>
        </p:spPr>
      </p:pic>
      <p:sp>
        <p:nvSpPr>
          <p:cNvPr id="2" name="제목 1"/>
          <p:cNvSpPr>
            <a:spLocks noGrp="1"/>
          </p:cNvSpPr>
          <p:nvPr>
            <p:ph type="title"/>
          </p:nvPr>
        </p:nvSpPr>
        <p:spPr/>
        <p:txBody>
          <a:bodyPr/>
          <a:lstStyle/>
          <a:p>
            <a:r>
              <a:rPr lang="en-US" altLang="ko-KR" dirty="0" smtClean="0">
                <a:latin typeface="Trebuchet MS" pitchFamily="34" charset="0"/>
              </a:rPr>
              <a:t>Smart Devices (1)</a:t>
            </a:r>
            <a:endParaRPr lang="ko-KR" altLang="en-US" dirty="0">
              <a:latin typeface="Trebuchet MS" pitchFamily="34" charset="0"/>
            </a:endParaRPr>
          </a:p>
        </p:txBody>
      </p:sp>
      <p:pic>
        <p:nvPicPr>
          <p:cNvPr id="5" name="Picture 2" descr="http://media.bestofmicro.com/diy-player-gadget-concept,C-V-251887-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050" y="1699256"/>
            <a:ext cx="1800200" cy="1348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kameradigital.info/wp-content/plugins/RSSPoster_PRO/cache/5f3d7_sonypegamsc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5923" y="2373331"/>
            <a:ext cx="929157" cy="929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7504" y="680321"/>
            <a:ext cx="3413948" cy="369332"/>
          </a:xfrm>
          <a:prstGeom prst="rect">
            <a:avLst/>
          </a:prstGeom>
          <a:noFill/>
        </p:spPr>
        <p:txBody>
          <a:bodyPr wrap="none" rtlCol="0">
            <a:spAutoFit/>
          </a:bodyPr>
          <a:lstStyle/>
          <a:p>
            <a:pPr marL="342900" indent="-342900">
              <a:buFont typeface="Arial" pitchFamily="34" charset="0"/>
              <a:buChar char="•"/>
            </a:pPr>
            <a:r>
              <a:rPr lang="en-US" altLang="ko-KR" b="1" dirty="0" smtClean="0">
                <a:latin typeface="Trebuchet MS" pitchFamily="34" charset="0"/>
              </a:rPr>
              <a:t>Evolution of Smart devices</a:t>
            </a:r>
            <a:endParaRPr lang="ko-KR" altLang="en-US" b="1" i="1" dirty="0">
              <a:solidFill>
                <a:srgbClr val="0000FF"/>
              </a:solidFill>
              <a:latin typeface="Trebuchet MS" pitchFamily="34" charset="0"/>
            </a:endParaRPr>
          </a:p>
        </p:txBody>
      </p:sp>
      <p:pic>
        <p:nvPicPr>
          <p:cNvPr id="8" name="Picture 2" descr="http://i589.photobucket.com/albums/ss332/dwindle18/blackberry-8520-curv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640" y="3575701"/>
            <a:ext cx="1123034" cy="1485004"/>
          </a:xfrm>
          <a:prstGeom prst="rect">
            <a:avLst/>
          </a:prstGeom>
          <a:noFill/>
          <a:extLst>
            <a:ext uri="{909E8E84-426E-40DD-AFC4-6F175D3DCCD1}">
              <a14:hiddenFill xmlns:a14="http://schemas.microsoft.com/office/drawing/2010/main">
                <a:solidFill>
                  <a:srgbClr val="FFFFFF"/>
                </a:solidFill>
              </a14:hiddenFill>
            </a:ext>
          </a:extLst>
        </p:spPr>
      </p:pic>
      <p:sp>
        <p:nvSpPr>
          <p:cNvPr id="9" name="모서리가 둥근 직사각형 8"/>
          <p:cNvSpPr/>
          <p:nvPr/>
        </p:nvSpPr>
        <p:spPr bwMode="auto">
          <a:xfrm>
            <a:off x="184559" y="1049653"/>
            <a:ext cx="2438433" cy="505128"/>
          </a:xfrm>
          <a:prstGeom prst="round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2075" tIns="46038" rIns="92075" bIns="46038" numCol="1" rtlCol="0" anchor="ctr" anchorCtr="0" compatLnSpc="1">
            <a:prstTxWarp prst="textNoShape">
              <a:avLst/>
            </a:prstTxWarp>
          </a:bodyPr>
          <a:lstStyle/>
          <a:p>
            <a:pPr marL="0" marR="0" indent="0" algn="l" defTabSz="914400" rtl="0" eaLnBrk="1" fontAlgn="base" latinLnBrk="1" hangingPunct="1">
              <a:lnSpc>
                <a:spcPct val="90000"/>
              </a:lnSpc>
              <a:spcBef>
                <a:spcPct val="0"/>
              </a:spcBef>
              <a:spcAft>
                <a:spcPct val="0"/>
              </a:spcAft>
              <a:buClrTx/>
              <a:buSzTx/>
              <a:buFontTx/>
              <a:buNone/>
              <a:tabLst/>
            </a:pPr>
            <a:r>
              <a:rPr kumimoji="1" lang="en-US" altLang="ko-KR" sz="1800" i="0" u="none" strike="noStrike" cap="none" normalizeH="0" baseline="0" dirty="0" smtClean="0">
                <a:ln>
                  <a:noFill/>
                </a:ln>
                <a:solidFill>
                  <a:schemeClr val="tx1"/>
                </a:solidFill>
                <a:effectLst/>
                <a:latin typeface="Trebuchet MS" pitchFamily="34" charset="0"/>
                <a:ea typeface="굴림" pitchFamily="50" charset="-127"/>
                <a:cs typeface="Arial" pitchFamily="34" charset="0"/>
              </a:rPr>
              <a:t>PDA Phones: ~</a:t>
            </a:r>
            <a:r>
              <a:rPr kumimoji="1" lang="en-US" altLang="ko-KR" sz="1800" i="0" u="none" strike="noStrike" cap="none" normalizeH="0" dirty="0" smtClean="0">
                <a:ln>
                  <a:noFill/>
                </a:ln>
                <a:solidFill>
                  <a:schemeClr val="tx1"/>
                </a:solidFill>
                <a:effectLst/>
                <a:latin typeface="Trebuchet MS" pitchFamily="34" charset="0"/>
                <a:ea typeface="굴림" pitchFamily="50" charset="-127"/>
                <a:cs typeface="Arial" pitchFamily="34" charset="0"/>
              </a:rPr>
              <a:t> ‘00</a:t>
            </a:r>
            <a:r>
              <a:rPr kumimoji="1" lang="en-US" altLang="ko-KR" sz="1800" i="0" u="none" strike="noStrike" cap="none" normalizeH="0" baseline="0" dirty="0" smtClean="0">
                <a:ln>
                  <a:noFill/>
                </a:ln>
                <a:solidFill>
                  <a:schemeClr val="tx1"/>
                </a:solidFill>
                <a:effectLst/>
                <a:latin typeface="Trebuchet MS" pitchFamily="34" charset="0"/>
                <a:ea typeface="굴림" pitchFamily="50" charset="-127"/>
                <a:cs typeface="Arial" pitchFamily="34" charset="0"/>
              </a:rPr>
              <a:t> </a:t>
            </a:r>
            <a:endParaRPr kumimoji="1" lang="ko-KR" altLang="en-US" sz="1800" i="0" u="none" strike="noStrike" cap="none" normalizeH="0" baseline="0" dirty="0" smtClean="0">
              <a:ln>
                <a:noFill/>
              </a:ln>
              <a:solidFill>
                <a:schemeClr val="tx1"/>
              </a:solidFill>
              <a:effectLst/>
              <a:latin typeface="Trebuchet MS" pitchFamily="34" charset="0"/>
              <a:ea typeface="굴림" pitchFamily="50" charset="-127"/>
              <a:cs typeface="Arial" pitchFamily="34" charset="0"/>
            </a:endParaRPr>
          </a:p>
        </p:txBody>
      </p:sp>
      <p:sp>
        <p:nvSpPr>
          <p:cNvPr id="10" name="TextBox 9"/>
          <p:cNvSpPr txBox="1"/>
          <p:nvPr/>
        </p:nvSpPr>
        <p:spPr>
          <a:xfrm>
            <a:off x="484503" y="3065992"/>
            <a:ext cx="1472263" cy="338554"/>
          </a:xfrm>
          <a:prstGeom prst="rect">
            <a:avLst/>
          </a:prstGeom>
          <a:noFill/>
        </p:spPr>
        <p:txBody>
          <a:bodyPr wrap="none" rtlCol="0">
            <a:spAutoFit/>
          </a:bodyPr>
          <a:lstStyle/>
          <a:p>
            <a:r>
              <a:rPr lang="en-US" altLang="ko-KR" sz="1600" i="1" dirty="0" smtClean="0">
                <a:latin typeface="Trebuchet MS" pitchFamily="34" charset="0"/>
              </a:rPr>
              <a:t>Modular PDA </a:t>
            </a:r>
            <a:endParaRPr lang="ko-KR" altLang="en-US" sz="1600" i="1" dirty="0">
              <a:latin typeface="Trebuchet MS" pitchFamily="34" charset="0"/>
            </a:endParaRPr>
          </a:p>
        </p:txBody>
      </p:sp>
      <p:sp>
        <p:nvSpPr>
          <p:cNvPr id="11" name="TextBox 10"/>
          <p:cNvSpPr txBox="1"/>
          <p:nvPr/>
        </p:nvSpPr>
        <p:spPr>
          <a:xfrm>
            <a:off x="365782" y="4871645"/>
            <a:ext cx="1657826" cy="646331"/>
          </a:xfrm>
          <a:prstGeom prst="rect">
            <a:avLst/>
          </a:prstGeom>
          <a:noFill/>
        </p:spPr>
        <p:txBody>
          <a:bodyPr wrap="none" rtlCol="0">
            <a:spAutoFit/>
          </a:bodyPr>
          <a:lstStyle/>
          <a:p>
            <a:r>
              <a:rPr lang="en-US" altLang="ko-KR" sz="1800" i="1" dirty="0" smtClean="0">
                <a:latin typeface="Trebuchet MS" pitchFamily="34" charset="0"/>
              </a:rPr>
              <a:t>BlackBerry,</a:t>
            </a:r>
          </a:p>
          <a:p>
            <a:r>
              <a:rPr lang="en-US" altLang="ko-KR" sz="1800" i="1" dirty="0" smtClean="0">
                <a:latin typeface="Trebuchet MS" pitchFamily="34" charset="0"/>
              </a:rPr>
              <a:t>E-Mail Device</a:t>
            </a:r>
          </a:p>
        </p:txBody>
      </p:sp>
      <p:sp>
        <p:nvSpPr>
          <p:cNvPr id="12" name="모서리가 둥근 직사각형 11"/>
          <p:cNvSpPr/>
          <p:nvPr/>
        </p:nvSpPr>
        <p:spPr bwMode="auto">
          <a:xfrm>
            <a:off x="3275856" y="1049653"/>
            <a:ext cx="2518978" cy="490326"/>
          </a:xfrm>
          <a:prstGeom prst="round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2075" tIns="46038" rIns="92075" bIns="46038" numCol="1" rtlCol="0" anchor="ctr" anchorCtr="0" compatLnSpc="1">
            <a:prstTxWarp prst="textNoShape">
              <a:avLst/>
            </a:prstTxWarp>
          </a:bodyPr>
          <a:lstStyle/>
          <a:p>
            <a:pPr>
              <a:lnSpc>
                <a:spcPct val="90000"/>
              </a:lnSpc>
            </a:pPr>
            <a:r>
              <a:rPr lang="en-US" altLang="ko-KR" sz="1800" dirty="0">
                <a:latin typeface="Trebuchet MS" pitchFamily="34" charset="0"/>
                <a:cs typeface="Arial" pitchFamily="34" charset="0"/>
              </a:rPr>
              <a:t>Smart </a:t>
            </a:r>
            <a:r>
              <a:rPr lang="en-US" altLang="ko-KR" dirty="0" smtClean="0">
                <a:latin typeface="Trebuchet MS" pitchFamily="34" charset="0"/>
                <a:cs typeface="Arial" pitchFamily="34" charset="0"/>
              </a:rPr>
              <a:t>phone and Pad</a:t>
            </a:r>
            <a:r>
              <a:rPr lang="en-US" altLang="ko-KR" sz="1800" dirty="0" smtClean="0">
                <a:latin typeface="Trebuchet MS" pitchFamily="34" charset="0"/>
                <a:cs typeface="Arial" pitchFamily="34" charset="0"/>
              </a:rPr>
              <a:t>:  </a:t>
            </a:r>
          </a:p>
          <a:p>
            <a:pPr>
              <a:lnSpc>
                <a:spcPct val="90000"/>
              </a:lnSpc>
            </a:pPr>
            <a:r>
              <a:rPr lang="en-US" altLang="ko-KR" dirty="0">
                <a:latin typeface="Trebuchet MS" pitchFamily="34" charset="0"/>
                <a:cs typeface="Arial" pitchFamily="34" charset="0"/>
              </a:rPr>
              <a:t> </a:t>
            </a:r>
            <a:r>
              <a:rPr lang="en-US" altLang="ko-KR" dirty="0" smtClean="0">
                <a:latin typeface="Trebuchet MS" pitchFamily="34" charset="0"/>
                <a:cs typeface="Arial" pitchFamily="34" charset="0"/>
              </a:rPr>
              <a:t>                        </a:t>
            </a:r>
            <a:r>
              <a:rPr lang="en-US" altLang="ko-KR" sz="1800" dirty="0" smtClean="0">
                <a:latin typeface="Trebuchet MS" pitchFamily="34" charset="0"/>
                <a:cs typeface="Arial" pitchFamily="34" charset="0"/>
              </a:rPr>
              <a:t>~ ‘</a:t>
            </a:r>
            <a:r>
              <a:rPr lang="en-US" altLang="ko-KR" dirty="0" smtClean="0">
                <a:latin typeface="Trebuchet MS" pitchFamily="34" charset="0"/>
                <a:cs typeface="Arial" pitchFamily="34" charset="0"/>
              </a:rPr>
              <a:t>12</a:t>
            </a:r>
            <a:r>
              <a:rPr lang="en-US" altLang="ko-KR" sz="1800" dirty="0" smtClean="0">
                <a:latin typeface="Trebuchet MS" pitchFamily="34" charset="0"/>
                <a:cs typeface="Arial" pitchFamily="34" charset="0"/>
              </a:rPr>
              <a:t> </a:t>
            </a:r>
            <a:endParaRPr lang="ko-KR" altLang="en-US" sz="1800" dirty="0">
              <a:latin typeface="Trebuchet MS" pitchFamily="34" charset="0"/>
              <a:cs typeface="Arial" pitchFamily="34" charset="0"/>
            </a:endParaRPr>
          </a:p>
        </p:txBody>
      </p:sp>
      <p:pic>
        <p:nvPicPr>
          <p:cNvPr id="13" name="Picture 8" descr="http://cfs3.tistory.com/upload_control/download.blog?fhandle=YmxvZzkzMEBmczMudGlzdG9yeS5jb206L2F0dGFjaC8xNy8xNzEwLmdpZ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0051" y="3810377"/>
            <a:ext cx="1786188" cy="149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http://cdn.iphoneincanada.ca/wp-content/uploads/2010/11/iphone-ipad.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34796" y="1600597"/>
            <a:ext cx="2021337" cy="144958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www.techfever.net/images/wp-content/uploads/2011/02/Samsung-Galaxy-Tab-10.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46926" y="2732346"/>
            <a:ext cx="2063435" cy="14669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ile:ASUS Eee White Alt.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74269" y="5413531"/>
            <a:ext cx="1127484" cy="9677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301886" y="5708717"/>
            <a:ext cx="1088760" cy="369332"/>
          </a:xfrm>
          <a:prstGeom prst="rect">
            <a:avLst/>
          </a:prstGeom>
          <a:noFill/>
        </p:spPr>
        <p:txBody>
          <a:bodyPr wrap="none" rtlCol="0">
            <a:spAutoFit/>
          </a:bodyPr>
          <a:lstStyle/>
          <a:p>
            <a:r>
              <a:rPr lang="en-US" altLang="ko-KR" sz="1800" i="1" dirty="0" smtClean="0">
                <a:latin typeface="Trebuchet MS" pitchFamily="34" charset="0"/>
              </a:rPr>
              <a:t>Netbook</a:t>
            </a:r>
            <a:endParaRPr lang="ko-KR" altLang="en-US" sz="1800" i="1" dirty="0">
              <a:latin typeface="Trebuchet MS" pitchFamily="34" charset="0"/>
            </a:endParaRPr>
          </a:p>
        </p:txBody>
      </p:sp>
      <p:pic>
        <p:nvPicPr>
          <p:cNvPr id="19" name="Picture 6" descr="http://upload.wikimedia.org/wikipedia/en/e/e9/AppStore_ic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51937" y="1600597"/>
            <a:ext cx="6667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http://regmedia.co.uk/2010/10/05/amazon_kindle_3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94327" y="4647850"/>
            <a:ext cx="1213646" cy="15639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707904" y="5921858"/>
            <a:ext cx="915635" cy="369332"/>
          </a:xfrm>
          <a:prstGeom prst="rect">
            <a:avLst/>
          </a:prstGeom>
          <a:noFill/>
        </p:spPr>
        <p:txBody>
          <a:bodyPr wrap="none" rtlCol="0">
            <a:spAutoFit/>
          </a:bodyPr>
          <a:lstStyle/>
          <a:p>
            <a:r>
              <a:rPr lang="en-US" altLang="ko-KR" sz="1800" i="1" dirty="0" smtClean="0">
                <a:latin typeface="Trebuchet MS" pitchFamily="34" charset="0"/>
              </a:rPr>
              <a:t>e-Book</a:t>
            </a:r>
            <a:endParaRPr lang="ko-KR" altLang="en-US" sz="1800" i="1" dirty="0">
              <a:latin typeface="Trebuchet MS" pitchFamily="34" charset="0"/>
            </a:endParaRPr>
          </a:p>
        </p:txBody>
      </p:sp>
      <p:sp>
        <p:nvSpPr>
          <p:cNvPr id="23" name="TextBox 22"/>
          <p:cNvSpPr txBox="1"/>
          <p:nvPr/>
        </p:nvSpPr>
        <p:spPr>
          <a:xfrm>
            <a:off x="1774569" y="3404546"/>
            <a:ext cx="1220206" cy="646331"/>
          </a:xfrm>
          <a:prstGeom prst="rect">
            <a:avLst/>
          </a:prstGeom>
          <a:noFill/>
        </p:spPr>
        <p:txBody>
          <a:bodyPr wrap="none" rtlCol="0">
            <a:spAutoFit/>
          </a:bodyPr>
          <a:lstStyle/>
          <a:p>
            <a:r>
              <a:rPr lang="en-US" altLang="ko-KR" sz="1800" i="1" dirty="0" smtClean="0">
                <a:latin typeface="Trebuchet MS" pitchFamily="34" charset="0"/>
              </a:rPr>
              <a:t>Notebook</a:t>
            </a:r>
          </a:p>
          <a:p>
            <a:r>
              <a:rPr lang="en-US" altLang="ko-KR" sz="1800" i="1" dirty="0" smtClean="0">
                <a:latin typeface="Trebuchet MS" pitchFamily="34" charset="0"/>
              </a:rPr>
              <a:t>PC</a:t>
            </a:r>
            <a:endParaRPr lang="ko-KR" altLang="en-US" sz="1800" i="1" dirty="0">
              <a:latin typeface="Trebuchet MS" pitchFamily="34" charset="0"/>
            </a:endParaRPr>
          </a:p>
        </p:txBody>
      </p:sp>
      <p:cxnSp>
        <p:nvCxnSpPr>
          <p:cNvPr id="24" name="직선 화살표 연결선 23"/>
          <p:cNvCxnSpPr>
            <a:endCxn id="12" idx="1"/>
          </p:cNvCxnSpPr>
          <p:nvPr/>
        </p:nvCxnSpPr>
        <p:spPr bwMode="auto">
          <a:xfrm>
            <a:off x="2638396" y="1294816"/>
            <a:ext cx="637460" cy="0"/>
          </a:xfrm>
          <a:prstGeom prst="straightConnector1">
            <a:avLst/>
          </a:prstGeom>
          <a:solidFill>
            <a:srgbClr val="FFFF99"/>
          </a:solidFill>
          <a:ln w="38100" cap="flat" cmpd="sng" algn="ctr">
            <a:solidFill>
              <a:schemeClr val="tx1"/>
            </a:solidFill>
            <a:prstDash val="solid"/>
            <a:round/>
            <a:headEnd type="none" w="med" len="med"/>
            <a:tailEnd type="arrow"/>
          </a:ln>
          <a:effectLst/>
        </p:spPr>
      </p:cxnSp>
      <p:sp>
        <p:nvSpPr>
          <p:cNvPr id="25" name="모서리가 둥근 직사각형 24"/>
          <p:cNvSpPr/>
          <p:nvPr/>
        </p:nvSpPr>
        <p:spPr bwMode="auto">
          <a:xfrm>
            <a:off x="6294376" y="1049653"/>
            <a:ext cx="2670112" cy="455013"/>
          </a:xfrm>
          <a:prstGeom prst="round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cap="flat" cmpd="sng" algn="ctr">
            <a:solidFill>
              <a:schemeClr val="tx1"/>
            </a:solidFill>
            <a:prstDash val="solid"/>
            <a:round/>
            <a:headEnd type="none" w="med" len="med"/>
            <a:tailEnd type="none" w="med" len="med"/>
          </a:ln>
          <a:effectLst/>
          <a:scene3d>
            <a:camera prst="orthographicFront"/>
            <a:lightRig rig="threePt" dir="t"/>
          </a:scene3d>
          <a:sp3d>
            <a:bevelT w="114300" prst="artDeco"/>
          </a:sp3d>
        </p:spPr>
        <p:txBody>
          <a:bodyPr vert="horz" wrap="square" lIns="92075" tIns="46038" rIns="92075" bIns="46038" numCol="1" rtlCol="0" anchor="ctr" anchorCtr="0" compatLnSpc="1">
            <a:prstTxWarp prst="textNoShape">
              <a:avLst/>
            </a:prstTxWarp>
          </a:bodyPr>
          <a:lstStyle/>
          <a:p>
            <a:pPr>
              <a:lnSpc>
                <a:spcPct val="90000"/>
              </a:lnSpc>
            </a:pPr>
            <a:r>
              <a:rPr lang="en-US" altLang="ko-KR" sz="1800" dirty="0">
                <a:latin typeface="Trebuchet MS" pitchFamily="34" charset="0"/>
                <a:cs typeface="Arial" pitchFamily="34" charset="0"/>
              </a:rPr>
              <a:t>Smart </a:t>
            </a:r>
            <a:r>
              <a:rPr lang="en-US" altLang="ko-KR" sz="1800" dirty="0" smtClean="0">
                <a:latin typeface="Trebuchet MS" pitchFamily="34" charset="0"/>
                <a:cs typeface="Arial" pitchFamily="34" charset="0"/>
              </a:rPr>
              <a:t>Appliance: ~ ?? </a:t>
            </a:r>
            <a:endParaRPr lang="ko-KR" altLang="en-US" sz="1800" dirty="0">
              <a:latin typeface="Trebuchet MS" pitchFamily="34" charset="0"/>
              <a:cs typeface="Arial" pitchFamily="34" charset="0"/>
            </a:endParaRPr>
          </a:p>
        </p:txBody>
      </p:sp>
      <p:cxnSp>
        <p:nvCxnSpPr>
          <p:cNvPr id="26" name="직선 화살표 연결선 25"/>
          <p:cNvCxnSpPr/>
          <p:nvPr/>
        </p:nvCxnSpPr>
        <p:spPr bwMode="auto">
          <a:xfrm flipV="1">
            <a:off x="5779698" y="1335797"/>
            <a:ext cx="514678" cy="1297"/>
          </a:xfrm>
          <a:prstGeom prst="straightConnector1">
            <a:avLst/>
          </a:prstGeom>
          <a:solidFill>
            <a:srgbClr val="FFFF99"/>
          </a:solidFill>
          <a:ln w="38100" cap="flat" cmpd="sng" algn="ctr">
            <a:solidFill>
              <a:schemeClr val="tx1"/>
            </a:solidFill>
            <a:prstDash val="solid"/>
            <a:round/>
            <a:headEnd type="none" w="med" len="med"/>
            <a:tailEnd type="arrow"/>
          </a:ln>
          <a:effectLst/>
        </p:spPr>
      </p:cxnSp>
      <p:pic>
        <p:nvPicPr>
          <p:cNvPr id="28" name="Picture 6" descr="http://t1.gstatic.com/images?q=tbn:ANd9GcTpr-tNe4MyGYwXiR_fq2XCrCSobJYx9Ib9mFDUk9FS2IJEjxG7g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25503" y="2276872"/>
            <a:ext cx="2448272" cy="11385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www.partselect.com/JustForFun/Images/ps_jff_digital_media_refrigerato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25555" y="3691868"/>
            <a:ext cx="805565" cy="15012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cdn.ubergizmo.com/photos/2010/7/Indesit_washer_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812360" y="3603940"/>
            <a:ext cx="803363" cy="142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mobilized.allthingsd.com/files/2010/12/Samsung-Galaxy-Player.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94564" y="4263561"/>
            <a:ext cx="418876" cy="7685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upload.wikimedia.org/wikipedia/en/6/6e/Android_Market.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585312" y="3404546"/>
            <a:ext cx="859015" cy="85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LG Optimus 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flipH="1">
            <a:off x="5147828" y="3909777"/>
            <a:ext cx="1294011" cy="109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320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Smart Devices </a:t>
            </a:r>
            <a:r>
              <a:rPr lang="en-US" altLang="ko-KR" dirty="0" smtClean="0">
                <a:latin typeface="Trebuchet MS" pitchFamily="34" charset="0"/>
              </a:rPr>
              <a:t>(2)</a:t>
            </a:r>
            <a:endParaRPr lang="ko-KR" altLang="en-US" dirty="0"/>
          </a:p>
        </p:txBody>
      </p:sp>
      <p:pic>
        <p:nvPicPr>
          <p:cNvPr id="10" name="Picture 2" descr="http://androidheadlines.com/wp-content/uploads/2011/01/samsung_4G_LTE_smartph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47" y="2505514"/>
            <a:ext cx="4773572" cy="35157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gforgames.com/wp-content/uploads/2011/02/lg-optimus-3d-overview-specs-release-d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533582"/>
            <a:ext cx="3179815" cy="238486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5496" y="937859"/>
            <a:ext cx="5068632" cy="369332"/>
          </a:xfrm>
          <a:prstGeom prst="rect">
            <a:avLst/>
          </a:prstGeom>
          <a:noFill/>
        </p:spPr>
        <p:txBody>
          <a:bodyPr wrap="none" rtlCol="0">
            <a:spAutoFit/>
          </a:bodyPr>
          <a:lstStyle/>
          <a:p>
            <a:pPr marL="342900" indent="-342900">
              <a:buFont typeface="Arial" pitchFamily="34" charset="0"/>
              <a:buChar char="•"/>
            </a:pPr>
            <a:r>
              <a:rPr lang="en-US" altLang="ko-KR" b="1" dirty="0" smtClean="0">
                <a:latin typeface="Trebuchet MS" pitchFamily="34" charset="0"/>
              </a:rPr>
              <a:t>The Smart Phone, </a:t>
            </a:r>
            <a:r>
              <a:rPr lang="en-US" altLang="ko-KR" b="1" i="1" dirty="0" smtClean="0">
                <a:latin typeface="Trebuchet MS" pitchFamily="34" charset="0"/>
              </a:rPr>
              <a:t>Video-oriented</a:t>
            </a:r>
            <a:r>
              <a:rPr lang="en-US" altLang="ko-KR" b="1" dirty="0" smtClean="0">
                <a:latin typeface="Trebuchet MS" pitchFamily="34" charset="0"/>
              </a:rPr>
              <a:t> Device?</a:t>
            </a:r>
            <a:endParaRPr lang="ko-KR" altLang="en-US" b="1" i="1" dirty="0">
              <a:solidFill>
                <a:srgbClr val="0000FF"/>
              </a:solidFill>
              <a:latin typeface="Trebuchet MS" pitchFamily="34" charset="0"/>
            </a:endParaRPr>
          </a:p>
        </p:txBody>
      </p:sp>
      <p:sp>
        <p:nvSpPr>
          <p:cNvPr id="13" name="TextBox 12"/>
          <p:cNvSpPr txBox="1"/>
          <p:nvPr/>
        </p:nvSpPr>
        <p:spPr>
          <a:xfrm>
            <a:off x="5569910" y="1988840"/>
            <a:ext cx="3116559" cy="2031325"/>
          </a:xfrm>
          <a:prstGeom prst="rect">
            <a:avLst/>
          </a:prstGeom>
          <a:noFill/>
        </p:spPr>
        <p:txBody>
          <a:bodyPr wrap="none" rtlCol="0">
            <a:spAutoFit/>
          </a:bodyPr>
          <a:lstStyle/>
          <a:p>
            <a:pPr marL="342900" indent="-342900">
              <a:buFontTx/>
              <a:buChar char="-"/>
            </a:pPr>
            <a:r>
              <a:rPr lang="en-US" altLang="ko-KR" sz="1800" dirty="0" smtClean="0">
                <a:latin typeface="Trebuchet MS" pitchFamily="34" charset="0"/>
              </a:rPr>
              <a:t>3D video recording</a:t>
            </a:r>
          </a:p>
          <a:p>
            <a:pPr marL="342900" indent="-342900">
              <a:buFontTx/>
              <a:buChar char="-"/>
            </a:pPr>
            <a:r>
              <a:rPr lang="en-US" altLang="ko-KR" sz="1800" dirty="0" smtClean="0">
                <a:latin typeface="Trebuchet MS" pitchFamily="34" charset="0"/>
              </a:rPr>
              <a:t>3D contents</a:t>
            </a:r>
          </a:p>
          <a:p>
            <a:r>
              <a:rPr lang="en-US" altLang="ko-KR" sz="1800" dirty="0">
                <a:latin typeface="Trebuchet MS" pitchFamily="34" charset="0"/>
              </a:rPr>
              <a:t> </a:t>
            </a:r>
            <a:r>
              <a:rPr lang="en-US" altLang="ko-KR" sz="1800" dirty="0" smtClean="0">
                <a:latin typeface="Trebuchet MS" pitchFamily="34" charset="0"/>
              </a:rPr>
              <a:t>     (UCC, </a:t>
            </a:r>
            <a:r>
              <a:rPr lang="en-US" altLang="ko-KR" sz="1800" dirty="0" err="1" smtClean="0">
                <a:latin typeface="Trebuchet MS" pitchFamily="34" charset="0"/>
              </a:rPr>
              <a:t>Indep</a:t>
            </a:r>
            <a:r>
              <a:rPr lang="en-US" altLang="ko-KR" sz="1800" dirty="0" smtClean="0">
                <a:latin typeface="Trebuchet MS" pitchFamily="34" charset="0"/>
              </a:rPr>
              <a:t>. Films, CF)</a:t>
            </a:r>
          </a:p>
          <a:p>
            <a:pPr marL="342900" indent="-342900">
              <a:buFontTx/>
              <a:buChar char="-"/>
            </a:pPr>
            <a:r>
              <a:rPr lang="en-US" altLang="ko-KR" sz="1800" dirty="0" smtClean="0">
                <a:latin typeface="Trebuchet MS" pitchFamily="34" charset="0"/>
              </a:rPr>
              <a:t>Quad  Core</a:t>
            </a:r>
          </a:p>
          <a:p>
            <a:pPr marL="342900" indent="-342900">
              <a:buFontTx/>
              <a:buChar char="-"/>
            </a:pPr>
            <a:r>
              <a:rPr lang="en-US" altLang="ko-KR" sz="1800" dirty="0" smtClean="0">
                <a:latin typeface="Trebuchet MS" pitchFamily="34" charset="0"/>
              </a:rPr>
              <a:t>4.5/5’’ display</a:t>
            </a:r>
          </a:p>
          <a:p>
            <a:pPr marL="342900" indent="-342900">
              <a:buFontTx/>
              <a:buChar char="-"/>
            </a:pPr>
            <a:r>
              <a:rPr lang="en-US" altLang="ko-KR" sz="1800" dirty="0" smtClean="0">
                <a:latin typeface="Trebuchet MS" pitchFamily="34" charset="0"/>
              </a:rPr>
              <a:t>Full HD quality</a:t>
            </a:r>
          </a:p>
          <a:p>
            <a:pPr marL="342900" indent="-342900">
              <a:buFontTx/>
              <a:buChar char="-"/>
            </a:pPr>
            <a:r>
              <a:rPr lang="en-US" altLang="ko-KR" dirty="0" smtClean="0">
                <a:latin typeface="Trebuchet MS" pitchFamily="34" charset="0"/>
              </a:rPr>
              <a:t>HTML full browser</a:t>
            </a:r>
            <a:endParaRPr lang="ko-KR" altLang="en-US" sz="1800" dirty="0">
              <a:latin typeface="Trebuchet MS" pitchFamily="34" charset="0"/>
            </a:endParaRPr>
          </a:p>
        </p:txBody>
      </p:sp>
      <p:sp>
        <p:nvSpPr>
          <p:cNvPr id="14" name="TextBox 13"/>
          <p:cNvSpPr txBox="1"/>
          <p:nvPr/>
        </p:nvSpPr>
        <p:spPr>
          <a:xfrm>
            <a:off x="5508104" y="4509120"/>
            <a:ext cx="3717684" cy="1431161"/>
          </a:xfrm>
          <a:prstGeom prst="rect">
            <a:avLst/>
          </a:prstGeom>
          <a:noFill/>
        </p:spPr>
        <p:txBody>
          <a:bodyPr wrap="none" rtlCol="0">
            <a:spAutoFit/>
          </a:bodyPr>
          <a:lstStyle/>
          <a:p>
            <a:pPr>
              <a:spcBef>
                <a:spcPts val="600"/>
              </a:spcBef>
            </a:pPr>
            <a:r>
              <a:rPr lang="en-US" altLang="ko-KR" sz="1800" i="1" dirty="0" smtClean="0">
                <a:latin typeface="Trebuchet MS" pitchFamily="34" charset="0"/>
              </a:rPr>
              <a:t>Demand for video applications </a:t>
            </a:r>
          </a:p>
          <a:p>
            <a:pPr>
              <a:spcBef>
                <a:spcPts val="600"/>
              </a:spcBef>
            </a:pPr>
            <a:r>
              <a:rPr lang="en-US" altLang="ko-KR" sz="1800" i="1" dirty="0" smtClean="0">
                <a:latin typeface="Trebuchet MS" pitchFamily="34" charset="0"/>
              </a:rPr>
              <a:t>will be continuously </a:t>
            </a:r>
          </a:p>
          <a:p>
            <a:pPr>
              <a:spcBef>
                <a:spcPts val="600"/>
              </a:spcBef>
            </a:pPr>
            <a:r>
              <a:rPr lang="en-US" altLang="ko-KR" sz="1800" i="1" dirty="0" smtClean="0">
                <a:latin typeface="Trebuchet MS" pitchFamily="34" charset="0"/>
              </a:rPr>
              <a:t>increased with the high-end </a:t>
            </a:r>
          </a:p>
          <a:p>
            <a:pPr>
              <a:spcBef>
                <a:spcPts val="600"/>
              </a:spcBef>
            </a:pPr>
            <a:r>
              <a:rPr lang="en-US" altLang="ko-KR" sz="1800" i="1" dirty="0" smtClean="0">
                <a:latin typeface="Trebuchet MS" pitchFamily="34" charset="0"/>
              </a:rPr>
              <a:t>smart phone and faster network</a:t>
            </a:r>
            <a:endParaRPr lang="ko-KR" altLang="en-US" sz="1800" i="1" dirty="0">
              <a:latin typeface="Trebuchet MS" pitchFamily="34" charset="0"/>
            </a:endParaRPr>
          </a:p>
        </p:txBody>
      </p:sp>
    </p:spTree>
    <p:extLst>
      <p:ext uri="{BB962C8B-B14F-4D97-AF65-F5344CB8AC3E}">
        <p14:creationId xmlns:p14="http://schemas.microsoft.com/office/powerpoint/2010/main" val="245526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Unlimited Data Use</a:t>
            </a:r>
            <a:endParaRPr lang="ko-KR" altLang="en-US"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6</a:t>
            </a:fld>
            <a:endParaRPr lang="en-US" altLang="ko-KR" sz="1000">
              <a:ea typeface="HY헤드라인M" pitchFamily="18" charset="-127"/>
            </a:endParaRPr>
          </a:p>
        </p:txBody>
      </p:sp>
      <p:sp>
        <p:nvSpPr>
          <p:cNvPr id="5" name="TextBox 4"/>
          <p:cNvSpPr txBox="1"/>
          <p:nvPr/>
        </p:nvSpPr>
        <p:spPr>
          <a:xfrm>
            <a:off x="317882" y="1268760"/>
            <a:ext cx="9157122" cy="2031325"/>
          </a:xfrm>
          <a:prstGeom prst="rect">
            <a:avLst/>
          </a:prstGeom>
          <a:noFill/>
        </p:spPr>
        <p:txBody>
          <a:bodyPr wrap="none" rtlCol="0">
            <a:spAutoFit/>
          </a:bodyPr>
          <a:lstStyle/>
          <a:p>
            <a:pPr marL="285750" indent="-285750">
              <a:buFont typeface="Wingdings" pitchFamily="2" charset="2"/>
              <a:buChar char="§"/>
            </a:pPr>
            <a:r>
              <a:rPr lang="en-US" altLang="ko-KR" sz="1800" dirty="0" smtClean="0">
                <a:latin typeface="Trebuchet MS" pitchFamily="34" charset="0"/>
              </a:rPr>
              <a:t>Unexpected rush, 3G/LTE network was not designed for mobile broadband….</a:t>
            </a:r>
          </a:p>
          <a:p>
            <a:pPr marL="742950" lvl="1" indent="-285750">
              <a:buFont typeface="Wingdings" pitchFamily="2" charset="2"/>
              <a:buChar char="§"/>
            </a:pPr>
            <a:r>
              <a:rPr lang="en-US" altLang="ko-KR" dirty="0" smtClean="0">
                <a:latin typeface="Trebuchet MS" pitchFamily="34" charset="0"/>
              </a:rPr>
              <a:t>May be LTE-advanced</a:t>
            </a:r>
          </a:p>
          <a:p>
            <a:pPr marL="285750" indent="-285750">
              <a:buFont typeface="Wingdings" pitchFamily="2" charset="2"/>
              <a:buChar char="§"/>
            </a:pPr>
            <a:r>
              <a:rPr lang="en-US" altLang="ko-KR" dirty="0" smtClean="0">
                <a:latin typeface="Trebuchet MS" pitchFamily="34" charset="0"/>
              </a:rPr>
              <a:t>The </a:t>
            </a:r>
            <a:r>
              <a:rPr lang="en-US" altLang="ko-KR" dirty="0">
                <a:latin typeface="Trebuchet MS" pitchFamily="34" charset="0"/>
              </a:rPr>
              <a:t>smart phones make people to use the wireless network just as </a:t>
            </a:r>
            <a:r>
              <a:rPr lang="en-US" altLang="ko-KR" dirty="0" smtClean="0">
                <a:latin typeface="Trebuchet MS" pitchFamily="34" charset="0"/>
              </a:rPr>
              <a:t>they </a:t>
            </a:r>
          </a:p>
          <a:p>
            <a:r>
              <a:rPr lang="en-US" altLang="ko-KR" dirty="0">
                <a:latin typeface="Trebuchet MS" pitchFamily="34" charset="0"/>
              </a:rPr>
              <a:t> </a:t>
            </a:r>
            <a:r>
              <a:rPr lang="en-US" altLang="ko-KR" dirty="0" smtClean="0">
                <a:latin typeface="Trebuchet MS" pitchFamily="34" charset="0"/>
              </a:rPr>
              <a:t>    would use their fixed broadband line at home….</a:t>
            </a:r>
          </a:p>
          <a:p>
            <a:pPr marL="285750" indent="-285750">
              <a:buFont typeface="Wingdings" pitchFamily="2" charset="2"/>
              <a:buChar char="§"/>
            </a:pPr>
            <a:r>
              <a:rPr lang="en-US" altLang="ko-KR" dirty="0" smtClean="0">
                <a:latin typeface="Trebuchet MS" pitchFamily="34" charset="0"/>
              </a:rPr>
              <a:t>Around 10</a:t>
            </a:r>
            <a:r>
              <a:rPr lang="en-US" altLang="ko-KR" dirty="0">
                <a:latin typeface="Trebuchet MS" pitchFamily="34" charset="0"/>
              </a:rPr>
              <a:t>% heavy-user traffic takes up </a:t>
            </a:r>
            <a:r>
              <a:rPr lang="en-US" altLang="ko-KR" dirty="0" smtClean="0">
                <a:latin typeface="Trebuchet MS" pitchFamily="34" charset="0"/>
              </a:rPr>
              <a:t>more than 93</a:t>
            </a:r>
            <a:r>
              <a:rPr lang="en-US" altLang="ko-KR" dirty="0">
                <a:latin typeface="Trebuchet MS" pitchFamily="34" charset="0"/>
              </a:rPr>
              <a:t>% of total </a:t>
            </a:r>
            <a:r>
              <a:rPr lang="en-US" altLang="ko-KR" dirty="0" smtClean="0">
                <a:latin typeface="Trebuchet MS" pitchFamily="34" charset="0"/>
              </a:rPr>
              <a:t>3G/LTE traffic.</a:t>
            </a:r>
          </a:p>
          <a:p>
            <a:pPr marL="285750" indent="-285750">
              <a:buFont typeface="Wingdings" pitchFamily="2" charset="2"/>
              <a:buChar char="§"/>
            </a:pPr>
            <a:r>
              <a:rPr lang="en-US" altLang="ko-KR" dirty="0" smtClean="0">
                <a:latin typeface="Trebuchet MS" pitchFamily="34" charset="0"/>
              </a:rPr>
              <a:t>How to solve ….. </a:t>
            </a:r>
            <a:endParaRPr lang="ko-KR" altLang="en-US" dirty="0">
              <a:latin typeface="Trebuchet MS" pitchFamily="34" charset="0"/>
            </a:endParaRPr>
          </a:p>
          <a:p>
            <a:endParaRPr lang="ko-KR" altLang="en-US" dirty="0">
              <a:latin typeface="Trebuchet MS" pitchFamily="34" charset="0"/>
            </a:endParaRPr>
          </a:p>
        </p:txBody>
      </p:sp>
      <p:sp>
        <p:nvSpPr>
          <p:cNvPr id="7" name="직사각형 6"/>
          <p:cNvSpPr/>
          <p:nvPr/>
        </p:nvSpPr>
        <p:spPr>
          <a:xfrm>
            <a:off x="107504" y="879030"/>
            <a:ext cx="7920880" cy="369332"/>
          </a:xfrm>
          <a:prstGeom prst="rect">
            <a:avLst/>
          </a:prstGeom>
        </p:spPr>
        <p:txBody>
          <a:bodyPr wrap="square">
            <a:spAutoFit/>
          </a:bodyPr>
          <a:lstStyle/>
          <a:p>
            <a:pPr marL="342900" indent="-342900">
              <a:buFont typeface="Arial" pitchFamily="34" charset="0"/>
              <a:buChar char="•"/>
            </a:pPr>
            <a:r>
              <a:rPr lang="en-US" altLang="ko-KR" b="1" dirty="0">
                <a:latin typeface="Trebuchet MS" pitchFamily="34" charset="0"/>
              </a:rPr>
              <a:t>Data E</a:t>
            </a:r>
            <a:r>
              <a:rPr lang="en-US" altLang="ko-KR" b="1" dirty="0" smtClean="0">
                <a:latin typeface="Trebuchet MS" pitchFamily="34" charset="0"/>
              </a:rPr>
              <a:t>xplosion, Mixed Blessing </a:t>
            </a:r>
            <a:r>
              <a:rPr lang="en-US" altLang="ko-KR" b="1" dirty="0">
                <a:latin typeface="Trebuchet MS" pitchFamily="34" charset="0"/>
              </a:rPr>
              <a:t>for </a:t>
            </a:r>
            <a:r>
              <a:rPr lang="en-US" altLang="ko-KR" b="1" dirty="0" smtClean="0">
                <a:latin typeface="Trebuchet MS" pitchFamily="34" charset="0"/>
              </a:rPr>
              <a:t>Mobile Telecoms</a:t>
            </a:r>
            <a:endParaRPr lang="ko-KR" altLang="en-US" b="1" dirty="0">
              <a:latin typeface="Trebuchet MS" pitchFamily="34" charset="0"/>
            </a:endParaRPr>
          </a:p>
        </p:txBody>
      </p:sp>
      <p:pic>
        <p:nvPicPr>
          <p:cNvPr id="8" name="Picture 2" descr="http://droidandmacapps.com/revsoftware/uploadfiles/product_img11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285646"/>
            <a:ext cx="1505924" cy="11765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zatznotfunny.com/wordpress/wp-content/uploads/2010/09/RadioTime-TuneIn-Radio-app-android-420x3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3285646"/>
            <a:ext cx="355804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cache.ohinternet.com/images/e/ef/Youtub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5868" y="4581127"/>
            <a:ext cx="3015146" cy="1744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345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latin typeface="Trebuchet MS" pitchFamily="34" charset="0"/>
              </a:rPr>
              <a:t>Data Explosion (1)</a:t>
            </a:r>
            <a:endParaRPr lang="ko-KR" altLang="en-US" dirty="0">
              <a:latin typeface="Trebuchet MS" pitchFamily="34" charset="0"/>
            </a:endParaRPr>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7</a:t>
            </a:fld>
            <a:endParaRPr lang="en-US" altLang="ko-KR" sz="1000">
              <a:ea typeface="HY헤드라인M" pitchFamily="18" charset="-127"/>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764" y="1209417"/>
            <a:ext cx="4608512" cy="247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5"/>
          <p:cNvSpPr/>
          <p:nvPr/>
        </p:nvSpPr>
        <p:spPr>
          <a:xfrm>
            <a:off x="56595" y="692696"/>
            <a:ext cx="8398995" cy="369332"/>
          </a:xfrm>
          <a:prstGeom prst="rect">
            <a:avLst/>
          </a:prstGeom>
        </p:spPr>
        <p:txBody>
          <a:bodyPr wrap="square">
            <a:spAutoFit/>
          </a:bodyPr>
          <a:lstStyle/>
          <a:p>
            <a:pPr marL="342900" indent="-342900">
              <a:buFont typeface="Arial" pitchFamily="34" charset="0"/>
              <a:buChar char="•"/>
            </a:pPr>
            <a:r>
              <a:rPr lang="en-US" altLang="ko-KR" b="1" dirty="0" smtClean="0">
                <a:latin typeface="Trebuchet MS" pitchFamily="34" charset="0"/>
              </a:rPr>
              <a:t>Data Big Bang in Mobile Universe</a:t>
            </a:r>
            <a:endParaRPr lang="ko-KR" altLang="en-US" b="1" dirty="0">
              <a:latin typeface="Trebuchet MS" pitchFamily="34" charset="0"/>
            </a:endParaRPr>
          </a:p>
        </p:txBody>
      </p:sp>
      <p:sp>
        <p:nvSpPr>
          <p:cNvPr id="7" name="직사각형 6"/>
          <p:cNvSpPr/>
          <p:nvPr/>
        </p:nvSpPr>
        <p:spPr>
          <a:xfrm>
            <a:off x="267117" y="1024723"/>
            <a:ext cx="6699839" cy="369332"/>
          </a:xfrm>
          <a:prstGeom prst="rect">
            <a:avLst/>
          </a:prstGeom>
        </p:spPr>
        <p:txBody>
          <a:bodyPr wrap="square">
            <a:spAutoFit/>
          </a:bodyPr>
          <a:lstStyle/>
          <a:p>
            <a:r>
              <a:rPr lang="en-US" altLang="ko-KR" sz="1800" dirty="0" smtClean="0">
                <a:latin typeface="Trebuchet MS" pitchFamily="34" charset="0"/>
              </a:rPr>
              <a:t>- Forecasted </a:t>
            </a:r>
            <a:r>
              <a:rPr lang="en-US" altLang="ko-KR" sz="1800" dirty="0">
                <a:latin typeface="Trebuchet MS" pitchFamily="34" charset="0"/>
              </a:rPr>
              <a:t>m</a:t>
            </a:r>
            <a:r>
              <a:rPr lang="en-US" altLang="ko-KR" sz="1800" dirty="0" smtClean="0">
                <a:latin typeface="Trebuchet MS" pitchFamily="34" charset="0"/>
              </a:rPr>
              <a:t>obile </a:t>
            </a:r>
            <a:r>
              <a:rPr lang="en-US" altLang="ko-KR" sz="1800" dirty="0">
                <a:latin typeface="Trebuchet MS" pitchFamily="34" charset="0"/>
              </a:rPr>
              <a:t>d</a:t>
            </a:r>
            <a:r>
              <a:rPr lang="en-US" altLang="ko-KR" sz="1800" dirty="0" smtClean="0">
                <a:latin typeface="Trebuchet MS" pitchFamily="34" charset="0"/>
              </a:rPr>
              <a:t>ata </a:t>
            </a:r>
            <a:r>
              <a:rPr lang="en-US" altLang="ko-KR" sz="1800" dirty="0">
                <a:latin typeface="Trebuchet MS" pitchFamily="34" charset="0"/>
              </a:rPr>
              <a:t>t</a:t>
            </a:r>
            <a:r>
              <a:rPr lang="en-US" altLang="ko-KR" sz="1800" dirty="0" smtClean="0">
                <a:latin typeface="Trebuchet MS" pitchFamily="34" charset="0"/>
              </a:rPr>
              <a:t>raffic in North </a:t>
            </a:r>
            <a:r>
              <a:rPr lang="en-US" altLang="ko-KR" sz="1800" dirty="0">
                <a:latin typeface="Trebuchet MS" pitchFamily="34" charset="0"/>
              </a:rPr>
              <a:t>America</a:t>
            </a:r>
            <a:endParaRPr lang="ko-KR" altLang="en-US" sz="1800" dirty="0">
              <a:latin typeface="Trebuchet MS" pitchFamily="34" charset="0"/>
            </a:endParaRPr>
          </a:p>
        </p:txBody>
      </p:sp>
      <p:sp>
        <p:nvSpPr>
          <p:cNvPr id="9" name="TextBox 8"/>
          <p:cNvSpPr txBox="1"/>
          <p:nvPr/>
        </p:nvSpPr>
        <p:spPr>
          <a:xfrm>
            <a:off x="5220072" y="1844824"/>
            <a:ext cx="4050596" cy="1200329"/>
          </a:xfrm>
          <a:prstGeom prst="rect">
            <a:avLst/>
          </a:prstGeom>
          <a:noFill/>
        </p:spPr>
        <p:txBody>
          <a:bodyPr wrap="none" rtlCol="0">
            <a:spAutoFit/>
          </a:bodyPr>
          <a:lstStyle/>
          <a:p>
            <a:r>
              <a:rPr lang="en-US" altLang="ko-KR" sz="1800" i="1" dirty="0" smtClean="0">
                <a:latin typeface="Trebuchet MS" pitchFamily="34" charset="0"/>
              </a:rPr>
              <a:t>Approximately x 50 increase </a:t>
            </a:r>
          </a:p>
          <a:p>
            <a:r>
              <a:rPr lang="en-US" altLang="ko-KR" sz="1800" i="1" dirty="0" smtClean="0">
                <a:latin typeface="Trebuchet MS" pitchFamily="34" charset="0"/>
              </a:rPr>
              <a:t>in mobile data traffic over 5 years </a:t>
            </a:r>
          </a:p>
          <a:p>
            <a:r>
              <a:rPr lang="en-US" altLang="ko-KR" sz="1800" i="1" dirty="0" smtClean="0">
                <a:latin typeface="Trebuchet MS" pitchFamily="34" charset="0"/>
              </a:rPr>
              <a:t>since inception of smart phones </a:t>
            </a:r>
          </a:p>
          <a:p>
            <a:r>
              <a:rPr lang="en-US" altLang="ko-KR" sz="1800" i="1" dirty="0" smtClean="0">
                <a:latin typeface="Trebuchet MS" pitchFamily="34" charset="0"/>
              </a:rPr>
              <a:t>to the market in US</a:t>
            </a:r>
            <a:endParaRPr lang="ko-KR" altLang="en-US" sz="1800" i="1" dirty="0">
              <a:latin typeface="Trebuchet MS" pitchFamily="34" charset="0"/>
            </a:endParaRPr>
          </a:p>
        </p:txBody>
      </p:sp>
      <p:sp>
        <p:nvSpPr>
          <p:cNvPr id="11" name="TextBox 10"/>
          <p:cNvSpPr txBox="1"/>
          <p:nvPr/>
        </p:nvSpPr>
        <p:spPr>
          <a:xfrm>
            <a:off x="4997231" y="5661248"/>
            <a:ext cx="4125617" cy="369332"/>
          </a:xfrm>
          <a:prstGeom prst="rect">
            <a:avLst/>
          </a:prstGeom>
          <a:noFill/>
        </p:spPr>
        <p:txBody>
          <a:bodyPr wrap="none" rtlCol="0">
            <a:spAutoFit/>
          </a:bodyPr>
          <a:lstStyle/>
          <a:p>
            <a:r>
              <a:rPr lang="en-US" altLang="ko-KR" sz="1800" dirty="0" smtClean="0">
                <a:latin typeface="Trebuchet MS" pitchFamily="34" charset="0"/>
              </a:rPr>
              <a:t>- </a:t>
            </a:r>
            <a:r>
              <a:rPr lang="en-US" altLang="ko-KR" dirty="0" smtClean="0">
                <a:latin typeface="Trebuchet MS" pitchFamily="34" charset="0"/>
              </a:rPr>
              <a:t>Active Mobile App Users Worldwide</a:t>
            </a:r>
            <a:endParaRPr lang="ko-KR" altLang="en-US" sz="1800" dirty="0">
              <a:latin typeface="Trebuchet MS"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7278" y="3789040"/>
            <a:ext cx="3211512" cy="273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230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Data Explosion </a:t>
            </a:r>
            <a:r>
              <a:rPr lang="en-US" altLang="ko-KR" dirty="0" smtClean="0">
                <a:latin typeface="Trebuchet MS" pitchFamily="34" charset="0"/>
              </a:rPr>
              <a:t>(3)</a:t>
            </a:r>
            <a:endParaRPr lang="ko-KR" altLang="en-US" dirty="0"/>
          </a:p>
        </p:txBody>
      </p:sp>
      <p:pic>
        <p:nvPicPr>
          <p:cNvPr id="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23" y="692696"/>
            <a:ext cx="8901113"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89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Trebuchet MS" pitchFamily="34" charset="0"/>
              </a:rPr>
              <a:t>Data Explosion </a:t>
            </a:r>
            <a:r>
              <a:rPr lang="en-US" altLang="ko-KR" dirty="0" smtClean="0">
                <a:latin typeface="Trebuchet MS" pitchFamily="34" charset="0"/>
              </a:rPr>
              <a:t>(2)</a:t>
            </a:r>
            <a:endParaRPr lang="ko-KR" altLang="en-US" dirty="0"/>
          </a:p>
        </p:txBody>
      </p:sp>
      <p:sp>
        <p:nvSpPr>
          <p:cNvPr id="4" name="슬라이드 번호 개체 틀 3"/>
          <p:cNvSpPr>
            <a:spLocks noGrp="1"/>
          </p:cNvSpPr>
          <p:nvPr>
            <p:ph type="sldNum" sz="quarter" idx="12"/>
          </p:nvPr>
        </p:nvSpPr>
        <p:spPr/>
        <p:txBody>
          <a:bodyPr/>
          <a:lstStyle/>
          <a:p>
            <a:pPr>
              <a:defRPr/>
            </a:pPr>
            <a:r>
              <a:rPr lang="en-US" altLang="ko-KR" smtClean="0"/>
              <a:t/>
            </a:r>
            <a:br>
              <a:rPr lang="en-US" altLang="ko-KR" smtClean="0"/>
            </a:br>
            <a:fld id="{11D1176D-D6C7-41B7-AF5A-778933370361}" type="slidenum">
              <a:rPr lang="en-US" altLang="ko-KR" sz="1000" smtClean="0">
                <a:ea typeface="HY헤드라인M" pitchFamily="18" charset="-127"/>
              </a:rPr>
              <a:pPr>
                <a:defRPr/>
              </a:pPr>
              <a:t>9</a:t>
            </a:fld>
            <a:endParaRPr lang="en-US" altLang="ko-KR" sz="1000">
              <a:ea typeface="HY헤드라인M" pitchFamily="18" charset="-127"/>
            </a:endParaRPr>
          </a:p>
        </p:txBody>
      </p:sp>
      <p:sp>
        <p:nvSpPr>
          <p:cNvPr id="5" name="직사각형 4"/>
          <p:cNvSpPr/>
          <p:nvPr/>
        </p:nvSpPr>
        <p:spPr>
          <a:xfrm>
            <a:off x="374308" y="1058304"/>
            <a:ext cx="8398995" cy="369332"/>
          </a:xfrm>
          <a:prstGeom prst="rect">
            <a:avLst/>
          </a:prstGeom>
        </p:spPr>
        <p:txBody>
          <a:bodyPr wrap="square">
            <a:spAutoFit/>
          </a:bodyPr>
          <a:lstStyle/>
          <a:p>
            <a:r>
              <a:rPr lang="en-US" altLang="ko-KR" sz="1800" dirty="0" smtClean="0">
                <a:latin typeface="Trebuchet MS" pitchFamily="34" charset="0"/>
              </a:rPr>
              <a:t>- Traffic demand vs. smart phone penetration: past &amp; future</a:t>
            </a:r>
            <a:endParaRPr lang="ko-KR" altLang="en-US" sz="1800" dirty="0">
              <a:latin typeface="Trebuchet MS" pitchFamily="34" charset="0"/>
            </a:endParaRPr>
          </a:p>
        </p:txBody>
      </p:sp>
      <p:sp>
        <p:nvSpPr>
          <p:cNvPr id="6" name="직사각형 5"/>
          <p:cNvSpPr/>
          <p:nvPr/>
        </p:nvSpPr>
        <p:spPr>
          <a:xfrm>
            <a:off x="11808" y="721057"/>
            <a:ext cx="8398995" cy="461665"/>
          </a:xfrm>
          <a:prstGeom prst="rect">
            <a:avLst/>
          </a:prstGeom>
        </p:spPr>
        <p:txBody>
          <a:bodyPr wrap="square">
            <a:spAutoFit/>
          </a:bodyPr>
          <a:lstStyle/>
          <a:p>
            <a:pPr marL="342900" indent="-342900">
              <a:buFont typeface="Arial" pitchFamily="34" charset="0"/>
              <a:buChar char="•"/>
            </a:pPr>
            <a:r>
              <a:rPr lang="en-US" altLang="ko-KR" sz="2400" dirty="0">
                <a:latin typeface="Trebuchet MS" pitchFamily="34" charset="0"/>
                <a:ea typeface="+mn-ea"/>
                <a:cs typeface="Times New Roman" pitchFamily="18" charset="0"/>
              </a:rPr>
              <a:t>Data Traffic Demand in Korea</a:t>
            </a:r>
            <a:endParaRPr lang="ko-KR" altLang="en-US" sz="2400" dirty="0">
              <a:latin typeface="Trebuchet MS" pitchFamily="34" charset="0"/>
              <a:ea typeface="+mn-ea"/>
              <a:cs typeface="Times New Roman" pitchFamily="18" charset="0"/>
            </a:endParaRPr>
          </a:p>
        </p:txBody>
      </p:sp>
      <p:grpSp>
        <p:nvGrpSpPr>
          <p:cNvPr id="7" name="그룹 6"/>
          <p:cNvGrpSpPr/>
          <p:nvPr/>
        </p:nvGrpSpPr>
        <p:grpSpPr>
          <a:xfrm>
            <a:off x="966518" y="1361959"/>
            <a:ext cx="7500215" cy="4386262"/>
            <a:chOff x="1308124" y="1736148"/>
            <a:chExt cx="7868588" cy="4452937"/>
          </a:xfrm>
        </p:grpSpPr>
        <p:grpSp>
          <p:nvGrpSpPr>
            <p:cNvPr id="8" name="그룹 7"/>
            <p:cNvGrpSpPr/>
            <p:nvPr/>
          </p:nvGrpSpPr>
          <p:grpSpPr>
            <a:xfrm>
              <a:off x="1308124" y="1736148"/>
              <a:ext cx="7868588" cy="4452937"/>
              <a:chOff x="1152525" y="1836738"/>
              <a:chExt cx="7868588" cy="4452937"/>
            </a:xfrm>
          </p:grpSpPr>
          <p:pic>
            <p:nvPicPr>
              <p:cNvPr id="11" name="Picture 3" descr="C:\Users\ccgkang\AppData\Local\Microsoft\Windows\Temporary Internet Files\Content.Outlook\72KZTPYF\2011-04-08_1516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2047875"/>
                <a:ext cx="69437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6913564" y="1836738"/>
                <a:ext cx="2107549" cy="28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굴림" pitchFamily="50" charset="-127"/>
                    <a:ea typeface="굴림" pitchFamily="50" charset="-127"/>
                  </a:defRPr>
                </a:lvl1pPr>
                <a:lvl2pPr marL="742950" indent="-285750" eaLnBrk="0" hangingPunct="0">
                  <a:defRPr kumimoji="1" b="1">
                    <a:solidFill>
                      <a:schemeClr val="tx1"/>
                    </a:solidFill>
                    <a:latin typeface="굴림" pitchFamily="50" charset="-127"/>
                    <a:ea typeface="굴림" pitchFamily="50" charset="-127"/>
                  </a:defRPr>
                </a:lvl2pPr>
                <a:lvl3pPr marL="1143000" indent="-228600" eaLnBrk="0" hangingPunct="0">
                  <a:defRPr kumimoji="1" b="1">
                    <a:solidFill>
                      <a:schemeClr val="tx1"/>
                    </a:solidFill>
                    <a:latin typeface="굴림" pitchFamily="50" charset="-127"/>
                    <a:ea typeface="굴림" pitchFamily="50" charset="-127"/>
                  </a:defRPr>
                </a:lvl3pPr>
                <a:lvl4pPr marL="1600200" indent="-228600" eaLnBrk="0" hangingPunct="0">
                  <a:defRPr kumimoji="1" b="1">
                    <a:solidFill>
                      <a:schemeClr val="tx1"/>
                    </a:solidFill>
                    <a:latin typeface="굴림" pitchFamily="50" charset="-127"/>
                    <a:ea typeface="굴림" pitchFamily="50" charset="-127"/>
                  </a:defRPr>
                </a:lvl4pPr>
                <a:lvl5pPr marL="2057400" indent="-228600" eaLnBrk="0" hangingPunct="0">
                  <a:defRPr kumimoji="1" b="1">
                    <a:solidFill>
                      <a:schemeClr val="tx1"/>
                    </a:solidFill>
                    <a:latin typeface="굴림" pitchFamily="50" charset="-127"/>
                    <a:ea typeface="굴림" pitchFamily="50" charset="-127"/>
                  </a:defRPr>
                </a:lvl5pPr>
                <a:lvl6pPr marL="25146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6pPr>
                <a:lvl7pPr marL="29718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7pPr>
                <a:lvl8pPr marL="34290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8pPr>
                <a:lvl9pPr marL="38862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9pPr>
              </a:lstStyle>
              <a:p>
                <a:pPr eaLnBrk="1" hangingPunct="1"/>
                <a:r>
                  <a:rPr lang="en-US" altLang="ko-KR" sz="1200" b="0" dirty="0" smtClean="0">
                    <a:latin typeface="Trebuchet MS" pitchFamily="34" charset="0"/>
                    <a:ea typeface="HY견고딕" pitchFamily="18" charset="-127"/>
                  </a:rPr>
                  <a:t>Subscribers (10 thousands)</a:t>
                </a:r>
                <a:endParaRPr lang="ko-KR" altLang="en-US" sz="1200" b="0" dirty="0">
                  <a:latin typeface="Trebuchet MS" pitchFamily="34" charset="0"/>
                  <a:ea typeface="HY견고딕" pitchFamily="18" charset="-127"/>
                </a:endParaRPr>
              </a:p>
            </p:txBody>
          </p:sp>
          <p:sp>
            <p:nvSpPr>
              <p:cNvPr id="13" name="TextBox 19"/>
              <p:cNvSpPr txBox="1">
                <a:spLocks noChangeArrowheads="1"/>
              </p:cNvSpPr>
              <p:nvPr/>
            </p:nvSpPr>
            <p:spPr bwMode="auto">
              <a:xfrm>
                <a:off x="1152525" y="1903413"/>
                <a:ext cx="980787" cy="28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굴림" pitchFamily="50" charset="-127"/>
                    <a:ea typeface="굴림" pitchFamily="50" charset="-127"/>
                  </a:defRPr>
                </a:lvl1pPr>
                <a:lvl2pPr marL="742950" indent="-285750" eaLnBrk="0" hangingPunct="0">
                  <a:defRPr kumimoji="1" b="1">
                    <a:solidFill>
                      <a:schemeClr val="tx1"/>
                    </a:solidFill>
                    <a:latin typeface="굴림" pitchFamily="50" charset="-127"/>
                    <a:ea typeface="굴림" pitchFamily="50" charset="-127"/>
                  </a:defRPr>
                </a:lvl2pPr>
                <a:lvl3pPr marL="1143000" indent="-228600" eaLnBrk="0" hangingPunct="0">
                  <a:defRPr kumimoji="1" b="1">
                    <a:solidFill>
                      <a:schemeClr val="tx1"/>
                    </a:solidFill>
                    <a:latin typeface="굴림" pitchFamily="50" charset="-127"/>
                    <a:ea typeface="굴림" pitchFamily="50" charset="-127"/>
                  </a:defRPr>
                </a:lvl3pPr>
                <a:lvl4pPr marL="1600200" indent="-228600" eaLnBrk="0" hangingPunct="0">
                  <a:defRPr kumimoji="1" b="1">
                    <a:solidFill>
                      <a:schemeClr val="tx1"/>
                    </a:solidFill>
                    <a:latin typeface="굴림" pitchFamily="50" charset="-127"/>
                    <a:ea typeface="굴림" pitchFamily="50" charset="-127"/>
                  </a:defRPr>
                </a:lvl4pPr>
                <a:lvl5pPr marL="2057400" indent="-228600" eaLnBrk="0" hangingPunct="0">
                  <a:defRPr kumimoji="1" b="1">
                    <a:solidFill>
                      <a:schemeClr val="tx1"/>
                    </a:solidFill>
                    <a:latin typeface="굴림" pitchFamily="50" charset="-127"/>
                    <a:ea typeface="굴림" pitchFamily="50" charset="-127"/>
                  </a:defRPr>
                </a:lvl5pPr>
                <a:lvl6pPr marL="25146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6pPr>
                <a:lvl7pPr marL="29718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7pPr>
                <a:lvl8pPr marL="34290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8pPr>
                <a:lvl9pPr marL="38862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9pPr>
              </a:lstStyle>
              <a:p>
                <a:pPr eaLnBrk="1" hangingPunct="1"/>
                <a:r>
                  <a:rPr lang="ko-KR" altLang="en-US" sz="1200" b="0">
                    <a:latin typeface="Trebuchet MS" pitchFamily="34" charset="0"/>
                    <a:ea typeface="HY견고딕" pitchFamily="18" charset="-127"/>
                  </a:rPr>
                  <a:t>트래픽</a:t>
                </a:r>
                <a:r>
                  <a:rPr lang="en-US" altLang="ko-KR" sz="1200" b="0">
                    <a:latin typeface="Trebuchet MS" pitchFamily="34" charset="0"/>
                    <a:ea typeface="HY견고딕" pitchFamily="18" charset="-127"/>
                  </a:rPr>
                  <a:t>(TB)</a:t>
                </a:r>
                <a:endParaRPr lang="ko-KR" altLang="en-US" sz="1200" b="0">
                  <a:latin typeface="Trebuchet MS" pitchFamily="34" charset="0"/>
                  <a:ea typeface="HY견고딕" pitchFamily="18" charset="-127"/>
                </a:endParaRPr>
              </a:p>
            </p:txBody>
          </p:sp>
          <p:cxnSp>
            <p:nvCxnSpPr>
              <p:cNvPr id="14" name="직선 연결선 4"/>
              <p:cNvCxnSpPr>
                <a:cxnSpLocks noChangeShapeType="1"/>
              </p:cNvCxnSpPr>
              <p:nvPr/>
            </p:nvCxnSpPr>
            <p:spPr bwMode="auto">
              <a:xfrm flipH="1">
                <a:off x="3240088" y="2636838"/>
                <a:ext cx="3673475" cy="0"/>
              </a:xfrm>
              <a:prstGeom prst="line">
                <a:avLst/>
              </a:prstGeom>
              <a:noFill/>
              <a:ln w="31750" algn="ctr">
                <a:solidFill>
                  <a:srgbClr val="002244"/>
                </a:solidFill>
                <a:prstDash val="dash"/>
                <a:round/>
                <a:headEnd/>
                <a:tailEnd/>
              </a:ln>
            </p:spPr>
          </p:cxnSp>
          <p:cxnSp>
            <p:nvCxnSpPr>
              <p:cNvPr id="15" name="직선 연결선 6"/>
              <p:cNvCxnSpPr>
                <a:cxnSpLocks noChangeShapeType="1"/>
              </p:cNvCxnSpPr>
              <p:nvPr/>
            </p:nvCxnSpPr>
            <p:spPr bwMode="auto">
              <a:xfrm flipH="1">
                <a:off x="3240088" y="5300663"/>
                <a:ext cx="1008062" cy="0"/>
              </a:xfrm>
              <a:prstGeom prst="line">
                <a:avLst/>
              </a:prstGeom>
              <a:noFill/>
              <a:ln w="31750" algn="ctr">
                <a:solidFill>
                  <a:srgbClr val="002244"/>
                </a:solidFill>
                <a:prstDash val="dash"/>
                <a:round/>
                <a:headEnd/>
                <a:tailEnd/>
              </a:ln>
            </p:spPr>
          </p:cxnSp>
          <p:cxnSp>
            <p:nvCxnSpPr>
              <p:cNvPr id="16" name="직선 화살표 연결선 15"/>
              <p:cNvCxnSpPr>
                <a:cxnSpLocks noChangeShapeType="1"/>
              </p:cNvCxnSpPr>
              <p:nvPr/>
            </p:nvCxnSpPr>
            <p:spPr bwMode="auto">
              <a:xfrm flipV="1">
                <a:off x="3600450" y="2636838"/>
                <a:ext cx="0" cy="2663825"/>
              </a:xfrm>
              <a:prstGeom prst="straightConnector1">
                <a:avLst/>
              </a:prstGeom>
              <a:noFill/>
              <a:ln w="31750" algn="ctr">
                <a:solidFill>
                  <a:srgbClr val="FF0000"/>
                </a:solidFill>
                <a:round/>
                <a:headEnd/>
                <a:tailEnd type="arrow" w="med" len="med"/>
              </a:ln>
            </p:spPr>
          </p:cxnSp>
          <p:sp>
            <p:nvSpPr>
              <p:cNvPr id="17" name="TextBox 16"/>
              <p:cNvSpPr txBox="1">
                <a:spLocks noChangeArrowheads="1"/>
              </p:cNvSpPr>
              <p:nvPr/>
            </p:nvSpPr>
            <p:spPr bwMode="auto">
              <a:xfrm>
                <a:off x="2686288" y="3489325"/>
                <a:ext cx="896700" cy="74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굴림" pitchFamily="50" charset="-127"/>
                    <a:ea typeface="굴림" pitchFamily="50" charset="-127"/>
                  </a:defRPr>
                </a:lvl1pPr>
                <a:lvl2pPr marL="742950" indent="-285750" eaLnBrk="0" hangingPunct="0">
                  <a:defRPr kumimoji="1" b="1">
                    <a:solidFill>
                      <a:schemeClr val="tx1"/>
                    </a:solidFill>
                    <a:latin typeface="굴림" pitchFamily="50" charset="-127"/>
                    <a:ea typeface="굴림" pitchFamily="50" charset="-127"/>
                  </a:defRPr>
                </a:lvl2pPr>
                <a:lvl3pPr marL="1143000" indent="-228600" eaLnBrk="0" hangingPunct="0">
                  <a:defRPr kumimoji="1" b="1">
                    <a:solidFill>
                      <a:schemeClr val="tx1"/>
                    </a:solidFill>
                    <a:latin typeface="굴림" pitchFamily="50" charset="-127"/>
                    <a:ea typeface="굴림" pitchFamily="50" charset="-127"/>
                  </a:defRPr>
                </a:lvl3pPr>
                <a:lvl4pPr marL="1600200" indent="-228600" eaLnBrk="0" hangingPunct="0">
                  <a:defRPr kumimoji="1" b="1">
                    <a:solidFill>
                      <a:schemeClr val="tx1"/>
                    </a:solidFill>
                    <a:latin typeface="굴림" pitchFamily="50" charset="-127"/>
                    <a:ea typeface="굴림" pitchFamily="50" charset="-127"/>
                  </a:defRPr>
                </a:lvl4pPr>
                <a:lvl5pPr marL="2057400" indent="-228600" eaLnBrk="0" hangingPunct="0">
                  <a:defRPr kumimoji="1" b="1">
                    <a:solidFill>
                      <a:schemeClr val="tx1"/>
                    </a:solidFill>
                    <a:latin typeface="굴림" pitchFamily="50" charset="-127"/>
                    <a:ea typeface="굴림" pitchFamily="50" charset="-127"/>
                  </a:defRPr>
                </a:lvl5pPr>
                <a:lvl6pPr marL="25146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6pPr>
                <a:lvl7pPr marL="29718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7pPr>
                <a:lvl8pPr marL="34290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8pPr>
                <a:lvl9pPr marL="3886200" indent="-228600" algn="ctr" eaLnBrk="0" fontAlgn="base" hangingPunct="0">
                  <a:spcBef>
                    <a:spcPct val="0"/>
                  </a:spcBef>
                  <a:spcAft>
                    <a:spcPct val="0"/>
                  </a:spcAft>
                  <a:defRPr kumimoji="1" b="1">
                    <a:solidFill>
                      <a:schemeClr val="tx1"/>
                    </a:solidFill>
                    <a:latin typeface="굴림" pitchFamily="50" charset="-127"/>
                    <a:ea typeface="굴림" pitchFamily="50" charset="-127"/>
                  </a:defRPr>
                </a:lvl9pPr>
              </a:lstStyle>
              <a:p>
                <a:pPr algn="r" eaLnBrk="1" hangingPunct="1"/>
                <a:r>
                  <a:rPr lang="en-US" altLang="ko-KR" sz="1400" b="0" dirty="0" smtClean="0">
                    <a:latin typeface="Trebuchet MS" pitchFamily="34" charset="0"/>
                    <a:ea typeface="HY견고딕" pitchFamily="18" charset="-127"/>
                  </a:rPr>
                  <a:t>X 8.7</a:t>
                </a:r>
                <a:endParaRPr lang="en-US" altLang="ko-KR" sz="1400" b="0" dirty="0">
                  <a:latin typeface="Trebuchet MS" pitchFamily="34" charset="0"/>
                  <a:ea typeface="HY견고딕" pitchFamily="18" charset="-127"/>
                </a:endParaRPr>
              </a:p>
              <a:p>
                <a:pPr algn="r" eaLnBrk="1" hangingPunct="1"/>
                <a:r>
                  <a:rPr lang="en-US" altLang="ko-KR" sz="1400" b="0" dirty="0">
                    <a:latin typeface="Trebuchet MS" pitchFamily="34" charset="0"/>
                    <a:ea typeface="HY견고딕" pitchFamily="18" charset="-127"/>
                  </a:rPr>
                  <a:t>t</a:t>
                </a:r>
                <a:r>
                  <a:rPr lang="en-US" altLang="ko-KR" sz="1400" b="0" dirty="0" smtClean="0">
                    <a:latin typeface="Trebuchet MS" pitchFamily="34" charset="0"/>
                    <a:ea typeface="HY견고딕" pitchFamily="18" charset="-127"/>
                  </a:rPr>
                  <a:t>raffic</a:t>
                </a:r>
              </a:p>
              <a:p>
                <a:pPr algn="r" eaLnBrk="1" hangingPunct="1"/>
                <a:r>
                  <a:rPr lang="en-US" altLang="ko-KR" sz="1400" b="0" dirty="0" smtClean="0">
                    <a:latin typeface="Trebuchet MS" pitchFamily="34" charset="0"/>
                    <a:ea typeface="HY견고딕" pitchFamily="18" charset="-127"/>
                  </a:rPr>
                  <a:t>increase</a:t>
                </a:r>
                <a:endParaRPr lang="en-US" altLang="ko-KR" sz="1400" b="0" dirty="0">
                  <a:latin typeface="Trebuchet MS" pitchFamily="34" charset="0"/>
                  <a:ea typeface="HY견고딕" pitchFamily="18" charset="-127"/>
                </a:endParaRPr>
              </a:p>
            </p:txBody>
          </p:sp>
          <p:sp>
            <p:nvSpPr>
              <p:cNvPr id="18" name="모서리가 둥근 직사각형 17"/>
              <p:cNvSpPr/>
              <p:nvPr/>
            </p:nvSpPr>
            <p:spPr bwMode="auto">
              <a:xfrm>
                <a:off x="3689408" y="2737828"/>
                <a:ext cx="2908193" cy="648072"/>
              </a:xfrm>
              <a:prstGeom prst="roundRect">
                <a:avLst/>
              </a:prstGeom>
              <a:solidFill>
                <a:srgbClr val="E5FEFF"/>
              </a:solidFill>
              <a:ln w="3175" cap="flat" cmpd="sng" algn="ctr">
                <a:solidFill>
                  <a:srgbClr val="002244"/>
                </a:solidFill>
                <a:prstDash val="solid"/>
                <a:round/>
                <a:headEnd type="none" w="med" len="med"/>
                <a:tailEnd type="none" w="med" len="med"/>
              </a:ln>
              <a:effectLst/>
            </p:spPr>
            <p:txBody>
              <a:bodyPr/>
              <a:lstStyle/>
              <a:p>
                <a:pPr algn="just">
                  <a:lnSpc>
                    <a:spcPct val="150000"/>
                  </a:lnSpc>
                  <a:defRPr/>
                </a:pPr>
                <a:r>
                  <a:rPr lang="en-US" altLang="ko-KR" sz="1200" b="0" dirty="0" smtClean="0">
                    <a:latin typeface="Trebuchet MS" pitchFamily="34" charset="0"/>
                    <a:ea typeface="HY견고딕" pitchFamily="18" charset="-127"/>
                  </a:rPr>
                  <a:t>Bandwidth in use: </a:t>
                </a:r>
                <a:r>
                  <a:rPr lang="en-US" altLang="ko-KR" sz="1200" b="1" dirty="0">
                    <a:solidFill>
                      <a:srgbClr val="FF0000"/>
                    </a:solidFill>
                    <a:latin typeface="Trebuchet MS" pitchFamily="34" charset="0"/>
                    <a:ea typeface="HY견고딕" pitchFamily="18" charset="-127"/>
                  </a:rPr>
                  <a:t>137.5MHz</a:t>
                </a:r>
              </a:p>
              <a:p>
                <a:pPr algn="just">
                  <a:lnSpc>
                    <a:spcPct val="150000"/>
                  </a:lnSpc>
                  <a:defRPr/>
                </a:pPr>
                <a:r>
                  <a:rPr lang="en-US" altLang="ko-KR" sz="1200" b="0" dirty="0" smtClean="0">
                    <a:latin typeface="Trebuchet MS" pitchFamily="34" charset="0"/>
                    <a:ea typeface="HY견고딕" pitchFamily="18" charset="-127"/>
                  </a:rPr>
                  <a:t>Available bandwidth: </a:t>
                </a:r>
                <a:r>
                  <a:rPr lang="en-US" altLang="ko-KR" sz="1200" b="0" dirty="0">
                    <a:latin typeface="Trebuchet MS" pitchFamily="34" charset="0"/>
                    <a:ea typeface="HY견고딕" pitchFamily="18" charset="-127"/>
                  </a:rPr>
                  <a:t>210MHz</a:t>
                </a:r>
                <a:endParaRPr lang="ko-KR" altLang="en-US" sz="1200" b="0" dirty="0">
                  <a:latin typeface="Trebuchet MS" pitchFamily="34" charset="0"/>
                  <a:ea typeface="HY견고딕" pitchFamily="18" charset="-127"/>
                </a:endParaRPr>
              </a:p>
            </p:txBody>
          </p:sp>
        </p:grpSp>
        <p:sp>
          <p:nvSpPr>
            <p:cNvPr id="10" name="모서리가 둥근 사각형 설명선 9"/>
            <p:cNvSpPr/>
            <p:nvPr/>
          </p:nvSpPr>
          <p:spPr bwMode="auto">
            <a:xfrm>
              <a:off x="5509740" y="1736148"/>
              <a:ext cx="1243461" cy="604760"/>
            </a:xfrm>
            <a:prstGeom prst="wedgeRoundRectCallout">
              <a:avLst>
                <a:gd name="adj1" fmla="val 62405"/>
                <a:gd name="adj2" fmla="val 58812"/>
                <a:gd name="adj3" fmla="val 16667"/>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1" fontAlgn="base" latinLnBrk="1" hangingPunct="1">
                <a:lnSpc>
                  <a:spcPct val="90000"/>
                </a:lnSpc>
                <a:spcBef>
                  <a:spcPct val="0"/>
                </a:spcBef>
                <a:spcAft>
                  <a:spcPct val="0"/>
                </a:spcAft>
                <a:buClrTx/>
                <a:buSzTx/>
                <a:buFontTx/>
                <a:buNone/>
                <a:tabLst/>
              </a:pPr>
              <a:r>
                <a:rPr kumimoji="1" lang="en-US" altLang="ko-KR" sz="1400" b="0" i="0" u="none" strike="noStrike" cap="none" normalizeH="0" baseline="0" dirty="0" smtClean="0">
                  <a:ln>
                    <a:noFill/>
                  </a:ln>
                  <a:solidFill>
                    <a:schemeClr val="tx1"/>
                  </a:solidFill>
                  <a:effectLst/>
                  <a:latin typeface="Trebuchet MS" pitchFamily="34" charset="0"/>
                  <a:ea typeface="굴림" pitchFamily="50" charset="-127"/>
                </a:rPr>
                <a:t>66% penetration</a:t>
              </a:r>
              <a:endParaRPr kumimoji="1" lang="ko-KR" altLang="en-US" sz="1400" b="0" i="0" u="none" strike="noStrike" cap="none" normalizeH="0" baseline="0" dirty="0" smtClean="0">
                <a:ln>
                  <a:noFill/>
                </a:ln>
                <a:solidFill>
                  <a:schemeClr val="tx1"/>
                </a:solidFill>
                <a:effectLst/>
                <a:latin typeface="Trebuchet MS" pitchFamily="34" charset="0"/>
                <a:ea typeface="굴림" pitchFamily="50" charset="-127"/>
              </a:endParaRPr>
            </a:p>
          </p:txBody>
        </p:sp>
      </p:grpSp>
      <p:sp>
        <p:nvSpPr>
          <p:cNvPr id="19" name="TextBox 18"/>
          <p:cNvSpPr txBox="1"/>
          <p:nvPr/>
        </p:nvSpPr>
        <p:spPr>
          <a:xfrm>
            <a:off x="1187624" y="5963124"/>
            <a:ext cx="7369547" cy="646331"/>
          </a:xfrm>
          <a:prstGeom prst="rect">
            <a:avLst/>
          </a:prstGeom>
          <a:noFill/>
        </p:spPr>
        <p:txBody>
          <a:bodyPr wrap="square" rtlCol="0">
            <a:spAutoFit/>
          </a:bodyPr>
          <a:lstStyle/>
          <a:p>
            <a:pPr marL="285750" indent="-285750">
              <a:buFontTx/>
              <a:buChar char="-"/>
            </a:pPr>
            <a:r>
              <a:rPr lang="en-US" altLang="ko-KR" sz="1800" dirty="0" smtClean="0">
                <a:latin typeface="Trebuchet MS" pitchFamily="34" charset="0"/>
              </a:rPr>
              <a:t>Forecast on smart phone penetration implies more bandwidth </a:t>
            </a:r>
          </a:p>
          <a:p>
            <a:r>
              <a:rPr lang="en-US" altLang="ko-KR" sz="1800" dirty="0">
                <a:latin typeface="Trebuchet MS" pitchFamily="34" charset="0"/>
              </a:rPr>
              <a:t> </a:t>
            </a:r>
            <a:r>
              <a:rPr lang="en-US" altLang="ko-KR" sz="1800" dirty="0" smtClean="0">
                <a:latin typeface="Trebuchet MS" pitchFamily="34" charset="0"/>
              </a:rPr>
              <a:t>    must be allocated.</a:t>
            </a:r>
            <a:endParaRPr lang="ko-KR" altLang="en-US" sz="1800" dirty="0">
              <a:latin typeface="Trebuchet MS" pitchFamily="34" charset="0"/>
            </a:endParaRPr>
          </a:p>
        </p:txBody>
      </p:sp>
      <p:grpSp>
        <p:nvGrpSpPr>
          <p:cNvPr id="28" name="그룹 27"/>
          <p:cNvGrpSpPr/>
          <p:nvPr/>
        </p:nvGrpSpPr>
        <p:grpSpPr>
          <a:xfrm>
            <a:off x="2666612" y="5502000"/>
            <a:ext cx="3129524" cy="461124"/>
            <a:chOff x="2666612" y="5502000"/>
            <a:chExt cx="3129524" cy="461124"/>
          </a:xfrm>
        </p:grpSpPr>
        <p:sp>
          <p:nvSpPr>
            <p:cNvPr id="20" name="직사각형 19"/>
            <p:cNvSpPr/>
            <p:nvPr/>
          </p:nvSpPr>
          <p:spPr>
            <a:xfrm>
              <a:off x="2957519" y="5502000"/>
              <a:ext cx="2838617" cy="246221"/>
            </a:xfrm>
            <a:prstGeom prst="rect">
              <a:avLst/>
            </a:prstGeom>
            <a:solidFill>
              <a:schemeClr val="bg1"/>
            </a:solidFill>
            <a:ln>
              <a:solidFill>
                <a:schemeClr val="bg1"/>
              </a:solidFill>
            </a:ln>
          </p:spPr>
          <p:txBody>
            <a:bodyPr wrap="square">
              <a:spAutoFit/>
            </a:bodyPr>
            <a:lstStyle/>
            <a:p>
              <a:r>
                <a:rPr lang="en-US" altLang="ko-KR" sz="1000" dirty="0" smtClean="0">
                  <a:latin typeface="Trebuchet MS" pitchFamily="34" charset="0"/>
                </a:rPr>
                <a:t>Smart Phone Subscribers</a:t>
              </a:r>
              <a:endParaRPr lang="ko-KR" altLang="en-US" sz="1000" b="1" dirty="0">
                <a:latin typeface="Trebuchet MS" pitchFamily="34" charset="0"/>
              </a:endParaRPr>
            </a:p>
          </p:txBody>
        </p:sp>
        <p:cxnSp>
          <p:nvCxnSpPr>
            <p:cNvPr id="22" name="직선 연결선 21"/>
            <p:cNvCxnSpPr/>
            <p:nvPr/>
          </p:nvCxnSpPr>
          <p:spPr bwMode="auto">
            <a:xfrm>
              <a:off x="2675817" y="5625110"/>
              <a:ext cx="360040" cy="0"/>
            </a:xfrm>
            <a:prstGeom prst="line">
              <a:avLst/>
            </a:prstGeom>
            <a:noFill/>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3" name="직선 연결선 22"/>
            <p:cNvCxnSpPr/>
            <p:nvPr/>
          </p:nvCxnSpPr>
          <p:spPr bwMode="auto">
            <a:xfrm>
              <a:off x="2666612" y="5839479"/>
              <a:ext cx="360040" cy="0"/>
            </a:xfrm>
            <a:prstGeom prst="line">
              <a:avLst/>
            </a:prstGeom>
            <a:ln>
              <a:solidFill>
                <a:srgbClr val="0070C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4" name="직사각형 23"/>
            <p:cNvSpPr/>
            <p:nvPr/>
          </p:nvSpPr>
          <p:spPr>
            <a:xfrm>
              <a:off x="2957519" y="5716903"/>
              <a:ext cx="1078722" cy="246221"/>
            </a:xfrm>
            <a:prstGeom prst="rect">
              <a:avLst/>
            </a:prstGeom>
          </p:spPr>
          <p:txBody>
            <a:bodyPr wrap="square">
              <a:spAutoFit/>
            </a:bodyPr>
            <a:lstStyle/>
            <a:p>
              <a:r>
                <a:rPr lang="en-US" altLang="ko-KR" sz="1000" dirty="0" smtClean="0">
                  <a:latin typeface="Trebuchet MS" pitchFamily="34" charset="0"/>
                </a:rPr>
                <a:t>Mobile Traffic</a:t>
              </a:r>
              <a:endParaRPr lang="ko-KR" altLang="en-US" sz="1000" b="1" dirty="0">
                <a:latin typeface="Trebuchet MS" pitchFamily="34" charset="0"/>
              </a:endParaRPr>
            </a:p>
          </p:txBody>
        </p:sp>
      </p:grpSp>
      <p:sp>
        <p:nvSpPr>
          <p:cNvPr id="21" name="TextBox 20"/>
          <p:cNvSpPr txBox="1"/>
          <p:nvPr/>
        </p:nvSpPr>
        <p:spPr>
          <a:xfrm>
            <a:off x="893069" y="1447896"/>
            <a:ext cx="1040150" cy="307777"/>
          </a:xfrm>
          <a:prstGeom prst="rect">
            <a:avLst/>
          </a:prstGeom>
          <a:solidFill>
            <a:schemeClr val="bg1"/>
          </a:solidFill>
        </p:spPr>
        <p:txBody>
          <a:bodyPr wrap="square" rtlCol="0">
            <a:spAutoFit/>
          </a:bodyPr>
          <a:lstStyle/>
          <a:p>
            <a:r>
              <a:rPr lang="en-US" altLang="ko-KR" sz="1400" dirty="0" smtClean="0">
                <a:latin typeface="Trebuchet MS" pitchFamily="34" charset="0"/>
              </a:rPr>
              <a:t>Traffic(TB)</a:t>
            </a:r>
            <a:endParaRPr lang="ko-KR" altLang="en-US" sz="1400" dirty="0">
              <a:latin typeface="Trebuchet MS" pitchFamily="34" charset="0"/>
            </a:endParaRPr>
          </a:p>
        </p:txBody>
      </p:sp>
      <p:sp>
        <p:nvSpPr>
          <p:cNvPr id="25" name="직사각형 24"/>
          <p:cNvSpPr/>
          <p:nvPr/>
        </p:nvSpPr>
        <p:spPr>
          <a:xfrm>
            <a:off x="7020272" y="1772816"/>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3,500(10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27" name="직사각형 26"/>
          <p:cNvSpPr/>
          <p:nvPr/>
        </p:nvSpPr>
        <p:spPr>
          <a:xfrm>
            <a:off x="7020272" y="2188659"/>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3,000(10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29" name="직사각형 28"/>
          <p:cNvSpPr/>
          <p:nvPr/>
        </p:nvSpPr>
        <p:spPr>
          <a:xfrm>
            <a:off x="7020272" y="2661044"/>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2,500(10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30" name="직사각형 29"/>
          <p:cNvSpPr/>
          <p:nvPr/>
        </p:nvSpPr>
        <p:spPr>
          <a:xfrm>
            <a:off x="7060395" y="3140968"/>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2,000(10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31" name="직사각형 30"/>
          <p:cNvSpPr/>
          <p:nvPr/>
        </p:nvSpPr>
        <p:spPr>
          <a:xfrm>
            <a:off x="7060395" y="3665782"/>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1,500(10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32" name="직사각형 31"/>
          <p:cNvSpPr/>
          <p:nvPr/>
        </p:nvSpPr>
        <p:spPr>
          <a:xfrm>
            <a:off x="7064307" y="4083235"/>
            <a:ext cx="1825727"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1,000(10 </a:t>
            </a:r>
            <a:r>
              <a:rPr lang="en-US" altLang="ko-KR" sz="1200" b="0" dirty="0">
                <a:latin typeface="Trebuchet MS" pitchFamily="34" charset="0"/>
                <a:ea typeface="HY견고딕" pitchFamily="18" charset="-127"/>
              </a:rPr>
              <a:t>thousands)</a:t>
            </a:r>
            <a:endParaRPr lang="ko-KR" altLang="en-US" sz="1200" b="0" dirty="0">
              <a:latin typeface="Trebuchet MS" pitchFamily="34" charset="0"/>
              <a:ea typeface="HY견고딕" pitchFamily="18" charset="-127"/>
            </a:endParaRPr>
          </a:p>
        </p:txBody>
      </p:sp>
      <p:sp>
        <p:nvSpPr>
          <p:cNvPr id="33" name="직사각형 32"/>
          <p:cNvSpPr/>
          <p:nvPr/>
        </p:nvSpPr>
        <p:spPr>
          <a:xfrm>
            <a:off x="7020273" y="4520345"/>
            <a:ext cx="1446460" cy="276999"/>
          </a:xfrm>
          <a:prstGeom prst="rect">
            <a:avLst/>
          </a:prstGeom>
          <a:solidFill>
            <a:schemeClr val="bg1"/>
          </a:solidFill>
        </p:spPr>
        <p:txBody>
          <a:bodyPr wrap="square">
            <a:spAutoFit/>
          </a:bodyPr>
          <a:lstStyle/>
          <a:p>
            <a:pPr eaLnBrk="1" hangingPunct="1"/>
            <a:r>
              <a:rPr lang="en-US" altLang="ko-KR" sz="1200" b="0" dirty="0">
                <a:latin typeface="Trebuchet MS" pitchFamily="34" charset="0"/>
                <a:ea typeface="HY견고딕" pitchFamily="18" charset="-127"/>
              </a:rPr>
              <a:t>5</a:t>
            </a:r>
            <a:r>
              <a:rPr lang="en-US" altLang="ko-KR" sz="1200" b="0" dirty="0" smtClean="0">
                <a:latin typeface="Trebuchet MS" pitchFamily="34" charset="0"/>
                <a:ea typeface="HY견고딕" pitchFamily="18" charset="-127"/>
              </a:rPr>
              <a:t>00(10 </a:t>
            </a:r>
            <a:r>
              <a:rPr lang="en-US" altLang="ko-KR" sz="1200" b="0" dirty="0">
                <a:latin typeface="Trebuchet MS" pitchFamily="34" charset="0"/>
                <a:ea typeface="HY견고딕" pitchFamily="18" charset="-127"/>
              </a:rPr>
              <a:t>thousands</a:t>
            </a:r>
            <a:r>
              <a:rPr lang="en-US" altLang="ko-KR" sz="1200" b="0" dirty="0" smtClean="0">
                <a:latin typeface="Trebuchet MS" pitchFamily="34" charset="0"/>
                <a:ea typeface="HY견고딕" pitchFamily="18" charset="-127"/>
              </a:rPr>
              <a:t>) </a:t>
            </a:r>
            <a:endParaRPr lang="ko-KR" altLang="en-US" sz="1200" b="0" dirty="0">
              <a:latin typeface="Trebuchet MS" pitchFamily="34" charset="0"/>
              <a:ea typeface="HY견고딕" pitchFamily="18" charset="-127"/>
            </a:endParaRPr>
          </a:p>
        </p:txBody>
      </p:sp>
      <p:sp>
        <p:nvSpPr>
          <p:cNvPr id="26" name="TextBox 25"/>
          <p:cNvSpPr txBox="1"/>
          <p:nvPr/>
        </p:nvSpPr>
        <p:spPr>
          <a:xfrm>
            <a:off x="6370574" y="1817309"/>
            <a:ext cx="673582" cy="307777"/>
          </a:xfrm>
          <a:prstGeom prst="rect">
            <a:avLst/>
          </a:prstGeom>
          <a:solidFill>
            <a:schemeClr val="bg1"/>
          </a:solidFill>
        </p:spPr>
        <p:txBody>
          <a:bodyPr wrap="none" rtlCol="0">
            <a:spAutoFit/>
          </a:bodyPr>
          <a:lstStyle/>
          <a:p>
            <a:r>
              <a:rPr lang="en-US" altLang="ko-KR" sz="1400" dirty="0" smtClean="0">
                <a:latin typeface="Trebuchet MS" pitchFamily="34" charset="0"/>
              </a:rPr>
              <a:t>3,162</a:t>
            </a:r>
            <a:endParaRPr lang="ko-KR" altLang="en-US" sz="1400" dirty="0">
              <a:latin typeface="Trebuchet MS" pitchFamily="34" charset="0"/>
            </a:endParaRPr>
          </a:p>
        </p:txBody>
      </p:sp>
      <p:sp>
        <p:nvSpPr>
          <p:cNvPr id="34" name="모서리가 둥근 직사각형 33"/>
          <p:cNvSpPr/>
          <p:nvPr/>
        </p:nvSpPr>
        <p:spPr bwMode="auto">
          <a:xfrm>
            <a:off x="6284562" y="1840805"/>
            <a:ext cx="742598" cy="288032"/>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ko-KR" altLang="en-US" sz="1800" b="1" i="0" u="none" strike="noStrike" cap="none" normalizeH="0" baseline="0" smtClean="0">
              <a:ln>
                <a:noFill/>
              </a:ln>
              <a:solidFill>
                <a:schemeClr val="tx1"/>
              </a:solidFill>
              <a:effectLst/>
              <a:latin typeface="굴림" pitchFamily="50" charset="-127"/>
              <a:ea typeface="굴림" pitchFamily="50" charset="-127"/>
            </a:endParaRPr>
          </a:p>
        </p:txBody>
      </p:sp>
      <p:sp>
        <p:nvSpPr>
          <p:cNvPr id="35" name="직사각형 34"/>
          <p:cNvSpPr/>
          <p:nvPr/>
        </p:nvSpPr>
        <p:spPr>
          <a:xfrm>
            <a:off x="7027160" y="4938535"/>
            <a:ext cx="1446460" cy="276999"/>
          </a:xfrm>
          <a:prstGeom prst="rect">
            <a:avLst/>
          </a:prstGeom>
          <a:solidFill>
            <a:schemeClr val="bg1"/>
          </a:solidFill>
        </p:spPr>
        <p:txBody>
          <a:bodyPr wrap="square">
            <a:spAutoFit/>
          </a:bodyPr>
          <a:lstStyle/>
          <a:p>
            <a:pPr eaLnBrk="1" hangingPunct="1"/>
            <a:r>
              <a:rPr lang="en-US" altLang="ko-KR" sz="1200" b="0" dirty="0" smtClean="0">
                <a:latin typeface="Trebuchet MS" pitchFamily="34" charset="0"/>
                <a:ea typeface="HY견고딕" pitchFamily="18" charset="-127"/>
              </a:rPr>
              <a:t>0</a:t>
            </a:r>
            <a:endParaRPr lang="ko-KR" altLang="en-US" sz="1200" b="0" dirty="0">
              <a:latin typeface="Trebuchet MS" pitchFamily="34" charset="0"/>
              <a:ea typeface="HY견고딕" pitchFamily="18" charset="-127"/>
            </a:endParaRPr>
          </a:p>
        </p:txBody>
      </p:sp>
      <p:sp>
        <p:nvSpPr>
          <p:cNvPr id="36" name="직사각형 35"/>
          <p:cNvSpPr/>
          <p:nvPr/>
        </p:nvSpPr>
        <p:spPr>
          <a:xfrm>
            <a:off x="620765" y="4843282"/>
            <a:ext cx="1646979" cy="261610"/>
          </a:xfrm>
          <a:prstGeom prst="rect">
            <a:avLst/>
          </a:prstGeom>
          <a:solidFill>
            <a:schemeClr val="bg1"/>
          </a:solidFill>
        </p:spPr>
        <p:txBody>
          <a:bodyPr wrap="square">
            <a:spAutoFit/>
          </a:bodyPr>
          <a:lstStyle/>
          <a:p>
            <a:pPr eaLnBrk="1" hangingPunct="1"/>
            <a:r>
              <a:rPr lang="en-US" altLang="ko-KR" sz="1100" b="0" dirty="0" smtClean="0">
                <a:latin typeface="Trebuchet MS" pitchFamily="34" charset="0"/>
                <a:ea typeface="HY견고딕" pitchFamily="18" charset="-127"/>
              </a:rPr>
              <a:t>.37 million subscribers </a:t>
            </a:r>
            <a:endParaRPr lang="ko-KR" altLang="en-US" sz="1100" b="0" dirty="0">
              <a:latin typeface="Trebuchet MS" pitchFamily="34" charset="0"/>
              <a:ea typeface="HY견고딕" pitchFamily="18" charset="-127"/>
            </a:endParaRPr>
          </a:p>
        </p:txBody>
      </p:sp>
      <p:sp>
        <p:nvSpPr>
          <p:cNvPr id="37" name="직사각형 36"/>
          <p:cNvSpPr/>
          <p:nvPr/>
        </p:nvSpPr>
        <p:spPr>
          <a:xfrm>
            <a:off x="1264714" y="5039598"/>
            <a:ext cx="498974" cy="261610"/>
          </a:xfrm>
          <a:prstGeom prst="rect">
            <a:avLst/>
          </a:prstGeom>
          <a:solidFill>
            <a:schemeClr val="bg1"/>
          </a:solidFill>
        </p:spPr>
        <p:txBody>
          <a:bodyPr wrap="square">
            <a:spAutoFit/>
          </a:bodyPr>
          <a:lstStyle/>
          <a:p>
            <a:pPr eaLnBrk="1" hangingPunct="1"/>
            <a:r>
              <a:rPr lang="en-US" altLang="ko-KR" sz="1100" b="0" dirty="0" smtClean="0">
                <a:latin typeface="Trebuchet MS" pitchFamily="34" charset="0"/>
                <a:ea typeface="HY견고딕" pitchFamily="18" charset="-127"/>
              </a:rPr>
              <a:t>0 TB</a:t>
            </a:r>
            <a:endParaRPr lang="ko-KR" altLang="en-US" sz="1100" b="0" dirty="0">
              <a:latin typeface="Trebuchet MS" pitchFamily="34" charset="0"/>
              <a:ea typeface="HY견고딕" pitchFamily="18" charset="-127"/>
            </a:endParaRPr>
          </a:p>
        </p:txBody>
      </p:sp>
      <p:sp>
        <p:nvSpPr>
          <p:cNvPr id="38" name="직사각형 37"/>
          <p:cNvSpPr/>
          <p:nvPr/>
        </p:nvSpPr>
        <p:spPr>
          <a:xfrm>
            <a:off x="3426064" y="3933056"/>
            <a:ext cx="1073928" cy="430887"/>
          </a:xfrm>
          <a:prstGeom prst="rect">
            <a:avLst/>
          </a:prstGeom>
          <a:solidFill>
            <a:schemeClr val="bg1"/>
          </a:solidFill>
        </p:spPr>
        <p:txBody>
          <a:bodyPr wrap="square">
            <a:spAutoFit/>
          </a:bodyPr>
          <a:lstStyle/>
          <a:p>
            <a:pPr eaLnBrk="1" hangingPunct="1"/>
            <a:r>
              <a:rPr lang="en-US" altLang="ko-KR" sz="1100" dirty="0" smtClean="0">
                <a:latin typeface="Trebuchet MS" pitchFamily="34" charset="0"/>
                <a:ea typeface="HY견고딕" pitchFamily="18" charset="-127"/>
              </a:rPr>
              <a:t>5,496 TB</a:t>
            </a:r>
          </a:p>
          <a:p>
            <a:pPr eaLnBrk="1" hangingPunct="1"/>
            <a:r>
              <a:rPr lang="en-US" altLang="ko-KR" sz="1100" dirty="0" smtClean="0">
                <a:latin typeface="Trebuchet MS" pitchFamily="34" charset="0"/>
                <a:ea typeface="HY견고딕" pitchFamily="18" charset="-127"/>
              </a:rPr>
              <a:t>8.26 millions </a:t>
            </a:r>
            <a:endParaRPr lang="ko-KR" altLang="en-US" sz="1100" dirty="0">
              <a:latin typeface="Trebuchet MS" pitchFamily="34" charset="0"/>
              <a:ea typeface="HY견고딕" pitchFamily="18" charset="-127"/>
            </a:endParaRPr>
          </a:p>
        </p:txBody>
      </p:sp>
    </p:spTree>
    <p:extLst>
      <p:ext uri="{BB962C8B-B14F-4D97-AF65-F5344CB8AC3E}">
        <p14:creationId xmlns:p14="http://schemas.microsoft.com/office/powerpoint/2010/main" val="3527596989"/>
      </p:ext>
    </p:extLst>
  </p:cSld>
  <p:clrMapOvr>
    <a:masterClrMapping/>
  </p:clrMapOvr>
</p:sld>
</file>

<file path=ppt/theme/theme1.xml><?xml version="1.0" encoding="utf-8"?>
<a:theme xmlns:a="http://schemas.openxmlformats.org/drawingml/2006/main" name="연구소200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연구소2004">
      <a:majorFont>
        <a:latin typeface="HY헤드라인M"/>
        <a:ea typeface="HY헤드라인M"/>
        <a:cs typeface=""/>
      </a:majorFont>
      <a:minorFont>
        <a:latin typeface="Book Antiqua"/>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1800" b="1"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연구소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연구소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연구소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연구소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연구소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연구소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연구소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연구소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연구소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연구소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연구소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연구소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연구소2004</Template>
  <TotalTime>75734</TotalTime>
  <Words>2201</Words>
  <Application>Microsoft Office PowerPoint</Application>
  <PresentationFormat>화면 슬라이드 쇼(4:3)</PresentationFormat>
  <Paragraphs>343</Paragraphs>
  <Slides>28</Slides>
  <Notes>16</Notes>
  <HiddenSlides>0</HiddenSlides>
  <MMClips>0</MMClips>
  <ScaleCrop>false</ScaleCrop>
  <HeadingPairs>
    <vt:vector size="4" baseType="variant">
      <vt:variant>
        <vt:lpstr>테마</vt:lpstr>
      </vt:variant>
      <vt:variant>
        <vt:i4>1</vt:i4>
      </vt:variant>
      <vt:variant>
        <vt:lpstr>슬라이드 제목</vt:lpstr>
      </vt:variant>
      <vt:variant>
        <vt:i4>28</vt:i4>
      </vt:variant>
    </vt:vector>
  </HeadingPairs>
  <TitlesOfParts>
    <vt:vector size="29" baseType="lpstr">
      <vt:lpstr>연구소2004</vt:lpstr>
      <vt:lpstr>Towards WiFi Services using  TV White Space</vt:lpstr>
      <vt:lpstr>Contents</vt:lpstr>
      <vt:lpstr>Data Explosion by wireless Internet </vt:lpstr>
      <vt:lpstr>Smart Devices (1)</vt:lpstr>
      <vt:lpstr>Smart Devices (2)</vt:lpstr>
      <vt:lpstr>Unlimited Data Use</vt:lpstr>
      <vt:lpstr>Data Explosion (1)</vt:lpstr>
      <vt:lpstr>Data Explosion (3)</vt:lpstr>
      <vt:lpstr>Data Explosion (2)</vt:lpstr>
      <vt:lpstr>Requests on Frequency Spectrum Bands</vt:lpstr>
      <vt:lpstr>What is TV White Space ?</vt:lpstr>
      <vt:lpstr>What is TV White Space ?</vt:lpstr>
      <vt:lpstr>A TV White Space in US</vt:lpstr>
      <vt:lpstr>Capacity Boosting : Off-Loading</vt:lpstr>
      <vt:lpstr>Why WiFi Service Using White Space?</vt:lpstr>
      <vt:lpstr>How to Use White Space</vt:lpstr>
      <vt:lpstr>Works in IEEE and IETF</vt:lpstr>
      <vt:lpstr>Works in IEEE and IETF</vt:lpstr>
      <vt:lpstr>Strategies of TV white space in US, EU, etc </vt:lpstr>
      <vt:lpstr>Strategies of TV white space in US, EU, etc</vt:lpstr>
      <vt:lpstr>Use Case of WiFi Services using TVWS</vt:lpstr>
      <vt:lpstr>Use Case of WiFi Services using TVWS</vt:lpstr>
      <vt:lpstr>Use Case of WiFi Services using TVWS</vt:lpstr>
      <vt:lpstr>Use Case of WiFi Services using TVWS</vt:lpstr>
      <vt:lpstr>An Experiment in Korea</vt:lpstr>
      <vt:lpstr>Research topics on White Space </vt:lpstr>
      <vt:lpstr>Conclusions</vt:lpstr>
      <vt:lpstr>Thank you ! </vt:lpstr>
    </vt:vector>
  </TitlesOfParts>
  <Company>HPi System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Power Supply</dc:title>
  <dc:creator>Pentium4</dc:creator>
  <cp:lastModifiedBy>CS Hong</cp:lastModifiedBy>
  <cp:revision>4376</cp:revision>
  <cp:lastPrinted>2012-01-06T06:25:24Z</cp:lastPrinted>
  <dcterms:created xsi:type="dcterms:W3CDTF">2004-06-29T00:41:26Z</dcterms:created>
  <dcterms:modified xsi:type="dcterms:W3CDTF">2013-03-25T17:51:31Z</dcterms:modified>
</cp:coreProperties>
</file>