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48"/>
  </p:notesMasterIdLst>
  <p:handoutMasterIdLst>
    <p:handoutMasterId r:id="rId49"/>
  </p:handoutMasterIdLst>
  <p:sldIdLst>
    <p:sldId id="956" r:id="rId2"/>
    <p:sldId id="973" r:id="rId3"/>
    <p:sldId id="974" r:id="rId4"/>
    <p:sldId id="975" r:id="rId5"/>
    <p:sldId id="977" r:id="rId6"/>
    <p:sldId id="978" r:id="rId7"/>
    <p:sldId id="979" r:id="rId8"/>
    <p:sldId id="980" r:id="rId9"/>
    <p:sldId id="981" r:id="rId10"/>
    <p:sldId id="1006" r:id="rId11"/>
    <p:sldId id="982" r:id="rId12"/>
    <p:sldId id="983" r:id="rId13"/>
    <p:sldId id="984" r:id="rId14"/>
    <p:sldId id="985" r:id="rId15"/>
    <p:sldId id="986" r:id="rId16"/>
    <p:sldId id="987" r:id="rId17"/>
    <p:sldId id="988" r:id="rId18"/>
    <p:sldId id="989" r:id="rId19"/>
    <p:sldId id="990" r:id="rId20"/>
    <p:sldId id="991" r:id="rId21"/>
    <p:sldId id="992" r:id="rId22"/>
    <p:sldId id="993" r:id="rId23"/>
    <p:sldId id="994" r:id="rId24"/>
    <p:sldId id="995" r:id="rId25"/>
    <p:sldId id="996" r:id="rId26"/>
    <p:sldId id="997" r:id="rId27"/>
    <p:sldId id="998" r:id="rId28"/>
    <p:sldId id="999" r:id="rId29"/>
    <p:sldId id="1000" r:id="rId30"/>
    <p:sldId id="1001" r:id="rId31"/>
    <p:sldId id="966" r:id="rId32"/>
    <p:sldId id="967" r:id="rId33"/>
    <p:sldId id="968" r:id="rId34"/>
    <p:sldId id="1002" r:id="rId35"/>
    <p:sldId id="969" r:id="rId36"/>
    <p:sldId id="970" r:id="rId37"/>
    <p:sldId id="971" r:id="rId38"/>
    <p:sldId id="1010" r:id="rId39"/>
    <p:sldId id="1003" r:id="rId40"/>
    <p:sldId id="1004" r:id="rId41"/>
    <p:sldId id="1007" r:id="rId42"/>
    <p:sldId id="1008" r:id="rId43"/>
    <p:sldId id="1005" r:id="rId44"/>
    <p:sldId id="1009" r:id="rId45"/>
    <p:sldId id="965" r:id="rId46"/>
    <p:sldId id="472" r:id="rId47"/>
  </p:sldIdLst>
  <p:sldSz cx="9144000" cy="6858000" type="screen4x3"/>
  <p:notesSz cx="6797675" cy="987425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Gulim" pitchFamily="50" charset="-127"/>
        <a:ea typeface="Gulim" pitchFamily="50" charset="-127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FBFBBB"/>
    <a:srgbClr val="000066"/>
    <a:srgbClr val="01365E"/>
    <a:srgbClr val="006600"/>
    <a:srgbClr val="CCC1DA"/>
    <a:srgbClr val="4A8299"/>
    <a:srgbClr val="255674"/>
    <a:srgbClr val="13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테마 스타일 2 - 강조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9" autoAdjust="0"/>
    <p:restoredTop sz="73250" autoAdjust="0"/>
  </p:normalViewPr>
  <p:slideViewPr>
    <p:cSldViewPr>
      <p:cViewPr>
        <p:scale>
          <a:sx n="110" d="100"/>
          <a:sy n="110" d="100"/>
        </p:scale>
        <p:origin x="-1260" y="-396"/>
      </p:cViewPr>
      <p:guideLst>
        <p:guide orient="horz" pos="2205"/>
        <p:guide pos="1429"/>
      </p:guideLst>
    </p:cSldViewPr>
  </p:slideViewPr>
  <p:outlineViewPr>
    <p:cViewPr>
      <p:scale>
        <a:sx n="33" d="100"/>
        <a:sy n="33" d="100"/>
      </p:scale>
      <p:origin x="0" y="31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8" d="100"/>
          <a:sy n="128" d="100"/>
        </p:scale>
        <p:origin x="-3870" y="-10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712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defTabSz="912630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375" y="0"/>
            <a:ext cx="2945712" cy="49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t" anchorCtr="0" compatLnSpc="1">
            <a:prstTxWarp prst="textNoShape">
              <a:avLst/>
            </a:prstTxWarp>
          </a:bodyPr>
          <a:lstStyle>
            <a:lvl1pPr algn="r" defTabSz="912630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029"/>
            <a:ext cx="294571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b" anchorCtr="0" compatLnSpc="1">
            <a:prstTxWarp prst="textNoShape">
              <a:avLst/>
            </a:prstTxWarp>
          </a:bodyPr>
          <a:lstStyle>
            <a:lvl1pPr defTabSz="912630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0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375" y="9379029"/>
            <a:ext cx="294571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03" tIns="45602" rIns="91203" bIns="45602" numCol="1" anchor="b" anchorCtr="0" compatLnSpc="1">
            <a:prstTxWarp prst="textNoShape">
              <a:avLst/>
            </a:prstTxWarp>
          </a:bodyPr>
          <a:lstStyle>
            <a:lvl1pPr algn="r" defTabSz="912630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7EC06443-9908-48B7-871D-F2782D2A6F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6417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712" cy="49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8" tIns="45580" rIns="91158" bIns="45580" numCol="1" anchor="t" anchorCtr="0" compatLnSpc="1">
            <a:prstTxWarp prst="textNoShape">
              <a:avLst/>
            </a:prstTxWarp>
          </a:bodyPr>
          <a:lstStyle>
            <a:lvl1pPr defTabSz="912630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963" y="0"/>
            <a:ext cx="2945712" cy="49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8" tIns="45580" rIns="91158" bIns="45580" numCol="1" anchor="t" anchorCtr="0" compatLnSpc="1">
            <a:prstTxWarp prst="textNoShape">
              <a:avLst/>
            </a:prstTxWarp>
          </a:bodyPr>
          <a:lstStyle>
            <a:lvl1pPr algn="r" defTabSz="912630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3077" y="4690309"/>
            <a:ext cx="4991521" cy="444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8" tIns="45580" rIns="91158" bIns="45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3791"/>
            <a:ext cx="2945712" cy="49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8" tIns="45580" rIns="91158" bIns="45580" numCol="1" anchor="b" anchorCtr="0" compatLnSpc="1">
            <a:prstTxWarp prst="textNoShape">
              <a:avLst/>
            </a:prstTxWarp>
          </a:bodyPr>
          <a:lstStyle>
            <a:lvl1pPr defTabSz="912630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963" y="9383791"/>
            <a:ext cx="2945712" cy="490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8" tIns="45580" rIns="91158" bIns="45580" numCol="1" anchor="b" anchorCtr="0" compatLnSpc="1">
            <a:prstTxWarp prst="textNoShape">
              <a:avLst/>
            </a:prstTxWarp>
          </a:bodyPr>
          <a:lstStyle>
            <a:lvl1pPr algn="r" defTabSz="912630" latinLnBrk="1">
              <a:defRPr sz="1200" b="0" smtClean="0">
                <a:cs typeface="+mn-cs"/>
              </a:defRPr>
            </a:lvl1pPr>
          </a:lstStyle>
          <a:p>
            <a:pPr>
              <a:defRPr/>
            </a:pPr>
            <a:fld id="{65DFA421-4AFA-4366-A8F9-D407C74703A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3442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50" charset="-127"/>
        <a:ea typeface="Gulim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50" charset="-127"/>
        <a:ea typeface="Gulim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50" charset="-127"/>
        <a:ea typeface="Gulim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50" charset="-127"/>
        <a:ea typeface="Gulim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Gulim" pitchFamily="50" charset="-127"/>
        <a:ea typeface="Gulim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53795" indent="-289921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59684" indent="-231937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23558" indent="-231937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87432" indent="-231937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51306" indent="-231937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3015180" indent="-231937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79053" indent="-231937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942927" indent="-231937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/>
            <a:fld id="{D09C47A0-1D2E-426A-8302-50AECA7A537E}" type="slidenum">
              <a:rPr lang="en-US" altLang="ko-KR" sz="1200" b="0">
                <a:solidFill>
                  <a:schemeClr val="tx1"/>
                </a:solidFill>
                <a:latin typeface="굴림" pitchFamily="50" charset="-127"/>
              </a:rPr>
              <a:pPr eaLnBrk="1" hangingPunct="1"/>
              <a:t>1</a:t>
            </a:fld>
            <a:endParaRPr lang="en-US" altLang="ko-KR" sz="1200" b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5708" y="4690350"/>
            <a:ext cx="4986260" cy="444357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ko-KR" dirty="0" smtClean="0"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ko-KR" dirty="0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B06786B-37BA-42BA-BA62-207773EC43F6}" type="slidenum">
              <a:rPr lang="en-GB"/>
              <a:pPr/>
              <a:t>41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ko-KR" dirty="0" smtClean="0">
              <a:latin typeface="Arial" pitchFamily="34" charset="0"/>
              <a:ea typeface="굴림" pitchFamily="50" charset="-127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6F35649-6BE6-4426-9588-9EBBE0F66C1F}" type="slidenum">
              <a:rPr lang="en-GB"/>
              <a:pPr/>
              <a:t>42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DFA421-4AFA-4366-A8F9-D407C74703A3}" type="slidenum">
              <a:rPr lang="en-US" altLang="ko-KR" smtClean="0"/>
              <a:pPr>
                <a:defRPr/>
              </a:pPr>
              <a:t>44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77129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9DFBC4-FD08-41FB-90D8-448D8390AB16}" type="slidenum">
              <a:rPr lang="en-US" altLang="ko-KR"/>
              <a:pPr/>
              <a:t>46</a:t>
            </a:fld>
            <a:endParaRPr lang="en-US" altLang="ko-KR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fld id="{FA1D2FE0-B63B-4251-9217-54A045257C4C}" type="slidenum">
              <a:rPr lang="en-US" altLang="ko-KR" sz="1300" b="0">
                <a:latin typeface="Times New Roman" pitchFamily="18" charset="0"/>
              </a:rPr>
              <a:pPr eaLnBrk="1" hangingPunct="1"/>
              <a:t>2</a:t>
            </a:fld>
            <a:endParaRPr lang="en-US" altLang="ko-KR" sz="1300" b="0">
              <a:latin typeface="Times New Roman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fld id="{C11F0F22-7F60-4FEA-ACF3-7A6225EFA8A2}" type="slidenum">
              <a:rPr lang="en-US" altLang="ko-KR" sz="1300" b="0">
                <a:latin typeface="Times New Roman" pitchFamily="18" charset="0"/>
              </a:rPr>
              <a:pPr eaLnBrk="1" hangingPunct="1"/>
              <a:t>3</a:t>
            </a:fld>
            <a:endParaRPr lang="en-US" altLang="ko-KR" sz="13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Times New Roman" pitchFamily="18" charset="0"/>
                <a:ea typeface="ＭＳ Ｐゴシック" pitchFamily="34" charset="-128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fld id="{5F285A9B-F01A-4500-B498-97258801B128}" type="slidenum">
              <a:rPr lang="en-US" altLang="ko-KR" sz="1300" b="0">
                <a:latin typeface="Times New Roman" pitchFamily="18" charset="0"/>
              </a:rPr>
              <a:pPr eaLnBrk="1" hangingPunct="1"/>
              <a:t>6</a:t>
            </a:fld>
            <a:endParaRPr lang="en-US" altLang="ko-KR" sz="13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Times New Roman" pitchFamily="18" charset="0"/>
                <a:ea typeface="ＭＳ Ｐゴシック" pitchFamily="34" charset="-128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fld id="{A889A32C-5576-4912-84F9-47CEDC66B5FE}" type="slidenum">
              <a:rPr lang="en-US" altLang="ko-KR" sz="1300" b="0">
                <a:latin typeface="Times New Roman" pitchFamily="18" charset="0"/>
              </a:rPr>
              <a:pPr eaLnBrk="1" hangingPunct="1"/>
              <a:t>7</a:t>
            </a:fld>
            <a:endParaRPr lang="en-US" altLang="ko-KR" sz="13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ko-KR" smtClean="0">
                <a:latin typeface="Times New Roman" pitchFamily="18" charset="0"/>
                <a:ea typeface="ＭＳ Ｐゴシック" pitchFamily="34" charset="-128"/>
                <a:sym typeface="Wingdings" pitchFamily="2" charset="2"/>
              </a:rPr>
              <a:t>Maybe this is a better picture… though need some details of what happens in each plane… like in next slides… or, have both?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fld id="{7790D01D-520E-46A5-842B-5927F8396A35}" type="slidenum">
              <a:rPr lang="en-US" altLang="ko-KR" sz="1300" b="0">
                <a:latin typeface="Times New Roman" pitchFamily="18" charset="0"/>
              </a:rPr>
              <a:pPr eaLnBrk="1" hangingPunct="1"/>
              <a:t>8</a:t>
            </a:fld>
            <a:endParaRPr lang="en-US" altLang="ko-KR" sz="13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ko-KR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fld id="{EA1FBD26-B132-407B-BFB7-C54AA554D37A}" type="slidenum">
              <a:rPr lang="en-US" altLang="ko-KR" sz="1300" b="0">
                <a:latin typeface="Times New Roman" pitchFamily="18" charset="0"/>
              </a:rPr>
              <a:pPr eaLnBrk="1" hangingPunct="1"/>
              <a:t>11</a:t>
            </a:fld>
            <a:endParaRPr lang="en-US" altLang="ko-KR" sz="13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fld id="{6648BAD1-75D8-48D0-BD2A-A0C740DC1F51}" type="slidenum">
              <a:rPr lang="en-US" altLang="ko-KR" sz="1300" b="0">
                <a:latin typeface="Arial" pitchFamily="34" charset="0"/>
              </a:rPr>
              <a:pPr eaLnBrk="1" hangingPunct="1"/>
              <a:t>23</a:t>
            </a:fld>
            <a:endParaRPr lang="en-US" altLang="ko-KR" sz="13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ko-KR" altLang="ko-KR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defTabSz="957263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fld id="{A441EF50-55E9-41AD-B006-98A70F54F5FA}" type="slidenum">
              <a:rPr lang="en-US" altLang="ko-KR" sz="1300" b="0">
                <a:latin typeface="Arial" pitchFamily="34" charset="0"/>
              </a:rPr>
              <a:pPr eaLnBrk="1" hangingPunct="1"/>
              <a:t>24</a:t>
            </a:fld>
            <a:endParaRPr lang="en-US" altLang="ko-KR" sz="1300" b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그림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9" descr="1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338513"/>
            <a:ext cx="8651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10" descr="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357563"/>
            <a:ext cx="7921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11" descr="제목 없음-8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7488" y="3348038"/>
            <a:ext cx="811212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1268413"/>
            <a:ext cx="7772400" cy="777875"/>
          </a:xfrm>
          <a:effectLst>
            <a:outerShdw dist="35921" dir="2700000" algn="ctr" rotWithShape="0">
              <a:srgbClr val="DDDDDD"/>
            </a:outerShdw>
          </a:effectLst>
        </p:spPr>
        <p:txBody>
          <a:bodyPr/>
          <a:lstStyle>
            <a:lvl1pPr algn="ctr">
              <a:lnSpc>
                <a:spcPct val="90000"/>
              </a:lnSpc>
              <a:defRPr sz="5000">
                <a:solidFill>
                  <a:srgbClr val="274C61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2492375"/>
            <a:ext cx="6400800" cy="555625"/>
          </a:xfrm>
          <a:ln w="28575" algn="ctr"/>
          <a:effectLst>
            <a:outerShdw dist="17961" dir="2700000" algn="ctr" rotWithShape="0">
              <a:schemeClr val="bg1"/>
            </a:outerShdw>
          </a:effectLst>
        </p:spPr>
        <p:txBody>
          <a:bodyPr tIns="118800" bIns="118800" anchorCtr="1">
            <a:spAutoFit/>
          </a:bodyPr>
          <a:lstStyle>
            <a:lvl1pPr marL="0" indent="0" algn="ctr">
              <a:lnSpc>
                <a:spcPct val="130000"/>
              </a:lnSpc>
              <a:spcBef>
                <a:spcPct val="50000"/>
              </a:spcBef>
              <a:buFontTx/>
              <a:buNone/>
              <a:defRPr sz="1600">
                <a:solidFill>
                  <a:schemeClr val="tx2"/>
                </a:solidFill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42F5998-8D38-49BA-85B6-BBC2466A1D4D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94AFFC05-3B2A-4818-8E53-050EEF31F6C3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37325" y="44450"/>
            <a:ext cx="2149475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7313" y="44450"/>
            <a:ext cx="6297612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AFEF3B-E77C-4E13-A9B7-343A655ED49C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8D5D5BBD-EDF7-486B-924E-F3B22B0FB3D0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87313" y="44450"/>
            <a:ext cx="8599487" cy="608171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1FC5284-8A4F-4925-A2D9-BBC7DFFA7788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EE4B85A3-2B4E-4EFC-A311-5CB9E89C18DE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7313" y="44450"/>
            <a:ext cx="8229600" cy="5794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395288" y="908050"/>
            <a:ext cx="8291512" cy="5218113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92DCFE-CC50-408C-92B4-0ACDD35367BE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B226B381-175C-4E04-BABE-5DC006614A0F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87313" y="44450"/>
            <a:ext cx="8229600" cy="579438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395288" y="908050"/>
            <a:ext cx="4068762" cy="2532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16450" y="908050"/>
            <a:ext cx="4070350" cy="25320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395288" y="3592513"/>
            <a:ext cx="4068762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16450" y="3592513"/>
            <a:ext cx="4070350" cy="25336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D9A1BA9-B8BC-4284-89BA-C9C27857C476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377178DB-9E5A-4FC2-800C-4DE69F549D2E}" type="slidenum">
              <a:rPr lang="en-US" altLang="ko-KR" sz="1000"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1470" y="1001854"/>
            <a:ext cx="8460105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black">
          <a:xfrm>
            <a:off x="331470" y="313417"/>
            <a:ext cx="8460105" cy="58477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7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Trebuchet MS" pitchFamily="34" charset="0"/>
                <a:ea typeface="+mn-ea"/>
                <a:cs typeface="Times New Roman" pitchFamily="18" charset="0"/>
              </a:defRPr>
            </a:lvl1pPr>
          </a:lstStyle>
          <a:p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000">
                <a:latin typeface="Trebuchet MS" pitchFamily="34" charset="0"/>
                <a:ea typeface="+mn-ea"/>
                <a:cs typeface="Times New Roman" pitchFamily="18" charset="0"/>
              </a:defRPr>
            </a:lvl1pPr>
            <a:lvl2pPr>
              <a:buFont typeface="Wingdings" pitchFamily="2" charset="2"/>
              <a:buChar char="§"/>
              <a:defRPr sz="2800">
                <a:latin typeface="Trebuchet MS" pitchFamily="34" charset="0"/>
                <a:ea typeface="+mn-ea"/>
                <a:cs typeface="Times New Roman" pitchFamily="18" charset="0"/>
              </a:defRPr>
            </a:lvl2pPr>
            <a:lvl3pPr>
              <a:buFont typeface="Wingdings" pitchFamily="2" charset="2"/>
              <a:buChar char="ü"/>
              <a:defRPr sz="2400">
                <a:latin typeface="Gill Sans MT Condensed" pitchFamily="34" charset="0"/>
                <a:ea typeface="+mn-ea"/>
                <a:cs typeface="Times New Roman" pitchFamily="18" charset="0"/>
              </a:defRPr>
            </a:lvl3pPr>
            <a:lvl4pPr>
              <a:buFont typeface="Arial" pitchFamily="34" charset="0"/>
              <a:buChar char="•"/>
              <a:defRPr>
                <a:latin typeface="Gill Sans MT Condensed" pitchFamily="34" charset="0"/>
                <a:ea typeface="+mn-ea"/>
                <a:cs typeface="Times New Roman" pitchFamily="18" charset="0"/>
              </a:defRPr>
            </a:lvl4pPr>
            <a:lvl5pPr>
              <a:defRPr>
                <a:latin typeface="Gill Sans MT Condensed" pitchFamily="34" charset="0"/>
                <a:ea typeface="+mn-ea"/>
                <a:cs typeface="Times New Roman" pitchFamily="18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en-US" altLang="ko-KR" dirty="0" smtClean="0"/>
              <a:t> </a:t>
            </a:r>
            <a:endParaRPr lang="ko-KR" altLang="en-US" dirty="0" smtClean="0"/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D93DC5-B4AC-4D46-AACE-7689283A751F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11D1176D-D6C7-41B7-AF5A-778933370361}" type="slidenum">
              <a:rPr lang="en-US" altLang="ko-KR" sz="1000"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033DDE-F1D9-4248-9DD3-D851D4509576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E3C16F8F-8B06-4221-8E4D-BF034A74711B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95288" y="908050"/>
            <a:ext cx="4068762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6450" y="908050"/>
            <a:ext cx="4070350" cy="5218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B28ED9-BF84-4548-98ED-B76FB35A3B3B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0271C98E-7E4E-4307-96BF-A7CD60945764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6170A1-CF90-49D4-A372-CDD2DE8CD28F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9B4E9A6F-2AED-41CF-921C-DAF48CEE59EC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AD8461-0AD1-4FE2-8149-03CA6B1D09B2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ACEACD8A-B653-4CD8-8617-30C47D1975D3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F85A4A-72EB-46D8-A1E4-5CE90BF24F6F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35EAEED5-22E6-4B45-B59C-8969CA49A51B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DD81D1-5B13-4DF5-BE80-6593F7018A69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F6966894-495A-4A42-85C3-E5CC6BB4687F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B53550E-CFA7-4323-B7FA-52BD463ACFE2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8738"/>
            <a:ext cx="2411413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/>
            </a:r>
            <a:br>
              <a:rPr lang="en-US" altLang="ko-KR"/>
            </a:br>
            <a:fld id="{415D8064-AC64-4DAF-8023-799BA1220A8A}" type="slidenum">
              <a:rPr lang="en-US" altLang="ko-KR" sz="1000">
                <a:solidFill>
                  <a:srgbClr val="6699FF"/>
                </a:solidFill>
                <a:latin typeface="HY헤드라인M" pitchFamily="18" charset="-127"/>
                <a:ea typeface="HY헤드라인M" pitchFamily="18" charset="-127"/>
              </a:rPr>
              <a:pPr>
                <a:defRPr/>
              </a:pPr>
              <a:t>‹#›</a:t>
            </a:fld>
            <a:endParaRPr lang="en-US" altLang="ko-KR" sz="1000">
              <a:solidFill>
                <a:srgbClr val="6699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그림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88" y="0"/>
            <a:ext cx="91424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7313" y="44450"/>
            <a:ext cx="82296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908050"/>
            <a:ext cx="8291512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pic>
        <p:nvPicPr>
          <p:cNvPr id="1029" name="Picture 2" descr="그림2"/>
          <p:cNvPicPr>
            <a:picLocks noChangeAspect="1" noChangeArrowheads="1"/>
          </p:cNvPicPr>
          <p:nvPr/>
        </p:nvPicPr>
        <p:blipFill>
          <a:blip r:embed="rId17" cstate="print"/>
          <a:srcRect b="91808"/>
          <a:stretch>
            <a:fillRect/>
          </a:stretch>
        </p:blipFill>
        <p:spPr bwMode="auto">
          <a:xfrm>
            <a:off x="0" y="6572250"/>
            <a:ext cx="91424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1">
              <a:defRPr sz="1400" b="0" smtClean="0">
                <a:cs typeface="+mn-cs"/>
              </a:defRPr>
            </a:lvl1pPr>
          </a:lstStyle>
          <a:p>
            <a:pPr>
              <a:defRPr/>
            </a:pPr>
            <a:fld id="{349D8BFE-6CA0-487D-B75D-F93147E891F7}" type="datetime1">
              <a:rPr lang="en-US" altLang="ko-KR"/>
              <a:pPr>
                <a:defRPr/>
              </a:pPr>
              <a:t>4/9/2013</a:t>
            </a:fld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1">
              <a:defRPr sz="1400" b="0" smtClean="0">
                <a:cs typeface="+mn-cs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3"/>
          <p:cNvSpPr txBox="1">
            <a:spLocks/>
          </p:cNvSpPr>
          <p:nvPr userDrawn="1"/>
        </p:nvSpPr>
        <p:spPr bwMode="auto">
          <a:xfrm>
            <a:off x="8655050" y="6572250"/>
            <a:ext cx="4889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latinLnBrk="1">
              <a:defRPr/>
            </a:pPr>
            <a:fld id="{E626A9EA-4E1D-41BC-AAD6-A54FDCF8BFF7}" type="slidenum">
              <a:rPr lang="en-US" altLang="ko-KR" sz="1600">
                <a:solidFill>
                  <a:srgbClr val="FFFFFF"/>
                </a:solidFill>
                <a:latin typeface="Times New Roman" pitchFamily="18" charset="0"/>
                <a:ea typeface="HY헤드라인M" pitchFamily="18" charset="-127"/>
                <a:cs typeface="Times New Roman" pitchFamily="18" charset="0"/>
              </a:rPr>
              <a:pPr algn="ctr" latinLnBrk="1">
                <a:defRPr/>
              </a:pPr>
              <a:t>‹#›</a:t>
            </a:fld>
            <a:endParaRPr lang="en-US" altLang="ko-KR" sz="1600">
              <a:solidFill>
                <a:srgbClr val="FFFFFF"/>
              </a:solidFill>
              <a:latin typeface="Times New Roman" pitchFamily="18" charset="0"/>
              <a:ea typeface="HY헤드라인M" pitchFamily="18" charset="-127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0" r:id="rId1"/>
    <p:sldLayoutId id="2147484781" r:id="rId2"/>
    <p:sldLayoutId id="2147484782" r:id="rId3"/>
    <p:sldLayoutId id="2147484783" r:id="rId4"/>
    <p:sldLayoutId id="2147484784" r:id="rId5"/>
    <p:sldLayoutId id="2147484785" r:id="rId6"/>
    <p:sldLayoutId id="2147484786" r:id="rId7"/>
    <p:sldLayoutId id="2147484787" r:id="rId8"/>
    <p:sldLayoutId id="2147484788" r:id="rId9"/>
    <p:sldLayoutId id="2147484789" r:id="rId10"/>
    <p:sldLayoutId id="2147484790" r:id="rId11"/>
    <p:sldLayoutId id="2147484791" r:id="rId12"/>
    <p:sldLayoutId id="2147484792" r:id="rId13"/>
    <p:sldLayoutId id="2147484793" r:id="rId14"/>
    <p:sldLayoutId id="2147484794" r:id="rId15"/>
  </p:sldLayoutIdLst>
  <p:hf hdr="0" ftr="0" dt="0"/>
  <p:txStyles>
    <p:titleStyle>
      <a:lvl1pPr algn="l" rtl="0" eaLnBrk="0" fontAlgn="base" latinLnBrk="1" hangingPunct="0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50000"/>
        </a:spcBef>
        <a:spcAft>
          <a:spcPct val="0"/>
        </a:spcAft>
        <a:defRPr kumimoji="1" sz="3200" b="1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Blip>
          <a:blip r:embed="rId18"/>
        </a:buBlip>
        <a:defRPr kumimoji="1" sz="2400">
          <a:solidFill>
            <a:schemeClr val="tx1"/>
          </a:solidFill>
          <a:latin typeface="+mn-lt"/>
          <a:ea typeface="Gulim" pitchFamily="50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Gulim" pitchFamily="50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Gulim" pitchFamily="50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Gulim" pitchFamily="50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Gulim" pitchFamily="50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ikibon.org/vault/Special:FilePath/NFV_Wikibon.pn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princeton.edu/courses/archive/spr12/cos461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yuba.stanford.edu/~casado/of-sw.htm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o239zpKMwQ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1196752"/>
            <a:ext cx="7484368" cy="1584176"/>
          </a:xfrm>
        </p:spPr>
        <p:txBody>
          <a:bodyPr>
            <a:normAutofit/>
          </a:bodyPr>
          <a:lstStyle/>
          <a:p>
            <a:pPr fontAlgn="auto" latinLnBrk="0" hangingPunct="1">
              <a:spcAft>
                <a:spcPts val="0"/>
              </a:spcAft>
              <a:defRPr/>
            </a:pPr>
            <a:r>
              <a:rPr lang="en-US" altLang="ko-KR" sz="4400" dirty="0" smtClean="0">
                <a:solidFill>
                  <a:schemeClr val="tx1"/>
                </a:solidFill>
                <a:latin typeface="Trebuchet MS" pitchFamily="34" charset="0"/>
              </a:rPr>
              <a:t>Introduction to Software Defined </a:t>
            </a:r>
            <a:r>
              <a:rPr lang="en-US" altLang="ko-KR" sz="4400" dirty="0" smtClean="0">
                <a:solidFill>
                  <a:schemeClr val="tx1"/>
                </a:solidFill>
                <a:latin typeface="Trebuchet MS" pitchFamily="34" charset="0"/>
              </a:rPr>
              <a:t>Network (SDN)</a:t>
            </a:r>
            <a:endParaRPr lang="en-US" altLang="ko-KR" sz="4400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altLang="ko-KR" smtClean="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971800" y="5049838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Webdings" pitchFamily="18" charset="2"/>
              <a:buChar char="ë"/>
              <a:defRPr kumimoji="1" sz="2800" b="1">
                <a:solidFill>
                  <a:schemeClr val="tx2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eaLnBrk="1" hangingPunct="1">
              <a:buFontTx/>
              <a:buNone/>
            </a:pPr>
            <a:endParaRPr lang="en-US" altLang="ko-KR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86203" y="4077072"/>
            <a:ext cx="7484368" cy="15841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DDDDDD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eaLnBrk="0" fontAlgn="base" latinLnBrk="1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kumimoji="1" sz="5000" b="1">
                <a:solidFill>
                  <a:srgbClr val="274C6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latinLnBrk="1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0" fontAlgn="base" latinLnBrk="1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0" fontAlgn="base" latinLnBrk="1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0" fontAlgn="base" latinLnBrk="1" hangingPunct="0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6pPr>
            <a:lvl7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7pPr>
            <a:lvl8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8pPr>
            <a:lvl9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sz="32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9pPr>
          </a:lstStyle>
          <a:p>
            <a:pPr fontAlgn="auto" latinLnBrk="0" hangingPunct="1"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April 9, 2013</a:t>
            </a:r>
          </a:p>
          <a:p>
            <a:pPr fontAlgn="auto" latinLnBrk="0" hangingPunct="1">
              <a:spcAft>
                <a:spcPts val="0"/>
              </a:spcAft>
              <a:defRPr/>
            </a:pPr>
            <a:r>
              <a:rPr lang="en-US" altLang="ko-K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CS Hong</a:t>
            </a:r>
            <a:endParaRPr lang="en-US" altLang="ko-K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90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idx="1"/>
          </p:nvPr>
        </p:nvSpPr>
        <p:spPr bwMode="black">
          <a:xfrm>
            <a:off x="395288" y="908050"/>
            <a:ext cx="8291512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GB" sz="2800" b="1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buNone/>
            </a:pPr>
            <a:endParaRPr lang="en-US" altLang="ko-KR" dirty="0">
              <a:latin typeface="HP Simplified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altLang="ko-KR" dirty="0" smtClean="0">
              <a:latin typeface="HP Simplified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ko-KR" dirty="0" smtClean="0">
                <a:latin typeface="HP Simplified" pitchFamily="34" charset="0"/>
                <a:cs typeface="Arial" pitchFamily="34" charset="0"/>
              </a:rPr>
              <a:t>… </a:t>
            </a:r>
            <a:r>
              <a:rPr lang="en-US" altLang="ko-KR" dirty="0">
                <a:latin typeface="HP Simplified" pitchFamily="34" charset="0"/>
                <a:cs typeface="Arial" pitchFamily="34" charset="0"/>
              </a:rPr>
              <a:t>In the SDN architecture, the control and data planes are decoupled, network intelligence and state are logically centralized and the underlying network infrastructure is abstracted from the applications …</a:t>
            </a:r>
          </a:p>
          <a:p>
            <a:endParaRPr lang="en-US" altLang="ko-KR" dirty="0" smtClean="0">
              <a:latin typeface="HP Simplified" pitchFamily="34" charset="0"/>
              <a:cs typeface="Arial" pitchFamily="34" charset="0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 bwMode="black">
          <a:xfrm>
            <a:off x="87313" y="44450"/>
            <a:ext cx="8229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GB" sz="2800" b="1" kern="1200" dirty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ko-KR" dirty="0">
                <a:solidFill>
                  <a:srgbClr val="FFFFFF"/>
                </a:solidFill>
                <a:latin typeface="HP Simplified" pitchFamily="34" charset="0"/>
                <a:cs typeface="Arial" pitchFamily="34" charset="0"/>
              </a:rPr>
              <a:t>Open Networking Foundation on SDN</a:t>
            </a:r>
          </a:p>
        </p:txBody>
      </p:sp>
    </p:spTree>
    <p:extLst>
      <p:ext uri="{BB962C8B-B14F-4D97-AF65-F5344CB8AC3E}">
        <p14:creationId xmlns:p14="http://schemas.microsoft.com/office/powerpoint/2010/main" val="194390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2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Software Defined Networking (SDN)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174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75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eeform 1"/>
          <p:cNvSpPr>
            <a:spLocks noChangeArrowheads="1"/>
          </p:cNvSpPr>
          <p:nvPr/>
        </p:nvSpPr>
        <p:spPr bwMode="auto">
          <a:xfrm>
            <a:off x="1625600" y="2466975"/>
            <a:ext cx="449263" cy="2181225"/>
          </a:xfrm>
          <a:custGeom>
            <a:avLst/>
            <a:gdLst>
              <a:gd name="T0" fmla="*/ 76969 w 448322"/>
              <a:gd name="T1" fmla="*/ 0 h 1784864"/>
              <a:gd name="T2" fmla="*/ 23383 w 448322"/>
              <a:gd name="T3" fmla="*/ 914878 h 1784864"/>
              <a:gd name="T4" fmla="*/ 411881 w 448322"/>
              <a:gd name="T5" fmla="*/ 2074813 h 1784864"/>
              <a:gd name="T6" fmla="*/ 411881 w 448322"/>
              <a:gd name="T7" fmla="*/ 2058477 h 1784864"/>
              <a:gd name="T8" fmla="*/ 0 60000 65536"/>
              <a:gd name="T9" fmla="*/ 0 60000 65536"/>
              <a:gd name="T10" fmla="*/ 0 60000 65536"/>
              <a:gd name="T11" fmla="*/ 0 60000 65536"/>
              <a:gd name="T12" fmla="*/ 0 w 448322"/>
              <a:gd name="T13" fmla="*/ 0 h 1784864"/>
              <a:gd name="T14" fmla="*/ 448322 w 448322"/>
              <a:gd name="T15" fmla="*/ 1784864 h 1784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322" h="1784864">
                <a:moveTo>
                  <a:pt x="76808" y="0"/>
                </a:moveTo>
                <a:cubicBezTo>
                  <a:pt x="22220" y="232833"/>
                  <a:pt x="-32368" y="465666"/>
                  <a:pt x="23334" y="748631"/>
                </a:cubicBezTo>
                <a:cubicBezTo>
                  <a:pt x="79036" y="1031596"/>
                  <a:pt x="346404" y="1541824"/>
                  <a:pt x="411018" y="1697789"/>
                </a:cubicBezTo>
                <a:cubicBezTo>
                  <a:pt x="475632" y="1853754"/>
                  <a:pt x="443325" y="1769087"/>
                  <a:pt x="411018" y="1684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latin typeface="Calibri" pitchFamily="34" charset="0"/>
            </a:endParaRPr>
          </a:p>
        </p:txBody>
      </p:sp>
      <p:sp>
        <p:nvSpPr>
          <p:cNvPr id="3" name="Freeform 2"/>
          <p:cNvSpPr>
            <a:spLocks noChangeArrowheads="1"/>
          </p:cNvSpPr>
          <p:nvPr/>
        </p:nvSpPr>
        <p:spPr bwMode="auto">
          <a:xfrm>
            <a:off x="2371725" y="2894013"/>
            <a:ext cx="2111375" cy="2446337"/>
          </a:xfrm>
          <a:custGeom>
            <a:avLst/>
            <a:gdLst>
              <a:gd name="T0" fmla="*/ 0 w 2112210"/>
              <a:gd name="T1" fmla="*/ 0 h 2446421"/>
              <a:gd name="T2" fmla="*/ 454346 w 2112210"/>
              <a:gd name="T3" fmla="*/ 935758 h 2446421"/>
              <a:gd name="T4" fmla="*/ 1122503 w 2112210"/>
              <a:gd name="T5" fmla="*/ 1737835 h 2446421"/>
              <a:gd name="T6" fmla="*/ 2111375 w 2112210"/>
              <a:gd name="T7" fmla="*/ 2446337 h 2446421"/>
              <a:gd name="T8" fmla="*/ 0 60000 65536"/>
              <a:gd name="T9" fmla="*/ 0 60000 65536"/>
              <a:gd name="T10" fmla="*/ 0 60000 65536"/>
              <a:gd name="T11" fmla="*/ 0 60000 65536"/>
              <a:gd name="T12" fmla="*/ 0 w 2112210"/>
              <a:gd name="T13" fmla="*/ 0 h 2446421"/>
              <a:gd name="T14" fmla="*/ 2112210 w 2112210"/>
              <a:gd name="T15" fmla="*/ 2446421 h 244642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210" h="2446421">
                <a:moveTo>
                  <a:pt x="0" y="0"/>
                </a:moveTo>
                <a:cubicBezTo>
                  <a:pt x="133684" y="323070"/>
                  <a:pt x="267368" y="646141"/>
                  <a:pt x="454526" y="935790"/>
                </a:cubicBezTo>
                <a:cubicBezTo>
                  <a:pt x="641684" y="1225439"/>
                  <a:pt x="846666" y="1486123"/>
                  <a:pt x="1122947" y="1737895"/>
                </a:cubicBezTo>
                <a:cubicBezTo>
                  <a:pt x="1399228" y="1989667"/>
                  <a:pt x="1755719" y="2218044"/>
                  <a:pt x="2112210" y="2446421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latin typeface="Calibri" pitchFamily="34" charset="0"/>
            </a:endParaRPr>
          </a:p>
        </p:txBody>
      </p:sp>
      <p:sp>
        <p:nvSpPr>
          <p:cNvPr id="6" name="Freeform 5"/>
          <p:cNvSpPr>
            <a:spLocks noChangeArrowheads="1"/>
          </p:cNvSpPr>
          <p:nvPr/>
        </p:nvSpPr>
        <p:spPr bwMode="auto">
          <a:xfrm>
            <a:off x="2438400" y="2546350"/>
            <a:ext cx="1524000" cy="1339850"/>
          </a:xfrm>
          <a:custGeom>
            <a:avLst/>
            <a:gdLst>
              <a:gd name="T0" fmla="*/ 0 w 1163053"/>
              <a:gd name="T1" fmla="*/ 0 h 1283369"/>
              <a:gd name="T2" fmla="*/ 735724 w 1163053"/>
              <a:gd name="T3" fmla="*/ 586184 h 1283369"/>
              <a:gd name="T4" fmla="*/ 1524000 w 1163053"/>
              <a:gd name="T5" fmla="*/ 1339850 h 1283369"/>
              <a:gd name="T6" fmla="*/ 0 60000 65536"/>
              <a:gd name="T7" fmla="*/ 0 60000 65536"/>
              <a:gd name="T8" fmla="*/ 0 60000 65536"/>
              <a:gd name="T9" fmla="*/ 0 w 1163053"/>
              <a:gd name="T10" fmla="*/ 0 h 1283369"/>
              <a:gd name="T11" fmla="*/ 1163053 w 1163053"/>
              <a:gd name="T12" fmla="*/ 1283369 h 12833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63053" h="1283369">
                <a:moveTo>
                  <a:pt x="0" y="0"/>
                </a:moveTo>
                <a:cubicBezTo>
                  <a:pt x="183816" y="173789"/>
                  <a:pt x="367632" y="347579"/>
                  <a:pt x="561474" y="561474"/>
                </a:cubicBezTo>
                <a:cubicBezTo>
                  <a:pt x="755316" y="775369"/>
                  <a:pt x="959184" y="1029369"/>
                  <a:pt x="1163053" y="1283369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latin typeface="Calibri" pitchFamily="34" charset="0"/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2505075" y="2306638"/>
            <a:ext cx="4733925" cy="2036762"/>
          </a:xfrm>
          <a:custGeom>
            <a:avLst/>
            <a:gdLst>
              <a:gd name="T0" fmla="*/ 0 w 4572000"/>
              <a:gd name="T1" fmla="*/ 0 h 1965158"/>
              <a:gd name="T2" fmla="*/ 2325437 w 4572000"/>
              <a:gd name="T3" fmla="*/ 734342 h 1965158"/>
              <a:gd name="T4" fmla="*/ 3695784 w 4572000"/>
              <a:gd name="T5" fmla="*/ 1288563 h 1965158"/>
              <a:gd name="T6" fmla="*/ 4733925 w 4572000"/>
              <a:gd name="T7" fmla="*/ 2036762 h 1965158"/>
              <a:gd name="T8" fmla="*/ 0 60000 65536"/>
              <a:gd name="T9" fmla="*/ 0 60000 65536"/>
              <a:gd name="T10" fmla="*/ 0 60000 65536"/>
              <a:gd name="T11" fmla="*/ 0 60000 65536"/>
              <a:gd name="T12" fmla="*/ 0 w 4572000"/>
              <a:gd name="T13" fmla="*/ 0 h 1965158"/>
              <a:gd name="T14" fmla="*/ 4572000 w 4572000"/>
              <a:gd name="T15" fmla="*/ 1965158 h 19651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000" h="1965158">
                <a:moveTo>
                  <a:pt x="0" y="0"/>
                </a:moveTo>
                <a:cubicBezTo>
                  <a:pt x="825500" y="250658"/>
                  <a:pt x="1651000" y="501316"/>
                  <a:pt x="2245895" y="708526"/>
                </a:cubicBezTo>
                <a:cubicBezTo>
                  <a:pt x="2840790" y="915737"/>
                  <a:pt x="3181685" y="1033824"/>
                  <a:pt x="3569369" y="1243263"/>
                </a:cubicBezTo>
                <a:cubicBezTo>
                  <a:pt x="3957053" y="1452702"/>
                  <a:pt x="4264526" y="1708930"/>
                  <a:pt x="4572000" y="1965158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dash"/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latin typeface="Calibri" pitchFamily="34" charset="0"/>
            </a:endParaRPr>
          </a:p>
        </p:txBody>
      </p:sp>
      <p:sp>
        <p:nvSpPr>
          <p:cNvPr id="31761" name="TextBox 24"/>
          <p:cNvSpPr txBox="1">
            <a:spLocks noChangeArrowheads="1"/>
          </p:cNvSpPr>
          <p:nvPr/>
        </p:nvSpPr>
        <p:spPr bwMode="auto">
          <a:xfrm>
            <a:off x="4972050" y="2514600"/>
            <a:ext cx="27241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/>
              <a:t>API to the data plane</a:t>
            </a:r>
          </a:p>
          <a:p>
            <a:pPr eaLnBrk="1" hangingPunct="1"/>
            <a:r>
              <a:rPr lang="en-US" altLang="ko-KR"/>
              <a:t>(e.g., OpenFlow)</a:t>
            </a:r>
          </a:p>
        </p:txBody>
      </p:sp>
      <p:sp>
        <p:nvSpPr>
          <p:cNvPr id="31762" name="TextBox 25"/>
          <p:cNvSpPr txBox="1">
            <a:spLocks noChangeArrowheads="1"/>
          </p:cNvSpPr>
          <p:nvPr/>
        </p:nvSpPr>
        <p:spPr bwMode="auto">
          <a:xfrm>
            <a:off x="2438400" y="1371600"/>
            <a:ext cx="3662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0000"/>
                </a:solidFill>
              </a:rPr>
              <a:t>Logically-centralized control</a:t>
            </a:r>
          </a:p>
        </p:txBody>
      </p:sp>
      <p:sp>
        <p:nvSpPr>
          <p:cNvPr id="31763" name="TextBox 27"/>
          <p:cNvSpPr txBox="1">
            <a:spLocks noChangeArrowheads="1"/>
          </p:cNvSpPr>
          <p:nvPr/>
        </p:nvSpPr>
        <p:spPr bwMode="auto">
          <a:xfrm>
            <a:off x="7223125" y="4800600"/>
            <a:ext cx="130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>
                <a:solidFill>
                  <a:srgbClr val="0000FF"/>
                </a:solidFill>
              </a:rPr>
              <a:t>Switches</a:t>
            </a:r>
          </a:p>
        </p:txBody>
      </p:sp>
      <p:sp>
        <p:nvSpPr>
          <p:cNvPr id="31764" name="Rounded Rectangle 21"/>
          <p:cNvSpPr>
            <a:spLocks noChangeArrowheads="1"/>
          </p:cNvSpPr>
          <p:nvPr/>
        </p:nvSpPr>
        <p:spPr bwMode="auto">
          <a:xfrm>
            <a:off x="1600200" y="1828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41338" y="1981200"/>
            <a:ext cx="982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0000"/>
                </a:solidFill>
              </a:rPr>
              <a:t>Smart,</a:t>
            </a:r>
          </a:p>
          <a:p>
            <a:pPr eaLnBrk="1" hangingPunct="1"/>
            <a:r>
              <a:rPr lang="en-US" altLang="ko-KR">
                <a:solidFill>
                  <a:srgbClr val="FF0000"/>
                </a:solidFill>
              </a:rPr>
              <a:t>slow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001000" y="3962400"/>
            <a:ext cx="9826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>
                <a:solidFill>
                  <a:srgbClr val="0000FF"/>
                </a:solidFill>
              </a:rPr>
              <a:t>Dumb,</a:t>
            </a:r>
          </a:p>
          <a:p>
            <a:pPr eaLnBrk="1" hangingPunct="1"/>
            <a:r>
              <a:rPr lang="en-US" altLang="ko-KR">
                <a:solidFill>
                  <a:srgbClr val="0000FF"/>
                </a:solidFill>
              </a:rPr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205232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OpenFlow Networks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ko-KR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-60325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fld id="{C43378B9-A3EC-4445-B147-FB5017F9198B}" type="slidenum">
              <a:rPr lang="en-US" altLang="ko-KR" sz="1200">
                <a:solidFill>
                  <a:srgbClr val="898989"/>
                </a:solidFill>
              </a:rPr>
              <a:pPr eaLnBrk="1" hangingPunct="1"/>
              <a:t>12</a:t>
            </a:fld>
            <a:endParaRPr lang="en-US" altLang="ko-KR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5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Data-Plane: Simple Packet Handling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Simple packet-handling rules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Pattern: match packet header bits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Actions: drop, forward, modify, send to controller 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Priority: disambiguate overlapping patterns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Counters: #bytes and #packets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524000" y="5085184"/>
            <a:ext cx="6553200" cy="1200150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altLang="ko-KR" sz="2400" dirty="0" err="1">
                <a:solidFill>
                  <a:srgbClr val="000000"/>
                </a:solidFill>
                <a:latin typeface="Calibri" pitchFamily="34" charset="0"/>
                <a:ea typeface="ヒラギノ角ゴ Pro W3" pitchFamily="1" charset="-128"/>
              </a:rPr>
              <a:t>src</a:t>
            </a:r>
            <a:r>
              <a:rPr lang="en-US" altLang="ko-KR" sz="2400" dirty="0">
                <a:solidFill>
                  <a:srgbClr val="000000"/>
                </a:solidFill>
                <a:latin typeface="Calibri" pitchFamily="34" charset="0"/>
                <a:ea typeface="ヒラギノ角ゴ Pro W3" pitchFamily="1" charset="-128"/>
              </a:rPr>
              <a:t>=1.2.*.*, dest=3.4.5.* </a:t>
            </a:r>
            <a:r>
              <a:rPr lang="en-US" altLang="ko-KR" sz="2400" dirty="0">
                <a:solidFill>
                  <a:srgbClr val="000000"/>
                </a:solidFill>
                <a:latin typeface="Calibri" pitchFamily="34" charset="0"/>
                <a:ea typeface="ヒラギノ角ゴ Pro W3" pitchFamily="1" charset="-128"/>
                <a:sym typeface="Wingdings" pitchFamily="2" charset="2"/>
              </a:rPr>
              <a:t> drop                        </a:t>
            </a:r>
          </a:p>
          <a:p>
            <a:pPr marL="457200" indent="-457200">
              <a:buFontTx/>
              <a:buAutoNum type="arabicPeriod"/>
            </a:pPr>
            <a:r>
              <a:rPr lang="en-US" altLang="ko-KR" sz="2400" dirty="0" err="1">
                <a:solidFill>
                  <a:srgbClr val="000000"/>
                </a:solidFill>
                <a:latin typeface="Calibri" pitchFamily="34" charset="0"/>
                <a:ea typeface="ヒラギノ角ゴ Pro W3" pitchFamily="1" charset="-128"/>
                <a:sym typeface="Wingdings" pitchFamily="2" charset="2"/>
              </a:rPr>
              <a:t>src</a:t>
            </a:r>
            <a:r>
              <a:rPr lang="en-US" altLang="ko-KR" sz="2400" dirty="0">
                <a:solidFill>
                  <a:srgbClr val="000000"/>
                </a:solidFill>
                <a:latin typeface="Calibri" pitchFamily="34" charset="0"/>
                <a:ea typeface="ヒラギノ角ゴ Pro W3" pitchFamily="1" charset="-128"/>
                <a:sym typeface="Wingdings" pitchFamily="2" charset="2"/>
              </a:rPr>
              <a:t> = *.*.*.*, dest=3.4.*.*  forward(2)</a:t>
            </a:r>
          </a:p>
          <a:p>
            <a:pPr marL="457200" indent="-457200" algn="l"/>
            <a:r>
              <a:rPr lang="en-US" altLang="ko-KR" sz="2400" dirty="0">
                <a:solidFill>
                  <a:srgbClr val="000000"/>
                </a:solidFill>
                <a:latin typeface="Calibri" pitchFamily="34" charset="0"/>
                <a:ea typeface="ヒラギノ角ゴ Pro W3" pitchFamily="1" charset="-128"/>
                <a:sym typeface="Wingdings" pitchFamily="2" charset="2"/>
              </a:rPr>
              <a:t>3.  </a:t>
            </a:r>
            <a:r>
              <a:rPr lang="en-US" altLang="ko-KR" sz="2400" dirty="0" err="1">
                <a:solidFill>
                  <a:srgbClr val="000000"/>
                </a:solidFill>
                <a:latin typeface="Calibri" pitchFamily="34" charset="0"/>
                <a:ea typeface="ヒラギノ角ゴ Pro W3" pitchFamily="1" charset="-128"/>
                <a:sym typeface="Wingdings" pitchFamily="2" charset="2"/>
              </a:rPr>
              <a:t>src</a:t>
            </a:r>
            <a:r>
              <a:rPr lang="en-US" altLang="ko-KR" sz="2400" dirty="0">
                <a:solidFill>
                  <a:srgbClr val="000000"/>
                </a:solidFill>
                <a:latin typeface="Calibri" pitchFamily="34" charset="0"/>
                <a:ea typeface="ヒラギノ角ゴ Pro W3" pitchFamily="1" charset="-128"/>
                <a:sym typeface="Wingdings" pitchFamily="2" charset="2"/>
              </a:rPr>
              <a:t>=10.1.2.3, dest=*.*.*.*  send to controller</a:t>
            </a:r>
            <a:endParaRPr lang="en-US" altLang="ko-KR" sz="2400" dirty="0">
              <a:solidFill>
                <a:srgbClr val="000000"/>
              </a:solidFill>
              <a:latin typeface="Calibri" pitchFamily="34" charset="0"/>
              <a:ea typeface="ヒラギノ角ゴ Pro W3" pitchFamily="1" charset="-128"/>
            </a:endParaRPr>
          </a:p>
        </p:txBody>
      </p:sp>
      <p:pic>
        <p:nvPicPr>
          <p:cNvPr id="34821" name="Picture 18" descr="Screen shot 2011-02-04 at 12.32.2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86" y="764704"/>
            <a:ext cx="2635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07160"/>
            <a:ext cx="178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3048000" y="4335760"/>
            <a:ext cx="1127125" cy="190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5638800" y="4335760"/>
            <a:ext cx="1127125" cy="190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 type="non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2288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Unifies Different Kinds of Boxes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4495800" cy="4525963"/>
          </a:xfrm>
        </p:spPr>
        <p:txBody>
          <a:bodyPr/>
          <a:lstStyle/>
          <a:p>
            <a:r>
              <a:rPr lang="en-US" altLang="ko-KR" sz="3200" dirty="0" smtClean="0">
                <a:ea typeface="ＭＳ Ｐゴシック" pitchFamily="34" charset="-128"/>
              </a:rPr>
              <a:t>Router</a:t>
            </a:r>
          </a:p>
          <a:p>
            <a:pPr lvl="1"/>
            <a:r>
              <a:rPr lang="en-US" altLang="ko-KR" sz="2800" dirty="0" smtClean="0">
                <a:ea typeface="ＭＳ Ｐゴシック" pitchFamily="34" charset="-128"/>
              </a:rPr>
              <a:t>Match: longest destination IP prefix</a:t>
            </a:r>
          </a:p>
          <a:p>
            <a:pPr lvl="1"/>
            <a:r>
              <a:rPr lang="en-US" altLang="ko-KR" sz="2800" dirty="0" smtClean="0">
                <a:ea typeface="ＭＳ Ｐゴシック" pitchFamily="34" charset="-128"/>
              </a:rPr>
              <a:t>Action: forward out a link</a:t>
            </a:r>
          </a:p>
          <a:p>
            <a:r>
              <a:rPr lang="en-US" altLang="ko-KR" sz="3200" dirty="0" smtClean="0">
                <a:ea typeface="ＭＳ Ｐゴシック" pitchFamily="34" charset="-128"/>
              </a:rPr>
              <a:t>Switch</a:t>
            </a:r>
          </a:p>
          <a:p>
            <a:pPr lvl="1"/>
            <a:r>
              <a:rPr lang="en-US" altLang="ko-KR" sz="2800" dirty="0" smtClean="0">
                <a:ea typeface="ＭＳ Ｐゴシック" pitchFamily="34" charset="-128"/>
              </a:rPr>
              <a:t>Match: destination MAC address</a:t>
            </a:r>
          </a:p>
          <a:p>
            <a:pPr lvl="1"/>
            <a:r>
              <a:rPr lang="en-US" altLang="ko-KR" sz="2800" dirty="0" smtClean="0">
                <a:ea typeface="ＭＳ Ｐゴシック" pitchFamily="34" charset="-128"/>
              </a:rPr>
              <a:t>Action: forward or flood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495800" cy="4525963"/>
          </a:xfrm>
        </p:spPr>
        <p:txBody>
          <a:bodyPr/>
          <a:lstStyle/>
          <a:p>
            <a:r>
              <a:rPr lang="en-US" altLang="ko-KR" sz="3200" dirty="0" smtClean="0">
                <a:ea typeface="ＭＳ Ｐゴシック" pitchFamily="34" charset="-128"/>
              </a:rPr>
              <a:t>Firewall</a:t>
            </a:r>
          </a:p>
          <a:p>
            <a:pPr lvl="1"/>
            <a:r>
              <a:rPr lang="en-US" altLang="ko-KR" sz="2800" dirty="0" smtClean="0">
                <a:ea typeface="ＭＳ Ｐゴシック" pitchFamily="34" charset="-128"/>
              </a:rPr>
              <a:t>Match: IP addresses and TCP/UDP port numbers</a:t>
            </a:r>
          </a:p>
          <a:p>
            <a:pPr lvl="1"/>
            <a:r>
              <a:rPr lang="en-US" altLang="ko-KR" sz="2800" dirty="0" smtClean="0">
                <a:ea typeface="ＭＳ Ｐゴシック" pitchFamily="34" charset="-128"/>
              </a:rPr>
              <a:t>Action: permit or deny </a:t>
            </a:r>
          </a:p>
          <a:p>
            <a:r>
              <a:rPr lang="en-US" altLang="ko-KR" sz="3200" dirty="0" smtClean="0">
                <a:ea typeface="ＭＳ Ｐゴシック" pitchFamily="34" charset="-128"/>
              </a:rPr>
              <a:t>NAT</a:t>
            </a:r>
          </a:p>
          <a:p>
            <a:pPr lvl="1"/>
            <a:r>
              <a:rPr lang="en-US" altLang="ko-KR" sz="2800" dirty="0" smtClean="0">
                <a:ea typeface="ＭＳ Ｐゴシック" pitchFamily="34" charset="-128"/>
              </a:rPr>
              <a:t>Match: IP address and port</a:t>
            </a:r>
          </a:p>
          <a:p>
            <a:pPr lvl="1"/>
            <a:r>
              <a:rPr lang="en-US" altLang="ko-KR" sz="2800" dirty="0" smtClean="0">
                <a:ea typeface="ＭＳ Ｐゴシック" pitchFamily="34" charset="-128"/>
              </a:rPr>
              <a:t>Action: rewrite address and port</a:t>
            </a:r>
          </a:p>
          <a:p>
            <a:endParaRPr lang="en-US" altLang="ko-KR" sz="3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113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Controller: Programmability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78930" y="3352800"/>
            <a:ext cx="4724400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36871" name="Rounded Rectangle 5"/>
          <p:cNvSpPr>
            <a:spLocks noChangeArrowheads="1"/>
          </p:cNvSpPr>
          <p:nvPr/>
        </p:nvSpPr>
        <p:spPr bwMode="auto">
          <a:xfrm>
            <a:off x="2332038" y="1981200"/>
            <a:ext cx="4297362" cy="1295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3074988" y="2419350"/>
            <a:ext cx="286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>
                <a:solidFill>
                  <a:schemeClr val="bg1"/>
                </a:solidFill>
              </a:rPr>
              <a:t>Controller Application</a:t>
            </a:r>
          </a:p>
        </p:txBody>
      </p:sp>
      <p:sp>
        <p:nvSpPr>
          <p:cNvPr id="36873" name="Rounded Rectangle 13"/>
          <p:cNvSpPr>
            <a:spLocks noChangeArrowheads="1"/>
          </p:cNvSpPr>
          <p:nvPr/>
        </p:nvSpPr>
        <p:spPr bwMode="auto">
          <a:xfrm>
            <a:off x="1951038" y="1752600"/>
            <a:ext cx="5105400" cy="22860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cxnSp>
        <p:nvCxnSpPr>
          <p:cNvPr id="36874" name="Curved Connector 15"/>
          <p:cNvCxnSpPr>
            <a:cxnSpLocks noChangeShapeType="1"/>
          </p:cNvCxnSpPr>
          <p:nvPr/>
        </p:nvCxnSpPr>
        <p:spPr bwMode="auto">
          <a:xfrm flipV="1">
            <a:off x="2408238" y="3810000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5" name="TextBox 16"/>
          <p:cNvSpPr txBox="1">
            <a:spLocks noChangeArrowheads="1"/>
          </p:cNvSpPr>
          <p:nvPr/>
        </p:nvSpPr>
        <p:spPr bwMode="auto">
          <a:xfrm>
            <a:off x="798513" y="4876800"/>
            <a:ext cx="2825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u="sng">
                <a:solidFill>
                  <a:srgbClr val="FF0000"/>
                </a:solidFill>
              </a:rPr>
              <a:t>Events from switches</a:t>
            </a:r>
          </a:p>
          <a:p>
            <a:pPr eaLnBrk="1" hangingPunct="1"/>
            <a:r>
              <a:rPr lang="en-US" altLang="ko-KR"/>
              <a:t>Topology changes,</a:t>
            </a:r>
          </a:p>
          <a:p>
            <a:pPr eaLnBrk="1" hangingPunct="1"/>
            <a:r>
              <a:rPr lang="en-US" altLang="ko-KR"/>
              <a:t>Traffic statistics,</a:t>
            </a:r>
          </a:p>
          <a:p>
            <a:pPr eaLnBrk="1" hangingPunct="1"/>
            <a:r>
              <a:rPr lang="en-US" altLang="ko-KR"/>
              <a:t>Arriving packets</a:t>
            </a:r>
          </a:p>
        </p:txBody>
      </p:sp>
      <p:cxnSp>
        <p:nvCxnSpPr>
          <p:cNvPr id="36876" name="Curved Connector 19"/>
          <p:cNvCxnSpPr>
            <a:cxnSpLocks noChangeShapeType="1"/>
          </p:cNvCxnSpPr>
          <p:nvPr/>
        </p:nvCxnSpPr>
        <p:spPr bwMode="auto">
          <a:xfrm flipH="1" flipV="1">
            <a:off x="5151438" y="3810000"/>
            <a:ext cx="1219200" cy="1066800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TextBox 20"/>
          <p:cNvSpPr txBox="1">
            <a:spLocks noChangeArrowheads="1"/>
          </p:cNvSpPr>
          <p:nvPr/>
        </p:nvSpPr>
        <p:spPr bwMode="auto">
          <a:xfrm>
            <a:off x="4875213" y="4876800"/>
            <a:ext cx="30495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u="sng">
                <a:solidFill>
                  <a:srgbClr val="FF0000"/>
                </a:solidFill>
              </a:rPr>
              <a:t>Commands to switches</a:t>
            </a:r>
          </a:p>
          <a:p>
            <a:pPr eaLnBrk="1" hangingPunct="1"/>
            <a:r>
              <a:rPr lang="en-US" altLang="ko-KR"/>
              <a:t>(Un)install rules,</a:t>
            </a:r>
          </a:p>
          <a:p>
            <a:pPr eaLnBrk="1" hangingPunct="1"/>
            <a:r>
              <a:rPr lang="en-US" altLang="ko-KR"/>
              <a:t>Query statistics,</a:t>
            </a:r>
          </a:p>
          <a:p>
            <a:pPr eaLnBrk="1" hangingPunct="1"/>
            <a:r>
              <a:rPr lang="en-US" altLang="ko-KR"/>
              <a:t>Send packets</a:t>
            </a:r>
          </a:p>
        </p:txBody>
      </p:sp>
    </p:spTree>
    <p:extLst>
      <p:ext uri="{BB962C8B-B14F-4D97-AF65-F5344CB8AC3E}">
        <p14:creationId xmlns:p14="http://schemas.microsoft.com/office/powerpoint/2010/main" val="265047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Example OpenFlow Applications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smtClean="0">
                <a:ea typeface="ＭＳ Ｐゴシック" pitchFamily="34" charset="-128"/>
              </a:rPr>
              <a:t>Dynamic access control</a:t>
            </a:r>
          </a:p>
          <a:p>
            <a:r>
              <a:rPr lang="en-US" altLang="ko-KR" b="1" smtClean="0">
                <a:ea typeface="ＭＳ Ｐゴシック" pitchFamily="34" charset="-128"/>
              </a:rPr>
              <a:t>Seamless mobility/migration</a:t>
            </a:r>
          </a:p>
          <a:p>
            <a:r>
              <a:rPr lang="en-US" altLang="ko-KR" b="1" smtClean="0">
                <a:ea typeface="ＭＳ Ｐゴシック" pitchFamily="34" charset="-128"/>
              </a:rPr>
              <a:t>Server load balancing</a:t>
            </a:r>
          </a:p>
          <a:p>
            <a:r>
              <a:rPr lang="en-US" altLang="ko-KR" b="1" smtClean="0">
                <a:ea typeface="ＭＳ Ｐゴシック" pitchFamily="34" charset="-128"/>
              </a:rPr>
              <a:t>Network virtualization</a:t>
            </a:r>
          </a:p>
          <a:p>
            <a:r>
              <a:rPr lang="en-US" altLang="ko-KR" smtClean="0">
                <a:ea typeface="ＭＳ Ｐゴシック" pitchFamily="34" charset="-128"/>
              </a:rPr>
              <a:t>Using multiple wireless access points</a:t>
            </a:r>
          </a:p>
          <a:p>
            <a:r>
              <a:rPr lang="en-US" altLang="ko-KR" smtClean="0">
                <a:ea typeface="ＭＳ Ｐゴシック" pitchFamily="34" charset="-128"/>
              </a:rPr>
              <a:t>Energy-efficient networking</a:t>
            </a:r>
          </a:p>
          <a:p>
            <a:r>
              <a:rPr lang="en-US" altLang="ko-KR" smtClean="0">
                <a:ea typeface="ＭＳ Ｐゴシック" pitchFamily="34" charset="-128"/>
              </a:rPr>
              <a:t>Adaptive traffic monitoring</a:t>
            </a:r>
          </a:p>
          <a:p>
            <a:r>
              <a:rPr lang="en-US" altLang="ko-KR" smtClean="0">
                <a:ea typeface="ＭＳ Ｐゴシック" pitchFamily="34" charset="-128"/>
              </a:rPr>
              <a:t>Denial-of-Service attack detection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2219881" y="5913767"/>
            <a:ext cx="466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dirty="0"/>
              <a:t>See http://www.openflow.org/videos/</a:t>
            </a:r>
          </a:p>
        </p:txBody>
      </p:sp>
    </p:spTree>
    <p:extLst>
      <p:ext uri="{BB962C8B-B14F-4D97-AF65-F5344CB8AC3E}">
        <p14:creationId xmlns:p14="http://schemas.microsoft.com/office/powerpoint/2010/main" val="80188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76800"/>
            <a:ext cx="12954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E.g.: Dynamic Access Control</a:t>
            </a:r>
          </a:p>
        </p:txBody>
      </p:sp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2267744" y="915077"/>
            <a:ext cx="6696744" cy="2209800"/>
          </a:xfrm>
        </p:spPr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Inspect first packet of a connection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Consult the access control policy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Install rules to block or route traffic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891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89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flipV="1">
            <a:off x="1219200" y="5029200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</p:cNvCxnSpPr>
          <p:nvPr/>
        </p:nvCxnSpPr>
        <p:spPr bwMode="auto">
          <a:xfrm rot="16200000" flipH="1">
            <a:off x="6772275" y="5114925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4" name="Freeform 34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800648 h 990031"/>
              <a:gd name="T2" fmla="*/ 1098982 w 5992379"/>
              <a:gd name="T3" fmla="*/ 43514 h 990031"/>
              <a:gd name="T4" fmla="*/ 3323412 w 5992379"/>
              <a:gd name="T5" fmla="*/ 970351 h 990031"/>
              <a:gd name="T6" fmla="*/ 5388951 w 5992379"/>
              <a:gd name="T7" fmla="*/ 4351 h 990031"/>
              <a:gd name="T8" fmla="*/ 5998021 w 5992379"/>
              <a:gd name="T9" fmla="*/ 944242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21" name="Freeform 20"/>
          <p:cNvSpPr>
            <a:spLocks noChangeArrowheads="1"/>
          </p:cNvSpPr>
          <p:nvPr/>
        </p:nvSpPr>
        <p:spPr bwMode="auto">
          <a:xfrm>
            <a:off x="1401763" y="3108325"/>
            <a:ext cx="569912" cy="2209800"/>
          </a:xfrm>
          <a:custGeom>
            <a:avLst/>
            <a:gdLst>
              <a:gd name="T0" fmla="*/ 0 w 568813"/>
              <a:gd name="T1" fmla="*/ 2214458 h 2209377"/>
              <a:gd name="T2" fmla="*/ 582142 w 568813"/>
              <a:gd name="T3" fmla="*/ 1631010 h 2209377"/>
              <a:gd name="T4" fmla="*/ 582142 w 568813"/>
              <a:gd name="T5" fmla="*/ 1631010 h 2209377"/>
              <a:gd name="T6" fmla="*/ 541525 w 568813"/>
              <a:gd name="T7" fmla="*/ 0 h 2209377"/>
              <a:gd name="T8" fmla="*/ 0 60000 65536"/>
              <a:gd name="T9" fmla="*/ 0 60000 65536"/>
              <a:gd name="T10" fmla="*/ 0 60000 65536"/>
              <a:gd name="T11" fmla="*/ 0 60000 65536"/>
              <a:gd name="T12" fmla="*/ 0 w 568813"/>
              <a:gd name="T13" fmla="*/ 0 h 2209377"/>
              <a:gd name="T14" fmla="*/ 568813 w 568813"/>
              <a:gd name="T15" fmla="*/ 2209377 h 220937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8813" h="2209377">
                <a:moveTo>
                  <a:pt x="0" y="2209377"/>
                </a:moveTo>
                <a:lnTo>
                  <a:pt x="568813" y="1627266"/>
                </a:lnTo>
                <a:lnTo>
                  <a:pt x="529129" y="0"/>
                </a:lnTo>
              </a:path>
            </a:pathLst>
          </a:custGeom>
          <a:noFill/>
          <a:ln w="38100">
            <a:solidFill>
              <a:srgbClr val="FF3300"/>
            </a:solidFill>
            <a:round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38932" name="Rounded Rectangle 21"/>
          <p:cNvSpPr>
            <a:spLocks noChangeArrowheads="1"/>
          </p:cNvSpPr>
          <p:nvPr/>
        </p:nvSpPr>
        <p:spPr bwMode="auto">
          <a:xfrm>
            <a:off x="1066800" y="21336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65538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4" grpId="0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E.g.: Seamless Mobility/Migration</a:t>
            </a:r>
          </a:p>
        </p:txBody>
      </p:sp>
      <p:sp>
        <p:nvSpPr>
          <p:cNvPr id="39940" name="Content Placeholder 2"/>
          <p:cNvSpPr>
            <a:spLocks noGrp="1"/>
          </p:cNvSpPr>
          <p:nvPr>
            <p:ph idx="1"/>
          </p:nvPr>
        </p:nvSpPr>
        <p:spPr>
          <a:xfrm>
            <a:off x="2355850" y="965398"/>
            <a:ext cx="6629400" cy="1447800"/>
          </a:xfrm>
        </p:spPr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See host and send traffic at new location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Modify rules to reroute the traffic</a:t>
            </a:r>
          </a:p>
        </p:txBody>
      </p:sp>
      <p:pic>
        <p:nvPicPr>
          <p:cNvPr id="3994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39943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995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1219200" y="5029200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6200000" flipH="1">
            <a:off x="6772275" y="5114925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Freeform 18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800648 h 990031"/>
              <a:gd name="T2" fmla="*/ 1098982 w 5992379"/>
              <a:gd name="T3" fmla="*/ 43514 h 990031"/>
              <a:gd name="T4" fmla="*/ 3323412 w 5992379"/>
              <a:gd name="T5" fmla="*/ 970351 h 990031"/>
              <a:gd name="T6" fmla="*/ 5388951 w 5992379"/>
              <a:gd name="T7" fmla="*/ 4351 h 990031"/>
              <a:gd name="T8" fmla="*/ 5998021 w 5992379"/>
              <a:gd name="T9" fmla="*/ 944242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3962400" y="3200400"/>
            <a:ext cx="685800" cy="609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7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28" name="Freeform 27"/>
          <p:cNvSpPr>
            <a:spLocks noChangeArrowheads="1"/>
          </p:cNvSpPr>
          <p:nvPr/>
        </p:nvSpPr>
        <p:spPr bwMode="auto">
          <a:xfrm>
            <a:off x="1944688" y="2527300"/>
            <a:ext cx="2460625" cy="1216025"/>
          </a:xfrm>
          <a:custGeom>
            <a:avLst/>
            <a:gdLst>
              <a:gd name="T0" fmla="*/ 2462227 w 2460447"/>
              <a:gd name="T1" fmla="*/ 616117 h 1217142"/>
              <a:gd name="T2" fmla="*/ 1853289 w 2460447"/>
              <a:gd name="T3" fmla="*/ 1206017 h 1217142"/>
              <a:gd name="T4" fmla="*/ 1853289 w 2460447"/>
              <a:gd name="T5" fmla="*/ 1206017 h 1217142"/>
              <a:gd name="T6" fmla="*/ 0 w 2460447"/>
              <a:gd name="T7" fmla="*/ 0 h 1217142"/>
              <a:gd name="T8" fmla="*/ 0 60000 65536"/>
              <a:gd name="T9" fmla="*/ 0 60000 65536"/>
              <a:gd name="T10" fmla="*/ 0 60000 65536"/>
              <a:gd name="T11" fmla="*/ 0 60000 65536"/>
              <a:gd name="T12" fmla="*/ 0 w 2460447"/>
              <a:gd name="T13" fmla="*/ 0 h 1217142"/>
              <a:gd name="T14" fmla="*/ 2460447 w 2460447"/>
              <a:gd name="T15" fmla="*/ 1217142 h 12171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0447" h="1217142">
                <a:moveTo>
                  <a:pt x="2460447" y="621801"/>
                </a:moveTo>
                <a:lnTo>
                  <a:pt x="1851949" y="1217142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29" name="Freeform 28"/>
          <p:cNvSpPr>
            <a:spLocks noChangeArrowheads="1"/>
          </p:cNvSpPr>
          <p:nvPr/>
        </p:nvSpPr>
        <p:spPr bwMode="auto">
          <a:xfrm>
            <a:off x="4264025" y="3333750"/>
            <a:ext cx="3408363" cy="2435225"/>
          </a:xfrm>
          <a:custGeom>
            <a:avLst/>
            <a:gdLst>
              <a:gd name="T0" fmla="*/ 3407400 w 3408470"/>
              <a:gd name="T1" fmla="*/ 2443710 h 2434284"/>
              <a:gd name="T2" fmla="*/ 2653632 w 3408470"/>
              <a:gd name="T3" fmla="*/ 1022640 h 2434284"/>
              <a:gd name="T4" fmla="*/ 2653632 w 3408470"/>
              <a:gd name="T5" fmla="*/ 1022640 h 2434284"/>
              <a:gd name="T6" fmla="*/ 365871 w 3408470"/>
              <a:gd name="T7" fmla="*/ 597646 h 2434284"/>
              <a:gd name="T8" fmla="*/ 458439 w 3408470"/>
              <a:gd name="T9" fmla="*/ 0 h 2434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08470"/>
              <a:gd name="T16" fmla="*/ 0 h 2434284"/>
              <a:gd name="T17" fmla="*/ 3408470 w 3408470"/>
              <a:gd name="T18" fmla="*/ 2434284 h 2434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08470" h="2434284">
                <a:moveTo>
                  <a:pt x="3408470" y="2434284"/>
                </a:moveTo>
                <a:lnTo>
                  <a:pt x="2654462" y="1018695"/>
                </a:lnTo>
                <a:cubicBezTo>
                  <a:pt x="2273049" y="948136"/>
                  <a:pt x="731962" y="765124"/>
                  <a:pt x="365981" y="595341"/>
                </a:cubicBezTo>
                <a:cubicBezTo>
                  <a:pt x="0" y="425558"/>
                  <a:pt x="458579" y="0"/>
                  <a:pt x="458579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271445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8" grpId="1" animBg="1"/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5850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E.g.: Server Load Balancing</a:t>
            </a:r>
          </a:p>
        </p:txBody>
      </p:sp>
      <p:sp>
        <p:nvSpPr>
          <p:cNvPr id="40964" name="Content Placeholder 2"/>
          <p:cNvSpPr>
            <a:spLocks noGrp="1"/>
          </p:cNvSpPr>
          <p:nvPr>
            <p:ph idx="1"/>
          </p:nvPr>
        </p:nvSpPr>
        <p:spPr>
          <a:xfrm>
            <a:off x="2987824" y="883204"/>
            <a:ext cx="5867400" cy="1981200"/>
          </a:xfrm>
        </p:spPr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Pre-install load-balancing policy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Split traffic based on source IP</a:t>
            </a:r>
          </a:p>
        </p:txBody>
      </p:sp>
      <p:pic>
        <p:nvPicPr>
          <p:cNvPr id="4096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72075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loud 6"/>
          <p:cNvSpPr>
            <a:spLocks noChangeArrowheads="1"/>
          </p:cNvSpPr>
          <p:nvPr/>
        </p:nvSpPr>
        <p:spPr bwMode="auto">
          <a:xfrm>
            <a:off x="1676400" y="3733800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096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97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213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307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2578100" y="4102100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578100" y="4768850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267200" y="4254500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4483100" y="4006850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flipV="1">
            <a:off x="5321300" y="4711700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097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35500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9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flipV="1">
            <a:off x="1219200" y="5029200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rot="16200000" flipH="1">
            <a:off x="6772275" y="5114925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0" name="Freeform 19"/>
          <p:cNvSpPr>
            <a:spLocks noChangeArrowheads="1"/>
          </p:cNvSpPr>
          <p:nvPr/>
        </p:nvSpPr>
        <p:spPr bwMode="auto">
          <a:xfrm>
            <a:off x="1520825" y="5010150"/>
            <a:ext cx="5992813" cy="989013"/>
          </a:xfrm>
          <a:custGeom>
            <a:avLst/>
            <a:gdLst>
              <a:gd name="T0" fmla="*/ 0 w 5992379"/>
              <a:gd name="T1" fmla="*/ 800648 h 990031"/>
              <a:gd name="T2" fmla="*/ 1098982 w 5992379"/>
              <a:gd name="T3" fmla="*/ 43514 h 990031"/>
              <a:gd name="T4" fmla="*/ 3323412 w 5992379"/>
              <a:gd name="T5" fmla="*/ 970351 h 990031"/>
              <a:gd name="T6" fmla="*/ 5388951 w 5992379"/>
              <a:gd name="T7" fmla="*/ 4351 h 990031"/>
              <a:gd name="T8" fmla="*/ 5998021 w 5992379"/>
              <a:gd name="T9" fmla="*/ 944242 h 9900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92379"/>
              <a:gd name="T16" fmla="*/ 0 h 990031"/>
              <a:gd name="T17" fmla="*/ 5992379 w 5992379"/>
              <a:gd name="T18" fmla="*/ 990031 h 9900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92379" h="990031">
                <a:moveTo>
                  <a:pt x="0" y="811428"/>
                </a:moveTo>
                <a:cubicBezTo>
                  <a:pt x="272281" y="413431"/>
                  <a:pt x="544562" y="15434"/>
                  <a:pt x="1097942" y="44099"/>
                </a:cubicBezTo>
                <a:cubicBezTo>
                  <a:pt x="1651322" y="72764"/>
                  <a:pt x="2605958" y="990031"/>
                  <a:pt x="3320281" y="983416"/>
                </a:cubicBezTo>
                <a:cubicBezTo>
                  <a:pt x="4034604" y="976801"/>
                  <a:pt x="4938531" y="8820"/>
                  <a:pt x="5383881" y="4410"/>
                </a:cubicBezTo>
                <a:cubicBezTo>
                  <a:pt x="5829231" y="0"/>
                  <a:pt x="5992379" y="956956"/>
                  <a:pt x="5992379" y="95695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flipV="1">
            <a:off x="3962400" y="2895600"/>
            <a:ext cx="121920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982" name="Rounded Rectangle 23"/>
          <p:cNvSpPr>
            <a:spLocks noChangeArrowheads="1"/>
          </p:cNvSpPr>
          <p:nvPr/>
        </p:nvSpPr>
        <p:spPr bwMode="auto">
          <a:xfrm>
            <a:off x="1066800" y="14478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pic>
        <p:nvPicPr>
          <p:cNvPr id="40983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05200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 rot="16200000" flipV="1">
            <a:off x="1181100" y="4152900"/>
            <a:ext cx="609600" cy="533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Freeform 51"/>
          <p:cNvSpPr>
            <a:spLocks noChangeArrowheads="1"/>
          </p:cNvSpPr>
          <p:nvPr/>
        </p:nvSpPr>
        <p:spPr bwMode="auto">
          <a:xfrm>
            <a:off x="1492250" y="2933700"/>
            <a:ext cx="3286125" cy="1581150"/>
          </a:xfrm>
          <a:custGeom>
            <a:avLst/>
            <a:gdLst>
              <a:gd name="T0" fmla="*/ 0 w 3286406"/>
              <a:gd name="T1" fmla="*/ 1243934 h 1582196"/>
              <a:gd name="T2" fmla="*/ 549916 w 3286406"/>
              <a:gd name="T3" fmla="*/ 1558190 h 1582196"/>
              <a:gd name="T4" fmla="*/ 1400978 w 3286406"/>
              <a:gd name="T5" fmla="*/ 1322498 h 1582196"/>
              <a:gd name="T6" fmla="*/ 3286406 w 3286406"/>
              <a:gd name="T7" fmla="*/ 0 h 1582196"/>
              <a:gd name="T8" fmla="*/ 0 60000 65536"/>
              <a:gd name="T9" fmla="*/ 0 60000 65536"/>
              <a:gd name="T10" fmla="*/ 0 60000 65536"/>
              <a:gd name="T11" fmla="*/ 0 60000 65536"/>
              <a:gd name="T12" fmla="*/ 0 w 3286406"/>
              <a:gd name="T13" fmla="*/ 0 h 1582196"/>
              <a:gd name="T14" fmla="*/ 3286406 w 3286406"/>
              <a:gd name="T15" fmla="*/ 1582196 h 15821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286406" h="1582196">
                <a:moveTo>
                  <a:pt x="0" y="1243934"/>
                </a:moveTo>
                <a:cubicBezTo>
                  <a:pt x="158210" y="1394515"/>
                  <a:pt x="316420" y="1545096"/>
                  <a:pt x="549916" y="1558190"/>
                </a:cubicBezTo>
                <a:cubicBezTo>
                  <a:pt x="783412" y="1571284"/>
                  <a:pt x="944896" y="1582196"/>
                  <a:pt x="1400978" y="1322498"/>
                </a:cubicBezTo>
                <a:cubicBezTo>
                  <a:pt x="1857060" y="1062800"/>
                  <a:pt x="3286406" y="0"/>
                  <a:pt x="3286406" y="0"/>
                </a:cubicBezTo>
              </a:path>
            </a:pathLst>
          </a:custGeom>
          <a:noFill/>
          <a:ln w="38100">
            <a:solidFill>
              <a:srgbClr val="FF0000"/>
            </a:solidFill>
            <a:miter lim="800000"/>
            <a:headEnd type="triangle" w="lg" len="lg"/>
            <a:tailEnd type="triangle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latin typeface="Calibri" pitchFamily="34" charset="0"/>
            </a:endParaRPr>
          </a:p>
        </p:txBody>
      </p:sp>
      <p:sp>
        <p:nvSpPr>
          <p:cNvPr id="40986" name="TextBox 52"/>
          <p:cNvSpPr txBox="1">
            <a:spLocks noChangeArrowheads="1"/>
          </p:cNvSpPr>
          <p:nvPr/>
        </p:nvSpPr>
        <p:spPr bwMode="auto">
          <a:xfrm>
            <a:off x="1752600" y="38862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/>
              <a:t>src=0*</a:t>
            </a:r>
          </a:p>
        </p:txBody>
      </p:sp>
      <p:sp>
        <p:nvSpPr>
          <p:cNvPr id="40987" name="TextBox 53"/>
          <p:cNvSpPr txBox="1">
            <a:spLocks noChangeArrowheads="1"/>
          </p:cNvSpPr>
          <p:nvPr/>
        </p:nvSpPr>
        <p:spPr bwMode="auto">
          <a:xfrm>
            <a:off x="2209800" y="5257800"/>
            <a:ext cx="966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/>
              <a:t>src=1*</a:t>
            </a:r>
          </a:p>
        </p:txBody>
      </p:sp>
    </p:spTree>
    <p:extLst>
      <p:ext uri="{BB962C8B-B14F-4D97-AF65-F5344CB8AC3E}">
        <p14:creationId xmlns:p14="http://schemas.microsoft.com/office/powerpoint/2010/main" val="42198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The Internet: A Remarkable Story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Tremendous success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From research experiment </a:t>
            </a:r>
            <a:br>
              <a:rPr lang="en-US" altLang="ko-KR" dirty="0" smtClean="0">
                <a:ea typeface="ＭＳ Ｐゴシック" pitchFamily="34" charset="-128"/>
              </a:rPr>
            </a:br>
            <a:r>
              <a:rPr lang="en-US" altLang="ko-KR" dirty="0" smtClean="0">
                <a:ea typeface="ＭＳ Ｐゴシック" pitchFamily="34" charset="-128"/>
              </a:rPr>
              <a:t>to global infrastructure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Brilliance of under-specifying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Network: best-effort packet delivery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Hosts: arbitrary applications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Enables innovation in applications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Web, P2P, VoIP, social networks, virtual worlds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But, change is easy only at the edge… </a:t>
            </a:r>
            <a:r>
              <a:rPr lang="en-US" altLang="ko-KR" dirty="0" smtClean="0">
                <a:ea typeface="ＭＳ Ｐゴシック" pitchFamily="34" charset="-128"/>
                <a:sym typeface="Wingdings" pitchFamily="2" charset="2"/>
              </a:rPr>
              <a:t></a:t>
            </a:r>
          </a:p>
          <a:p>
            <a:pPr lvl="1"/>
            <a:endParaRPr lang="en-US" altLang="ko-KR" dirty="0" smtClean="0">
              <a:ea typeface="ＭＳ Ｐゴシック" pitchFamily="34" charset="-128"/>
            </a:endParaRPr>
          </a:p>
        </p:txBody>
      </p:sp>
      <p:pic>
        <p:nvPicPr>
          <p:cNvPr id="1741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1066800"/>
            <a:ext cx="2540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67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E.g.: Network Virtualization</a:t>
            </a:r>
          </a:p>
        </p:txBody>
      </p:sp>
      <p:pic>
        <p:nvPicPr>
          <p:cNvPr id="4198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696619"/>
            <a:ext cx="10668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5"/>
          <p:cNvSpPr>
            <a:spLocks noChangeArrowheads="1"/>
          </p:cNvSpPr>
          <p:nvPr/>
        </p:nvSpPr>
        <p:spPr bwMode="auto">
          <a:xfrm>
            <a:off x="1676400" y="3258344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199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21844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45844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855244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2578100" y="3626644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2578100" y="4293394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4267200" y="3779044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4483100" y="3531394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flipV="1">
            <a:off x="5321300" y="4236244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199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60044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53744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1219200" y="4553744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 rot="16200000" flipH="1">
            <a:off x="6772275" y="4639469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002" name="Rounded Rectangle 21"/>
          <p:cNvSpPr>
            <a:spLocks noChangeArrowheads="1"/>
          </p:cNvSpPr>
          <p:nvPr/>
        </p:nvSpPr>
        <p:spPr bwMode="auto">
          <a:xfrm>
            <a:off x="1295400" y="2343944"/>
            <a:ext cx="6705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42003" name="TextBox 22"/>
          <p:cNvSpPr txBox="1">
            <a:spLocks noChangeArrowheads="1"/>
          </p:cNvSpPr>
          <p:nvPr/>
        </p:nvSpPr>
        <p:spPr bwMode="auto">
          <a:xfrm>
            <a:off x="1984375" y="2343944"/>
            <a:ext cx="564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sz="2400" dirty="0">
                <a:solidFill>
                  <a:schemeClr val="bg1"/>
                </a:solidFill>
              </a:rPr>
              <a:t>Partition the space of packet headers</a:t>
            </a:r>
          </a:p>
        </p:txBody>
      </p:sp>
      <p:sp>
        <p:nvSpPr>
          <p:cNvPr id="42004" name="Rounded Rectangle 23"/>
          <p:cNvSpPr>
            <a:spLocks noChangeArrowheads="1"/>
          </p:cNvSpPr>
          <p:nvPr/>
        </p:nvSpPr>
        <p:spPr bwMode="auto">
          <a:xfrm>
            <a:off x="1600200" y="1124744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42005" name="Rounded Rectangle 24"/>
          <p:cNvSpPr>
            <a:spLocks noChangeArrowheads="1"/>
          </p:cNvSpPr>
          <p:nvPr/>
        </p:nvSpPr>
        <p:spPr bwMode="auto">
          <a:xfrm>
            <a:off x="3733800" y="1124744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42006" name="Rounded Rectangle 25"/>
          <p:cNvSpPr>
            <a:spLocks noChangeArrowheads="1"/>
          </p:cNvSpPr>
          <p:nvPr/>
        </p:nvSpPr>
        <p:spPr bwMode="auto">
          <a:xfrm>
            <a:off x="5791200" y="1124744"/>
            <a:ext cx="1828800" cy="9906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42007" name="TextBox 26"/>
          <p:cNvSpPr txBox="1">
            <a:spLocks noChangeArrowheads="1"/>
          </p:cNvSpPr>
          <p:nvPr/>
        </p:nvSpPr>
        <p:spPr bwMode="auto">
          <a:xfrm>
            <a:off x="1662113" y="1429544"/>
            <a:ext cx="176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FFFF"/>
                </a:solidFill>
              </a:rPr>
              <a:t>Controller #1</a:t>
            </a:r>
          </a:p>
        </p:txBody>
      </p:sp>
      <p:sp>
        <p:nvSpPr>
          <p:cNvPr id="42008" name="TextBox 27"/>
          <p:cNvSpPr txBox="1">
            <a:spLocks noChangeArrowheads="1"/>
          </p:cNvSpPr>
          <p:nvPr/>
        </p:nvSpPr>
        <p:spPr bwMode="auto">
          <a:xfrm>
            <a:off x="3795713" y="1429544"/>
            <a:ext cx="176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FFFF"/>
                </a:solidFill>
              </a:rPr>
              <a:t>Controller #2</a:t>
            </a:r>
          </a:p>
        </p:txBody>
      </p:sp>
      <p:sp>
        <p:nvSpPr>
          <p:cNvPr id="42009" name="TextBox 28"/>
          <p:cNvSpPr txBox="1">
            <a:spLocks noChangeArrowheads="1"/>
          </p:cNvSpPr>
          <p:nvPr/>
        </p:nvSpPr>
        <p:spPr bwMode="auto">
          <a:xfrm>
            <a:off x="5853113" y="1429544"/>
            <a:ext cx="1766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FFFF"/>
                </a:solidFill>
              </a:rPr>
              <a:t>Controller #3</a:t>
            </a:r>
          </a:p>
        </p:txBody>
      </p:sp>
    </p:spTree>
    <p:extLst>
      <p:ext uri="{BB962C8B-B14F-4D97-AF65-F5344CB8AC3E}">
        <p14:creationId xmlns:p14="http://schemas.microsoft.com/office/powerpoint/2010/main" val="383090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OpenFlow in the Wild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860244" cy="5040385"/>
          </a:xfrm>
        </p:spPr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Open Networking Foundation</a:t>
            </a:r>
          </a:p>
          <a:p>
            <a:pPr lvl="1"/>
            <a:r>
              <a:rPr lang="en-US" altLang="ko-KR" sz="2400" dirty="0" smtClean="0">
                <a:ea typeface="ＭＳ Ｐゴシック" pitchFamily="34" charset="-128"/>
              </a:rPr>
              <a:t>Google, Facebook, Microsoft, Yahoo, Verizon, Deutsche Telekom, and many other companies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Commercial </a:t>
            </a:r>
            <a:r>
              <a:rPr lang="en-US" altLang="ko-KR" dirty="0" err="1" smtClean="0">
                <a:ea typeface="ＭＳ Ｐゴシック" pitchFamily="34" charset="-128"/>
              </a:rPr>
              <a:t>OpenFlow</a:t>
            </a:r>
            <a:r>
              <a:rPr lang="en-US" altLang="ko-KR" dirty="0" smtClean="0">
                <a:ea typeface="ＭＳ Ｐゴシック" pitchFamily="34" charset="-128"/>
              </a:rPr>
              <a:t> switches</a:t>
            </a:r>
          </a:p>
          <a:p>
            <a:pPr lvl="1"/>
            <a:r>
              <a:rPr lang="en-US" altLang="ko-KR" sz="2400" dirty="0" smtClean="0">
                <a:ea typeface="ＭＳ Ｐゴシック" pitchFamily="34" charset="-128"/>
              </a:rPr>
              <a:t>HP, NEC, Quanta, Dell, IBM, Juniper, …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Network operating systems</a:t>
            </a:r>
          </a:p>
          <a:p>
            <a:pPr lvl="1"/>
            <a:r>
              <a:rPr lang="en-US" altLang="ko-KR" sz="2400" dirty="0" smtClean="0">
                <a:ea typeface="ＭＳ Ｐゴシック" pitchFamily="34" charset="-128"/>
              </a:rPr>
              <a:t>NOX, Beacon, Floodlight, Nettle, ONIX, POX, Frenetic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Network deployments</a:t>
            </a:r>
          </a:p>
          <a:p>
            <a:pPr lvl="1"/>
            <a:r>
              <a:rPr lang="en-US" altLang="ko-KR" sz="2400" dirty="0" smtClean="0">
                <a:ea typeface="ＭＳ Ｐゴシック" pitchFamily="34" charset="-128"/>
              </a:rPr>
              <a:t>Eight campuses, and two research backbone networks</a:t>
            </a:r>
          </a:p>
          <a:p>
            <a:pPr lvl="1"/>
            <a:r>
              <a:rPr lang="en-US" altLang="ko-KR" sz="2400" dirty="0" smtClean="0">
                <a:ea typeface="ＭＳ Ｐゴシック" pitchFamily="34" charset="-128"/>
              </a:rPr>
              <a:t>Commercial deployments (e.g., Google backbone)</a:t>
            </a:r>
          </a:p>
        </p:txBody>
      </p:sp>
    </p:spTree>
    <p:extLst>
      <p:ext uri="{BB962C8B-B14F-4D97-AF65-F5344CB8AC3E}">
        <p14:creationId xmlns:p14="http://schemas.microsoft.com/office/powerpoint/2010/main" val="16056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4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777875"/>
          </a:xfrm>
        </p:spPr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A Helpful Analogy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5656" y="2204864"/>
            <a:ext cx="6400800" cy="1153568"/>
          </a:xfrm>
        </p:spPr>
        <p:txBody>
          <a:bodyPr/>
          <a:lstStyle/>
          <a:p>
            <a:r>
              <a:rPr lang="en-US" altLang="ko-KR" sz="2400" dirty="0" smtClean="0">
                <a:solidFill>
                  <a:srgbClr val="0000FF"/>
                </a:solidFill>
                <a:latin typeface="Gill Sans MT" pitchFamily="34" charset="0"/>
                <a:ea typeface="ＭＳ Ｐゴシック" pitchFamily="34" charset="-128"/>
              </a:rPr>
              <a:t>From Nick </a:t>
            </a:r>
            <a:r>
              <a:rPr lang="en-US" altLang="ko-KR" sz="2400" dirty="0" err="1" smtClean="0">
                <a:solidFill>
                  <a:srgbClr val="0000FF"/>
                </a:solidFill>
                <a:latin typeface="Gill Sans MT" pitchFamily="34" charset="0"/>
                <a:ea typeface="ＭＳ Ｐゴシック" pitchFamily="34" charset="-128"/>
              </a:rPr>
              <a:t>McKeowns</a:t>
            </a:r>
            <a:r>
              <a:rPr lang="en-US" altLang="ko-KR" sz="2400" dirty="0" smtClean="0">
                <a:solidFill>
                  <a:srgbClr val="0000FF"/>
                </a:solidFill>
                <a:latin typeface="Gill Sans MT" pitchFamily="34" charset="0"/>
                <a:ea typeface="ＭＳ Ｐゴシック" pitchFamily="34" charset="-128"/>
              </a:rPr>
              <a:t> </a:t>
            </a:r>
            <a:r>
              <a:rPr lang="en-US" altLang="ko-KR" sz="2400" dirty="0" err="1" smtClean="0">
                <a:solidFill>
                  <a:srgbClr val="0000FF"/>
                </a:solidFill>
                <a:latin typeface="Gill Sans MT" pitchFamily="34" charset="0"/>
                <a:ea typeface="ＭＳ Ｐゴシック" pitchFamily="34" charset="-128"/>
              </a:rPr>
              <a:t>talk“Making</a:t>
            </a:r>
            <a:r>
              <a:rPr lang="en-US" altLang="ko-KR" sz="2400" dirty="0" smtClean="0">
                <a:solidFill>
                  <a:srgbClr val="0000FF"/>
                </a:solidFill>
                <a:latin typeface="Gill Sans MT" pitchFamily="34" charset="0"/>
                <a:ea typeface="ＭＳ Ｐゴシック" pitchFamily="34" charset="-128"/>
              </a:rPr>
              <a:t> SDN Work” at the Open Networking Summit, April 2012</a:t>
            </a:r>
          </a:p>
        </p:txBody>
      </p:sp>
    </p:spTree>
    <p:extLst>
      <p:ext uri="{BB962C8B-B14F-4D97-AF65-F5344CB8AC3E}">
        <p14:creationId xmlns:p14="http://schemas.microsoft.com/office/powerpoint/2010/main" val="300828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9329" y="5085184"/>
            <a:ext cx="3276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sz="2400" dirty="0">
                <a:latin typeface="Arial" pitchFamily="34" charset="0"/>
              </a:rPr>
              <a:t>Vertically integrated</a:t>
            </a:r>
          </a:p>
          <a:p>
            <a:pPr eaLnBrk="1" hangingPunct="1"/>
            <a:r>
              <a:rPr lang="en-US" altLang="ko-KR" sz="2400" dirty="0">
                <a:latin typeface="Arial" pitchFamily="34" charset="0"/>
              </a:rPr>
              <a:t>Closed, proprietary</a:t>
            </a:r>
          </a:p>
          <a:p>
            <a:pPr eaLnBrk="1" hangingPunct="1"/>
            <a:r>
              <a:rPr lang="en-US" altLang="ko-KR" sz="2400" dirty="0">
                <a:latin typeface="Arial" pitchFamily="34" charset="0"/>
              </a:rPr>
              <a:t>Slow innovation</a:t>
            </a:r>
          </a:p>
          <a:p>
            <a:pPr eaLnBrk="1" hangingPunct="1"/>
            <a:r>
              <a:rPr lang="en-US" altLang="ko-KR" sz="2400" dirty="0">
                <a:latin typeface="Arial" pitchFamily="34" charset="0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95536" y="876001"/>
            <a:ext cx="2947432" cy="41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5146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Operating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560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34000" y="10668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764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043577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sz="2400" dirty="0">
                <a:latin typeface="Arial" pitchFamily="34" charset="0"/>
              </a:rPr>
              <a:t>Horizontal</a:t>
            </a:r>
          </a:p>
          <a:p>
            <a:pPr eaLnBrk="1" hangingPunct="1"/>
            <a:r>
              <a:rPr lang="en-US" altLang="ko-KR" sz="2400" dirty="0">
                <a:latin typeface="Arial" pitchFamily="34" charset="0"/>
              </a:rPr>
              <a:t>Open interfaces</a:t>
            </a:r>
          </a:p>
          <a:p>
            <a:pPr eaLnBrk="1" hangingPunct="1"/>
            <a:r>
              <a:rPr lang="en-US" altLang="ko-KR" sz="2400" dirty="0">
                <a:latin typeface="Arial" pitchFamily="34" charset="0"/>
              </a:rPr>
              <a:t>Rapid innovation</a:t>
            </a:r>
          </a:p>
          <a:p>
            <a:pPr eaLnBrk="1" hangingPunct="1"/>
            <a:r>
              <a:rPr lang="en-US" altLang="ko-KR" sz="2400" dirty="0">
                <a:latin typeface="Arial" pitchFamily="34" charset="0"/>
              </a:rPr>
              <a:t>Huge industry</a:t>
            </a:r>
          </a:p>
        </p:txBody>
      </p:sp>
      <p:sp>
        <p:nvSpPr>
          <p:cNvPr id="47" name="Right Arrow 46"/>
          <p:cNvSpPr>
            <a:spLocks noChangeArrowheads="1"/>
          </p:cNvSpPr>
          <p:nvPr/>
        </p:nvSpPr>
        <p:spPr bwMode="auto"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60"/>
            </a:avLst>
          </a:prstGeom>
          <a:solidFill>
            <a:srgbClr val="FF66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105400" y="3211513"/>
            <a:ext cx="3429000" cy="1817687"/>
            <a:chOff x="5105400" y="3212068"/>
            <a:chExt cx="342900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9436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6019800" y="3427343"/>
                <a:ext cx="2590800" cy="158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ko-KR">
                    <a:latin typeface="Arial" pitchFamily="34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334000" y="1828800"/>
            <a:ext cx="3505200" cy="1295400"/>
            <a:chOff x="5334000" y="1828800"/>
            <a:chExt cx="35052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FFFFFF"/>
                  </a:solidFill>
                </a:rPr>
                <a:t>Mac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FFFFFF"/>
                  </a:solidFill>
                </a:rPr>
                <a:t>Windows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402674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ko-KR" sz="1700">
                  <a:latin typeface="Arial" pitchFamily="34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402674" cy="353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ko-KR" sz="1700">
                  <a:latin typeface="Arial" pitchFamily="34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28800"/>
              <a:ext cx="2590800" cy="353943"/>
              <a:chOff x="6019800" y="3200400"/>
              <a:chExt cx="2590800" cy="353943"/>
            </a:xfrm>
          </p:grpSpPr>
          <p:cxnSp>
            <p:nvCxnSpPr>
              <p:cNvPr id="54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6019800" y="3427413"/>
                <a:ext cx="2590800" cy="15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13931" cy="3539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ko-KR" sz="1700">
                    <a:latin typeface="Arial" pitchFamily="34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>
            <a:spLocks noChangeArrowheads="1"/>
          </p:cNvSpPr>
          <p:nvPr/>
        </p:nvSpPr>
        <p:spPr bwMode="auto"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60"/>
            </a:avLst>
          </a:prstGeom>
          <a:solidFill>
            <a:srgbClr val="FF66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5075" name="TextBox 47"/>
          <p:cNvSpPr txBox="1">
            <a:spLocks noChangeArrowheads="1"/>
          </p:cNvSpPr>
          <p:nvPr/>
        </p:nvSpPr>
        <p:spPr bwMode="auto">
          <a:xfrm>
            <a:off x="-231775" y="1373188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endParaRPr lang="ko-KR" altLang="ko-KR">
              <a:latin typeface="Arial" pitchFamily="34" charset="0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Mainframes</a:t>
            </a:r>
          </a:p>
        </p:txBody>
      </p:sp>
    </p:spTree>
    <p:extLst>
      <p:ext uri="{BB962C8B-B14F-4D97-AF65-F5344CB8AC3E}">
        <p14:creationId xmlns:p14="http://schemas.microsoft.com/office/powerpoint/2010/main" val="231688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5211763"/>
            <a:ext cx="3124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sz="2400">
                <a:latin typeface="Arial" pitchFamily="34" charset="0"/>
              </a:rPr>
              <a:t>Vertically integrated</a:t>
            </a:r>
          </a:p>
          <a:p>
            <a:pPr eaLnBrk="1" hangingPunct="1"/>
            <a:r>
              <a:rPr lang="en-US" altLang="ko-KR" sz="2400">
                <a:latin typeface="Arial" pitchFamily="34" charset="0"/>
              </a:rPr>
              <a:t>Closed, proprietary</a:t>
            </a:r>
          </a:p>
          <a:p>
            <a:pPr eaLnBrk="1" hangingPunct="1"/>
            <a:r>
              <a:rPr lang="en-US" altLang="ko-KR" sz="2400">
                <a:latin typeface="Arial" pitchFamily="34" charset="0"/>
              </a:rPr>
              <a:t>Slow innovation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876800" y="908720"/>
            <a:ext cx="4087688" cy="8636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FF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FF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FF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FF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FF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FF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FF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FF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FF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FF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dirty="0">
                  <a:solidFill>
                    <a:srgbClr val="0000FF"/>
                  </a:solidFill>
                </a:rPr>
                <a:t>App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181600"/>
            <a:ext cx="3200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sz="2400" dirty="0">
                <a:latin typeface="Arial" pitchFamily="34" charset="0"/>
              </a:rPr>
              <a:t>Horizontal</a:t>
            </a:r>
          </a:p>
          <a:p>
            <a:pPr eaLnBrk="1" hangingPunct="1"/>
            <a:r>
              <a:rPr lang="en-US" altLang="ko-KR" sz="2400" dirty="0">
                <a:latin typeface="Arial" pitchFamily="34" charset="0"/>
              </a:rPr>
              <a:t>Open interfaces</a:t>
            </a:r>
          </a:p>
          <a:p>
            <a:pPr eaLnBrk="1" hangingPunct="1"/>
            <a:r>
              <a:rPr lang="en-US" altLang="ko-KR" sz="2400" dirty="0">
                <a:latin typeface="Arial" pitchFamily="34" charset="0"/>
              </a:rPr>
              <a:t>Rapid innovation</a:t>
            </a:r>
          </a:p>
        </p:txBody>
      </p:sp>
      <p:sp>
        <p:nvSpPr>
          <p:cNvPr id="47" name="Right Arrow 46"/>
          <p:cNvSpPr>
            <a:spLocks noChangeArrowheads="1"/>
          </p:cNvSpPr>
          <p:nvPr/>
        </p:nvSpPr>
        <p:spPr bwMode="auto"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60"/>
            </a:avLst>
          </a:prstGeom>
          <a:solidFill>
            <a:srgbClr val="FF66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105400" y="1828800"/>
            <a:ext cx="3962400" cy="1295400"/>
            <a:chOff x="5105400" y="1828800"/>
            <a:chExt cx="39624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47140" name="TextBox 23"/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ko-KR">
                  <a:latin typeface="Arial" pitchFamily="34" charset="0"/>
                </a:rPr>
                <a:t>or</a:t>
              </a:r>
            </a:p>
          </p:txBody>
        </p:sp>
        <p:sp>
          <p:nvSpPr>
            <p:cNvPr id="47141" name="TextBox 24"/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ko-KR">
                  <a:latin typeface="Arial" pitchFamily="34" charset="0"/>
                </a:rPr>
                <a:t>or</a:t>
              </a:r>
            </a:p>
          </p:txBody>
        </p:sp>
        <p:grpSp>
          <p:nvGrpSpPr>
            <p:cNvPr id="47142" name="Group 52"/>
            <p:cNvGrpSpPr>
              <a:grpSpLocks/>
            </p:cNvGrpSpPr>
            <p:nvPr/>
          </p:nvGrpSpPr>
          <p:grpSpPr bwMode="auto">
            <a:xfrm>
              <a:off x="58674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>
                <a:cxnSpLocks noChangeShapeType="1"/>
              </p:cNvCxnSpPr>
              <p:nvPr/>
            </p:nvCxnSpPr>
            <p:spPr bwMode="auto">
              <a:xfrm>
                <a:off x="6019800" y="3427413"/>
                <a:ext cx="2590800" cy="15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44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ko-KR">
                    <a:latin typeface="Arial" pitchFamily="34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>
            <a:spLocks noChangeArrowheads="1"/>
          </p:cNvSpPr>
          <p:nvPr/>
        </p:nvSpPr>
        <p:spPr bwMode="auto"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60"/>
            </a:avLst>
          </a:prstGeom>
          <a:solidFill>
            <a:srgbClr val="FF660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4838" y="1009650"/>
            <a:ext cx="502443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838200" y="26924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Control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Plane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8200" y="3733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838200" y="18542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>
              <a:defRPr/>
            </a:pPr>
            <a:r>
              <a:rPr lang="en-US">
                <a:solidFill>
                  <a:schemeClr val="bg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Features</a:t>
            </a: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65813" y="3211513"/>
            <a:ext cx="2744787" cy="1817687"/>
            <a:chOff x="5865350" y="3212068"/>
            <a:chExt cx="2745250" cy="1817099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Merchant</a:t>
              </a:r>
            </a:p>
            <a:p>
              <a:pPr>
                <a:defRPr/>
              </a:pPr>
              <a:r>
                <a:rPr lang="en-US">
                  <a:solidFill>
                    <a:schemeClr val="bg1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Switching Chips</a:t>
              </a:r>
            </a:p>
          </p:txBody>
        </p:sp>
        <p:grpSp>
          <p:nvGrpSpPr>
            <p:cNvPr id="47127" name="Group 51"/>
            <p:cNvGrpSpPr>
              <a:grpSpLocks/>
            </p:cNvGrpSpPr>
            <p:nvPr/>
          </p:nvGrpSpPr>
          <p:grpSpPr bwMode="auto">
            <a:xfrm>
              <a:off x="58674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6019337" y="3427338"/>
                <a:ext cx="2591237" cy="15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7130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pitchFamily="1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altLang="ko-KR">
                    <a:latin typeface="Arial" pitchFamily="34" charset="0"/>
                  </a:rPr>
                  <a:t>Open Interface</a:t>
                </a:r>
              </a:p>
            </p:txBody>
          </p:sp>
        </p:grpSp>
        <p:pic>
          <p:nvPicPr>
            <p:cNvPr id="47128" name="Picture 6" descr="48HD10Gbs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7123" name="Title 5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Routers/Switches</a:t>
            </a:r>
          </a:p>
        </p:txBody>
      </p:sp>
    </p:spTree>
    <p:extLst>
      <p:ext uri="{BB962C8B-B14F-4D97-AF65-F5344CB8AC3E}">
        <p14:creationId xmlns:p14="http://schemas.microsoft.com/office/powerpoint/2010/main" val="150344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4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777875"/>
          </a:xfrm>
        </p:spPr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33767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295400" y="4114800"/>
            <a:ext cx="6629400" cy="17526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01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Heterogeneous Switches</a:t>
            </a:r>
          </a:p>
        </p:txBody>
      </p:sp>
      <p:sp>
        <p:nvSpPr>
          <p:cNvPr id="501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Number of packet-handling rules</a:t>
            </a:r>
          </a:p>
          <a:p>
            <a:r>
              <a:rPr lang="en-US" altLang="ko-KR" smtClean="0">
                <a:ea typeface="ＭＳ Ｐゴシック" pitchFamily="34" charset="-128"/>
              </a:rPr>
              <a:t>Range of matches and actions</a:t>
            </a:r>
          </a:p>
          <a:p>
            <a:r>
              <a:rPr lang="en-US" altLang="ko-KR" smtClean="0">
                <a:ea typeface="ＭＳ Ｐゴシック" pitchFamily="34" charset="-128"/>
              </a:rPr>
              <a:t>Multi-stage pipeline of packet processing</a:t>
            </a:r>
          </a:p>
          <a:p>
            <a:r>
              <a:rPr lang="en-US" altLang="ko-KR" smtClean="0">
                <a:ea typeface="ＭＳ Ｐゴシック" pitchFamily="34" charset="-128"/>
              </a:rPr>
              <a:t>Offload some control-plane functionality (?)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00200" y="4419600"/>
            <a:ext cx="1447800" cy="1143000"/>
          </a:xfrm>
          <a:prstGeom prst="rect">
            <a:avLst/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86200" y="4419600"/>
            <a:ext cx="1447800" cy="1143000"/>
          </a:xfrm>
          <a:prstGeom prst="rect">
            <a:avLst/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172200" y="4419600"/>
            <a:ext cx="1447800" cy="1143000"/>
          </a:xfrm>
          <a:prstGeom prst="rect">
            <a:avLst/>
          </a:prstGeom>
          <a:solidFill>
            <a:srgbClr val="0000FF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914400" y="5029200"/>
            <a:ext cx="6858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3048000" y="5029200"/>
            <a:ext cx="838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7620000" y="5029200"/>
            <a:ext cx="838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5334000" y="5029200"/>
            <a:ext cx="838200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9" name="TextBox 20"/>
          <p:cNvSpPr txBox="1">
            <a:spLocks noChangeArrowheads="1"/>
          </p:cNvSpPr>
          <p:nvPr/>
        </p:nvSpPr>
        <p:spPr bwMode="auto">
          <a:xfrm>
            <a:off x="1752600" y="4648200"/>
            <a:ext cx="1082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FFFF"/>
                </a:solidFill>
              </a:rPr>
              <a:t>access</a:t>
            </a:r>
          </a:p>
          <a:p>
            <a:pPr eaLnBrk="1" hangingPunct="1"/>
            <a:r>
              <a:rPr lang="en-US" altLang="ko-KR">
                <a:solidFill>
                  <a:srgbClr val="FFFFFF"/>
                </a:solidFill>
              </a:rPr>
              <a:t>control</a:t>
            </a:r>
          </a:p>
        </p:txBody>
      </p:sp>
      <p:sp>
        <p:nvSpPr>
          <p:cNvPr id="50190" name="TextBox 21"/>
          <p:cNvSpPr txBox="1">
            <a:spLocks noChangeArrowheads="1"/>
          </p:cNvSpPr>
          <p:nvPr/>
        </p:nvSpPr>
        <p:spPr bwMode="auto">
          <a:xfrm>
            <a:off x="4038600" y="4648200"/>
            <a:ext cx="1111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FFFF"/>
                </a:solidFill>
              </a:rPr>
              <a:t>MAC</a:t>
            </a:r>
          </a:p>
          <a:p>
            <a:pPr eaLnBrk="1" hangingPunct="1"/>
            <a:r>
              <a:rPr lang="en-US" altLang="ko-KR">
                <a:solidFill>
                  <a:srgbClr val="FFFFFF"/>
                </a:solidFill>
              </a:rPr>
              <a:t>look-up</a:t>
            </a:r>
          </a:p>
        </p:txBody>
      </p:sp>
      <p:sp>
        <p:nvSpPr>
          <p:cNvPr id="50191" name="TextBox 22"/>
          <p:cNvSpPr txBox="1">
            <a:spLocks noChangeArrowheads="1"/>
          </p:cNvSpPr>
          <p:nvPr/>
        </p:nvSpPr>
        <p:spPr bwMode="auto">
          <a:xfrm>
            <a:off x="6324600" y="4648200"/>
            <a:ext cx="1111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>
                <a:solidFill>
                  <a:srgbClr val="FFFFFF"/>
                </a:solidFill>
              </a:rPr>
              <a:t>IP</a:t>
            </a:r>
          </a:p>
          <a:p>
            <a:pPr eaLnBrk="1" hangingPunct="1"/>
            <a:r>
              <a:rPr lang="en-US" altLang="ko-KR">
                <a:solidFill>
                  <a:srgbClr val="FFFFFF"/>
                </a:solidFill>
              </a:rPr>
              <a:t>look-up</a:t>
            </a:r>
          </a:p>
        </p:txBody>
      </p:sp>
    </p:spTree>
    <p:extLst>
      <p:ext uri="{BB962C8B-B14F-4D97-AF65-F5344CB8AC3E}">
        <p14:creationId xmlns:p14="http://schemas.microsoft.com/office/powerpoint/2010/main" val="4518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Controller Delay and Overhead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Controller is much slower than the the switch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Processing packets leads to delay and overhead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Need to keep most packets in the “fast path”</a:t>
            </a:r>
          </a:p>
        </p:txBody>
      </p:sp>
      <p:pic>
        <p:nvPicPr>
          <p:cNvPr id="51205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388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6388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6388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208" name="Straight Connector 10"/>
          <p:cNvCxnSpPr>
            <a:cxnSpLocks noChangeShapeType="1"/>
          </p:cNvCxnSpPr>
          <p:nvPr/>
        </p:nvCxnSpPr>
        <p:spPr bwMode="auto">
          <a:xfrm>
            <a:off x="1066800" y="57912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09" name="Straight Connector 11"/>
          <p:cNvCxnSpPr>
            <a:cxnSpLocks noChangeShapeType="1"/>
          </p:cNvCxnSpPr>
          <p:nvPr/>
        </p:nvCxnSpPr>
        <p:spPr bwMode="auto">
          <a:xfrm>
            <a:off x="3200400" y="57912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0" name="Straight Connector 13"/>
          <p:cNvCxnSpPr>
            <a:cxnSpLocks noChangeShapeType="1"/>
          </p:cNvCxnSpPr>
          <p:nvPr/>
        </p:nvCxnSpPr>
        <p:spPr bwMode="auto">
          <a:xfrm>
            <a:off x="5257800" y="57912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1" name="Straight Connector 14"/>
          <p:cNvCxnSpPr>
            <a:cxnSpLocks noChangeShapeType="1"/>
          </p:cNvCxnSpPr>
          <p:nvPr/>
        </p:nvCxnSpPr>
        <p:spPr bwMode="auto">
          <a:xfrm>
            <a:off x="7315200" y="57912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2" name="Rectangle 18"/>
          <p:cNvSpPr>
            <a:spLocks noChangeArrowheads="1"/>
          </p:cNvSpPr>
          <p:nvPr/>
        </p:nvSpPr>
        <p:spPr bwMode="auto">
          <a:xfrm>
            <a:off x="1524000" y="54102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51213" name="Rectangle 19"/>
          <p:cNvSpPr>
            <a:spLocks noChangeArrowheads="1"/>
          </p:cNvSpPr>
          <p:nvPr/>
        </p:nvSpPr>
        <p:spPr bwMode="auto">
          <a:xfrm>
            <a:off x="1981200" y="54102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51214" name="Rectangle 21"/>
          <p:cNvSpPr>
            <a:spLocks noChangeArrowheads="1"/>
          </p:cNvSpPr>
          <p:nvPr/>
        </p:nvSpPr>
        <p:spPr bwMode="auto">
          <a:xfrm>
            <a:off x="1066800" y="54102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51215" name="TextBox 22"/>
          <p:cNvSpPr txBox="1">
            <a:spLocks noChangeArrowheads="1"/>
          </p:cNvSpPr>
          <p:nvPr/>
        </p:nvSpPr>
        <p:spPr bwMode="auto">
          <a:xfrm>
            <a:off x="1069975" y="57721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51216" name="Rounded Rectangle 18"/>
          <p:cNvSpPr>
            <a:spLocks noChangeArrowheads="1"/>
          </p:cNvSpPr>
          <p:nvPr/>
        </p:nvSpPr>
        <p:spPr bwMode="auto">
          <a:xfrm>
            <a:off x="4267200" y="34290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cxnSp>
        <p:nvCxnSpPr>
          <p:cNvPr id="51217" name="Straight Arrow Connector 16"/>
          <p:cNvCxnSpPr>
            <a:cxnSpLocks noChangeShapeType="1"/>
            <a:endCxn id="51216" idx="1"/>
          </p:cNvCxnSpPr>
          <p:nvPr/>
        </p:nvCxnSpPr>
        <p:spPr bwMode="auto">
          <a:xfrm rot="5400000" flipH="1" flipV="1">
            <a:off x="2647950" y="4019550"/>
            <a:ext cx="1714500" cy="152400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18" name="Straight Arrow Connector 17"/>
          <p:cNvCxnSpPr>
            <a:cxnSpLocks noChangeShapeType="1"/>
          </p:cNvCxnSpPr>
          <p:nvPr/>
        </p:nvCxnSpPr>
        <p:spPr bwMode="auto">
          <a:xfrm rot="5400000">
            <a:off x="3200400" y="44196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19" name="Rectangle 19"/>
          <p:cNvSpPr>
            <a:spLocks noChangeArrowheads="1"/>
          </p:cNvSpPr>
          <p:nvPr/>
        </p:nvSpPr>
        <p:spPr bwMode="auto">
          <a:xfrm>
            <a:off x="2971800" y="46482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cxnSp>
        <p:nvCxnSpPr>
          <p:cNvPr id="51220" name="Straight Arrow Connector 19"/>
          <p:cNvCxnSpPr>
            <a:cxnSpLocks noChangeShapeType="1"/>
            <a:stCxn id="51216" idx="2"/>
          </p:cNvCxnSpPr>
          <p:nvPr/>
        </p:nvCxnSpPr>
        <p:spPr bwMode="auto">
          <a:xfrm rot="16200000" flipH="1">
            <a:off x="4171950" y="5010150"/>
            <a:ext cx="1219200" cy="38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21" name="Straight Arrow Connector 20"/>
          <p:cNvCxnSpPr>
            <a:cxnSpLocks noChangeShapeType="1"/>
          </p:cNvCxnSpPr>
          <p:nvPr/>
        </p:nvCxnSpPr>
        <p:spPr bwMode="auto">
          <a:xfrm>
            <a:off x="5029200" y="4419600"/>
            <a:ext cx="1828800" cy="1219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22" name="TextBox 21"/>
          <p:cNvSpPr txBox="1">
            <a:spLocks noChangeArrowheads="1"/>
          </p:cNvSpPr>
          <p:nvPr/>
        </p:nvSpPr>
        <p:spPr bwMode="auto">
          <a:xfrm>
            <a:off x="-1858963" y="1716088"/>
            <a:ext cx="184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5525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Distributed Controller</a:t>
            </a: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152400" y="1371600"/>
            <a:ext cx="2620963" cy="2286000"/>
            <a:chOff x="1542755" y="1543110"/>
            <a:chExt cx="2620962" cy="2286000"/>
          </a:xfrm>
        </p:grpSpPr>
        <p:sp>
          <p:nvSpPr>
            <p:cNvPr id="6" name="Rounded Rectangle 5"/>
            <p:cNvSpPr/>
            <p:nvPr/>
          </p:nvSpPr>
          <p:spPr>
            <a:xfrm>
              <a:off x="1770647" y="3143310"/>
              <a:ext cx="2115553" cy="416311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Network OS</a:t>
              </a:r>
            </a:p>
          </p:txBody>
        </p:sp>
        <p:sp>
          <p:nvSpPr>
            <p:cNvPr id="52256" name="Rounded Rectangle 5"/>
            <p:cNvSpPr>
              <a:spLocks noChangeArrowheads="1"/>
            </p:cNvSpPr>
            <p:nvPr/>
          </p:nvSpPr>
          <p:spPr bwMode="auto">
            <a:xfrm>
              <a:off x="1923755" y="1771710"/>
              <a:ext cx="1733845" cy="129540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2257" name="TextBox 8"/>
            <p:cNvSpPr txBox="1">
              <a:spLocks noChangeArrowheads="1"/>
            </p:cNvSpPr>
            <p:nvPr/>
          </p:nvSpPr>
          <p:spPr bwMode="auto">
            <a:xfrm>
              <a:off x="1981200" y="2035314"/>
              <a:ext cx="1600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chemeClr val="bg1"/>
                  </a:solidFill>
                </a:rPr>
                <a:t>Controller Application</a:t>
              </a:r>
            </a:p>
          </p:txBody>
        </p:sp>
        <p:sp>
          <p:nvSpPr>
            <p:cNvPr id="52258" name="Rounded Rectangle 13"/>
            <p:cNvSpPr>
              <a:spLocks noChangeArrowheads="1"/>
            </p:cNvSpPr>
            <p:nvPr/>
          </p:nvSpPr>
          <p:spPr bwMode="auto">
            <a:xfrm>
              <a:off x="1542755" y="1543110"/>
              <a:ext cx="2620962" cy="22860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</p:grpSp>
      <p:grpSp>
        <p:nvGrpSpPr>
          <p:cNvPr id="52229" name="Group 9"/>
          <p:cNvGrpSpPr>
            <a:grpSpLocks/>
          </p:cNvGrpSpPr>
          <p:nvPr/>
        </p:nvGrpSpPr>
        <p:grpSpPr bwMode="auto">
          <a:xfrm>
            <a:off x="6294438" y="1371600"/>
            <a:ext cx="2620962" cy="2286000"/>
            <a:chOff x="1542755" y="1543110"/>
            <a:chExt cx="2620962" cy="2286000"/>
          </a:xfrm>
        </p:grpSpPr>
        <p:sp>
          <p:nvSpPr>
            <p:cNvPr id="11" name="Rounded Rectangle 10"/>
            <p:cNvSpPr/>
            <p:nvPr/>
          </p:nvSpPr>
          <p:spPr>
            <a:xfrm>
              <a:off x="1770647" y="3143310"/>
              <a:ext cx="2115553" cy="416311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solidFill>
                    <a:srgbClr val="FFFFFF"/>
                  </a:solidFill>
                  <a:latin typeface="+mj-lt"/>
                </a:rPr>
                <a:t>Network OS</a:t>
              </a:r>
            </a:p>
          </p:txBody>
        </p:sp>
        <p:sp>
          <p:nvSpPr>
            <p:cNvPr id="52250" name="Rounded Rectangle 5"/>
            <p:cNvSpPr>
              <a:spLocks noChangeArrowheads="1"/>
            </p:cNvSpPr>
            <p:nvPr/>
          </p:nvSpPr>
          <p:spPr bwMode="auto">
            <a:xfrm>
              <a:off x="1923755" y="1771710"/>
              <a:ext cx="1733845" cy="1295400"/>
            </a:xfrm>
            <a:prstGeom prst="roundRect">
              <a:avLst>
                <a:gd name="adj" fmla="val 16667"/>
              </a:avLst>
            </a:prstGeom>
            <a:solidFill>
              <a:srgbClr val="0000FF"/>
            </a:solidFill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ko-KR"/>
            </a:p>
          </p:txBody>
        </p:sp>
        <p:sp>
          <p:nvSpPr>
            <p:cNvPr id="52251" name="TextBox 8"/>
            <p:cNvSpPr txBox="1">
              <a:spLocks noChangeArrowheads="1"/>
            </p:cNvSpPr>
            <p:nvPr/>
          </p:nvSpPr>
          <p:spPr bwMode="auto">
            <a:xfrm>
              <a:off x="1981200" y="2035314"/>
              <a:ext cx="16002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pitchFamily="1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altLang="ko-KR">
                  <a:solidFill>
                    <a:schemeClr val="bg1"/>
                  </a:solidFill>
                </a:rPr>
                <a:t>Controller Application</a:t>
              </a:r>
            </a:p>
          </p:txBody>
        </p:sp>
        <p:sp>
          <p:nvSpPr>
            <p:cNvPr id="52252" name="Rounded Rectangle 13"/>
            <p:cNvSpPr>
              <a:spLocks noChangeArrowheads="1"/>
            </p:cNvSpPr>
            <p:nvPr/>
          </p:nvSpPr>
          <p:spPr bwMode="auto">
            <a:xfrm>
              <a:off x="1542755" y="1543110"/>
              <a:ext cx="2620962" cy="228600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ko-KR"/>
            </a:p>
          </p:txBody>
        </p:sp>
      </p:grpSp>
      <p:pic>
        <p:nvPicPr>
          <p:cNvPr id="52230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108575"/>
            <a:ext cx="1295400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loud 15"/>
          <p:cNvSpPr>
            <a:spLocks noChangeArrowheads="1"/>
          </p:cNvSpPr>
          <p:nvPr/>
        </p:nvSpPr>
        <p:spPr bwMode="auto">
          <a:xfrm>
            <a:off x="1676400" y="3965575"/>
            <a:ext cx="6372225" cy="2514600"/>
          </a:xfrm>
          <a:custGeom>
            <a:avLst/>
            <a:gdLst>
              <a:gd name="T0" fmla="*/ 6366915 w 43200"/>
              <a:gd name="T1" fmla="*/ 1257300 h 43200"/>
              <a:gd name="T2" fmla="*/ 3186113 w 43200"/>
              <a:gd name="T3" fmla="*/ 2511922 h 43200"/>
              <a:gd name="T4" fmla="*/ 19766 w 43200"/>
              <a:gd name="T5" fmla="*/ 1257300 h 43200"/>
              <a:gd name="T6" fmla="*/ 3186113 w 43200"/>
              <a:gd name="T7" fmla="*/ 143775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223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29075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553075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62475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2578100" y="4333875"/>
            <a:ext cx="1003300" cy="6667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578100" y="5000625"/>
            <a:ext cx="1765300" cy="7620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4267200" y="4486275"/>
            <a:ext cx="304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4483100" y="4238625"/>
            <a:ext cx="2374900" cy="400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flipV="1">
            <a:off x="5321300" y="4943475"/>
            <a:ext cx="16129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224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867275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260975"/>
            <a:ext cx="762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1219200" y="5260975"/>
            <a:ext cx="838200" cy="8191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16200000" flipH="1">
            <a:off x="6772275" y="5346700"/>
            <a:ext cx="1466850" cy="685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flipV="1">
            <a:off x="2514600" y="3179763"/>
            <a:ext cx="4008438" cy="20637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round/>
            <a:headEnd type="arrow" w="lg" len="lg"/>
            <a:tailEnd type="arrow" w="lg" len="lg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5" name="TextBox 29"/>
          <p:cNvSpPr txBox="1">
            <a:spLocks noChangeArrowheads="1"/>
          </p:cNvSpPr>
          <p:nvPr/>
        </p:nvSpPr>
        <p:spPr bwMode="auto">
          <a:xfrm>
            <a:off x="3276600" y="1447800"/>
            <a:ext cx="2335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/>
              <a:t>For scalability and reliability</a:t>
            </a:r>
          </a:p>
        </p:txBody>
      </p:sp>
      <p:sp>
        <p:nvSpPr>
          <p:cNvPr id="52246" name="TextBox 30"/>
          <p:cNvSpPr txBox="1">
            <a:spLocks noChangeArrowheads="1"/>
          </p:cNvSpPr>
          <p:nvPr/>
        </p:nvSpPr>
        <p:spPr bwMode="auto">
          <a:xfrm>
            <a:off x="2743200" y="2647950"/>
            <a:ext cx="3548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/>
              <a:t>Partition and replicate state</a:t>
            </a:r>
          </a:p>
        </p:txBody>
      </p:sp>
    </p:spTree>
    <p:extLst>
      <p:ext uri="{BB962C8B-B14F-4D97-AF65-F5344CB8AC3E}">
        <p14:creationId xmlns:p14="http://schemas.microsoft.com/office/powerpoint/2010/main" val="32380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Testing and Debugging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OpenFlow makes programming possible</a:t>
            </a:r>
          </a:p>
          <a:p>
            <a:pPr lvl="1"/>
            <a:r>
              <a:rPr lang="en-US" altLang="ko-KR" smtClean="0">
                <a:ea typeface="ＭＳ Ｐゴシック" pitchFamily="34" charset="-128"/>
              </a:rPr>
              <a:t>Network-wide view at controller</a:t>
            </a:r>
          </a:p>
          <a:p>
            <a:pPr lvl="1"/>
            <a:r>
              <a:rPr lang="en-US" altLang="ko-KR" smtClean="0">
                <a:ea typeface="ＭＳ Ｐゴシック" pitchFamily="34" charset="-128"/>
              </a:rPr>
              <a:t>Direct control over data plane</a:t>
            </a:r>
          </a:p>
          <a:p>
            <a:r>
              <a:rPr lang="en-US" altLang="ko-KR" smtClean="0">
                <a:ea typeface="ＭＳ Ｐゴシック" pitchFamily="34" charset="-128"/>
              </a:rPr>
              <a:t>Plenty of room for bugs</a:t>
            </a:r>
          </a:p>
          <a:p>
            <a:pPr lvl="1"/>
            <a:r>
              <a:rPr lang="en-US" altLang="ko-KR" smtClean="0">
                <a:ea typeface="ＭＳ Ｐゴシック" pitchFamily="34" charset="-128"/>
              </a:rPr>
              <a:t>Still a complex, distributed system</a:t>
            </a:r>
          </a:p>
          <a:p>
            <a:r>
              <a:rPr lang="en-US" altLang="ko-KR" smtClean="0">
                <a:ea typeface="ＭＳ Ｐゴシック" pitchFamily="34" charset="-128"/>
              </a:rPr>
              <a:t>Need for testing techniques</a:t>
            </a:r>
          </a:p>
          <a:p>
            <a:pPr lvl="1"/>
            <a:r>
              <a:rPr lang="en-US" altLang="ko-KR" smtClean="0">
                <a:ea typeface="ＭＳ Ｐゴシック" pitchFamily="34" charset="-128"/>
              </a:rPr>
              <a:t>Controller applications</a:t>
            </a:r>
          </a:p>
          <a:p>
            <a:pPr lvl="1"/>
            <a:r>
              <a:rPr lang="en-US" altLang="ko-KR" smtClean="0">
                <a:ea typeface="ＭＳ Ｐゴシック" pitchFamily="34" charset="-128"/>
              </a:rPr>
              <a:t>Controller and switches</a:t>
            </a:r>
          </a:p>
          <a:p>
            <a:pPr lvl="1"/>
            <a:r>
              <a:rPr lang="en-US" altLang="ko-KR" smtClean="0">
                <a:ea typeface="ＭＳ Ｐゴシック" pitchFamily="34" charset="-128"/>
              </a:rPr>
              <a:t>Rules installed in the switches</a:t>
            </a:r>
          </a:p>
        </p:txBody>
      </p:sp>
    </p:spTree>
    <p:extLst>
      <p:ext uri="{BB962C8B-B14F-4D97-AF65-F5344CB8AC3E}">
        <p14:creationId xmlns:p14="http://schemas.microsoft.com/office/powerpoint/2010/main" val="29686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Inside the ‘Net: A Different Story…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Closed equipment</a:t>
            </a:r>
          </a:p>
          <a:p>
            <a:pPr lvl="1"/>
            <a:r>
              <a:rPr lang="en-US" altLang="ko-KR" smtClean="0">
                <a:ea typeface="ＭＳ Ｐゴシック" pitchFamily="34" charset="-128"/>
              </a:rPr>
              <a:t>Software bundled with hardware</a:t>
            </a:r>
          </a:p>
          <a:p>
            <a:pPr lvl="1"/>
            <a:r>
              <a:rPr lang="en-US" altLang="ko-KR" smtClean="0">
                <a:ea typeface="ＭＳ Ｐゴシック" pitchFamily="34" charset="-128"/>
              </a:rPr>
              <a:t>Vendor-specific interfaces</a:t>
            </a:r>
          </a:p>
          <a:p>
            <a:r>
              <a:rPr lang="en-US" altLang="ko-KR" smtClean="0">
                <a:ea typeface="ＭＳ Ｐゴシック" pitchFamily="34" charset="-128"/>
              </a:rPr>
              <a:t>Over specified</a:t>
            </a:r>
          </a:p>
          <a:p>
            <a:pPr lvl="1"/>
            <a:r>
              <a:rPr lang="en-US" altLang="ko-KR" smtClean="0">
                <a:ea typeface="ＭＳ Ｐゴシック" pitchFamily="34" charset="-128"/>
              </a:rPr>
              <a:t>Slow protocol standardization</a:t>
            </a:r>
          </a:p>
          <a:p>
            <a:r>
              <a:rPr lang="en-US" altLang="ko-KR" smtClean="0">
                <a:ea typeface="ＭＳ Ｐゴシック" pitchFamily="34" charset="-128"/>
              </a:rPr>
              <a:t>Few people can innovate</a:t>
            </a:r>
          </a:p>
          <a:p>
            <a:pPr lvl="1"/>
            <a:r>
              <a:rPr lang="en-US" altLang="ko-KR" smtClean="0">
                <a:ea typeface="ＭＳ Ｐゴシック" pitchFamily="34" charset="-128"/>
              </a:rPr>
              <a:t>Equipment vendors write the code</a:t>
            </a:r>
          </a:p>
          <a:p>
            <a:pPr lvl="1"/>
            <a:r>
              <a:rPr lang="en-US" altLang="ko-KR" smtClean="0">
                <a:ea typeface="ＭＳ Ｐゴシック" pitchFamily="34" charset="-128"/>
              </a:rPr>
              <a:t>Long delays to introduce new features</a:t>
            </a:r>
          </a:p>
          <a:p>
            <a:endParaRPr lang="en-US" altLang="ko-KR" smtClean="0">
              <a:ea typeface="ＭＳ Ｐゴシック" pitchFamily="34" charset="-128"/>
            </a:endParaRPr>
          </a:p>
          <a:p>
            <a:endParaRPr lang="en-US" altLang="ko-KR" smtClean="0">
              <a:ea typeface="ＭＳ Ｐゴシック" pitchFamily="34" charset="-128"/>
            </a:endParaRPr>
          </a:p>
          <a:p>
            <a:endParaRPr lang="en-US" altLang="ko-KR" smtClean="0">
              <a:ea typeface="ＭＳ Ｐゴシック" pitchFamily="34" charset="-128"/>
            </a:endParaRPr>
          </a:p>
        </p:txBody>
      </p:sp>
      <p:cxnSp>
        <p:nvCxnSpPr>
          <p:cNvPr id="19460" name="Straight Connector 17"/>
          <p:cNvCxnSpPr>
            <a:cxnSpLocks noChangeShapeType="1"/>
          </p:cNvCxnSpPr>
          <p:nvPr/>
        </p:nvCxnSpPr>
        <p:spPr bwMode="auto">
          <a:xfrm>
            <a:off x="6303963" y="23622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2057400"/>
            <a:ext cx="1428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2" name="Straight Connector 29"/>
          <p:cNvCxnSpPr>
            <a:cxnSpLocks noChangeShapeType="1"/>
          </p:cNvCxnSpPr>
          <p:nvPr/>
        </p:nvCxnSpPr>
        <p:spPr bwMode="auto">
          <a:xfrm>
            <a:off x="8113713" y="2362200"/>
            <a:ext cx="685800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946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429000"/>
            <a:ext cx="142716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4" name="Straight Connector 31"/>
          <p:cNvCxnSpPr>
            <a:cxnSpLocks noChangeShapeType="1"/>
          </p:cNvCxnSpPr>
          <p:nvPr/>
        </p:nvCxnSpPr>
        <p:spPr bwMode="auto">
          <a:xfrm rot="5400000">
            <a:off x="7066757" y="3048794"/>
            <a:ext cx="7620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5" name="Straight Connector 34"/>
          <p:cNvCxnSpPr>
            <a:cxnSpLocks noChangeShapeType="1"/>
          </p:cNvCxnSpPr>
          <p:nvPr/>
        </p:nvCxnSpPr>
        <p:spPr bwMode="auto">
          <a:xfrm>
            <a:off x="6172200" y="3656013"/>
            <a:ext cx="685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Straight Connector 35"/>
          <p:cNvCxnSpPr>
            <a:cxnSpLocks noChangeShapeType="1"/>
          </p:cNvCxnSpPr>
          <p:nvPr/>
        </p:nvCxnSpPr>
        <p:spPr bwMode="auto">
          <a:xfrm>
            <a:off x="7980363" y="3656013"/>
            <a:ext cx="68580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57200" y="5867400"/>
            <a:ext cx="841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sz="2800"/>
              <a:t>Impacts performance, security, reliability, cost…</a:t>
            </a:r>
          </a:p>
        </p:txBody>
      </p:sp>
    </p:spTree>
    <p:extLst>
      <p:ext uri="{BB962C8B-B14F-4D97-AF65-F5344CB8AC3E}">
        <p14:creationId xmlns:p14="http://schemas.microsoft.com/office/powerpoint/2010/main" val="179980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Programming Abstractions</a:t>
            </a:r>
          </a:p>
        </p:txBody>
      </p:sp>
      <p:sp>
        <p:nvSpPr>
          <p:cNvPr id="54275" name="Content Placeholder 3"/>
          <p:cNvSpPr>
            <a:spLocks noGrp="1"/>
          </p:cNvSpPr>
          <p:nvPr>
            <p:ph idx="1"/>
          </p:nvPr>
        </p:nvSpPr>
        <p:spPr>
          <a:xfrm>
            <a:off x="251520" y="908720"/>
            <a:ext cx="8291512" cy="5218113"/>
          </a:xfrm>
        </p:spPr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Controller APIs are low-level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Thin veneer on the underlying hardware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Need better languages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Composition of modules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Managing concurrency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Querying network state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Network-wide abstractions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Ongoing at Princeton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http://www.frenetic-lang.org/</a:t>
            </a:r>
          </a:p>
        </p:txBody>
      </p:sp>
      <p:pic>
        <p:nvPicPr>
          <p:cNvPr id="54277" name="Picture 6" descr="ofarch.em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496" y="2446040"/>
            <a:ext cx="3683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Box 10"/>
          <p:cNvSpPr txBox="1">
            <a:spLocks noChangeArrowheads="1"/>
          </p:cNvSpPr>
          <p:nvPr/>
        </p:nvSpPr>
        <p:spPr bwMode="auto">
          <a:xfrm>
            <a:off x="6479034" y="1988840"/>
            <a:ext cx="1465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sz="2400">
                <a:solidFill>
                  <a:srgbClr val="C00000"/>
                </a:solidFill>
                <a:latin typeface="Myriad Pro" pitchFamily="34" charset="0"/>
              </a:rPr>
              <a:t>Controller</a:t>
            </a:r>
          </a:p>
        </p:txBody>
      </p:sp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6876256" y="4865389"/>
            <a:ext cx="132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sz="2400" dirty="0">
                <a:solidFill>
                  <a:srgbClr val="01002B"/>
                </a:solidFill>
                <a:latin typeface="Myriad Pro" pitchFamily="34" charset="0"/>
              </a:rPr>
              <a:t>Switches</a:t>
            </a:r>
            <a:endParaRPr lang="en-US" altLang="ko-KR" sz="2800" dirty="0">
              <a:solidFill>
                <a:srgbClr val="01002B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35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400" dirty="0" smtClean="0">
                <a:solidFill>
                  <a:srgbClr val="FFFFFF"/>
                </a:solidFill>
                <a:latin typeface="Gill Sans MT" pitchFamily="34" charset="0"/>
                <a:ea typeface="문체부 돋음체" pitchFamily="49" charset="-127"/>
              </a:rPr>
              <a:t>Standardization Issues</a:t>
            </a:r>
            <a:endParaRPr lang="en-US" sz="3400" dirty="0">
              <a:solidFill>
                <a:srgbClr val="FFFFFF"/>
              </a:solidFill>
              <a:latin typeface="Gill Sans MT" pitchFamily="34" charset="0"/>
              <a:ea typeface="문체부 돋음체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ONF (Open Networking Foundation)</a:t>
            </a:r>
          </a:p>
          <a:p>
            <a:pPr lvl="1"/>
            <a:r>
              <a:rPr lang="en-US" altLang="ko-KR" sz="2400" dirty="0" smtClean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Responsible for developing specifications </a:t>
            </a:r>
            <a:r>
              <a:rPr lang="en-US" altLang="ko-KR" sz="2400" dirty="0" smtClean="0">
                <a:latin typeface="Gill Sans MT" pitchFamily="34" charset="0"/>
                <a:ea typeface="문체부 돋음체" pitchFamily="49" charset="-127"/>
              </a:rPr>
              <a:t>of </a:t>
            </a:r>
            <a:r>
              <a:rPr lang="en-US" altLang="ko-KR" sz="2400" dirty="0" err="1" smtClean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OpenFlow</a:t>
            </a:r>
            <a:endParaRPr lang="en-US" altLang="ko-KR" sz="2400" dirty="0" smtClean="0">
              <a:solidFill>
                <a:schemeClr val="tx1"/>
              </a:solidFill>
              <a:latin typeface="Gill Sans MT" pitchFamily="34" charset="0"/>
              <a:ea typeface="문체부 돋음체" pitchFamily="49" charset="-127"/>
            </a:endParaRPr>
          </a:p>
          <a:p>
            <a:pPr lvl="1"/>
            <a:r>
              <a:rPr lang="en-US" altLang="ko-KR" sz="2400" dirty="0" smtClean="0">
                <a:latin typeface="Gill Sans MT" pitchFamily="34" charset="0"/>
                <a:ea typeface="문체부 돋음체" pitchFamily="49" charset="-127"/>
              </a:rPr>
              <a:t>Even though SDO, it is also doing commercial oriented activities</a:t>
            </a:r>
            <a:endParaRPr lang="en-US" altLang="ko-KR" sz="2400" dirty="0">
              <a:latin typeface="Gill Sans MT" pitchFamily="34" charset="0"/>
              <a:ea typeface="문체부 돋음체" pitchFamily="49" charset="-127"/>
            </a:endParaRPr>
          </a:p>
          <a:p>
            <a:pPr lvl="1"/>
            <a:r>
              <a:rPr lang="en-US" altLang="ko-KR" sz="2200" dirty="0" smtClean="0">
                <a:latin typeface="Gill Sans MT" pitchFamily="34" charset="0"/>
                <a:ea typeface="문체부 돋음체" pitchFamily="49" charset="-127"/>
              </a:rPr>
              <a:t>OF 1.3.1, </a:t>
            </a:r>
            <a:r>
              <a:rPr lang="en-US" altLang="ko-KR" sz="2200" dirty="0">
                <a:latin typeface="Gill Sans MT" pitchFamily="34" charset="0"/>
                <a:ea typeface="문체부 돋음체" pitchFamily="49" charset="-127"/>
              </a:rPr>
              <a:t>OF-</a:t>
            </a:r>
            <a:r>
              <a:rPr lang="en-US" altLang="ko-KR" sz="2200" dirty="0" err="1">
                <a:latin typeface="Gill Sans MT" pitchFamily="34" charset="0"/>
                <a:ea typeface="문체부 돋음체" pitchFamily="49" charset="-127"/>
              </a:rPr>
              <a:t>Config</a:t>
            </a:r>
            <a:r>
              <a:rPr lang="en-US" altLang="ko-KR" sz="2200" dirty="0">
                <a:latin typeface="Gill Sans MT" pitchFamily="34" charset="0"/>
                <a:ea typeface="문체부 돋음체" pitchFamily="49" charset="-127"/>
              </a:rPr>
              <a:t> </a:t>
            </a:r>
            <a:r>
              <a:rPr lang="en-US" altLang="ko-KR" sz="2200" dirty="0" smtClean="0">
                <a:latin typeface="Gill Sans MT" pitchFamily="34" charset="0"/>
                <a:ea typeface="문체부 돋음체" pitchFamily="49" charset="-127"/>
              </a:rPr>
              <a:t>1.1, OF-Test 1.0. OF-Hybrid 1.0 … </a:t>
            </a:r>
          </a:p>
          <a:p>
            <a:pPr lvl="1"/>
            <a:r>
              <a:rPr lang="en-US" altLang="ko-KR" sz="2200" dirty="0" smtClean="0">
                <a:latin typeface="Gill Sans MT" pitchFamily="34" charset="0"/>
                <a:ea typeface="문체부 돋음체" pitchFamily="49" charset="-127"/>
              </a:rPr>
              <a:t>With Google + Stanford related companies </a:t>
            </a:r>
          </a:p>
          <a:p>
            <a:r>
              <a:rPr lang="en-US" altLang="ko-KR" dirty="0" smtClean="0">
                <a:latin typeface="Gill Sans MT" pitchFamily="34" charset="0"/>
                <a:ea typeface="문체부 돋음체" pitchFamily="49" charset="-127"/>
              </a:rPr>
              <a:t>IETF (Internet Engineering Task Force) </a:t>
            </a:r>
          </a:p>
          <a:p>
            <a:pPr lvl="1"/>
            <a:r>
              <a:rPr lang="en-US" altLang="ko-KR" sz="2400" dirty="0">
                <a:latin typeface="Gill Sans MT" pitchFamily="34" charset="0"/>
                <a:ea typeface="문체부 돋음체" pitchFamily="49" charset="-127"/>
              </a:rPr>
              <a:t>I2RS </a:t>
            </a:r>
            <a:r>
              <a:rPr lang="en-US" altLang="ko-KR" sz="2400" dirty="0" smtClean="0">
                <a:latin typeface="Gill Sans MT" pitchFamily="34" charset="0"/>
                <a:ea typeface="문체부 돋음체" pitchFamily="49" charset="-127"/>
              </a:rPr>
              <a:t>WG</a:t>
            </a:r>
          </a:p>
          <a:p>
            <a:pPr lvl="1"/>
            <a:r>
              <a:rPr lang="en-US" altLang="ko-KR" sz="2400" dirty="0" smtClean="0">
                <a:latin typeface="Gill Sans MT" pitchFamily="34" charset="0"/>
                <a:ea typeface="문체부 돋음체" pitchFamily="49" charset="-127"/>
              </a:rPr>
              <a:t>Proposed </a:t>
            </a:r>
            <a:r>
              <a:rPr lang="en-US" altLang="ko-KR" sz="2400" dirty="0">
                <a:latin typeface="Gill Sans MT" pitchFamily="34" charset="0"/>
                <a:ea typeface="문체부 돋음체" pitchFamily="49" charset="-127"/>
              </a:rPr>
              <a:t>SDN </a:t>
            </a:r>
            <a:r>
              <a:rPr lang="en-US" altLang="ko-KR" sz="2400" dirty="0" smtClean="0">
                <a:latin typeface="Gill Sans MT" pitchFamily="34" charset="0"/>
                <a:ea typeface="문체부 돋음체" pitchFamily="49" charset="-127"/>
              </a:rPr>
              <a:t>RG</a:t>
            </a:r>
          </a:p>
          <a:p>
            <a:pPr lvl="1"/>
            <a:r>
              <a:rPr lang="en-US" altLang="ko-KR" sz="2400" dirty="0" smtClean="0">
                <a:latin typeface="Gill Sans MT" pitchFamily="34" charset="0"/>
                <a:ea typeface="문체부 돋음체" pitchFamily="49" charset="-127"/>
              </a:rPr>
              <a:t>Cisco</a:t>
            </a:r>
            <a:r>
              <a:rPr lang="ko-KR" altLang="en-US" sz="2400" dirty="0" smtClean="0">
                <a:latin typeface="Gill Sans MT" pitchFamily="34" charset="0"/>
                <a:ea typeface="문체부 돋음체" pitchFamily="49" charset="-127"/>
              </a:rPr>
              <a:t> </a:t>
            </a:r>
            <a:r>
              <a:rPr lang="en-US" altLang="ko-KR" sz="2400" dirty="0" smtClean="0">
                <a:latin typeface="Gill Sans MT" pitchFamily="34" charset="0"/>
                <a:ea typeface="문체부 돋음체" pitchFamily="49" charset="-127"/>
              </a:rPr>
              <a:t>+ IETF</a:t>
            </a:r>
            <a:endParaRPr lang="en-US" altLang="ko-KR" sz="2400" dirty="0">
              <a:latin typeface="Gill Sans MT" pitchFamily="34" charset="0"/>
              <a:ea typeface="문체부 돋음체" pitchFamily="49" charset="-127"/>
            </a:endParaRPr>
          </a:p>
          <a:p>
            <a:r>
              <a:rPr lang="en-US" altLang="ko-KR" dirty="0" smtClean="0">
                <a:latin typeface="Gill Sans MT" pitchFamily="34" charset="0"/>
                <a:ea typeface="문체부 돋음체" pitchFamily="49" charset="-127"/>
              </a:rPr>
              <a:t>ITU-T </a:t>
            </a:r>
          </a:p>
          <a:p>
            <a:pPr lvl="1"/>
            <a:r>
              <a:rPr lang="en-US" altLang="ko-KR" sz="2400" dirty="0" smtClean="0">
                <a:latin typeface="Gill Sans MT" pitchFamily="34" charset="0"/>
                <a:ea typeface="문체부 돋음체" pitchFamily="49" charset="-127"/>
              </a:rPr>
              <a:t>Carrier</a:t>
            </a:r>
            <a:r>
              <a:rPr lang="ko-KR" altLang="en-US" sz="2400" dirty="0" smtClean="0">
                <a:latin typeface="Gill Sans MT" pitchFamily="34" charset="0"/>
                <a:ea typeface="문체부 돋음체" pitchFamily="49" charset="-127"/>
              </a:rPr>
              <a:t> </a:t>
            </a:r>
            <a:r>
              <a:rPr lang="en-US" altLang="ko-KR" sz="2400" dirty="0" smtClean="0">
                <a:latin typeface="Gill Sans MT" pitchFamily="34" charset="0"/>
                <a:ea typeface="문체부 돋음체" pitchFamily="49" charset="-127"/>
              </a:rPr>
              <a:t>– SDN</a:t>
            </a:r>
            <a:endParaRPr lang="en-US" altLang="ko-KR" sz="2400" dirty="0">
              <a:latin typeface="Gill Sans MT" pitchFamily="34" charset="0"/>
              <a:ea typeface="문체부 돋음체" pitchFamily="49" charset="-127"/>
            </a:endParaRPr>
          </a:p>
          <a:p>
            <a:pPr lvl="1"/>
            <a:r>
              <a:rPr lang="en-US" altLang="ko-KR" sz="2400" dirty="0" smtClean="0">
                <a:latin typeface="Gill Sans MT" pitchFamily="34" charset="0"/>
                <a:ea typeface="문체부 돋음체" pitchFamily="49" charset="-127"/>
              </a:rPr>
              <a:t>New Question (NV+SDN), </a:t>
            </a:r>
            <a:r>
              <a:rPr lang="en-US" altLang="ko-KR" sz="2400" dirty="0" err="1" smtClean="0">
                <a:latin typeface="Gill Sans MT" pitchFamily="34" charset="0"/>
                <a:ea typeface="문체부 돋음체" pitchFamily="49" charset="-127"/>
              </a:rPr>
              <a:t>Y.FNsdn</a:t>
            </a:r>
            <a:endParaRPr lang="en-US" altLang="ko-KR" sz="2400" dirty="0">
              <a:latin typeface="Gill Sans MT" pitchFamily="34" charset="0"/>
              <a:ea typeface="문체부 돋음체" pitchFamily="49" charset="-127"/>
            </a:endParaRPr>
          </a:p>
          <a:p>
            <a:r>
              <a:rPr lang="en-US" altLang="ko-KR" dirty="0" smtClean="0">
                <a:latin typeface="Gill Sans MT" pitchFamily="34" charset="0"/>
                <a:ea typeface="문체부 돋음체" pitchFamily="49" charset="-127"/>
              </a:rPr>
              <a:t>ETSI NFV ISG</a:t>
            </a:r>
          </a:p>
        </p:txBody>
      </p:sp>
    </p:spTree>
    <p:extLst>
      <p:ext uri="{BB962C8B-B14F-4D97-AF65-F5344CB8AC3E}">
        <p14:creationId xmlns:p14="http://schemas.microsoft.com/office/powerpoint/2010/main" val="428976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3400" dirty="0" smtClean="0">
                <a:latin typeface="Gill Sans MT" pitchFamily="34" charset="0"/>
                <a:ea typeface="문체부 돋음체" pitchFamily="49" charset="-127"/>
              </a:rPr>
              <a:t>Standardization in ONF</a:t>
            </a:r>
            <a:endParaRPr lang="ko-KR" altLang="en-US" sz="3400" dirty="0">
              <a:latin typeface="Gill Sans MT" pitchFamily="34" charset="0"/>
              <a:ea typeface="문체부 돋음체" pitchFamily="49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3400" dirty="0" smtClean="0">
                <a:latin typeface="Gill Sans MT" pitchFamily="34" charset="0"/>
                <a:ea typeface="문체부 돋음체" pitchFamily="49" charset="-127"/>
              </a:rPr>
              <a:t>Approval of </a:t>
            </a:r>
            <a:r>
              <a:rPr lang="en-US" altLang="ko-KR" sz="3400" dirty="0" err="1" smtClean="0">
                <a:latin typeface="Gill Sans MT" pitchFamily="34" charset="0"/>
                <a:ea typeface="문체부 돋음체" pitchFamily="49" charset="-127"/>
              </a:rPr>
              <a:t>OpenFlow</a:t>
            </a:r>
            <a:r>
              <a:rPr lang="en-US" altLang="ko-KR" sz="3400" dirty="0" smtClean="0">
                <a:latin typeface="Gill Sans MT" pitchFamily="34" charset="0"/>
                <a:ea typeface="문체부 돋음체" pitchFamily="49" charset="-127"/>
              </a:rPr>
              <a:t> </a:t>
            </a:r>
            <a:r>
              <a:rPr lang="en-US" altLang="ko-KR" sz="3400" dirty="0">
                <a:latin typeface="Gill Sans MT" pitchFamily="34" charset="0"/>
                <a:ea typeface="문체부 돋음체" pitchFamily="49" charset="-127"/>
              </a:rPr>
              <a:t>Specification 1.3.1 </a:t>
            </a:r>
            <a:r>
              <a:rPr lang="en-US" altLang="ko-KR" sz="3400" dirty="0" smtClean="0">
                <a:latin typeface="Gill Sans MT" pitchFamily="34" charset="0"/>
                <a:ea typeface="문체부 돋음체" pitchFamily="49" charset="-127"/>
              </a:rPr>
              <a:t>approval</a:t>
            </a:r>
            <a:r>
              <a:rPr lang="ko-KR" altLang="en-US" sz="3400" dirty="0" smtClean="0">
                <a:latin typeface="Gill Sans MT" pitchFamily="34" charset="0"/>
                <a:ea typeface="문체부 돋음체" pitchFamily="49" charset="-127"/>
              </a:rPr>
              <a:t> </a:t>
            </a:r>
            <a:r>
              <a:rPr lang="en-US" altLang="ko-KR" sz="2500" dirty="0">
                <a:latin typeface="Gill Sans MT" pitchFamily="34" charset="0"/>
                <a:ea typeface="문체부 돋음체" pitchFamily="49" charset="-127"/>
              </a:rPr>
              <a:t>(HP)</a:t>
            </a:r>
          </a:p>
          <a:p>
            <a:pPr lvl="1"/>
            <a:r>
              <a:rPr lang="en-US" altLang="ko-KR" sz="2600" dirty="0">
                <a:latin typeface="Gill Sans MT" pitchFamily="34" charset="0"/>
                <a:ea typeface="문체부 돋음체" pitchFamily="49" charset="-127"/>
              </a:rPr>
              <a:t>Extensibility WG </a:t>
            </a:r>
            <a:r>
              <a:rPr lang="en-US" altLang="ko-KR" sz="2600" i="1" dirty="0">
                <a:latin typeface="Gill Sans MT" pitchFamily="34" charset="0"/>
                <a:ea typeface="문체부 돋음체" pitchFamily="49" charset="-127"/>
              </a:rPr>
              <a:t>(Extensibility 1.3.1)</a:t>
            </a:r>
            <a:endParaRPr lang="en-US" altLang="ko-KR" sz="3000" i="1" dirty="0">
              <a:latin typeface="Gill Sans MT" pitchFamily="34" charset="0"/>
              <a:ea typeface="문체부 돋음체" pitchFamily="49" charset="-127"/>
            </a:endParaRPr>
          </a:p>
          <a:p>
            <a:r>
              <a:rPr lang="en-US" altLang="ko-KR" sz="3400" dirty="0" smtClean="0">
                <a:latin typeface="Gill Sans MT" pitchFamily="34" charset="0"/>
                <a:ea typeface="문체부 돋음체" pitchFamily="49" charset="-127"/>
              </a:rPr>
              <a:t>Approval of OF-CONFIG </a:t>
            </a:r>
            <a:r>
              <a:rPr lang="en-US" altLang="ko-KR" sz="3400" dirty="0">
                <a:latin typeface="Gill Sans MT" pitchFamily="34" charset="0"/>
                <a:ea typeface="문체부 돋음체" pitchFamily="49" charset="-127"/>
              </a:rPr>
              <a:t>1.1 </a:t>
            </a:r>
            <a:r>
              <a:rPr lang="en-US" altLang="ko-KR" sz="2500" dirty="0" smtClean="0">
                <a:latin typeface="Gill Sans MT" pitchFamily="34" charset="0"/>
                <a:ea typeface="문체부 돋음체" pitchFamily="49" charset="-127"/>
              </a:rPr>
              <a:t>(</a:t>
            </a:r>
            <a:r>
              <a:rPr lang="en-US" altLang="ko-KR" sz="2500" dirty="0">
                <a:latin typeface="Gill Sans MT" pitchFamily="34" charset="0"/>
                <a:ea typeface="문체부 돋음체" pitchFamily="49" charset="-127"/>
              </a:rPr>
              <a:t>MS/NEC)</a:t>
            </a:r>
          </a:p>
          <a:p>
            <a:pPr lvl="1"/>
            <a:r>
              <a:rPr lang="en-US" altLang="ko-KR" sz="2600" dirty="0" err="1">
                <a:latin typeface="Gill Sans MT" pitchFamily="34" charset="0"/>
                <a:ea typeface="문체부 돋음체" pitchFamily="49" charset="-127"/>
              </a:rPr>
              <a:t>Config</a:t>
            </a:r>
            <a:r>
              <a:rPr lang="en-US" altLang="ko-KR" sz="2600" dirty="0">
                <a:latin typeface="Gill Sans MT" pitchFamily="34" charset="0"/>
                <a:ea typeface="문체부 돋음체" pitchFamily="49" charset="-127"/>
              </a:rPr>
              <a:t> &amp; </a:t>
            </a:r>
            <a:r>
              <a:rPr lang="en-US" altLang="ko-KR" sz="2600" dirty="0" err="1">
                <a:latin typeface="Gill Sans MT" pitchFamily="34" charset="0"/>
                <a:ea typeface="문체부 돋음체" pitchFamily="49" charset="-127"/>
              </a:rPr>
              <a:t>Mgmt</a:t>
            </a:r>
            <a:r>
              <a:rPr lang="en-US" altLang="ko-KR" sz="2600" dirty="0">
                <a:latin typeface="Gill Sans MT" pitchFamily="34" charset="0"/>
                <a:ea typeface="문체부 돋음체" pitchFamily="49" charset="-127"/>
              </a:rPr>
              <a:t> WG</a:t>
            </a:r>
          </a:p>
          <a:p>
            <a:r>
              <a:rPr lang="en-US" altLang="ko-KR" sz="3400" dirty="0">
                <a:latin typeface="Gill Sans MT" pitchFamily="34" charset="0"/>
                <a:ea typeface="문체부 돋음체" pitchFamily="49" charset="-127"/>
              </a:rPr>
              <a:t>Testing &amp; </a:t>
            </a:r>
            <a:r>
              <a:rPr lang="en-US" altLang="ko-KR" sz="3400" dirty="0" err="1">
                <a:latin typeface="Gill Sans MT" pitchFamily="34" charset="0"/>
                <a:ea typeface="문체부 돋음체" pitchFamily="49" charset="-127"/>
              </a:rPr>
              <a:t>Interop</a:t>
            </a:r>
            <a:r>
              <a:rPr lang="en-US" altLang="ko-KR" sz="3400" dirty="0">
                <a:latin typeface="Gill Sans MT" pitchFamily="34" charset="0"/>
                <a:ea typeface="문체부 돋음체" pitchFamily="49" charset="-127"/>
              </a:rPr>
              <a:t> 1.0 (Draft) </a:t>
            </a:r>
            <a:r>
              <a:rPr lang="en-US" altLang="ko-KR" sz="2500" dirty="0">
                <a:latin typeface="Gill Sans MT" pitchFamily="34" charset="0"/>
                <a:ea typeface="문체부 돋음체" pitchFamily="49" charset="-127"/>
              </a:rPr>
              <a:t>(Ixia)</a:t>
            </a:r>
          </a:p>
          <a:p>
            <a:pPr marL="742950" lvl="2" indent="-342900"/>
            <a:r>
              <a:rPr lang="en-US" altLang="ko-KR" sz="2600" dirty="0" err="1">
                <a:latin typeface="Gill Sans MT" pitchFamily="34" charset="0"/>
                <a:ea typeface="문체부 돋음체" pitchFamily="49" charset="-127"/>
              </a:rPr>
              <a:t>Testing&amp;Interop</a:t>
            </a:r>
            <a:r>
              <a:rPr lang="en-US" altLang="ko-KR" sz="2600" dirty="0">
                <a:latin typeface="Gill Sans MT" pitchFamily="34" charset="0"/>
                <a:ea typeface="문체부 돋음체" pitchFamily="49" charset="-127"/>
              </a:rPr>
              <a:t> </a:t>
            </a:r>
            <a:r>
              <a:rPr lang="en-US" altLang="ko-KR" sz="2600" dirty="0" smtClean="0">
                <a:latin typeface="Gill Sans MT" pitchFamily="34" charset="0"/>
                <a:ea typeface="문체부 돋음체" pitchFamily="49" charset="-127"/>
              </a:rPr>
              <a:t>WG</a:t>
            </a:r>
            <a:endParaRPr lang="en-US" altLang="ko-KR" sz="3000" dirty="0" smtClean="0">
              <a:latin typeface="Gill Sans MT" pitchFamily="34" charset="0"/>
            </a:endParaRPr>
          </a:p>
          <a:p>
            <a:r>
              <a:rPr lang="en-US" altLang="ko-KR" sz="3000" dirty="0" smtClean="0">
                <a:latin typeface="Gill Sans MT" pitchFamily="34" charset="0"/>
              </a:rPr>
              <a:t>Hybrid Programmable Forwarding Plane 1.0 </a:t>
            </a:r>
            <a:r>
              <a:rPr lang="en-US" altLang="ko-KR" sz="1900" dirty="0" smtClean="0">
                <a:latin typeface="Gill Sans MT" pitchFamily="34" charset="0"/>
              </a:rPr>
              <a:t>(Huawei/Cisco)</a:t>
            </a:r>
          </a:p>
          <a:p>
            <a:pPr lvl="1"/>
            <a:r>
              <a:rPr lang="en-US" altLang="ko-KR" sz="2600" dirty="0" smtClean="0">
                <a:latin typeface="Gill Sans MT" pitchFamily="34" charset="0"/>
                <a:ea typeface="문체부 돋음체" pitchFamily="49" charset="-127"/>
              </a:rPr>
              <a:t>Hybrid WG (closed)</a:t>
            </a:r>
          </a:p>
          <a:p>
            <a:r>
              <a:rPr lang="en-US" altLang="ko-KR" sz="3000" dirty="0" smtClean="0">
                <a:latin typeface="Gill Sans MT" pitchFamily="34" charset="0"/>
                <a:ea typeface="문체부 돋음체" pitchFamily="49" charset="-127"/>
              </a:rPr>
              <a:t>Arch WG </a:t>
            </a:r>
            <a:r>
              <a:rPr lang="en-US" altLang="ko-KR" sz="2100" dirty="0" smtClean="0">
                <a:latin typeface="Gill Sans MT" pitchFamily="34" charset="0"/>
                <a:ea typeface="문체부 돋음체" pitchFamily="49" charset="-127"/>
              </a:rPr>
              <a:t>(Big </a:t>
            </a:r>
            <a:r>
              <a:rPr lang="en-US" altLang="ko-KR" sz="2100" dirty="0">
                <a:latin typeface="Gill Sans MT" pitchFamily="34" charset="0"/>
                <a:ea typeface="문체부 돋음체" pitchFamily="49" charset="-127"/>
              </a:rPr>
              <a:t>Switch)</a:t>
            </a:r>
          </a:p>
          <a:p>
            <a:pPr lvl="1"/>
            <a:r>
              <a:rPr lang="en-US" altLang="ko-KR" sz="2600" dirty="0">
                <a:latin typeface="Gill Sans MT" pitchFamily="34" charset="0"/>
                <a:ea typeface="문체부 돋음체" pitchFamily="49" charset="-127"/>
              </a:rPr>
              <a:t>Top-Down </a:t>
            </a:r>
            <a:r>
              <a:rPr lang="en-US" altLang="ko-KR" sz="2600" dirty="0" smtClean="0">
                <a:latin typeface="Gill Sans MT" pitchFamily="34" charset="0"/>
                <a:ea typeface="문체부 돋음체" pitchFamily="49" charset="-127"/>
              </a:rPr>
              <a:t>Approach + (NB APIs)</a:t>
            </a:r>
            <a:endParaRPr lang="en-US" altLang="ko-KR" sz="3000" dirty="0" smtClean="0">
              <a:latin typeface="Gill Sans MT" pitchFamily="34" charset="0"/>
              <a:ea typeface="문체부 돋음체" pitchFamily="49" charset="-127"/>
            </a:endParaRPr>
          </a:p>
          <a:p>
            <a:r>
              <a:rPr lang="en-US" altLang="ko-KR" sz="3000" dirty="0" smtClean="0">
                <a:latin typeface="Gill Sans MT" pitchFamily="34" charset="0"/>
                <a:ea typeface="문체부 돋음체" pitchFamily="49" charset="-127"/>
              </a:rPr>
              <a:t>Forwarding Abstraction WG </a:t>
            </a:r>
            <a:r>
              <a:rPr lang="en-US" altLang="ko-KR" sz="1900" dirty="0">
                <a:latin typeface="Gill Sans MT" pitchFamily="34" charset="0"/>
              </a:rPr>
              <a:t>(</a:t>
            </a:r>
            <a:r>
              <a:rPr lang="en-US" altLang="ko-KR" sz="1900" dirty="0" smtClean="0">
                <a:latin typeface="Gill Sans MT" pitchFamily="34" charset="0"/>
              </a:rPr>
              <a:t>Brocade/Cisco)</a:t>
            </a:r>
            <a:endParaRPr lang="en-US" altLang="ko-KR" sz="1900" dirty="0">
              <a:latin typeface="Gill Sans MT" pitchFamily="34" charset="0"/>
            </a:endParaRPr>
          </a:p>
          <a:p>
            <a:pPr lvl="1"/>
            <a:r>
              <a:rPr lang="en-US" altLang="ko-KR" sz="2600" dirty="0" smtClean="0">
                <a:latin typeface="Gill Sans MT" pitchFamily="34" charset="0"/>
                <a:ea typeface="문체부 돋음체" pitchFamily="49" charset="-127"/>
              </a:rPr>
              <a:t>ASICs</a:t>
            </a:r>
            <a:r>
              <a:rPr lang="en-US" altLang="ko-KR" sz="2600" dirty="0">
                <a:latin typeface="Gill Sans MT" pitchFamily="34" charset="0"/>
                <a:ea typeface="문체부 돋음체" pitchFamily="49" charset="-127"/>
              </a:rPr>
              <a:t>, NPUs, </a:t>
            </a:r>
            <a:r>
              <a:rPr lang="en-US" altLang="ko-KR" sz="2600" dirty="0" smtClean="0">
                <a:latin typeface="Gill Sans MT" pitchFamily="34" charset="0"/>
                <a:ea typeface="문체부 돋음체" pitchFamily="49" charset="-127"/>
              </a:rPr>
              <a:t>NP element Abstraction</a:t>
            </a:r>
          </a:p>
          <a:p>
            <a:pPr lvl="1"/>
            <a:endParaRPr lang="en-US" altLang="ko-KR" sz="2600" dirty="0">
              <a:latin typeface="Gill Sans MT" pitchFamily="34" charset="0"/>
              <a:ea typeface="문체부 돋음체" pitchFamily="49" charset="-127"/>
            </a:endParaRPr>
          </a:p>
          <a:p>
            <a:pPr lvl="1"/>
            <a:endParaRPr lang="en-US" altLang="ko-KR" sz="2500" dirty="0" smtClean="0">
              <a:latin typeface="Gill Sans MT" pitchFamily="34" charset="0"/>
              <a:ea typeface="문체부 돋음체" pitchFamily="49" charset="-127"/>
            </a:endParaRPr>
          </a:p>
          <a:p>
            <a:pPr lvl="2"/>
            <a:endParaRPr lang="en-US" altLang="ko-KR" dirty="0" smtClean="0">
              <a:latin typeface="Gill Sans MT" pitchFamily="34" charset="0"/>
              <a:ea typeface="문체부 돋음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61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000" dirty="0" smtClean="0">
                <a:latin typeface="Gill Sans MT" pitchFamily="34" charset="0"/>
                <a:ea typeface="문체부 돋음체" pitchFamily="49" charset="-127"/>
              </a:rPr>
              <a:t>Standardization of IETF</a:t>
            </a:r>
            <a:endParaRPr lang="en-US" sz="3000" dirty="0">
              <a:latin typeface="Gill Sans MT" pitchFamily="34" charset="0"/>
              <a:ea typeface="문체부 돋음체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925144"/>
          </a:xfrm>
        </p:spPr>
        <p:txBody>
          <a:bodyPr>
            <a:normAutofit/>
          </a:bodyPr>
          <a:lstStyle/>
          <a:p>
            <a:r>
              <a:rPr lang="en-US" altLang="ko-KR" sz="2800" i="1" dirty="0" smtClean="0">
                <a:latin typeface="Gill Sans MT" pitchFamily="34" charset="0"/>
              </a:rPr>
              <a:t>SDN </a:t>
            </a:r>
            <a:r>
              <a:rPr lang="en-US" altLang="ko-KR" sz="2800" i="1" dirty="0">
                <a:latin typeface="Gill Sans MT" pitchFamily="34" charset="0"/>
              </a:rPr>
              <a:t>(Software-Driven Networking) </a:t>
            </a:r>
            <a:r>
              <a:rPr lang="en-US" altLang="ko-KR" sz="2800" i="1" dirty="0" err="1">
                <a:latin typeface="Gill Sans MT" pitchFamily="34" charset="0"/>
              </a:rPr>
              <a:t>BoF</a:t>
            </a:r>
            <a:r>
              <a:rPr lang="en-US" altLang="ko-KR" sz="2800" i="1" dirty="0">
                <a:latin typeface="Gill Sans MT" pitchFamily="34" charset="0"/>
              </a:rPr>
              <a:t> @</a:t>
            </a:r>
            <a:r>
              <a:rPr lang="en-US" altLang="ko-KR" sz="2800" i="1" dirty="0" smtClean="0">
                <a:latin typeface="Gill Sans MT" pitchFamily="34" charset="0"/>
              </a:rPr>
              <a:t>IETF82 </a:t>
            </a:r>
          </a:p>
          <a:p>
            <a:r>
              <a:rPr lang="en-US" altLang="ko-KR" sz="2800" dirty="0" smtClean="0">
                <a:latin typeface="Gill Sans MT" pitchFamily="34" charset="0"/>
              </a:rPr>
              <a:t>Technical </a:t>
            </a:r>
            <a:r>
              <a:rPr lang="en-US" altLang="ko-KR" sz="2800" dirty="0">
                <a:latin typeface="Gill Sans MT" pitchFamily="34" charset="0"/>
              </a:rPr>
              <a:t>Plenary@IETF84</a:t>
            </a:r>
          </a:p>
          <a:p>
            <a:pPr lvl="1">
              <a:defRPr/>
            </a:pPr>
            <a:r>
              <a:rPr lang="en-US" altLang="ko-KR" sz="2400" dirty="0">
                <a:latin typeface="Gill Sans MT" pitchFamily="34" charset="0"/>
              </a:rPr>
              <a:t>Technical Session: "Software Defined Networking" </a:t>
            </a:r>
          </a:p>
          <a:p>
            <a:r>
              <a:rPr lang="en-US" altLang="ko-KR" sz="2800" dirty="0">
                <a:latin typeface="Gill Sans MT" pitchFamily="34" charset="0"/>
              </a:rPr>
              <a:t>Proposed SDN RG@IETF84, IETF85</a:t>
            </a:r>
          </a:p>
          <a:p>
            <a:r>
              <a:rPr lang="en-US" altLang="ko-KR" sz="2800" dirty="0">
                <a:latin typeface="Gill Sans MT" pitchFamily="34" charset="0"/>
              </a:rPr>
              <a:t>IRS </a:t>
            </a:r>
            <a:r>
              <a:rPr lang="en-US" altLang="ko-KR" sz="2800" dirty="0" smtClean="0">
                <a:latin typeface="Gill Sans MT" pitchFamily="34" charset="0"/>
              </a:rPr>
              <a:t>BoF@IETF85, now WG</a:t>
            </a:r>
            <a:endParaRPr lang="en-US" altLang="ko-KR" sz="2800" dirty="0">
              <a:latin typeface="Gill Sans MT" pitchFamily="34" charset="0"/>
            </a:endParaRPr>
          </a:p>
          <a:p>
            <a:r>
              <a:rPr lang="en-US" altLang="ko-KR" sz="2800" dirty="0" smtClean="0">
                <a:latin typeface="Gill Sans MT" pitchFamily="34" charset="0"/>
              </a:rPr>
              <a:t>More discussions @IETF86</a:t>
            </a:r>
          </a:p>
        </p:txBody>
      </p:sp>
    </p:spTree>
    <p:extLst>
      <p:ext uri="{BB962C8B-B14F-4D97-AF65-F5344CB8AC3E}">
        <p14:creationId xmlns:p14="http://schemas.microsoft.com/office/powerpoint/2010/main" val="24847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 I2RS(IRS) @ IETF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b="1" dirty="0"/>
              <a:t>Interface to the Routing System (i2rs)</a:t>
            </a:r>
          </a:p>
          <a:p>
            <a:r>
              <a:rPr lang="en-US" altLang="ko-KR" sz="2600" dirty="0" smtClean="0"/>
              <a:t>Facilitating </a:t>
            </a:r>
            <a:r>
              <a:rPr lang="en-US" altLang="ko-KR" sz="2600" dirty="0"/>
              <a:t>real-time or event driven interaction with the routing </a:t>
            </a:r>
            <a:r>
              <a:rPr lang="en-US" altLang="ko-KR" sz="2600" dirty="0" smtClean="0"/>
              <a:t>system </a:t>
            </a:r>
            <a:r>
              <a:rPr lang="en-US" altLang="ko-KR" sz="2600" dirty="0"/>
              <a:t>through a collection of protocol-based control or management </a:t>
            </a:r>
            <a:r>
              <a:rPr lang="en-US" altLang="ko-KR" sz="2600" dirty="0" smtClean="0"/>
              <a:t>interfaces</a:t>
            </a:r>
          </a:p>
          <a:p>
            <a:r>
              <a:rPr lang="en-US" altLang="ko-KR" sz="2600" dirty="0" smtClean="0"/>
              <a:t>Allowing </a:t>
            </a:r>
            <a:r>
              <a:rPr lang="en-US" altLang="ko-KR" sz="2600" dirty="0"/>
              <a:t>information, policies, and operational </a:t>
            </a:r>
            <a:r>
              <a:rPr lang="en-US" altLang="ko-KR" sz="2600" dirty="0" smtClean="0"/>
              <a:t>parameters </a:t>
            </a:r>
            <a:r>
              <a:rPr lang="en-US" altLang="ko-KR" sz="2600" dirty="0"/>
              <a:t>to be injected into and retrieved (as read or by </a:t>
            </a:r>
            <a:r>
              <a:rPr lang="en-US" altLang="ko-KR" sz="2600" dirty="0" smtClean="0"/>
              <a:t>notification</a:t>
            </a:r>
            <a:r>
              <a:rPr lang="en-US" altLang="ko-KR" sz="2600" dirty="0"/>
              <a:t>) from the routing </a:t>
            </a:r>
            <a:r>
              <a:rPr lang="en-US" altLang="ko-KR" sz="2600" dirty="0" smtClean="0"/>
              <a:t>system</a:t>
            </a:r>
          </a:p>
          <a:p>
            <a:r>
              <a:rPr lang="en-US" altLang="ko-KR" sz="2600" dirty="0" smtClean="0"/>
              <a:t>Users </a:t>
            </a:r>
            <a:r>
              <a:rPr lang="en-US" altLang="ko-KR" sz="2600" dirty="0"/>
              <a:t>of the I2RS interfaces will be management </a:t>
            </a:r>
            <a:br>
              <a:rPr lang="en-US" altLang="ko-KR" sz="2600" dirty="0"/>
            </a:br>
            <a:r>
              <a:rPr lang="en-US" altLang="ko-KR" sz="2600" dirty="0"/>
              <a:t>applications, network controllers, and user applications that make </a:t>
            </a:r>
            <a:r>
              <a:rPr lang="en-US" altLang="ko-KR" sz="2600" dirty="0" smtClean="0"/>
              <a:t>specific </a:t>
            </a:r>
            <a:r>
              <a:rPr lang="en-US" altLang="ko-KR" sz="2600" dirty="0"/>
              <a:t>demands on the </a:t>
            </a:r>
            <a:r>
              <a:rPr lang="en-US" altLang="ko-KR" sz="2600" dirty="0" smtClean="0"/>
              <a:t>network</a:t>
            </a:r>
            <a:endParaRPr lang="en-US" altLang="ko-KR" sz="2600" dirty="0"/>
          </a:p>
          <a:p>
            <a:endParaRPr lang="en-US" altLang="ko-KR" sz="2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283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Gill Sans MT" pitchFamily="34" charset="0"/>
                <a:ea typeface="문체부 돋음체" pitchFamily="49" charset="-127"/>
              </a:rPr>
              <a:t>Standardization in ITU-T</a:t>
            </a:r>
            <a:endParaRPr lang="en-US" altLang="ja-JP" dirty="0">
              <a:latin typeface="Gill Sans MT" pitchFamily="34" charset="0"/>
              <a:ea typeface="문체부 돋음체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7916416" cy="53276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ko-KR" sz="2800" dirty="0" smtClean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Q.21 of SG13 (Future networks)</a:t>
            </a:r>
          </a:p>
          <a:p>
            <a:pPr lvl="1">
              <a:defRPr/>
            </a:pPr>
            <a:r>
              <a:rPr lang="en-US" altLang="ko-KR" sz="2400" dirty="0" smtClean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Studying networks of 2015-20 ‘future networks’</a:t>
            </a:r>
          </a:p>
          <a:p>
            <a:pPr lvl="1"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Has identified network virtualization as important components of 2015-20 telecom networks</a:t>
            </a:r>
          </a:p>
          <a:p>
            <a:pPr lvl="1">
              <a:defRPr/>
            </a:pPr>
            <a:r>
              <a:rPr lang="en-US" altLang="ko-KR" sz="2000" dirty="0" smtClean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Hopes to be the pivot of SDN discussion in ITU-T</a:t>
            </a:r>
          </a:p>
          <a:p>
            <a:pPr>
              <a:defRPr/>
            </a:pPr>
            <a:r>
              <a:rPr lang="en-US" altLang="ko-KR" sz="2800" dirty="0" smtClean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Draft Recommendations in Q.21</a:t>
            </a:r>
          </a:p>
          <a:p>
            <a:pPr lvl="1">
              <a:defRPr/>
            </a:pPr>
            <a:r>
              <a:rPr lang="en-US" altLang="ko-KR" sz="2400" dirty="0" err="1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Y.FNsdn</a:t>
            </a:r>
            <a:r>
              <a:rPr lang="en-US" altLang="ko-KR" sz="2400" dirty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, </a:t>
            </a:r>
            <a:r>
              <a:rPr lang="en-US" altLang="ko-KR" sz="2400" i="1" dirty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Framework of </a:t>
            </a:r>
            <a:r>
              <a:rPr lang="en-US" altLang="ko-KR" sz="2400" i="1" dirty="0" smtClean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Telecom SDN </a:t>
            </a:r>
            <a:r>
              <a:rPr lang="en-US" altLang="ko-KR" sz="2400" i="1" dirty="0" smtClean="0">
                <a:latin typeface="Gill Sans MT" pitchFamily="34" charset="0"/>
                <a:ea typeface="문체부 돋음체" pitchFamily="49" charset="-127"/>
              </a:rPr>
              <a:t>Q4</a:t>
            </a:r>
            <a:r>
              <a:rPr lang="en-US" altLang="ko-KR" sz="2400" i="1" dirty="0" smtClean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 2013)</a:t>
            </a:r>
          </a:p>
          <a:p>
            <a:pPr lvl="1">
              <a:defRPr/>
            </a:pPr>
            <a:r>
              <a:rPr lang="en-US" altLang="ko-KR" sz="2400" dirty="0" err="1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Y.FNsdn-fm</a:t>
            </a:r>
            <a:r>
              <a:rPr lang="en-US" altLang="ko-KR" sz="2400" dirty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, </a:t>
            </a:r>
            <a:r>
              <a:rPr lang="en-GB" altLang="ko-KR" sz="2400" i="1" dirty="0" smtClean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Requirements </a:t>
            </a:r>
            <a:r>
              <a:rPr lang="en-GB" altLang="ko-KR" sz="2400" i="1" dirty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of formal specification and verification methods for software-defined </a:t>
            </a:r>
            <a:r>
              <a:rPr lang="en-GB" altLang="ko-KR" sz="2400" i="1" dirty="0" smtClean="0">
                <a:solidFill>
                  <a:schemeClr val="tx1"/>
                </a:solidFill>
                <a:latin typeface="Gill Sans MT" pitchFamily="34" charset="0"/>
                <a:ea typeface="문체부 돋음체" pitchFamily="49" charset="-127"/>
              </a:rPr>
              <a:t>networking (Q4 2013)</a:t>
            </a:r>
          </a:p>
          <a:p>
            <a:pPr>
              <a:defRPr/>
            </a:pPr>
            <a:r>
              <a:rPr lang="en-US" altLang="ko-KR" sz="2800" dirty="0">
                <a:latin typeface="Gill Sans MT" pitchFamily="34" charset="0"/>
                <a:ea typeface="문체부 돋음체" pitchFamily="49" charset="-127"/>
              </a:rPr>
              <a:t>New Question for NV and SDN </a:t>
            </a:r>
            <a:r>
              <a:rPr lang="en-US" altLang="ko-KR" sz="2800" dirty="0" smtClean="0">
                <a:latin typeface="Gill Sans MT" pitchFamily="34" charset="0"/>
                <a:ea typeface="문체부 돋음체" pitchFamily="49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21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Gill Sans MT" pitchFamily="34" charset="0"/>
                <a:ea typeface="문체부 돋음체" pitchFamily="49" charset="-127"/>
              </a:rPr>
              <a:t>ETSI NFV ISG</a:t>
            </a:r>
            <a:endParaRPr lang="en-US" dirty="0">
              <a:latin typeface="Gill Sans MT" pitchFamily="34" charset="0"/>
              <a:ea typeface="문체부 돋음체" pitchFamily="49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4690864" cy="4997152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 smtClean="0">
                <a:latin typeface="Gill Sans MT" pitchFamily="34" charset="0"/>
                <a:ea typeface="문체부 돋음체" pitchFamily="49" charset="-127"/>
              </a:rPr>
              <a:t>1</a:t>
            </a:r>
            <a:r>
              <a:rPr lang="en-US" altLang="ko-KR" baseline="30000" dirty="0" smtClean="0">
                <a:latin typeface="Gill Sans MT" pitchFamily="34" charset="0"/>
                <a:ea typeface="문체부 돋음체" pitchFamily="49" charset="-127"/>
              </a:rPr>
              <a:t>st</a:t>
            </a:r>
            <a:r>
              <a:rPr lang="en-US" altLang="ko-KR" dirty="0" smtClean="0">
                <a:latin typeface="Gill Sans MT" pitchFamily="34" charset="0"/>
                <a:ea typeface="문체부 돋음체" pitchFamily="49" charset="-127"/>
              </a:rPr>
              <a:t> Meeting</a:t>
            </a:r>
            <a:endParaRPr lang="en-US" altLang="ko-KR" dirty="0">
              <a:latin typeface="Gill Sans MT" pitchFamily="34" charset="0"/>
              <a:ea typeface="문체부 돋음체" pitchFamily="49" charset="-127"/>
            </a:endParaRPr>
          </a:p>
          <a:p>
            <a:pPr lvl="1"/>
            <a:r>
              <a:rPr lang="en-GB" altLang="ko-KR" dirty="0">
                <a:latin typeface="Gill Sans MT" pitchFamily="34" charset="0"/>
                <a:ea typeface="문체부 돋음체" pitchFamily="49" charset="-127"/>
              </a:rPr>
              <a:t>15 to17January 2013 in Sophia </a:t>
            </a:r>
            <a:r>
              <a:rPr lang="en-GB" altLang="ko-KR" dirty="0" err="1">
                <a:latin typeface="Gill Sans MT" pitchFamily="34" charset="0"/>
                <a:ea typeface="문체부 돋음체" pitchFamily="49" charset="-127"/>
              </a:rPr>
              <a:t>Antipolis</a:t>
            </a:r>
            <a:endParaRPr lang="en-US" altLang="ko-KR" dirty="0">
              <a:latin typeface="Gill Sans MT" pitchFamily="34" charset="0"/>
              <a:ea typeface="문체부 돋음체" pitchFamily="49" charset="-127"/>
            </a:endParaRPr>
          </a:p>
          <a:p>
            <a:r>
              <a:rPr lang="en-US" altLang="ko-KR" dirty="0" smtClean="0">
                <a:latin typeface="Gill Sans MT" pitchFamily="34" charset="0"/>
                <a:ea typeface="문체부 돋음체" pitchFamily="49" charset="-127"/>
              </a:rPr>
              <a:t>Initial Discussions</a:t>
            </a:r>
            <a:r>
              <a:rPr lang="ko-KR" altLang="en-US" dirty="0" smtClean="0">
                <a:latin typeface="Gill Sans MT" pitchFamily="34" charset="0"/>
                <a:ea typeface="문체부 돋음체" pitchFamily="49" charset="-127"/>
              </a:rPr>
              <a:t> </a:t>
            </a:r>
            <a:endParaRPr lang="en-US" altLang="ko-KR" dirty="0">
              <a:latin typeface="Gill Sans MT" pitchFamily="34" charset="0"/>
              <a:ea typeface="문체부 돋음체" pitchFamily="49" charset="-127"/>
            </a:endParaRPr>
          </a:p>
          <a:p>
            <a:pPr lvl="1"/>
            <a:r>
              <a:rPr lang="ko-KR" altLang="en-US" dirty="0">
                <a:latin typeface="Gill Sans MT" pitchFamily="34" charset="0"/>
                <a:ea typeface="문체부 돋음체" pitchFamily="49" charset="-127"/>
              </a:rPr>
              <a:t> </a:t>
            </a:r>
            <a:r>
              <a:rPr lang="en-US" altLang="ko-KR" dirty="0">
                <a:latin typeface="Gill Sans MT" pitchFamily="34" charset="0"/>
                <a:ea typeface="문체부 돋음체" pitchFamily="49" charset="-127"/>
              </a:rPr>
              <a:t>Architecture of the Virtualization Infrastructure (BT)</a:t>
            </a:r>
          </a:p>
          <a:p>
            <a:pPr lvl="1"/>
            <a:r>
              <a:rPr lang="en-US" altLang="ko-KR" dirty="0">
                <a:latin typeface="Gill Sans MT" pitchFamily="34" charset="0"/>
                <a:ea typeface="문체부 돋음체" pitchFamily="49" charset="-127"/>
              </a:rPr>
              <a:t>Software Architecture for Network Functions (DT)</a:t>
            </a:r>
          </a:p>
          <a:p>
            <a:pPr lvl="1"/>
            <a:r>
              <a:rPr lang="en-US" altLang="ko-KR" dirty="0">
                <a:latin typeface="Gill Sans MT" pitchFamily="34" charset="0"/>
                <a:ea typeface="문체부 돋음체" pitchFamily="49" charset="-127"/>
              </a:rPr>
              <a:t>Performance and Portability (</a:t>
            </a:r>
            <a:r>
              <a:rPr lang="en-US" altLang="ko-KR" dirty="0" err="1">
                <a:latin typeface="Gill Sans MT" pitchFamily="34" charset="0"/>
                <a:ea typeface="문체부 돋음체" pitchFamily="49" charset="-127"/>
              </a:rPr>
              <a:t>Telefonica</a:t>
            </a:r>
            <a:r>
              <a:rPr lang="en-US" altLang="ko-KR" dirty="0">
                <a:latin typeface="Gill Sans MT" pitchFamily="34" charset="0"/>
                <a:ea typeface="문체부 돋음체" pitchFamily="49" charset="-127"/>
              </a:rPr>
              <a:t> S.A.)</a:t>
            </a:r>
          </a:p>
          <a:p>
            <a:pPr lvl="1"/>
            <a:r>
              <a:rPr lang="en-US" altLang="ko-KR" dirty="0">
                <a:latin typeface="Gill Sans MT" pitchFamily="34" charset="0"/>
                <a:ea typeface="문체부 돋음체" pitchFamily="49" charset="-127"/>
              </a:rPr>
              <a:t>Reliability &amp; Availability (Verizon)</a:t>
            </a:r>
          </a:p>
          <a:p>
            <a:pPr lvl="1"/>
            <a:r>
              <a:rPr lang="en-US" altLang="ko-KR" dirty="0">
                <a:latin typeface="Gill Sans MT" pitchFamily="34" charset="0"/>
                <a:ea typeface="문체부 돋음체" pitchFamily="49" charset="-127"/>
              </a:rPr>
              <a:t>Management &amp; Orchestration (</a:t>
            </a:r>
            <a:r>
              <a:rPr lang="en-US" altLang="ko-KR" dirty="0" err="1">
                <a:latin typeface="Gill Sans MT" pitchFamily="34" charset="0"/>
                <a:ea typeface="문체부 돋음체" pitchFamily="49" charset="-127"/>
              </a:rPr>
              <a:t>Telefonica</a:t>
            </a:r>
            <a:r>
              <a:rPr lang="en-US" altLang="ko-KR" dirty="0">
                <a:latin typeface="Gill Sans MT" pitchFamily="34" charset="0"/>
                <a:ea typeface="문체부 돋음체" pitchFamily="49" charset="-127"/>
              </a:rPr>
              <a:t> S.A.)</a:t>
            </a:r>
          </a:p>
          <a:p>
            <a:endParaRPr lang="en-US" altLang="ko-KR" sz="2400" dirty="0">
              <a:latin typeface="Gill Sans MT" pitchFamily="34" charset="0"/>
              <a:ea typeface="문체부 돋음체" pitchFamily="49" charset="-127"/>
            </a:endParaRPr>
          </a:p>
          <a:p>
            <a:endParaRPr lang="en-US" altLang="ko-KR" sz="2400" dirty="0">
              <a:latin typeface="Gill Sans MT" pitchFamily="34" charset="0"/>
              <a:ea typeface="문체부 돋음체" pitchFamily="49" charset="-127"/>
            </a:endParaRPr>
          </a:p>
        </p:txBody>
      </p:sp>
      <p:pic>
        <p:nvPicPr>
          <p:cNvPr id="5" name="Picture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403244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173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Gill Sans MT" pitchFamily="34" charset="0"/>
              </a:rPr>
              <a:t>What is Network Function Virtualization</a:t>
            </a:r>
            <a:endParaRPr lang="ko-KR" altLang="en-US" dirty="0">
              <a:latin typeface="Gill Sans MT" pitchFamily="34" charset="0"/>
            </a:endParaRPr>
          </a:p>
        </p:txBody>
      </p:sp>
      <p:pic>
        <p:nvPicPr>
          <p:cNvPr id="1026" name="Picture 2" descr="http://wikibon.org/w/images/thumb/7/70/NFV_Wikibon.png/500px-NFV_Wikibon.png">
            <a:hlinkClick r:id="rId2" tooltip="Source: Steve Nob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29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Virtualization,Cloud</a:t>
            </a:r>
            <a:r>
              <a:rPr lang="en-US" altLang="ko-KR" dirty="0" smtClean="0"/>
              <a:t> and SDN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/>
            </a:r>
            <a:br>
              <a:rPr lang="en-US" altLang="ko-KR" smtClean="0"/>
            </a:br>
            <a:fld id="{11D1176D-D6C7-41B7-AF5A-778933370361}" type="slidenum">
              <a:rPr lang="en-US" altLang="ko-KR" sz="1000" smtClean="0">
                <a:ea typeface="HY헤드라인M" pitchFamily="18" charset="-127"/>
              </a:rPr>
              <a:pPr>
                <a:defRPr/>
              </a:pPr>
              <a:t>38</a:t>
            </a:fld>
            <a:endParaRPr lang="en-US" altLang="ko-KR" sz="1000">
              <a:ea typeface="HY헤드라인M" pitchFamily="18" charset="-127"/>
            </a:endParaRPr>
          </a:p>
        </p:txBody>
      </p:sp>
      <p:sp>
        <p:nvSpPr>
          <p:cNvPr id="40" name="자유형 39"/>
          <p:cNvSpPr/>
          <p:nvPr/>
        </p:nvSpPr>
        <p:spPr>
          <a:xfrm>
            <a:off x="1303509" y="3344987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909070">
            <a:off x="3354127" y="-524159"/>
            <a:ext cx="2600325" cy="8413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타원 41"/>
          <p:cNvSpPr/>
          <p:nvPr/>
        </p:nvSpPr>
        <p:spPr>
          <a:xfrm rot="19089933">
            <a:off x="5136020" y="1997644"/>
            <a:ext cx="2736304" cy="4968552"/>
          </a:xfrm>
          <a:prstGeom prst="ellipse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43" name="직사각형 42"/>
          <p:cNvSpPr/>
          <p:nvPr/>
        </p:nvSpPr>
        <p:spPr>
          <a:xfrm>
            <a:off x="245688" y="2636912"/>
            <a:ext cx="2574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err="1" smtClean="0"/>
              <a:t>Rackspace</a:t>
            </a:r>
            <a:r>
              <a:rPr lang="en-US" altLang="ko-KR" sz="1200" dirty="0" smtClean="0"/>
              <a:t> offered Infrastructure-As-A –Service. Previously it was mostly Software-As-A-Service platform</a:t>
            </a:r>
            <a:endParaRPr lang="ko-KR" altLang="en-US" sz="1200" dirty="0"/>
          </a:p>
        </p:txBody>
      </p:sp>
      <p:sp>
        <p:nvSpPr>
          <p:cNvPr id="44" name="직사각형 43"/>
          <p:cNvSpPr/>
          <p:nvPr/>
        </p:nvSpPr>
        <p:spPr>
          <a:xfrm>
            <a:off x="947512" y="4941168"/>
            <a:ext cx="142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</a:rPr>
              <a:t>VMWare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IPO 2007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2099640" y="4365104"/>
            <a:ext cx="142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</a:rPr>
              <a:t>IaaS</a:t>
            </a:r>
            <a:r>
              <a:rPr lang="en-US" altLang="ko-KR" b="1" dirty="0" smtClean="0">
                <a:solidFill>
                  <a:schemeClr val="bg1"/>
                </a:solidFill>
              </a:rPr>
              <a:t> Cloud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2008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6" name="직사각형 45"/>
          <p:cNvSpPr/>
          <p:nvPr/>
        </p:nvSpPr>
        <p:spPr>
          <a:xfrm>
            <a:off x="3251768" y="3789040"/>
            <a:ext cx="1421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</a:rPr>
              <a:t>Openflow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2008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6942432" y="1628800"/>
            <a:ext cx="1421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SDN &amp; Cloud Computing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2012~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5556024" y="2708920"/>
            <a:ext cx="1656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</a:rPr>
              <a:t>Nicira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Buy-out 2012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4403896" y="3212976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err="1" smtClean="0">
                <a:solidFill>
                  <a:schemeClr val="bg1"/>
                </a:solidFill>
              </a:rPr>
              <a:t>OpenStack</a:t>
            </a:r>
            <a:endParaRPr lang="en-US" altLang="ko-KR" b="1" dirty="0" smtClean="0">
              <a:solidFill>
                <a:schemeClr val="bg1"/>
              </a:solidFill>
            </a:endParaRP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Management</a:t>
            </a:r>
          </a:p>
          <a:p>
            <a:r>
              <a:rPr lang="en-US" altLang="ko-KR" b="1" dirty="0" smtClean="0">
                <a:solidFill>
                  <a:schemeClr val="bg1"/>
                </a:solidFill>
              </a:rPr>
              <a:t>2010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2387672" y="1621249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Integration of various virtualization and management SW started under the framework of </a:t>
            </a:r>
            <a:r>
              <a:rPr lang="en-US" altLang="ko-KR" sz="1200" dirty="0" err="1" smtClean="0"/>
              <a:t>OpenStack</a:t>
            </a:r>
            <a:endParaRPr lang="ko-KR" altLang="en-US" sz="1200" dirty="0"/>
          </a:p>
        </p:txBody>
      </p:sp>
      <p:sp>
        <p:nvSpPr>
          <p:cNvPr id="51" name="직사각형 50"/>
          <p:cNvSpPr/>
          <p:nvPr/>
        </p:nvSpPr>
        <p:spPr>
          <a:xfrm>
            <a:off x="4403896" y="980728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Cloud Computing and SDN expands to Home Network, Data Center, LTE and etc.</a:t>
            </a:r>
            <a:endParaRPr lang="ko-KR" altLang="en-US" sz="1200" dirty="0"/>
          </a:p>
        </p:txBody>
      </p:sp>
      <p:sp>
        <p:nvSpPr>
          <p:cNvPr id="52" name="직사각형 51"/>
          <p:cNvSpPr/>
          <p:nvPr/>
        </p:nvSpPr>
        <p:spPr>
          <a:xfrm>
            <a:off x="2099640" y="5877272"/>
            <a:ext cx="1728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Commercially</a:t>
            </a:r>
          </a:p>
          <a:p>
            <a:r>
              <a:rPr lang="en-US" altLang="ko-KR" sz="1200" dirty="0" smtClean="0"/>
              <a:t>Meaningful CPU </a:t>
            </a:r>
          </a:p>
          <a:p>
            <a:r>
              <a:rPr lang="en-US" altLang="ko-KR" sz="1200" dirty="0" smtClean="0"/>
              <a:t>Virtualization</a:t>
            </a:r>
            <a:endParaRPr lang="ko-KR" altLang="en-US" sz="1200" dirty="0"/>
          </a:p>
        </p:txBody>
      </p:sp>
      <p:sp>
        <p:nvSpPr>
          <p:cNvPr id="53" name="직사각형 52"/>
          <p:cNvSpPr/>
          <p:nvPr/>
        </p:nvSpPr>
        <p:spPr>
          <a:xfrm>
            <a:off x="3755824" y="4941168"/>
            <a:ext cx="2069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Extended Mobility</a:t>
            </a:r>
          </a:p>
          <a:p>
            <a:r>
              <a:rPr lang="en-US" altLang="ko-KR" sz="1200" dirty="0" smtClean="0"/>
              <a:t>(GTP, MME etc.)</a:t>
            </a:r>
          </a:p>
          <a:p>
            <a:r>
              <a:rPr lang="en-US" altLang="ko-KR" sz="1200" dirty="0" smtClean="0"/>
              <a:t>Extended AAA</a:t>
            </a:r>
          </a:p>
          <a:p>
            <a:r>
              <a:rPr lang="en-US" altLang="ko-KR" sz="1200" dirty="0" smtClean="0"/>
              <a:t>More Access Networks</a:t>
            </a:r>
          </a:p>
          <a:p>
            <a:r>
              <a:rPr lang="en-US" altLang="ko-KR" sz="1200" dirty="0" smtClean="0"/>
              <a:t>Integration</a:t>
            </a:r>
          </a:p>
          <a:p>
            <a:r>
              <a:rPr lang="en-US" altLang="ko-KR" sz="1200" dirty="0" smtClean="0"/>
              <a:t>Support for specific</a:t>
            </a:r>
          </a:p>
          <a:p>
            <a:r>
              <a:rPr lang="en-US" altLang="ko-KR" sz="1200" dirty="0" smtClean="0"/>
              <a:t>applications</a:t>
            </a:r>
            <a:endParaRPr lang="ko-KR" altLang="en-US" sz="1200" dirty="0"/>
          </a:p>
        </p:txBody>
      </p:sp>
      <p:sp>
        <p:nvSpPr>
          <p:cNvPr id="54" name="직사각형 53"/>
          <p:cNvSpPr/>
          <p:nvPr/>
        </p:nvSpPr>
        <p:spPr>
          <a:xfrm>
            <a:off x="5988072" y="4365104"/>
            <a:ext cx="266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VMware buys </a:t>
            </a:r>
            <a:r>
              <a:rPr lang="en-US" altLang="ko-KR" sz="1200" dirty="0" err="1" smtClean="0"/>
              <a:t>Nicira</a:t>
            </a:r>
            <a:r>
              <a:rPr lang="en-US" altLang="ko-KR" sz="1200" dirty="0" smtClean="0"/>
              <a:t> and announced the network is the crucial for cloud computing.</a:t>
            </a:r>
            <a:endParaRPr lang="ko-KR" altLang="en-US" sz="1200" dirty="0"/>
          </a:p>
        </p:txBody>
      </p:sp>
      <p:grpSp>
        <p:nvGrpSpPr>
          <p:cNvPr id="55" name="그룹 38"/>
          <p:cNvGrpSpPr/>
          <p:nvPr/>
        </p:nvGrpSpPr>
        <p:grpSpPr>
          <a:xfrm>
            <a:off x="947512" y="3717032"/>
            <a:ext cx="1512168" cy="648072"/>
            <a:chOff x="971600" y="1484784"/>
            <a:chExt cx="1224136" cy="504056"/>
          </a:xfrm>
        </p:grpSpPr>
        <p:cxnSp>
          <p:nvCxnSpPr>
            <p:cNvPr id="56" name="직선 연결선 55"/>
            <p:cNvCxnSpPr/>
            <p:nvPr/>
          </p:nvCxnSpPr>
          <p:spPr>
            <a:xfrm>
              <a:off x="971600" y="1484784"/>
              <a:ext cx="0" cy="5040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직선 연결선 56"/>
            <p:cNvCxnSpPr/>
            <p:nvPr/>
          </p:nvCxnSpPr>
          <p:spPr>
            <a:xfrm>
              <a:off x="971600" y="1988840"/>
              <a:ext cx="122413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그룹 39"/>
          <p:cNvGrpSpPr/>
          <p:nvPr/>
        </p:nvGrpSpPr>
        <p:grpSpPr>
          <a:xfrm>
            <a:off x="3323776" y="2564904"/>
            <a:ext cx="1512168" cy="576064"/>
            <a:chOff x="971600" y="1484784"/>
            <a:chExt cx="1224136" cy="504056"/>
          </a:xfrm>
        </p:grpSpPr>
        <p:cxnSp>
          <p:nvCxnSpPr>
            <p:cNvPr id="59" name="직선 연결선 58"/>
            <p:cNvCxnSpPr/>
            <p:nvPr/>
          </p:nvCxnSpPr>
          <p:spPr>
            <a:xfrm>
              <a:off x="971600" y="1484784"/>
              <a:ext cx="0" cy="5040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>
              <a:off x="971600" y="1988840"/>
              <a:ext cx="122413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그룹 42"/>
          <p:cNvGrpSpPr/>
          <p:nvPr/>
        </p:nvGrpSpPr>
        <p:grpSpPr>
          <a:xfrm>
            <a:off x="5340000" y="1700808"/>
            <a:ext cx="1512168" cy="288032"/>
            <a:chOff x="971600" y="1484784"/>
            <a:chExt cx="1224136" cy="504056"/>
          </a:xfrm>
        </p:grpSpPr>
        <p:cxnSp>
          <p:nvCxnSpPr>
            <p:cNvPr id="62" name="직선 연결선 61"/>
            <p:cNvCxnSpPr/>
            <p:nvPr/>
          </p:nvCxnSpPr>
          <p:spPr>
            <a:xfrm>
              <a:off x="971600" y="1484784"/>
              <a:ext cx="0" cy="5040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직선 연결선 62"/>
            <p:cNvCxnSpPr/>
            <p:nvPr/>
          </p:nvCxnSpPr>
          <p:spPr>
            <a:xfrm>
              <a:off x="971600" y="1988840"/>
              <a:ext cx="122413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그룹 45"/>
          <p:cNvGrpSpPr/>
          <p:nvPr/>
        </p:nvGrpSpPr>
        <p:grpSpPr>
          <a:xfrm>
            <a:off x="5988072" y="3356992"/>
            <a:ext cx="360040" cy="1512168"/>
            <a:chOff x="971600" y="1484784"/>
            <a:chExt cx="1224136" cy="504056"/>
          </a:xfrm>
        </p:grpSpPr>
        <p:cxnSp>
          <p:nvCxnSpPr>
            <p:cNvPr id="65" name="직선 연결선 64"/>
            <p:cNvCxnSpPr/>
            <p:nvPr/>
          </p:nvCxnSpPr>
          <p:spPr>
            <a:xfrm>
              <a:off x="971600" y="1484784"/>
              <a:ext cx="0" cy="5040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연결선 65"/>
            <p:cNvCxnSpPr/>
            <p:nvPr/>
          </p:nvCxnSpPr>
          <p:spPr>
            <a:xfrm>
              <a:off x="971600" y="1988840"/>
              <a:ext cx="122413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그룹 48"/>
          <p:cNvGrpSpPr/>
          <p:nvPr/>
        </p:nvGrpSpPr>
        <p:grpSpPr>
          <a:xfrm>
            <a:off x="3467792" y="4509120"/>
            <a:ext cx="360040" cy="1152128"/>
            <a:chOff x="971600" y="1484784"/>
            <a:chExt cx="1224136" cy="504056"/>
          </a:xfrm>
        </p:grpSpPr>
        <p:cxnSp>
          <p:nvCxnSpPr>
            <p:cNvPr id="68" name="직선 연결선 67"/>
            <p:cNvCxnSpPr/>
            <p:nvPr/>
          </p:nvCxnSpPr>
          <p:spPr>
            <a:xfrm>
              <a:off x="971600" y="1484784"/>
              <a:ext cx="0" cy="5040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>
              <a:off x="971600" y="1988840"/>
              <a:ext cx="122413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그룹 51"/>
          <p:cNvGrpSpPr/>
          <p:nvPr/>
        </p:nvGrpSpPr>
        <p:grpSpPr>
          <a:xfrm>
            <a:off x="1595584" y="5561856"/>
            <a:ext cx="504056" cy="675456"/>
            <a:chOff x="971600" y="1484784"/>
            <a:chExt cx="1224136" cy="504056"/>
          </a:xfrm>
        </p:grpSpPr>
        <p:cxnSp>
          <p:nvCxnSpPr>
            <p:cNvPr id="71" name="직선 연결선 70"/>
            <p:cNvCxnSpPr/>
            <p:nvPr/>
          </p:nvCxnSpPr>
          <p:spPr>
            <a:xfrm>
              <a:off x="971600" y="1484784"/>
              <a:ext cx="0" cy="504056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직선 연결선 71"/>
            <p:cNvCxnSpPr/>
            <p:nvPr/>
          </p:nvCxnSpPr>
          <p:spPr>
            <a:xfrm>
              <a:off x="971600" y="1988840"/>
              <a:ext cx="122413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타원 72"/>
          <p:cNvSpPr/>
          <p:nvPr/>
        </p:nvSpPr>
        <p:spPr>
          <a:xfrm>
            <a:off x="2459680" y="4293096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/>
          <p:cNvSpPr/>
          <p:nvPr/>
        </p:nvSpPr>
        <p:spPr>
          <a:xfrm>
            <a:off x="4835944" y="3068960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74"/>
          <p:cNvSpPr/>
          <p:nvPr/>
        </p:nvSpPr>
        <p:spPr>
          <a:xfrm>
            <a:off x="6852168" y="1916832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75"/>
          <p:cNvSpPr/>
          <p:nvPr/>
        </p:nvSpPr>
        <p:spPr>
          <a:xfrm>
            <a:off x="1523576" y="5517232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76"/>
          <p:cNvSpPr/>
          <p:nvPr/>
        </p:nvSpPr>
        <p:spPr>
          <a:xfrm>
            <a:off x="3395784" y="4437112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77"/>
          <p:cNvSpPr/>
          <p:nvPr/>
        </p:nvSpPr>
        <p:spPr>
          <a:xfrm>
            <a:off x="5628032" y="3356992"/>
            <a:ext cx="144016" cy="14401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21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Tiers in SDN</a:t>
            </a:r>
            <a:endParaRPr lang="ko-KR" altLang="en-US" dirty="0"/>
          </a:p>
        </p:txBody>
      </p:sp>
      <p:sp>
        <p:nvSpPr>
          <p:cNvPr id="56" name="Content Placeholder 2"/>
          <p:cNvSpPr txBox="1">
            <a:spLocks/>
          </p:cNvSpPr>
          <p:nvPr/>
        </p:nvSpPr>
        <p:spPr bwMode="auto">
          <a:xfrm>
            <a:off x="179512" y="908720"/>
            <a:ext cx="50710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2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ko-KR" b="0" dirty="0" smtClean="0"/>
              <a:t>Three-Tier Architecture of SDN</a:t>
            </a:r>
          </a:p>
          <a:p>
            <a:pPr lvl="1"/>
            <a:r>
              <a:rPr lang="en-US" altLang="ko-KR" sz="2400" b="0" i="1" dirty="0" smtClean="0">
                <a:solidFill>
                  <a:srgbClr val="FF0000"/>
                </a:solidFill>
              </a:rPr>
              <a:t>Tier-1</a:t>
            </a:r>
            <a:r>
              <a:rPr lang="en-US" altLang="ko-KR" sz="2400" b="0" dirty="0" smtClean="0"/>
              <a:t> : Forwarding entities and any software/hardware components comprising of them</a:t>
            </a:r>
            <a:endParaRPr lang="ko-KR" altLang="ko-KR" sz="2400" b="0" dirty="0" smtClean="0"/>
          </a:p>
          <a:p>
            <a:pPr lvl="1"/>
            <a:r>
              <a:rPr lang="en-US" altLang="ko-KR" sz="2400" b="0" i="1" dirty="0" smtClean="0">
                <a:solidFill>
                  <a:srgbClr val="FF0000"/>
                </a:solidFill>
              </a:rPr>
              <a:t>Tier-2</a:t>
            </a:r>
            <a:r>
              <a:rPr lang="en-US" altLang="ko-KR" sz="2400" b="0" dirty="0" smtClean="0"/>
              <a:t> : Control and management entities for the </a:t>
            </a:r>
            <a:r>
              <a:rPr lang="en-US" altLang="ko-KR" sz="2400" b="0" i="1" dirty="0" smtClean="0"/>
              <a:t>Tier-1</a:t>
            </a:r>
          </a:p>
          <a:p>
            <a:pPr lvl="2"/>
            <a:r>
              <a:rPr lang="en-US" altLang="ko-KR" sz="2000" b="0" i="1" dirty="0" smtClean="0"/>
              <a:t>Control Layer </a:t>
            </a:r>
          </a:p>
          <a:p>
            <a:pPr lvl="2"/>
            <a:r>
              <a:rPr lang="en-US" altLang="ko-KR" sz="2000" b="0" i="1" dirty="0" smtClean="0"/>
              <a:t>Control functions Layer</a:t>
            </a:r>
            <a:endParaRPr lang="ko-KR" altLang="ko-KR" sz="2000" b="0" i="1" dirty="0" smtClean="0"/>
          </a:p>
          <a:p>
            <a:pPr lvl="1"/>
            <a:r>
              <a:rPr lang="en-US" altLang="ko-KR" sz="2400" b="0" i="1" dirty="0" smtClean="0">
                <a:solidFill>
                  <a:srgbClr val="FF0000"/>
                </a:solidFill>
              </a:rPr>
              <a:t>Tier-3</a:t>
            </a:r>
            <a:r>
              <a:rPr lang="en-US" altLang="ko-KR" sz="2400" b="0" dirty="0" smtClean="0"/>
              <a:t> : Applications and services that take advantage of the infrastructures based on </a:t>
            </a:r>
            <a:r>
              <a:rPr lang="en-US" altLang="ko-KR" sz="2400" b="0" i="1" dirty="0" smtClean="0"/>
              <a:t>Tier-1</a:t>
            </a:r>
            <a:r>
              <a:rPr lang="en-US" altLang="ko-KR" sz="2400" b="0" dirty="0" smtClean="0"/>
              <a:t> and </a:t>
            </a:r>
            <a:r>
              <a:rPr lang="en-US" altLang="ko-KR" sz="2400" b="0" i="1" dirty="0" smtClean="0"/>
              <a:t>Tier-2</a:t>
            </a:r>
            <a:r>
              <a:rPr lang="en-US" altLang="ko-KR" sz="2400" b="0" dirty="0" smtClean="0"/>
              <a:t>.</a:t>
            </a:r>
            <a:endParaRPr lang="ko-KR" altLang="ko-KR" sz="2400" b="0" dirty="0"/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04" y="2110987"/>
            <a:ext cx="3746633" cy="2968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91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Networks are Hard to Manage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Operating a network is expensive (OPEX)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More than half the cost of a network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Yet, operator error causes most outages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Buggy software in the equipment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Routers with 20+ million lines of code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Cascading failures, vulnerabilities, etc.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The network is “in the way”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Especially a problem in data centers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… and home networks</a:t>
            </a:r>
          </a:p>
        </p:txBody>
      </p:sp>
      <p:pic>
        <p:nvPicPr>
          <p:cNvPr id="21508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580" y="1295400"/>
            <a:ext cx="11049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9718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724400"/>
            <a:ext cx="13128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4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SDN Use Cases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67" y="1196752"/>
            <a:ext cx="887493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내용 개체 틀 2"/>
          <p:cNvSpPr txBox="1">
            <a:spLocks/>
          </p:cNvSpPr>
          <p:nvPr/>
        </p:nvSpPr>
        <p:spPr bwMode="auto">
          <a:xfrm>
            <a:off x="251520" y="5250198"/>
            <a:ext cx="4392488" cy="64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ko-KR" sz="2000" dirty="0" smtClean="0"/>
              <a:t>NTT Data: Intra Data Center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000" dirty="0" smtClean="0"/>
              <a:t>Google: Inter Data Center</a:t>
            </a:r>
            <a:endParaRPr lang="ko-KR" altLang="en-US" sz="2000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 bwMode="auto">
          <a:xfrm>
            <a:off x="4610869" y="5229200"/>
            <a:ext cx="4065587" cy="64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latinLnBrk="1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–"/>
              <a:defRPr kumimoji="1"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altLang="ko-KR" sz="2000" dirty="0" smtClean="0"/>
              <a:t>Verizon: Optimized Routing</a:t>
            </a:r>
          </a:p>
          <a:p>
            <a:pPr>
              <a:buFont typeface="Wingdings" pitchFamily="2" charset="2"/>
              <a:buChar char="§"/>
            </a:pPr>
            <a:r>
              <a:rPr lang="en-US" altLang="ko-KR" sz="2000" dirty="0"/>
              <a:t> </a:t>
            </a:r>
            <a:r>
              <a:rPr lang="en-US" altLang="ko-KR" sz="2000" dirty="0" smtClean="0"/>
              <a:t>DT: Access (RAN, Fixed)</a:t>
            </a:r>
          </a:p>
        </p:txBody>
      </p:sp>
    </p:spTree>
    <p:extLst>
      <p:ext uri="{BB962C8B-B14F-4D97-AF65-F5344CB8AC3E}">
        <p14:creationId xmlns:p14="http://schemas.microsoft.com/office/powerpoint/2010/main" val="330539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19"/>
          <p:cNvSpPr>
            <a:spLocks noGrp="1"/>
          </p:cNvSpPr>
          <p:nvPr>
            <p:ph type="subTitle" idx="1"/>
          </p:nvPr>
        </p:nvSpPr>
        <p:spPr>
          <a:xfrm>
            <a:off x="331789" y="1001184"/>
            <a:ext cx="8459787" cy="370416"/>
          </a:xfrm>
        </p:spPr>
        <p:txBody>
          <a:bodyPr/>
          <a:lstStyle/>
          <a:p>
            <a:r>
              <a:rPr lang="en-US" altLang="ko-KR" smtClean="0">
                <a:latin typeface="HP Simplified" pitchFamily="34" charset="0"/>
                <a:cs typeface="Arial" pitchFamily="34" charset="0"/>
              </a:rPr>
              <a:t>Ability to Apply Business Logic to Network Behavior in Dynamic Fashion  </a:t>
            </a:r>
          </a:p>
        </p:txBody>
      </p:sp>
      <p:sp>
        <p:nvSpPr>
          <p:cNvPr id="14339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59787" cy="584775"/>
          </a:xfrm>
        </p:spPr>
        <p:txBody>
          <a:bodyPr/>
          <a:lstStyle/>
          <a:p>
            <a:r>
              <a:rPr lang="en-US" altLang="ko-KR" dirty="0">
                <a:latin typeface="HP Simplified" pitchFamily="34" charset="0"/>
                <a:cs typeface="Arial" pitchFamily="34" charset="0"/>
              </a:rPr>
              <a:t>HP Delivers SDN to Achieve Agility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39801" y="4690534"/>
            <a:ext cx="1344613" cy="13250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HP Simplified" pitchFamily="34" charset="0"/>
              </a:rPr>
              <a:t>Infrastructure Layer 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486025" y="2133600"/>
            <a:ext cx="914400" cy="77258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 sz="1400">
              <a:solidFill>
                <a:schemeClr val="tx1"/>
              </a:solidFill>
              <a:latin typeface="HP Simplified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486025" y="3556000"/>
            <a:ext cx="914400" cy="75353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 sz="1400">
              <a:solidFill>
                <a:schemeClr val="tx1"/>
              </a:solidFill>
              <a:latin typeface="HP Simplified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486025" y="4986867"/>
            <a:ext cx="914400" cy="75353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 sz="1400">
              <a:solidFill>
                <a:schemeClr val="tx1"/>
              </a:solidFill>
              <a:latin typeface="HP Simplified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 rot="16200000">
            <a:off x="-1416049" y="3699405"/>
            <a:ext cx="4083049" cy="549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HP Simplified" pitchFamily="34" charset="0"/>
              </a:rPr>
              <a:t>SDN</a:t>
            </a:r>
            <a:r>
              <a:rPr lang="en-US" sz="1400" dirty="0">
                <a:solidFill>
                  <a:schemeClr val="bg1"/>
                </a:solidFill>
                <a:latin typeface="HP Simplified" pitchFamily="34" charset="0"/>
              </a:rPr>
              <a:t> Architecture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39801" y="3299885"/>
            <a:ext cx="1344613" cy="13483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HP Simplified" pitchFamily="34" charset="0"/>
              </a:rPr>
              <a:t>Control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HP Simplified" pitchFamily="34" charset="0"/>
              </a:rPr>
              <a:t>Layer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39801" y="1932518"/>
            <a:ext cx="1344613" cy="13271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HP Simplified" pitchFamily="34" charset="0"/>
              </a:rPr>
              <a:t>Application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HP Simplified" pitchFamily="34" charset="0"/>
              </a:rPr>
              <a:t>Layer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81414" y="3299885"/>
            <a:ext cx="4822825" cy="1348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HP Simplified" pitchFamily="34" charset="0"/>
              </a:rPr>
              <a:t>Separate control and data plane; abstract control plane of many devices to one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3681414" y="4690534"/>
            <a:ext cx="4822825" cy="1325033"/>
            <a:chOff x="1819275" y="3540760"/>
            <a:chExt cx="5486400" cy="1097280"/>
          </a:xfrm>
        </p:grpSpPr>
        <p:sp>
          <p:nvSpPr>
            <p:cNvPr id="49" name="Round Single Corner Rectangle 48"/>
            <p:cNvSpPr/>
            <p:nvPr/>
          </p:nvSpPr>
          <p:spPr>
            <a:xfrm flipV="1">
              <a:off x="1819275" y="3540760"/>
              <a:ext cx="5486400" cy="1097280"/>
            </a:xfrm>
            <a:prstGeom prst="round1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353" name="TextBox 49"/>
            <p:cNvSpPr txBox="1">
              <a:spLocks noChangeArrowheads="1"/>
            </p:cNvSpPr>
            <p:nvPr/>
          </p:nvSpPr>
          <p:spPr bwMode="auto">
            <a:xfrm>
              <a:off x="1910715" y="3821782"/>
              <a:ext cx="5303520" cy="53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latin typeface="HP Simplified" pitchFamily="34" charset="0"/>
                </a:rPr>
                <a:t>Open standard-based programmatic access to infrastructure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3681414" y="1945218"/>
            <a:ext cx="4822825" cy="1327149"/>
            <a:chOff x="1819275" y="1133475"/>
            <a:chExt cx="5486400" cy="1097280"/>
          </a:xfrm>
        </p:grpSpPr>
        <p:sp>
          <p:nvSpPr>
            <p:cNvPr id="30" name="Round Single Corner Rectangle 29"/>
            <p:cNvSpPr/>
            <p:nvPr/>
          </p:nvSpPr>
          <p:spPr>
            <a:xfrm flipH="1">
              <a:off x="1819275" y="1133475"/>
              <a:ext cx="5486400" cy="1097280"/>
            </a:xfrm>
            <a:prstGeom prst="round1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P Simplified" pitchFamily="34" charset="0"/>
              </a:endParaRPr>
            </a:p>
          </p:txBody>
        </p:sp>
        <p:sp>
          <p:nvSpPr>
            <p:cNvPr id="14351" name="Rectangle 30"/>
            <p:cNvSpPr>
              <a:spLocks noChangeArrowheads="1"/>
            </p:cNvSpPr>
            <p:nvPr/>
          </p:nvSpPr>
          <p:spPr bwMode="auto">
            <a:xfrm>
              <a:off x="1910715" y="1300414"/>
              <a:ext cx="5303520" cy="76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  <a:latin typeface="HP Simplified" pitchFamily="34" charset="0"/>
                </a:rPr>
                <a:t>Deliver open programmable interfaces to automate orchestration of network services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3732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/>
          <p:cNvSpPr/>
          <p:nvPr/>
        </p:nvSpPr>
        <p:spPr>
          <a:xfrm>
            <a:off x="3681414" y="3299885"/>
            <a:ext cx="4822825" cy="1348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HP Simplified" pitchFamily="34" charset="0"/>
              </a:rPr>
              <a:t>Separate control and data plane; abstract control plane of many devices to one</a:t>
            </a:r>
          </a:p>
        </p:txBody>
      </p:sp>
      <p:grpSp>
        <p:nvGrpSpPr>
          <p:cNvPr id="15363" name="Group 152"/>
          <p:cNvGrpSpPr>
            <a:grpSpLocks/>
          </p:cNvGrpSpPr>
          <p:nvPr/>
        </p:nvGrpSpPr>
        <p:grpSpPr bwMode="auto">
          <a:xfrm>
            <a:off x="3681414" y="1932518"/>
            <a:ext cx="4822825" cy="1327149"/>
            <a:chOff x="1819275" y="1133475"/>
            <a:chExt cx="5486400" cy="1097280"/>
          </a:xfrm>
        </p:grpSpPr>
        <p:sp>
          <p:nvSpPr>
            <p:cNvPr id="154" name="Round Single Corner Rectangle 153"/>
            <p:cNvSpPr/>
            <p:nvPr/>
          </p:nvSpPr>
          <p:spPr>
            <a:xfrm flipH="1">
              <a:off x="1819275" y="1133475"/>
              <a:ext cx="5486400" cy="1097280"/>
            </a:xfrm>
            <a:prstGeom prst="round1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P Simplified" pitchFamily="34" charset="0"/>
              </a:endParaRPr>
            </a:p>
          </p:txBody>
        </p:sp>
        <p:sp>
          <p:nvSpPr>
            <p:cNvPr id="15445" name="Rectangle 154"/>
            <p:cNvSpPr>
              <a:spLocks noChangeArrowheads="1"/>
            </p:cNvSpPr>
            <p:nvPr/>
          </p:nvSpPr>
          <p:spPr bwMode="auto">
            <a:xfrm>
              <a:off x="1910715" y="1300414"/>
              <a:ext cx="5303520" cy="76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  <a:latin typeface="HP Simplified" pitchFamily="34" charset="0"/>
                </a:rPr>
                <a:t>Deliver open programmable interfaces to automate orchestration of network services</a:t>
              </a:r>
            </a:p>
          </p:txBody>
        </p:sp>
      </p:grpSp>
      <p:grpSp>
        <p:nvGrpSpPr>
          <p:cNvPr id="15364" name="Group 155"/>
          <p:cNvGrpSpPr>
            <a:grpSpLocks/>
          </p:cNvGrpSpPr>
          <p:nvPr/>
        </p:nvGrpSpPr>
        <p:grpSpPr bwMode="auto">
          <a:xfrm>
            <a:off x="3683000" y="4690534"/>
            <a:ext cx="4821238" cy="1325033"/>
            <a:chOff x="1819275" y="3540760"/>
            <a:chExt cx="5486400" cy="1097280"/>
          </a:xfrm>
        </p:grpSpPr>
        <p:sp>
          <p:nvSpPr>
            <p:cNvPr id="157" name="Round Single Corner Rectangle 156"/>
            <p:cNvSpPr/>
            <p:nvPr/>
          </p:nvSpPr>
          <p:spPr>
            <a:xfrm flipV="1">
              <a:off x="1819275" y="3540760"/>
              <a:ext cx="5486400" cy="1097280"/>
            </a:xfrm>
            <a:prstGeom prst="round1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443" name="TextBox 157"/>
            <p:cNvSpPr txBox="1">
              <a:spLocks noChangeArrowheads="1"/>
            </p:cNvSpPr>
            <p:nvPr/>
          </p:nvSpPr>
          <p:spPr bwMode="auto">
            <a:xfrm>
              <a:off x="1910715" y="3821782"/>
              <a:ext cx="5303520" cy="53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latin typeface="HP Simplified" pitchFamily="34" charset="0"/>
                </a:rPr>
                <a:t>Open standard-based programmatic access to infrastructure</a:t>
              </a:r>
            </a:p>
          </p:txBody>
        </p:sp>
      </p:grpSp>
      <p:grpSp>
        <p:nvGrpSpPr>
          <p:cNvPr id="15365" name="Group 148"/>
          <p:cNvGrpSpPr>
            <a:grpSpLocks/>
          </p:cNvGrpSpPr>
          <p:nvPr/>
        </p:nvGrpSpPr>
        <p:grpSpPr bwMode="auto">
          <a:xfrm>
            <a:off x="3681414" y="1947334"/>
            <a:ext cx="4822825" cy="1327151"/>
            <a:chOff x="1819275" y="1133475"/>
            <a:chExt cx="5486400" cy="1097280"/>
          </a:xfrm>
        </p:grpSpPr>
        <p:sp>
          <p:nvSpPr>
            <p:cNvPr id="150" name="Round Single Corner Rectangle 149"/>
            <p:cNvSpPr/>
            <p:nvPr/>
          </p:nvSpPr>
          <p:spPr>
            <a:xfrm flipH="1">
              <a:off x="1819275" y="1133475"/>
              <a:ext cx="5486400" cy="1097280"/>
            </a:xfrm>
            <a:prstGeom prst="round1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P Simplified" pitchFamily="34" charset="0"/>
              </a:endParaRPr>
            </a:p>
          </p:txBody>
        </p:sp>
        <p:sp>
          <p:nvSpPr>
            <p:cNvPr id="15441" name="Rectangle 150"/>
            <p:cNvSpPr>
              <a:spLocks noChangeArrowheads="1"/>
            </p:cNvSpPr>
            <p:nvPr/>
          </p:nvSpPr>
          <p:spPr bwMode="auto">
            <a:xfrm>
              <a:off x="1910715" y="1300415"/>
              <a:ext cx="5303520" cy="763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  <a:latin typeface="HP Simplified" pitchFamily="34" charset="0"/>
                </a:rPr>
                <a:t>Deliver open programmable interfaces to automate orchestration of network services</a:t>
              </a:r>
            </a:p>
          </p:txBody>
        </p:sp>
      </p:grpSp>
      <p:sp>
        <p:nvSpPr>
          <p:cNvPr id="15366" name="Subtitle 19"/>
          <p:cNvSpPr>
            <a:spLocks noGrp="1"/>
          </p:cNvSpPr>
          <p:nvPr>
            <p:ph type="subTitle" idx="1"/>
          </p:nvPr>
        </p:nvSpPr>
        <p:spPr>
          <a:xfrm>
            <a:off x="331789" y="1001184"/>
            <a:ext cx="8459787" cy="370416"/>
          </a:xfrm>
        </p:spPr>
        <p:txBody>
          <a:bodyPr/>
          <a:lstStyle/>
          <a:p>
            <a:r>
              <a:rPr lang="en-US" altLang="ko-KR" smtClean="0">
                <a:latin typeface="HP Simplified" pitchFamily="34" charset="0"/>
                <a:cs typeface="Arial" pitchFamily="34" charset="0"/>
              </a:rPr>
              <a:t>Ability to Apply Business Logic to Network Behavior in Dynamic Fashion  </a:t>
            </a:r>
          </a:p>
        </p:txBody>
      </p:sp>
      <p:sp>
        <p:nvSpPr>
          <p:cNvPr id="15367" name="Title 2"/>
          <p:cNvSpPr>
            <a:spLocks noGrp="1"/>
          </p:cNvSpPr>
          <p:nvPr>
            <p:ph type="title"/>
          </p:nvPr>
        </p:nvSpPr>
        <p:spPr>
          <a:xfrm>
            <a:off x="158696" y="30731"/>
            <a:ext cx="8459787" cy="584775"/>
          </a:xfrm>
        </p:spPr>
        <p:txBody>
          <a:bodyPr/>
          <a:lstStyle/>
          <a:p>
            <a:r>
              <a:rPr lang="en-US" altLang="ko-KR" dirty="0">
                <a:latin typeface="HP Simplified" pitchFamily="34" charset="0"/>
                <a:cs typeface="Arial" pitchFamily="34" charset="0"/>
              </a:rPr>
              <a:t>HP Delivers SDN to Achieve Agility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2486025" y="2133600"/>
            <a:ext cx="914400" cy="77258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 sz="1400">
              <a:solidFill>
                <a:schemeClr val="tx1"/>
              </a:solidFill>
              <a:latin typeface="HP Simplified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2486025" y="3556000"/>
            <a:ext cx="914400" cy="75353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 sz="1400">
              <a:solidFill>
                <a:schemeClr val="tx1"/>
              </a:solidFill>
              <a:latin typeface="HP Simplified" pitchFamily="34" charset="0"/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486025" y="4986867"/>
            <a:ext cx="914400" cy="753533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ko-KR" sz="1400">
              <a:solidFill>
                <a:schemeClr val="tx1"/>
              </a:solidFill>
              <a:latin typeface="HP Simplified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681414" y="3299885"/>
            <a:ext cx="4822825" cy="134831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HP Simplified" pitchFamily="34" charset="0"/>
              </a:rPr>
              <a:t>Separate control and data plane; abstract control plane of many devices to one</a:t>
            </a:r>
          </a:p>
        </p:txBody>
      </p:sp>
      <p:grpSp>
        <p:nvGrpSpPr>
          <p:cNvPr id="15372" name="Group 44"/>
          <p:cNvGrpSpPr>
            <a:grpSpLocks/>
          </p:cNvGrpSpPr>
          <p:nvPr/>
        </p:nvGrpSpPr>
        <p:grpSpPr bwMode="auto">
          <a:xfrm>
            <a:off x="3681414" y="1932518"/>
            <a:ext cx="4822825" cy="1327149"/>
            <a:chOff x="1819275" y="1133475"/>
            <a:chExt cx="5486400" cy="1097280"/>
          </a:xfrm>
        </p:grpSpPr>
        <p:sp>
          <p:nvSpPr>
            <p:cNvPr id="46" name="Round Single Corner Rectangle 45"/>
            <p:cNvSpPr/>
            <p:nvPr/>
          </p:nvSpPr>
          <p:spPr>
            <a:xfrm flipH="1">
              <a:off x="1819275" y="1133475"/>
              <a:ext cx="5486400" cy="1097280"/>
            </a:xfrm>
            <a:prstGeom prst="round1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P Simplified" pitchFamily="34" charset="0"/>
              </a:endParaRPr>
            </a:p>
          </p:txBody>
        </p:sp>
        <p:sp>
          <p:nvSpPr>
            <p:cNvPr id="15439" name="Rectangle 46"/>
            <p:cNvSpPr>
              <a:spLocks noChangeArrowheads="1"/>
            </p:cNvSpPr>
            <p:nvPr/>
          </p:nvSpPr>
          <p:spPr bwMode="auto">
            <a:xfrm>
              <a:off x="1910715" y="1300414"/>
              <a:ext cx="5303520" cy="763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ko-KR">
                  <a:solidFill>
                    <a:schemeClr val="bg1"/>
                  </a:solidFill>
                  <a:latin typeface="HP Simplified" pitchFamily="34" charset="0"/>
                </a:rPr>
                <a:t>Deliver open programmable interfaces to automate orchestration of network services</a:t>
              </a:r>
            </a:p>
          </p:txBody>
        </p:sp>
      </p:grpSp>
      <p:grpSp>
        <p:nvGrpSpPr>
          <p:cNvPr id="15373" name="Group 47"/>
          <p:cNvGrpSpPr>
            <a:grpSpLocks/>
          </p:cNvGrpSpPr>
          <p:nvPr/>
        </p:nvGrpSpPr>
        <p:grpSpPr bwMode="auto">
          <a:xfrm>
            <a:off x="3681414" y="4690534"/>
            <a:ext cx="4822825" cy="1325033"/>
            <a:chOff x="1819275" y="3540760"/>
            <a:chExt cx="5486400" cy="1097280"/>
          </a:xfrm>
        </p:grpSpPr>
        <p:sp>
          <p:nvSpPr>
            <p:cNvPr id="49" name="Round Single Corner Rectangle 48"/>
            <p:cNvSpPr/>
            <p:nvPr/>
          </p:nvSpPr>
          <p:spPr>
            <a:xfrm flipV="1">
              <a:off x="1819275" y="3540760"/>
              <a:ext cx="5486400" cy="1097280"/>
            </a:xfrm>
            <a:prstGeom prst="round1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437" name="TextBox 49"/>
            <p:cNvSpPr txBox="1">
              <a:spLocks noChangeArrowheads="1"/>
            </p:cNvSpPr>
            <p:nvPr/>
          </p:nvSpPr>
          <p:spPr bwMode="auto">
            <a:xfrm>
              <a:off x="1910715" y="3821782"/>
              <a:ext cx="5303520" cy="535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ko-KR">
                  <a:solidFill>
                    <a:schemeClr val="bg1"/>
                  </a:solidFill>
                  <a:latin typeface="HP Simplified" pitchFamily="34" charset="0"/>
                </a:rPr>
                <a:t>Open standard-based programmatic access to infrastructure</a:t>
              </a:r>
            </a:p>
          </p:txBody>
        </p:sp>
      </p:grp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3681414" y="4690534"/>
            <a:ext cx="4945844" cy="1325033"/>
            <a:chOff x="3681749" y="3517930"/>
            <a:chExt cx="4945499" cy="993741"/>
          </a:xfrm>
        </p:grpSpPr>
        <p:sp>
          <p:nvSpPr>
            <p:cNvPr id="92" name="Round Single Corner Rectangle 91"/>
            <p:cNvSpPr/>
            <p:nvPr/>
          </p:nvSpPr>
          <p:spPr>
            <a:xfrm flipV="1">
              <a:off x="3681749" y="3517930"/>
              <a:ext cx="4822489" cy="993741"/>
            </a:xfrm>
            <a:prstGeom prst="round1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401" name="TextBox 92"/>
            <p:cNvSpPr txBox="1">
              <a:spLocks noChangeArrowheads="1"/>
            </p:cNvSpPr>
            <p:nvPr/>
          </p:nvSpPr>
          <p:spPr bwMode="auto">
            <a:xfrm>
              <a:off x="3762124" y="3876305"/>
              <a:ext cx="4661739" cy="276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ko-KR" altLang="ko-KR">
                <a:solidFill>
                  <a:schemeClr val="bg1"/>
                </a:solidFill>
                <a:latin typeface="HP Simplified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5502484" y="3986227"/>
              <a:ext cx="1096887" cy="45718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latin typeface="HP Simplified" pitchFamily="34" charset="0"/>
              </a:endParaRPr>
            </a:p>
          </p:txBody>
        </p:sp>
        <p:grpSp>
          <p:nvGrpSpPr>
            <p:cNvPr id="15403" name="Group 94"/>
            <p:cNvGrpSpPr>
              <a:grpSpLocks/>
            </p:cNvGrpSpPr>
            <p:nvPr/>
          </p:nvGrpSpPr>
          <p:grpSpPr bwMode="auto">
            <a:xfrm>
              <a:off x="5560759" y="4289465"/>
              <a:ext cx="980440" cy="93659"/>
              <a:chOff x="4094164" y="4352926"/>
              <a:chExt cx="980440" cy="93659"/>
            </a:xfrm>
          </p:grpSpPr>
          <p:sp>
            <p:nvSpPr>
              <p:cNvPr id="120" name="Rounded Rectangle 119"/>
              <p:cNvSpPr/>
              <p:nvPr/>
            </p:nvSpPr>
            <p:spPr>
              <a:xfrm>
                <a:off x="4981973" y="4352890"/>
                <a:ext cx="92069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21" name="Rounded Rectangle 120"/>
              <p:cNvSpPr/>
              <p:nvPr/>
            </p:nvSpPr>
            <p:spPr>
              <a:xfrm>
                <a:off x="4856570" y="4352890"/>
                <a:ext cx="90481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22" name="Rounded Rectangle 121"/>
              <p:cNvSpPr/>
              <p:nvPr/>
            </p:nvSpPr>
            <p:spPr>
              <a:xfrm>
                <a:off x="4729579" y="4352890"/>
                <a:ext cx="90481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23" name="Rounded Rectangle 122"/>
              <p:cNvSpPr/>
              <p:nvPr/>
            </p:nvSpPr>
            <p:spPr>
              <a:xfrm>
                <a:off x="4602588" y="4354478"/>
                <a:ext cx="90481" cy="9048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24" name="Rounded Rectangle 123"/>
              <p:cNvSpPr/>
              <p:nvPr/>
            </p:nvSpPr>
            <p:spPr>
              <a:xfrm>
                <a:off x="4475597" y="4354478"/>
                <a:ext cx="90481" cy="9048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25" name="Rounded Rectangle 124"/>
              <p:cNvSpPr/>
              <p:nvPr/>
            </p:nvSpPr>
            <p:spPr>
              <a:xfrm>
                <a:off x="4348605" y="4354478"/>
                <a:ext cx="90481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26" name="Rounded Rectangle 125"/>
              <p:cNvSpPr/>
              <p:nvPr/>
            </p:nvSpPr>
            <p:spPr>
              <a:xfrm>
                <a:off x="4221614" y="4354478"/>
                <a:ext cx="90481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27" name="Rounded Rectangle 126"/>
              <p:cNvSpPr/>
              <p:nvPr/>
            </p:nvSpPr>
            <p:spPr>
              <a:xfrm>
                <a:off x="4094623" y="4354478"/>
                <a:ext cx="92069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</p:grpSp>
        <p:sp>
          <p:nvSpPr>
            <p:cNvPr id="15404" name="TextBox 95"/>
            <p:cNvSpPr txBox="1">
              <a:spLocks noChangeArrowheads="1"/>
            </p:cNvSpPr>
            <p:nvPr/>
          </p:nvSpPr>
          <p:spPr bwMode="auto">
            <a:xfrm>
              <a:off x="5518874" y="4038796"/>
              <a:ext cx="1135168" cy="184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ko-KR" sz="1000">
                  <a:solidFill>
                    <a:schemeClr val="bg1"/>
                  </a:solidFill>
                  <a:latin typeface="HP Simplified" pitchFamily="34" charset="0"/>
                </a:rPr>
                <a:t>Network Device</a:t>
              </a: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7112097" y="3976702"/>
              <a:ext cx="1096887" cy="45718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latin typeface="HP Simplified" pitchFamily="34" charset="0"/>
              </a:endParaRPr>
            </a:p>
          </p:txBody>
        </p:sp>
        <p:grpSp>
          <p:nvGrpSpPr>
            <p:cNvPr id="15406" name="Group 97"/>
            <p:cNvGrpSpPr>
              <a:grpSpLocks/>
            </p:cNvGrpSpPr>
            <p:nvPr/>
          </p:nvGrpSpPr>
          <p:grpSpPr bwMode="auto">
            <a:xfrm>
              <a:off x="7170803" y="4279699"/>
              <a:ext cx="980440" cy="93659"/>
              <a:chOff x="4094164" y="4352926"/>
              <a:chExt cx="980440" cy="93659"/>
            </a:xfrm>
          </p:grpSpPr>
          <p:sp>
            <p:nvSpPr>
              <p:cNvPr id="112" name="Rounded Rectangle 111"/>
              <p:cNvSpPr/>
              <p:nvPr/>
            </p:nvSpPr>
            <p:spPr>
              <a:xfrm>
                <a:off x="4983130" y="4353131"/>
                <a:ext cx="92069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13" name="Rounded Rectangle 112"/>
              <p:cNvSpPr/>
              <p:nvPr/>
            </p:nvSpPr>
            <p:spPr>
              <a:xfrm>
                <a:off x="4856139" y="4353131"/>
                <a:ext cx="92069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14" name="Rounded Rectangle 113"/>
              <p:cNvSpPr/>
              <p:nvPr/>
            </p:nvSpPr>
            <p:spPr>
              <a:xfrm>
                <a:off x="4729148" y="4353131"/>
                <a:ext cx="92069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15" name="Rounded Rectangle 114"/>
              <p:cNvSpPr/>
              <p:nvPr/>
            </p:nvSpPr>
            <p:spPr>
              <a:xfrm>
                <a:off x="4602157" y="4354719"/>
                <a:ext cx="92069" cy="9048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16" name="Rounded Rectangle 115"/>
              <p:cNvSpPr/>
              <p:nvPr/>
            </p:nvSpPr>
            <p:spPr>
              <a:xfrm>
                <a:off x="4475166" y="4354719"/>
                <a:ext cx="92069" cy="9048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17" name="Rounded Rectangle 116"/>
              <p:cNvSpPr/>
              <p:nvPr/>
            </p:nvSpPr>
            <p:spPr>
              <a:xfrm>
                <a:off x="4348174" y="4354719"/>
                <a:ext cx="92069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18" name="Rounded Rectangle 117"/>
              <p:cNvSpPr/>
              <p:nvPr/>
            </p:nvSpPr>
            <p:spPr>
              <a:xfrm>
                <a:off x="4221183" y="4354719"/>
                <a:ext cx="92069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19" name="Rounded Rectangle 118"/>
              <p:cNvSpPr/>
              <p:nvPr/>
            </p:nvSpPr>
            <p:spPr>
              <a:xfrm>
                <a:off x="4094192" y="4354719"/>
                <a:ext cx="92069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</p:grpSp>
        <p:sp>
          <p:nvSpPr>
            <p:cNvPr id="15407" name="TextBox 98"/>
            <p:cNvSpPr txBox="1">
              <a:spLocks noChangeArrowheads="1"/>
            </p:cNvSpPr>
            <p:nvPr/>
          </p:nvSpPr>
          <p:spPr bwMode="auto">
            <a:xfrm>
              <a:off x="7128918" y="4029030"/>
              <a:ext cx="1135168" cy="184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ko-KR" sz="1000">
                  <a:solidFill>
                    <a:schemeClr val="bg1"/>
                  </a:solidFill>
                  <a:latin typeface="HP Simplified" pitchFamily="34" charset="0"/>
                </a:rPr>
                <a:t>Network Device</a:t>
              </a: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3918270" y="3976702"/>
              <a:ext cx="1096887" cy="45718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latin typeface="HP Simplified" pitchFamily="34" charset="0"/>
              </a:endParaRPr>
            </a:p>
          </p:txBody>
        </p:sp>
        <p:grpSp>
          <p:nvGrpSpPr>
            <p:cNvPr id="15409" name="Group 100"/>
            <p:cNvGrpSpPr>
              <a:grpSpLocks/>
            </p:cNvGrpSpPr>
            <p:nvPr/>
          </p:nvGrpSpPr>
          <p:grpSpPr bwMode="auto">
            <a:xfrm>
              <a:off x="3976437" y="4279699"/>
              <a:ext cx="980440" cy="93659"/>
              <a:chOff x="4094164" y="4352926"/>
              <a:chExt cx="980440" cy="93659"/>
            </a:xfrm>
          </p:grpSpPr>
          <p:sp>
            <p:nvSpPr>
              <p:cNvPr id="104" name="Rounded Rectangle 103"/>
              <p:cNvSpPr/>
              <p:nvPr/>
            </p:nvSpPr>
            <p:spPr>
              <a:xfrm>
                <a:off x="4982080" y="4353131"/>
                <a:ext cx="92069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4856677" y="4353131"/>
                <a:ext cx="90481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4729686" y="4353131"/>
                <a:ext cx="90481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>
                <a:off x="4602695" y="4354719"/>
                <a:ext cx="90481" cy="9048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4475704" y="4354719"/>
                <a:ext cx="90481" cy="9048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09" name="Rounded Rectangle 108"/>
              <p:cNvSpPr/>
              <p:nvPr/>
            </p:nvSpPr>
            <p:spPr>
              <a:xfrm>
                <a:off x="4348712" y="4354719"/>
                <a:ext cx="90481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10" name="Rounded Rectangle 109"/>
              <p:cNvSpPr/>
              <p:nvPr/>
            </p:nvSpPr>
            <p:spPr>
              <a:xfrm>
                <a:off x="4221721" y="4354719"/>
                <a:ext cx="90481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4094730" y="4354719"/>
                <a:ext cx="92069" cy="920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ko-KR" altLang="ko-KR">
                  <a:solidFill>
                    <a:srgbClr val="FFFFFF"/>
                  </a:solidFill>
                  <a:latin typeface="HP Simplified" pitchFamily="34" charset="0"/>
                </a:endParaRPr>
              </a:p>
            </p:txBody>
          </p:sp>
        </p:grpSp>
        <p:sp>
          <p:nvSpPr>
            <p:cNvPr id="15410" name="TextBox 101"/>
            <p:cNvSpPr txBox="1">
              <a:spLocks noChangeArrowheads="1"/>
            </p:cNvSpPr>
            <p:nvPr/>
          </p:nvSpPr>
          <p:spPr bwMode="auto">
            <a:xfrm>
              <a:off x="3934552" y="4029030"/>
              <a:ext cx="1135168" cy="184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ko-KR" sz="1000">
                  <a:solidFill>
                    <a:schemeClr val="bg1"/>
                  </a:solidFill>
                  <a:latin typeface="HP Simplified" pitchFamily="34" charset="0"/>
                </a:rPr>
                <a:t>Network Device</a:t>
              </a:r>
            </a:p>
          </p:txBody>
        </p:sp>
        <p:sp>
          <p:nvSpPr>
            <p:cNvPr id="15411" name="TextBox 102"/>
            <p:cNvSpPr txBox="1">
              <a:spLocks noChangeArrowheads="1"/>
            </p:cNvSpPr>
            <p:nvPr/>
          </p:nvSpPr>
          <p:spPr bwMode="auto">
            <a:xfrm>
              <a:off x="6014214" y="3542333"/>
              <a:ext cx="2613034" cy="323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ko-KR" sz="1100">
                  <a:latin typeface="HP Simplified" pitchFamily="34" charset="0"/>
                </a:rPr>
                <a:t>Control &amp; Data Plane Programmable</a:t>
              </a:r>
            </a:p>
            <a:p>
              <a:r>
                <a:rPr lang="en-US" altLang="ko-KR" sz="1100">
                  <a:latin typeface="HP Simplified" pitchFamily="34" charset="0"/>
                </a:rPr>
                <a:t> Interface (e.g., OpenFlow)</a:t>
              </a:r>
            </a:p>
          </p:txBody>
        </p:sp>
      </p:grpSp>
      <p:grpSp>
        <p:nvGrpSpPr>
          <p:cNvPr id="12" name="Group 127"/>
          <p:cNvGrpSpPr>
            <a:grpSpLocks/>
          </p:cNvGrpSpPr>
          <p:nvPr/>
        </p:nvGrpSpPr>
        <p:grpSpPr bwMode="auto">
          <a:xfrm>
            <a:off x="3659189" y="1932517"/>
            <a:ext cx="4841875" cy="1335616"/>
            <a:chOff x="3661969" y="1449519"/>
            <a:chExt cx="4842267" cy="1002232"/>
          </a:xfrm>
        </p:grpSpPr>
        <p:sp>
          <p:nvSpPr>
            <p:cNvPr id="129" name="Round Single Corner Rectangle 128"/>
            <p:cNvSpPr/>
            <p:nvPr/>
          </p:nvSpPr>
          <p:spPr>
            <a:xfrm flipH="1">
              <a:off x="3681021" y="1449519"/>
              <a:ext cx="4823215" cy="1002232"/>
            </a:xfrm>
            <a:prstGeom prst="round1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HP Simplified" pitchFamily="34" charset="0"/>
              </a:endParaRPr>
            </a:p>
          </p:txBody>
        </p:sp>
        <p:sp>
          <p:nvSpPr>
            <p:cNvPr id="15389" name="Rectangle 129"/>
            <p:cNvSpPr>
              <a:spLocks noChangeArrowheads="1"/>
            </p:cNvSpPr>
            <p:nvPr/>
          </p:nvSpPr>
          <p:spPr bwMode="auto">
            <a:xfrm>
              <a:off x="3761499" y="1967744"/>
              <a:ext cx="4662351" cy="27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ko-KR" altLang="ko-KR">
                <a:solidFill>
                  <a:schemeClr val="bg1"/>
                </a:solidFill>
                <a:latin typeface="HP Simplified" pitchFamily="34" charset="0"/>
              </a:endParaRPr>
            </a:p>
          </p:txBody>
        </p:sp>
        <p:grpSp>
          <p:nvGrpSpPr>
            <p:cNvPr id="15390" name="Group 130"/>
            <p:cNvGrpSpPr>
              <a:grpSpLocks/>
            </p:cNvGrpSpPr>
            <p:nvPr/>
          </p:nvGrpSpPr>
          <p:grpSpPr bwMode="auto">
            <a:xfrm>
              <a:off x="6159739" y="2026087"/>
              <a:ext cx="1747520" cy="363220"/>
              <a:chOff x="4675364" y="1745903"/>
              <a:chExt cx="1747520" cy="363220"/>
            </a:xfrm>
          </p:grpSpPr>
          <p:sp>
            <p:nvSpPr>
              <p:cNvPr id="138" name="Rounded Rectangle 137"/>
              <p:cNvSpPr/>
              <p:nvPr/>
            </p:nvSpPr>
            <p:spPr>
              <a:xfrm>
                <a:off x="4776541" y="1745896"/>
                <a:ext cx="1646371" cy="2747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latin typeface="HP Simplified" pitchFamily="34" charset="0"/>
                  </a:rPr>
                  <a:t>Network Applications</a:t>
                </a:r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4725737" y="1790369"/>
                <a:ext cx="1646371" cy="2747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latin typeface="HP Simplified" pitchFamily="34" charset="0"/>
                  </a:rPr>
                  <a:t>Network Applications</a:t>
                </a:r>
              </a:p>
            </p:txBody>
          </p:sp>
          <p:sp>
            <p:nvSpPr>
              <p:cNvPr id="140" name="Rounded Rectangle 139"/>
              <p:cNvSpPr/>
              <p:nvPr/>
            </p:nvSpPr>
            <p:spPr>
              <a:xfrm>
                <a:off x="4674933" y="1834842"/>
                <a:ext cx="1646371" cy="2747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latin typeface="HP Simplified" pitchFamily="34" charset="0"/>
                  </a:rPr>
                  <a:t>SDN Applications</a:t>
                </a:r>
              </a:p>
            </p:txBody>
          </p:sp>
        </p:grpSp>
        <p:grpSp>
          <p:nvGrpSpPr>
            <p:cNvPr id="15391" name="Group 131"/>
            <p:cNvGrpSpPr>
              <a:grpSpLocks/>
            </p:cNvGrpSpPr>
            <p:nvPr/>
          </p:nvGrpSpPr>
          <p:grpSpPr bwMode="auto">
            <a:xfrm>
              <a:off x="4960513" y="1492753"/>
              <a:ext cx="1747520" cy="363220"/>
              <a:chOff x="3476138" y="1201936"/>
              <a:chExt cx="1747520" cy="363220"/>
            </a:xfrm>
          </p:grpSpPr>
          <p:sp>
            <p:nvSpPr>
              <p:cNvPr id="135" name="Rounded Rectangle 134"/>
              <p:cNvSpPr/>
              <p:nvPr/>
            </p:nvSpPr>
            <p:spPr>
              <a:xfrm>
                <a:off x="3577882" y="1201586"/>
                <a:ext cx="1646370" cy="2747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latin typeface="HP Simplified" pitchFamily="34" charset="0"/>
                  </a:rPr>
                  <a:t>Business Applications</a:t>
                </a:r>
              </a:p>
            </p:txBody>
          </p:sp>
          <p:sp>
            <p:nvSpPr>
              <p:cNvPr id="136" name="Rounded Rectangle 135"/>
              <p:cNvSpPr/>
              <p:nvPr/>
            </p:nvSpPr>
            <p:spPr>
              <a:xfrm>
                <a:off x="3527078" y="1246059"/>
                <a:ext cx="1646370" cy="2747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latin typeface="HP Simplified" pitchFamily="34" charset="0"/>
                  </a:rPr>
                  <a:t>Business Applications</a:t>
                </a:r>
              </a:p>
            </p:txBody>
          </p:sp>
          <p:sp>
            <p:nvSpPr>
              <p:cNvPr id="137" name="Rounded Rectangle 136"/>
              <p:cNvSpPr/>
              <p:nvPr/>
            </p:nvSpPr>
            <p:spPr>
              <a:xfrm>
                <a:off x="3476274" y="1290532"/>
                <a:ext cx="1646370" cy="274780"/>
              </a:xfrm>
              <a:prstGeom prst="round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00" dirty="0">
                    <a:latin typeface="HP Simplified" pitchFamily="34" charset="0"/>
                  </a:rPr>
                  <a:t>Business Applications</a:t>
                </a:r>
              </a:p>
            </p:txBody>
          </p:sp>
        </p:grpSp>
        <p:sp>
          <p:nvSpPr>
            <p:cNvPr id="15392" name="Rectangle 132"/>
            <p:cNvSpPr>
              <a:spLocks noChangeArrowheads="1"/>
            </p:cNvSpPr>
            <p:nvPr/>
          </p:nvSpPr>
          <p:spPr bwMode="auto">
            <a:xfrm>
              <a:off x="3661969" y="1853140"/>
              <a:ext cx="2188597" cy="196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100">
                  <a:latin typeface="HP Simplified" pitchFamily="34" charset="0"/>
                </a:rPr>
                <a:t>(e.g., OpenStack, CloudStack)</a:t>
              </a:r>
            </a:p>
          </p:txBody>
        </p:sp>
        <p:sp>
          <p:nvSpPr>
            <p:cNvPr id="134" name="Rounded Rectangle 133"/>
            <p:cNvSpPr/>
            <p:nvPr/>
          </p:nvSpPr>
          <p:spPr>
            <a:xfrm>
              <a:off x="3788979" y="2115026"/>
              <a:ext cx="1644783" cy="27478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latin typeface="HP Simplified" pitchFamily="34" charset="0"/>
                </a:rPr>
                <a:t>Cloud Orchestration</a:t>
              </a:r>
            </a:p>
          </p:txBody>
        </p: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3681414" y="3175000"/>
            <a:ext cx="4822825" cy="2093384"/>
            <a:chOff x="3681113" y="2381992"/>
            <a:chExt cx="4823123" cy="1569652"/>
          </a:xfrm>
        </p:grpSpPr>
        <p:sp>
          <p:nvSpPr>
            <p:cNvPr id="142" name="Rectangle 141"/>
            <p:cNvSpPr/>
            <p:nvPr/>
          </p:nvSpPr>
          <p:spPr>
            <a:xfrm>
              <a:off x="3681113" y="2475632"/>
              <a:ext cx="4823123" cy="10109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ko-KR" altLang="ko-KR">
                <a:solidFill>
                  <a:schemeClr val="bg1"/>
                </a:solidFill>
                <a:latin typeface="HP Simplified" pitchFamily="34" charset="0"/>
              </a:endParaRPr>
            </a:p>
          </p:txBody>
        </p:sp>
        <p:sp>
          <p:nvSpPr>
            <p:cNvPr id="143" name="Rounded Rectangle 142"/>
            <p:cNvSpPr/>
            <p:nvPr/>
          </p:nvSpPr>
          <p:spPr>
            <a:xfrm>
              <a:off x="5084550" y="2777183"/>
              <a:ext cx="1943220" cy="45708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ko-KR" altLang="ko-KR">
                <a:solidFill>
                  <a:srgbClr val="FFFFFF"/>
                </a:solidFill>
                <a:latin typeface="HP Simplified" pitchFamily="34" charset="0"/>
              </a:endParaRPr>
            </a:p>
          </p:txBody>
        </p:sp>
        <p:sp>
          <p:nvSpPr>
            <p:cNvPr id="15383" name="TextBox 143"/>
            <p:cNvSpPr txBox="1">
              <a:spLocks noChangeArrowheads="1"/>
            </p:cNvSpPr>
            <p:nvPr/>
          </p:nvSpPr>
          <p:spPr bwMode="auto">
            <a:xfrm>
              <a:off x="5527462" y="2882204"/>
              <a:ext cx="1103255" cy="184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ko-KR" sz="1000">
                  <a:solidFill>
                    <a:schemeClr val="bg1"/>
                  </a:solidFill>
                  <a:latin typeface="HP Simplified" pitchFamily="34" charset="0"/>
                </a:rPr>
                <a:t>SDN Controller</a:t>
              </a:r>
            </a:p>
          </p:txBody>
        </p:sp>
        <p:sp>
          <p:nvSpPr>
            <p:cNvPr id="15384" name="TextBox 144"/>
            <p:cNvSpPr txBox="1">
              <a:spLocks noChangeArrowheads="1"/>
            </p:cNvSpPr>
            <p:nvPr/>
          </p:nvSpPr>
          <p:spPr bwMode="auto">
            <a:xfrm>
              <a:off x="5277550" y="2445784"/>
              <a:ext cx="3112449" cy="196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altLang="ko-KR" sz="1100">
                  <a:latin typeface="HP Simplified" pitchFamily="34" charset="0"/>
                </a:rPr>
                <a:t>Programmable Open APIs</a:t>
              </a:r>
            </a:p>
          </p:txBody>
        </p:sp>
        <p:cxnSp>
          <p:nvCxnSpPr>
            <p:cNvPr id="146" name="Straight Arrow Connector 145"/>
            <p:cNvCxnSpPr/>
            <p:nvPr/>
          </p:nvCxnSpPr>
          <p:spPr>
            <a:xfrm>
              <a:off x="5336977" y="2381992"/>
              <a:ext cx="0" cy="382494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/>
            <p:cNvCxnSpPr/>
            <p:nvPr/>
          </p:nvCxnSpPr>
          <p:spPr>
            <a:xfrm>
              <a:off x="6876947" y="2389928"/>
              <a:ext cx="0" cy="376145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Arrow Connector 147"/>
            <p:cNvCxnSpPr/>
            <p:nvPr/>
          </p:nvCxnSpPr>
          <p:spPr>
            <a:xfrm flipH="1">
              <a:off x="6051396" y="3251728"/>
              <a:ext cx="4763" cy="699916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9" name="Rectangle 158"/>
          <p:cNvSpPr/>
          <p:nvPr/>
        </p:nvSpPr>
        <p:spPr>
          <a:xfrm>
            <a:off x="939801" y="4690534"/>
            <a:ext cx="1344613" cy="132503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HP Simplified" pitchFamily="34" charset="0"/>
              </a:rPr>
              <a:t>Infrastructure Layer </a:t>
            </a:r>
          </a:p>
        </p:txBody>
      </p:sp>
      <p:sp>
        <p:nvSpPr>
          <p:cNvPr id="160" name="Rectangle 159"/>
          <p:cNvSpPr/>
          <p:nvPr/>
        </p:nvSpPr>
        <p:spPr>
          <a:xfrm rot="16200000">
            <a:off x="-1416049" y="3699405"/>
            <a:ext cx="4083049" cy="5492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HP Simplified" pitchFamily="34" charset="0"/>
              </a:rPr>
              <a:t>SDN</a:t>
            </a:r>
            <a:r>
              <a:rPr lang="en-US" sz="1400" dirty="0">
                <a:solidFill>
                  <a:schemeClr val="bg1"/>
                </a:solidFill>
                <a:latin typeface="HP Simplified" pitchFamily="34" charset="0"/>
              </a:rPr>
              <a:t> Architecture</a:t>
            </a:r>
          </a:p>
        </p:txBody>
      </p:sp>
      <p:sp>
        <p:nvSpPr>
          <p:cNvPr id="161" name="Rectangle 160"/>
          <p:cNvSpPr/>
          <p:nvPr/>
        </p:nvSpPr>
        <p:spPr>
          <a:xfrm>
            <a:off x="939801" y="3299885"/>
            <a:ext cx="1344613" cy="13483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HP Simplified" pitchFamily="34" charset="0"/>
              </a:rPr>
              <a:t>Control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HP Simplified" pitchFamily="34" charset="0"/>
              </a:rPr>
              <a:t>Layer 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939801" y="1932518"/>
            <a:ext cx="1344613" cy="13271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HP Simplified" pitchFamily="34" charset="0"/>
              </a:rPr>
              <a:t>Application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HP Simplified" pitchFamily="34" charset="0"/>
              </a:rPr>
              <a:t>Layer </a:t>
            </a:r>
          </a:p>
        </p:txBody>
      </p:sp>
    </p:spTree>
    <p:extLst>
      <p:ext uri="{BB962C8B-B14F-4D97-AF65-F5344CB8AC3E}">
        <p14:creationId xmlns:p14="http://schemas.microsoft.com/office/powerpoint/2010/main" val="382629031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3200" dirty="0" smtClean="0">
                <a:solidFill>
                  <a:srgbClr val="262626"/>
                </a:solidFill>
                <a:ea typeface="ＭＳ Ｐゴシック" pitchFamily="34" charset="-128"/>
              </a:rPr>
              <a:t>Lecture Note by </a:t>
            </a:r>
            <a:r>
              <a:rPr lang="en-US" altLang="ko-KR" sz="3200" dirty="0">
                <a:solidFill>
                  <a:srgbClr val="000090"/>
                </a:solidFill>
                <a:ea typeface="ＭＳ Ｐゴシック" pitchFamily="34" charset="-128"/>
              </a:rPr>
              <a:t>Jennifer </a:t>
            </a:r>
            <a:r>
              <a:rPr lang="en-US" altLang="ko-KR" sz="3200" dirty="0" smtClean="0">
                <a:solidFill>
                  <a:srgbClr val="000090"/>
                </a:solidFill>
                <a:ea typeface="ＭＳ Ｐゴシック" pitchFamily="34" charset="-128"/>
              </a:rPr>
              <a:t>Rexford </a:t>
            </a:r>
            <a:r>
              <a:rPr lang="en-US" altLang="ko-KR" sz="3200" dirty="0" smtClean="0">
                <a:solidFill>
                  <a:srgbClr val="262626"/>
                </a:solidFill>
                <a:ea typeface="ＭＳ Ｐゴシック" pitchFamily="34" charset="-128"/>
                <a:hlinkClick r:id="rId2"/>
              </a:rPr>
              <a:t>http</a:t>
            </a:r>
            <a:r>
              <a:rPr lang="en-US" altLang="ko-KR" sz="3200" dirty="0">
                <a:solidFill>
                  <a:srgbClr val="262626"/>
                </a:solidFill>
                <a:ea typeface="ＭＳ Ｐゴシック" pitchFamily="34" charset="-128"/>
                <a:hlinkClick r:id="rId2"/>
              </a:rPr>
              <a:t>://</a:t>
            </a:r>
            <a:r>
              <a:rPr lang="en-US" altLang="ko-KR" sz="3200" dirty="0" smtClean="0">
                <a:solidFill>
                  <a:srgbClr val="262626"/>
                </a:solidFill>
                <a:ea typeface="ＭＳ Ｐゴシック" pitchFamily="34" charset="-128"/>
                <a:hlinkClick r:id="rId2"/>
              </a:rPr>
              <a:t>www.cs.princeton.edu/courses/archive/spr12/cos461</a:t>
            </a:r>
            <a:endParaRPr lang="en-US" altLang="ko-KR" sz="3200" dirty="0" smtClean="0">
              <a:solidFill>
                <a:srgbClr val="262626"/>
              </a:solidFill>
              <a:ea typeface="ＭＳ Ｐゴシック" pitchFamily="34" charset="-128"/>
            </a:endParaRPr>
          </a:p>
          <a:p>
            <a:r>
              <a:rPr lang="en-US" altLang="ko-KR" sz="3200" dirty="0" smtClean="0">
                <a:solidFill>
                  <a:srgbClr val="898989"/>
                </a:solidFill>
                <a:ea typeface="ＭＳ Ｐゴシック" pitchFamily="34" charset="-128"/>
              </a:rPr>
              <a:t>Nick </a:t>
            </a:r>
            <a:r>
              <a:rPr lang="en-US" altLang="ko-KR" sz="3200" dirty="0" err="1">
                <a:solidFill>
                  <a:srgbClr val="898989"/>
                </a:solidFill>
                <a:ea typeface="ＭＳ Ｐゴシック" pitchFamily="34" charset="-128"/>
              </a:rPr>
              <a:t>McKeown’s</a:t>
            </a:r>
            <a:r>
              <a:rPr lang="en-US" altLang="ko-KR" sz="3200" dirty="0">
                <a:solidFill>
                  <a:srgbClr val="898989"/>
                </a:solidFill>
                <a:ea typeface="ＭＳ Ｐゴシック" pitchFamily="34" charset="-128"/>
              </a:rPr>
              <a:t> talk “Making SDN Work” at the Open Networking Summit, April </a:t>
            </a:r>
            <a:r>
              <a:rPr lang="en-US" altLang="ko-KR" sz="3200" dirty="0" smtClean="0">
                <a:solidFill>
                  <a:srgbClr val="898989"/>
                </a:solidFill>
                <a:ea typeface="ＭＳ Ｐゴシック" pitchFamily="34" charset="-128"/>
              </a:rPr>
              <a:t>2012</a:t>
            </a:r>
          </a:p>
          <a:p>
            <a:r>
              <a:rPr lang="en-US" altLang="ko-KR" sz="3200" dirty="0" smtClean="0">
                <a:solidFill>
                  <a:srgbClr val="898989"/>
                </a:solidFill>
                <a:ea typeface="ＭＳ Ｐゴシック" pitchFamily="34" charset="-128"/>
              </a:rPr>
              <a:t>MK Shin, HSN 2013 Presentation material of SDN</a:t>
            </a:r>
          </a:p>
          <a:p>
            <a:r>
              <a:rPr lang="en-US" altLang="ko-KR" sz="3200" dirty="0" smtClean="0">
                <a:solidFill>
                  <a:srgbClr val="898989"/>
                </a:solidFill>
                <a:ea typeface="ＭＳ Ｐゴシック" pitchFamily="34" charset="-128"/>
              </a:rPr>
              <a:t>EK </a:t>
            </a:r>
            <a:r>
              <a:rPr lang="en-US" altLang="ko-KR" sz="3200" dirty="0" err="1" smtClean="0">
                <a:solidFill>
                  <a:srgbClr val="898989"/>
                </a:solidFill>
                <a:ea typeface="ＭＳ Ｐゴシック" pitchFamily="34" charset="-128"/>
              </a:rPr>
              <a:t>Paek</a:t>
            </a:r>
            <a:r>
              <a:rPr lang="en-US" altLang="ko-KR" sz="3200" dirty="0" smtClean="0">
                <a:solidFill>
                  <a:srgbClr val="898989"/>
                </a:solidFill>
                <a:ea typeface="ＭＳ Ｐゴシック" pitchFamily="34" charset="-128"/>
              </a:rPr>
              <a:t>,</a:t>
            </a:r>
            <a:r>
              <a:rPr lang="en-US" altLang="ko-KR" sz="3200" dirty="0">
                <a:solidFill>
                  <a:srgbClr val="898989"/>
                </a:solidFill>
                <a:ea typeface="ＭＳ Ｐゴシック" pitchFamily="34" charset="-128"/>
              </a:rPr>
              <a:t> HSN 2013 Presentation </a:t>
            </a:r>
            <a:r>
              <a:rPr lang="en-US" altLang="ko-KR" sz="3200" dirty="0" smtClean="0">
                <a:solidFill>
                  <a:srgbClr val="898989"/>
                </a:solidFill>
                <a:ea typeface="ＭＳ Ｐゴシック" pitchFamily="34" charset="-128"/>
              </a:rPr>
              <a:t>material </a:t>
            </a:r>
            <a:r>
              <a:rPr lang="en-US" altLang="ko-KR" sz="3200" dirty="0">
                <a:solidFill>
                  <a:srgbClr val="898989"/>
                </a:solidFill>
                <a:ea typeface="ＭＳ Ｐゴシック" pitchFamily="34" charset="-128"/>
              </a:rPr>
              <a:t>of SDN</a:t>
            </a:r>
          </a:p>
          <a:p>
            <a:endParaRPr lang="en-US" altLang="ko-KR" sz="3200" dirty="0" smtClean="0">
              <a:solidFill>
                <a:srgbClr val="898989"/>
              </a:solidFill>
              <a:ea typeface="ＭＳ Ｐゴシック" pitchFamily="34" charset="-128"/>
            </a:endParaRPr>
          </a:p>
          <a:p>
            <a:endParaRPr lang="en-US" altLang="ko-KR" sz="3200" dirty="0">
              <a:solidFill>
                <a:srgbClr val="898989"/>
              </a:solidFill>
              <a:ea typeface="ＭＳ Ｐゴシック" pitchFamily="34" charset="-128"/>
            </a:endParaRPr>
          </a:p>
          <a:p>
            <a:endParaRPr lang="en-US" altLang="ko-KR" sz="3200" dirty="0" smtClean="0">
              <a:solidFill>
                <a:srgbClr val="262626"/>
              </a:solidFill>
              <a:ea typeface="ＭＳ Ｐゴシック" pitchFamily="34" charset="-128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588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</a:t>
            </a:r>
            <a:r>
              <a:rPr lang="ko-KR" altLang="en-US" dirty="0" smtClean="0"/>
              <a:t> </a:t>
            </a:r>
            <a:r>
              <a:rPr lang="en-US" altLang="ko-KR" dirty="0" smtClean="0"/>
              <a:t>Source SDN Projects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3528" y="764704"/>
            <a:ext cx="8291512" cy="5218113"/>
          </a:xfrm>
        </p:spPr>
        <p:txBody>
          <a:bodyPr/>
          <a:lstStyle/>
          <a:p>
            <a:r>
              <a:rPr lang="en-US" altLang="ko-KR" sz="2200" dirty="0" smtClean="0">
                <a:solidFill>
                  <a:srgbClr val="0000FF"/>
                </a:solidFill>
              </a:rPr>
              <a:t>Floodlight</a:t>
            </a:r>
            <a:r>
              <a:rPr lang="en-US" altLang="ko-KR" sz="2200" dirty="0" smtClean="0"/>
              <a:t> : an </a:t>
            </a:r>
            <a:r>
              <a:rPr lang="en-US" altLang="ko-KR" sz="2200" dirty="0"/>
              <a:t>open source controller in </a:t>
            </a:r>
            <a:r>
              <a:rPr lang="en-US" altLang="ko-KR" sz="2200" dirty="0" smtClean="0"/>
              <a:t>Java</a:t>
            </a:r>
          </a:p>
          <a:p>
            <a:pPr lvl="1"/>
            <a:r>
              <a:rPr lang="en-US" altLang="ko-KR" sz="2200" dirty="0"/>
              <a:t>G</a:t>
            </a:r>
            <a:r>
              <a:rPr lang="en-US" altLang="ko-KR" sz="2200" dirty="0" smtClean="0"/>
              <a:t>etting </a:t>
            </a:r>
            <a:r>
              <a:rPr lang="en-US" altLang="ko-KR" sz="2200" dirty="0"/>
              <a:t>rapid acceptance in the </a:t>
            </a:r>
            <a:r>
              <a:rPr lang="en-US" altLang="ko-KR" sz="2200" dirty="0" err="1"/>
              <a:t>OpenFlow</a:t>
            </a:r>
            <a:r>
              <a:rPr lang="en-US" altLang="ko-KR" sz="2200" dirty="0"/>
              <a:t> </a:t>
            </a:r>
            <a:r>
              <a:rPr lang="en-US" altLang="ko-KR" sz="2200" dirty="0" smtClean="0"/>
              <a:t>community</a:t>
            </a:r>
            <a:endParaRPr lang="en-US" altLang="ko-KR" sz="2200" dirty="0"/>
          </a:p>
          <a:p>
            <a:r>
              <a:rPr lang="en-US" altLang="ko-KR" sz="2200" dirty="0">
                <a:solidFill>
                  <a:srgbClr val="0000FF"/>
                </a:solidFill>
              </a:rPr>
              <a:t>Open </a:t>
            </a:r>
            <a:r>
              <a:rPr lang="en-US" altLang="ko-KR" sz="2200" dirty="0" err="1">
                <a:solidFill>
                  <a:srgbClr val="0000FF"/>
                </a:solidFill>
              </a:rPr>
              <a:t>vSwitch</a:t>
            </a:r>
            <a:r>
              <a:rPr lang="en-US" altLang="ko-KR" sz="2200" dirty="0">
                <a:solidFill>
                  <a:srgbClr val="0000FF"/>
                </a:solidFill>
              </a:rPr>
              <a:t> (</a:t>
            </a:r>
            <a:r>
              <a:rPr lang="en-US" altLang="ko-KR" sz="2200" dirty="0" err="1">
                <a:solidFill>
                  <a:srgbClr val="0000FF"/>
                </a:solidFill>
              </a:rPr>
              <a:t>OvS</a:t>
            </a:r>
            <a:r>
              <a:rPr lang="en-US" altLang="ko-KR" sz="2200" dirty="0">
                <a:solidFill>
                  <a:srgbClr val="0000FF"/>
                </a:solidFill>
              </a:rPr>
              <a:t>) </a:t>
            </a:r>
            <a:r>
              <a:rPr lang="en-US" altLang="ko-KR" sz="2200" dirty="0" smtClean="0"/>
              <a:t>: a </a:t>
            </a:r>
            <a:r>
              <a:rPr lang="en-US" altLang="ko-KR" sz="2200" dirty="0"/>
              <a:t>multi-layer virtual switch released under the open source Apache 2.0 </a:t>
            </a:r>
            <a:r>
              <a:rPr lang="en-US" altLang="ko-KR" sz="2200" dirty="0" smtClean="0"/>
              <a:t>license</a:t>
            </a:r>
          </a:p>
          <a:p>
            <a:pPr lvl="1"/>
            <a:r>
              <a:rPr lang="en-US" altLang="ko-KR" sz="2200" dirty="0" smtClean="0"/>
              <a:t>Some </a:t>
            </a:r>
            <a:r>
              <a:rPr lang="en-US" altLang="ko-KR" sz="2200" dirty="0"/>
              <a:t>of the originators of </a:t>
            </a:r>
            <a:r>
              <a:rPr lang="en-US" altLang="ko-KR" sz="2200" dirty="0" err="1"/>
              <a:t>OpenFlow</a:t>
            </a:r>
            <a:r>
              <a:rPr lang="en-US" altLang="ko-KR" sz="2200" dirty="0"/>
              <a:t> created </a:t>
            </a:r>
            <a:r>
              <a:rPr lang="en-US" altLang="ko-KR" sz="2200" dirty="0" err="1" smtClean="0"/>
              <a:t>OvS</a:t>
            </a:r>
            <a:endParaRPr lang="en-US" altLang="ko-KR" sz="2200" dirty="0"/>
          </a:p>
          <a:p>
            <a:r>
              <a:rPr lang="en-US" altLang="ko-KR" sz="2200" dirty="0" err="1">
                <a:solidFill>
                  <a:srgbClr val="0000FF"/>
                </a:solidFill>
              </a:rPr>
              <a:t>OFTest</a:t>
            </a:r>
            <a:r>
              <a:rPr lang="en-US" altLang="ko-KR" sz="2200" dirty="0"/>
              <a:t> </a:t>
            </a:r>
            <a:r>
              <a:rPr lang="en-US" altLang="ko-KR" sz="2200" dirty="0" smtClean="0"/>
              <a:t>: a framework </a:t>
            </a:r>
            <a:r>
              <a:rPr lang="en-US" altLang="ko-KR" sz="2200" dirty="0"/>
              <a:t>and set of tests implemented in Python </a:t>
            </a:r>
          </a:p>
          <a:p>
            <a:pPr lvl="1"/>
            <a:r>
              <a:rPr lang="en-US" altLang="ko-KR" sz="2200" dirty="0" smtClean="0"/>
              <a:t>Giving </a:t>
            </a:r>
            <a:r>
              <a:rPr lang="en-US" altLang="ko-KR" sz="2200" dirty="0"/>
              <a:t>people a way to validate the functionality of their </a:t>
            </a:r>
            <a:r>
              <a:rPr lang="en-US" altLang="ko-KR" sz="2200" dirty="0" err="1"/>
              <a:t>OpenFlow</a:t>
            </a:r>
            <a:r>
              <a:rPr lang="en-US" altLang="ko-KR" sz="2200" dirty="0"/>
              <a:t> </a:t>
            </a:r>
            <a:r>
              <a:rPr lang="en-US" altLang="ko-KR" sz="2200" dirty="0" smtClean="0"/>
              <a:t>switches by developed </a:t>
            </a:r>
            <a:r>
              <a:rPr lang="en-US" altLang="ko-KR" sz="2200" dirty="0"/>
              <a:t>at </a:t>
            </a:r>
            <a:r>
              <a:rPr lang="en-US" altLang="ko-KR" sz="2200" dirty="0" smtClean="0"/>
              <a:t>Stanford</a:t>
            </a:r>
          </a:p>
          <a:p>
            <a:r>
              <a:rPr lang="en-US" altLang="ko-KR" sz="2200" dirty="0" smtClean="0">
                <a:solidFill>
                  <a:srgbClr val="0000FF"/>
                </a:solidFill>
              </a:rPr>
              <a:t>Indigo</a:t>
            </a:r>
            <a:r>
              <a:rPr lang="en-US" altLang="ko-KR" sz="2200" dirty="0" smtClean="0"/>
              <a:t> : Providing </a:t>
            </a:r>
            <a:r>
              <a:rPr lang="en-US" altLang="ko-KR" sz="2200" dirty="0"/>
              <a:t>an implementation of </a:t>
            </a:r>
            <a:r>
              <a:rPr lang="en-US" altLang="ko-KR" sz="2200" dirty="0" err="1"/>
              <a:t>OpenFlow</a:t>
            </a:r>
            <a:r>
              <a:rPr lang="en-US" altLang="ko-KR" sz="2200" dirty="0"/>
              <a:t> on hardware </a:t>
            </a:r>
            <a:r>
              <a:rPr lang="en-US" altLang="ko-KR" sz="2200" dirty="0" smtClean="0"/>
              <a:t>switches by </a:t>
            </a:r>
            <a:r>
              <a:rPr lang="en-US" altLang="ko-KR" sz="2200" dirty="0"/>
              <a:t>started at </a:t>
            </a:r>
            <a:r>
              <a:rPr lang="en-US" altLang="ko-KR" sz="2200" dirty="0" smtClean="0"/>
              <a:t>Stanford</a:t>
            </a:r>
          </a:p>
          <a:p>
            <a:r>
              <a:rPr lang="en-US" altLang="ko-KR" sz="2200" dirty="0" err="1" smtClean="0">
                <a:solidFill>
                  <a:srgbClr val="0000FF"/>
                </a:solidFill>
              </a:rPr>
              <a:t>FlowScale</a:t>
            </a:r>
            <a:r>
              <a:rPr lang="en-US" altLang="ko-KR" sz="2200" dirty="0" smtClean="0"/>
              <a:t> : an </a:t>
            </a:r>
            <a:r>
              <a:rPr lang="en-US" altLang="ko-KR" sz="2200" dirty="0" err="1"/>
              <a:t>OpenFlow</a:t>
            </a:r>
            <a:r>
              <a:rPr lang="en-US" altLang="ko-KR" sz="2200" dirty="0"/>
              <a:t> </a:t>
            </a:r>
            <a:r>
              <a:rPr lang="en-US" altLang="ko-KR" sz="2200" dirty="0" smtClean="0"/>
              <a:t>load-balancer</a:t>
            </a:r>
          </a:p>
          <a:p>
            <a:r>
              <a:rPr lang="en-US" altLang="ko-KR" sz="2200" dirty="0" err="1" smtClean="0">
                <a:solidFill>
                  <a:srgbClr val="0000FF"/>
                </a:solidFill>
              </a:rPr>
              <a:t>FlowVisor</a:t>
            </a:r>
            <a:r>
              <a:rPr lang="en-US" altLang="ko-KR" sz="2200" dirty="0" smtClean="0"/>
              <a:t> : </a:t>
            </a:r>
            <a:r>
              <a:rPr lang="en-US" altLang="ko-KR" sz="2400" dirty="0" smtClean="0"/>
              <a:t>a </a:t>
            </a:r>
            <a:r>
              <a:rPr lang="en-US" altLang="ko-KR" sz="2400" dirty="0"/>
              <a:t>special purpose </a:t>
            </a:r>
            <a:r>
              <a:rPr lang="en-US" altLang="ko-KR" sz="2400" dirty="0" err="1"/>
              <a:t>OpenFlow</a:t>
            </a:r>
            <a:r>
              <a:rPr lang="en-US" altLang="ko-KR" sz="2400" dirty="0"/>
              <a:t> controller that acts as a transparent proxy between </a:t>
            </a:r>
            <a:r>
              <a:rPr lang="en-US" altLang="ko-KR" sz="2400" dirty="0" err="1"/>
              <a:t>OpenFlow</a:t>
            </a:r>
            <a:r>
              <a:rPr lang="en-US" altLang="ko-KR" sz="2400" dirty="0"/>
              <a:t> switches and multiple </a:t>
            </a:r>
            <a:r>
              <a:rPr lang="en-US" altLang="ko-KR" sz="2400" dirty="0" err="1"/>
              <a:t>OpenFlow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controllers</a:t>
            </a:r>
          </a:p>
          <a:p>
            <a:r>
              <a:rPr lang="en-US" altLang="ko-KR" sz="2200" dirty="0" smtClean="0">
                <a:hlinkClick r:id="rId3"/>
              </a:rPr>
              <a:t>http</a:t>
            </a:r>
            <a:r>
              <a:rPr lang="en-US" altLang="ko-KR" sz="2200" dirty="0">
                <a:hlinkClick r:id="rId3"/>
              </a:rPr>
              <a:t>://yuba.stanford.edu/~</a:t>
            </a:r>
            <a:r>
              <a:rPr lang="en-US" altLang="ko-KR" sz="2200" dirty="0" smtClean="0">
                <a:hlinkClick r:id="rId3"/>
              </a:rPr>
              <a:t>casado/of-sw.html</a:t>
            </a:r>
            <a:endParaRPr lang="en-US" altLang="ko-KR" sz="2200" dirty="0" smtClean="0"/>
          </a:p>
          <a:p>
            <a:pPr marL="0" indent="0">
              <a:buNone/>
            </a:pPr>
            <a:endParaRPr lang="en-US" altLang="ko-KR" sz="2200" dirty="0" smtClean="0"/>
          </a:p>
          <a:p>
            <a:endParaRPr lang="ko-KR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77369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Video on SDN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Mind the Gap </a:t>
            </a:r>
          </a:p>
          <a:p>
            <a:pPr marL="0" indent="0">
              <a:buNone/>
            </a:pPr>
            <a:r>
              <a:rPr lang="en-US" altLang="ko-KR" dirty="0" smtClean="0"/>
              <a:t>     </a:t>
            </a:r>
            <a:r>
              <a:rPr lang="en-US" altLang="ko-KR" dirty="0" smtClean="0">
                <a:hlinkClick r:id="rId2"/>
              </a:rPr>
              <a:t>http</a:t>
            </a:r>
            <a:r>
              <a:rPr lang="en-US" altLang="ko-KR" dirty="0">
                <a:hlinkClick r:id="rId2"/>
              </a:rPr>
              <a:t>://</a:t>
            </a:r>
            <a:r>
              <a:rPr lang="en-US" altLang="ko-KR" dirty="0" smtClean="0">
                <a:hlinkClick r:id="rId2"/>
              </a:rPr>
              <a:t>www.youtube.com/watch?v=Ho239zpKMwQ</a:t>
            </a:r>
            <a:endParaRPr lang="en-US" altLang="ko-KR" dirty="0" smtClean="0"/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535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제목 5"/>
          <p:cNvSpPr>
            <a:spLocks noGrp="1"/>
          </p:cNvSpPr>
          <p:nvPr>
            <p:ph type="ctrTitle"/>
          </p:nvPr>
        </p:nvSpPr>
        <p:spPr>
          <a:xfrm>
            <a:off x="971600" y="4437112"/>
            <a:ext cx="7772400" cy="92333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r>
              <a:rPr lang="en-US" altLang="ko-KR" sz="6000" dirty="0" smtClean="0">
                <a:solidFill>
                  <a:schemeClr val="bg1"/>
                </a:solidFill>
                <a:latin typeface="BroadwayEngraved BT" pitchFamily="2" charset="0"/>
                <a:ea typeface="Gulim" pitchFamily="50" charset="-127"/>
                <a:cs typeface="Times New Roman" pitchFamily="18" charset="0"/>
              </a:rPr>
              <a:t>Thank you ! </a:t>
            </a:r>
            <a:endParaRPr lang="ko-KR" altLang="en-US" sz="6000" dirty="0" smtClean="0">
              <a:solidFill>
                <a:schemeClr val="bg1"/>
              </a:solidFill>
              <a:latin typeface="BroadwayEngraved BT" pitchFamily="2" charset="0"/>
              <a:ea typeface="Gulim" pitchFamily="50" charset="-127"/>
              <a:cs typeface="Times New Roman" pitchFamily="18" charset="0"/>
            </a:endParaRPr>
          </a:p>
        </p:txBody>
      </p:sp>
      <p:pic>
        <p:nvPicPr>
          <p:cNvPr id="3" name="Picture 3" descr="j017814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4664"/>
            <a:ext cx="3002533" cy="330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8001000" cy="1477328"/>
          </a:xfrm>
        </p:spPr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Rethinking the Networking</a:t>
            </a:r>
          </a:p>
        </p:txBody>
      </p:sp>
      <p:sp>
        <p:nvSpPr>
          <p:cNvPr id="26627" name="Subtitle 5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/>
          <a:lstStyle/>
          <a:p>
            <a:endParaRPr lang="ko-KR" altLang="ko-KR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241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Traditional Computer Networks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2466975" y="1516484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458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341984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1579984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103984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2113384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68675" y="1884784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368675" y="2551534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4624388" y="2365796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273675" y="1789534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111875" y="2494384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9" name="TextBox 31"/>
          <p:cNvSpPr txBox="1">
            <a:spLocks noChangeArrowheads="1"/>
          </p:cNvSpPr>
          <p:nvPr/>
        </p:nvSpPr>
        <p:spPr bwMode="auto">
          <a:xfrm>
            <a:off x="228600" y="2494384"/>
            <a:ext cx="228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sz="2400">
                <a:solidFill>
                  <a:srgbClr val="0000FF"/>
                </a:solidFill>
              </a:rPr>
              <a:t>Data plane:</a:t>
            </a:r>
          </a:p>
          <a:p>
            <a:pPr eaLnBrk="1" hangingPunct="1"/>
            <a:r>
              <a:rPr lang="en-US" altLang="ko-KR" sz="2400"/>
              <a:t>Packet streaming</a:t>
            </a:r>
          </a:p>
        </p:txBody>
      </p:sp>
      <p:sp>
        <p:nvSpPr>
          <p:cNvPr id="24590" name="Rectangle 50"/>
          <p:cNvSpPr>
            <a:spLocks noChangeArrowheads="1"/>
          </p:cNvSpPr>
          <p:nvPr/>
        </p:nvSpPr>
        <p:spPr bwMode="auto">
          <a:xfrm>
            <a:off x="1295400" y="4131097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ko-KR" sz="2800">
                <a:solidFill>
                  <a:srgbClr val="0000FF"/>
                </a:solidFill>
              </a:rPr>
              <a:t>Forward, filter, buffer, mark, </a:t>
            </a:r>
          </a:p>
          <a:p>
            <a:pPr lvl="1"/>
            <a:r>
              <a:rPr lang="en-US" altLang="ko-KR" sz="2800">
                <a:solidFill>
                  <a:srgbClr val="0000FF"/>
                </a:solidFill>
              </a:rPr>
              <a:t>rate-limit, and measure packets</a:t>
            </a:r>
          </a:p>
        </p:txBody>
      </p:sp>
    </p:spTree>
    <p:extLst>
      <p:ext uri="{BB962C8B-B14F-4D97-AF65-F5344CB8AC3E}">
        <p14:creationId xmlns:p14="http://schemas.microsoft.com/office/powerpoint/2010/main" val="8331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Traditional Computer Networks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2466975" y="2308572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662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134072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372072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3896072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2905472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68675" y="2676872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368675" y="3343622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4624388" y="3157884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273675" y="2581622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111875" y="3286472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  <a:endCxn id="26643" idx="1"/>
          </p:cNvCxnSpPr>
          <p:nvPr/>
        </p:nvCxnSpPr>
        <p:spPr bwMode="auto">
          <a:xfrm flipV="1">
            <a:off x="3124200" y="2219672"/>
            <a:ext cx="15240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5105400" y="2219672"/>
            <a:ext cx="2895600" cy="387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3124200" y="3057872"/>
            <a:ext cx="2286000" cy="698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5943600" y="2765772"/>
            <a:ext cx="1981200" cy="901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  <a:endCxn id="26645" idx="0"/>
          </p:cNvCxnSpPr>
          <p:nvPr/>
        </p:nvCxnSpPr>
        <p:spPr bwMode="auto">
          <a:xfrm rot="16200000" flipH="1">
            <a:off x="4610100" y="2562572"/>
            <a:ext cx="1371600" cy="685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42" name="Rounded Rectangle 28"/>
          <p:cNvSpPr>
            <a:spLocks noChangeArrowheads="1"/>
          </p:cNvSpPr>
          <p:nvPr/>
        </p:nvSpPr>
        <p:spPr bwMode="auto">
          <a:xfrm>
            <a:off x="2743200" y="2829272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26643" name="Rounded Rectangle 29"/>
          <p:cNvSpPr>
            <a:spLocks noChangeArrowheads="1"/>
          </p:cNvSpPr>
          <p:nvPr/>
        </p:nvSpPr>
        <p:spPr bwMode="auto">
          <a:xfrm>
            <a:off x="4648200" y="2067272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26644" name="Rounded Rectangle 30"/>
          <p:cNvSpPr>
            <a:spLocks noChangeArrowheads="1"/>
          </p:cNvSpPr>
          <p:nvPr/>
        </p:nvSpPr>
        <p:spPr bwMode="auto">
          <a:xfrm>
            <a:off x="7924800" y="2600672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26645" name="Rounded Rectangle 32"/>
          <p:cNvSpPr>
            <a:spLocks noChangeArrowheads="1"/>
          </p:cNvSpPr>
          <p:nvPr/>
        </p:nvSpPr>
        <p:spPr bwMode="auto">
          <a:xfrm>
            <a:off x="5410200" y="3591272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26646" name="Rectangle 50"/>
          <p:cNvSpPr>
            <a:spLocks noChangeArrowheads="1"/>
          </p:cNvSpPr>
          <p:nvPr/>
        </p:nvSpPr>
        <p:spPr bwMode="auto">
          <a:xfrm>
            <a:off x="1295400" y="4923185"/>
            <a:ext cx="6858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ko-KR" sz="2800">
                <a:solidFill>
                  <a:srgbClr val="FF0000"/>
                </a:solidFill>
              </a:rPr>
              <a:t>Track topology changes, compute routes, install forwarding rules</a:t>
            </a:r>
          </a:p>
        </p:txBody>
      </p:sp>
      <p:sp>
        <p:nvSpPr>
          <p:cNvPr id="26647" name="TextBox 28"/>
          <p:cNvSpPr txBox="1">
            <a:spLocks noChangeArrowheads="1"/>
          </p:cNvSpPr>
          <p:nvPr/>
        </p:nvSpPr>
        <p:spPr bwMode="auto">
          <a:xfrm>
            <a:off x="152400" y="1541810"/>
            <a:ext cx="3962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sz="2400">
                <a:solidFill>
                  <a:srgbClr val="FF0000"/>
                </a:solidFill>
              </a:rPr>
              <a:t>Control plane:</a:t>
            </a:r>
          </a:p>
          <a:p>
            <a:pPr eaLnBrk="1" hangingPunct="1"/>
            <a:r>
              <a:rPr lang="en-US" altLang="ko-KR" sz="2400"/>
              <a:t>Distributed algorithms</a:t>
            </a:r>
          </a:p>
        </p:txBody>
      </p:sp>
    </p:spTree>
    <p:extLst>
      <p:ext uri="{BB962C8B-B14F-4D97-AF65-F5344CB8AC3E}">
        <p14:creationId xmlns:p14="http://schemas.microsoft.com/office/powerpoint/2010/main" val="418526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Traditional Computer Networks</a:t>
            </a:r>
          </a:p>
        </p:txBody>
      </p:sp>
      <p:sp>
        <p:nvSpPr>
          <p:cNvPr id="5" name="Cloud 4"/>
          <p:cNvSpPr>
            <a:spLocks noChangeArrowheads="1"/>
          </p:cNvSpPr>
          <p:nvPr/>
        </p:nvSpPr>
        <p:spPr bwMode="auto">
          <a:xfrm>
            <a:off x="2466975" y="2669828"/>
            <a:ext cx="6372225" cy="2501900"/>
          </a:xfrm>
          <a:custGeom>
            <a:avLst/>
            <a:gdLst>
              <a:gd name="T0" fmla="*/ 6366915 w 43200"/>
              <a:gd name="T1" fmla="*/ 1250950 h 43200"/>
              <a:gd name="T2" fmla="*/ 3186113 w 43200"/>
              <a:gd name="T3" fmla="*/ 2499236 h 43200"/>
              <a:gd name="T4" fmla="*/ 19766 w 43200"/>
              <a:gd name="T5" fmla="*/ 1250950 h 43200"/>
              <a:gd name="T6" fmla="*/ 3186113 w 43200"/>
              <a:gd name="T7" fmla="*/ 143048 h 43200"/>
              <a:gd name="T8" fmla="*/ 0 60000 65536"/>
              <a:gd name="T9" fmla="*/ 1 60000 65536"/>
              <a:gd name="T10" fmla="*/ 2 60000 65536"/>
              <a:gd name="T11" fmla="*/ 3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noFill/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ko-KR" altLang="ko-KR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867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495328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733328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4257328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3266728"/>
            <a:ext cx="9779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368675" y="3038128"/>
            <a:ext cx="1003300" cy="6667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368675" y="3704878"/>
            <a:ext cx="1765300" cy="76200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 rot="16200000" flipH="1">
            <a:off x="4624388" y="3519140"/>
            <a:ext cx="1143000" cy="333375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5273675" y="2942878"/>
            <a:ext cx="2498725" cy="4762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 flipV="1">
            <a:off x="6111875" y="3647728"/>
            <a:ext cx="1612900" cy="819150"/>
          </a:xfrm>
          <a:prstGeom prst="line">
            <a:avLst/>
          </a:prstGeom>
          <a:noFill/>
          <a:ln w="25400">
            <a:solidFill>
              <a:srgbClr val="FBCBA3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Connector 34"/>
          <p:cNvCxnSpPr>
            <a:cxnSpLocks noChangeShapeType="1"/>
            <a:endCxn id="28692" idx="1"/>
          </p:cNvCxnSpPr>
          <p:nvPr/>
        </p:nvCxnSpPr>
        <p:spPr bwMode="auto">
          <a:xfrm flipV="1">
            <a:off x="3124200" y="2580928"/>
            <a:ext cx="1524000" cy="6159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36"/>
          <p:cNvCxnSpPr>
            <a:cxnSpLocks noChangeShapeType="1"/>
          </p:cNvCxnSpPr>
          <p:nvPr/>
        </p:nvCxnSpPr>
        <p:spPr bwMode="auto">
          <a:xfrm>
            <a:off x="5105400" y="2580928"/>
            <a:ext cx="2895600" cy="38735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3124200" y="3419128"/>
            <a:ext cx="2286000" cy="6985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 flipV="1">
            <a:off x="5943600" y="3127028"/>
            <a:ext cx="1981200" cy="9017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Connector 42"/>
          <p:cNvCxnSpPr>
            <a:cxnSpLocks noChangeShapeType="1"/>
            <a:endCxn id="28694" idx="0"/>
          </p:cNvCxnSpPr>
          <p:nvPr/>
        </p:nvCxnSpPr>
        <p:spPr bwMode="auto">
          <a:xfrm rot="16200000" flipH="1">
            <a:off x="4610100" y="2923828"/>
            <a:ext cx="1371600" cy="68580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690" name="Picture 10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980728"/>
            <a:ext cx="1357313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1" name="Rounded Rectangle 28"/>
          <p:cNvSpPr>
            <a:spLocks noChangeArrowheads="1"/>
          </p:cNvSpPr>
          <p:nvPr/>
        </p:nvSpPr>
        <p:spPr bwMode="auto">
          <a:xfrm>
            <a:off x="2743200" y="3190528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28692" name="Rounded Rectangle 29"/>
          <p:cNvSpPr>
            <a:spLocks noChangeArrowheads="1"/>
          </p:cNvSpPr>
          <p:nvPr/>
        </p:nvSpPr>
        <p:spPr bwMode="auto">
          <a:xfrm>
            <a:off x="4648200" y="2428528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28693" name="Rounded Rectangle 30"/>
          <p:cNvSpPr>
            <a:spLocks noChangeArrowheads="1"/>
          </p:cNvSpPr>
          <p:nvPr/>
        </p:nvSpPr>
        <p:spPr bwMode="auto">
          <a:xfrm>
            <a:off x="7924800" y="2961928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sp>
        <p:nvSpPr>
          <p:cNvPr id="28694" name="Rounded Rectangle 32"/>
          <p:cNvSpPr>
            <a:spLocks noChangeArrowheads="1"/>
          </p:cNvSpPr>
          <p:nvPr/>
        </p:nvSpPr>
        <p:spPr bwMode="auto">
          <a:xfrm>
            <a:off x="5410200" y="3952528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ko-KR" altLang="ko-KR"/>
          </a:p>
        </p:txBody>
      </p:sp>
      <p:cxnSp>
        <p:nvCxnSpPr>
          <p:cNvPr id="44" name="Straight Connector 43"/>
          <p:cNvCxnSpPr/>
          <p:nvPr/>
        </p:nvCxnSpPr>
        <p:spPr bwMode="auto">
          <a:xfrm rot="10800000" flipV="1">
            <a:off x="5029200" y="1579216"/>
            <a:ext cx="1371600" cy="849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>
            <a:endCxn id="28694" idx="0"/>
          </p:cNvCxnSpPr>
          <p:nvPr/>
        </p:nvCxnSpPr>
        <p:spPr bwMode="auto">
          <a:xfrm rot="10800000" flipV="1">
            <a:off x="5638800" y="1579216"/>
            <a:ext cx="762000" cy="2373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8693" idx="0"/>
          </p:cNvCxnSpPr>
          <p:nvPr/>
        </p:nvCxnSpPr>
        <p:spPr bwMode="auto">
          <a:xfrm rot="10800000" flipH="1" flipV="1">
            <a:off x="6400800" y="1579216"/>
            <a:ext cx="1752600" cy="13827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endCxn id="28691" idx="0"/>
          </p:cNvCxnSpPr>
          <p:nvPr/>
        </p:nvCxnSpPr>
        <p:spPr bwMode="auto">
          <a:xfrm rot="10800000" flipV="1">
            <a:off x="2971800" y="1579216"/>
            <a:ext cx="3429000" cy="1611312"/>
          </a:xfrm>
          <a:prstGeom prst="line">
            <a:avLst/>
          </a:prstGeom>
          <a:noFill/>
          <a:ln w="63500" cap="flat" cmpd="sng" algn="ctr">
            <a:solidFill>
              <a:schemeClr val="accent6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Rectangle 50"/>
          <p:cNvSpPr/>
          <p:nvPr/>
        </p:nvSpPr>
        <p:spPr>
          <a:xfrm>
            <a:off x="1295400" y="5284441"/>
            <a:ext cx="6858000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itchFamily="34" charset="0"/>
                <a:ea typeface="+mn-ea"/>
              </a:rPr>
              <a:t>Collect measurements and configure the equipment</a:t>
            </a:r>
          </a:p>
        </p:txBody>
      </p:sp>
      <p:sp>
        <p:nvSpPr>
          <p:cNvPr id="28700" name="TextBox 28"/>
          <p:cNvSpPr txBox="1">
            <a:spLocks noChangeArrowheads="1"/>
          </p:cNvSpPr>
          <p:nvPr/>
        </p:nvSpPr>
        <p:spPr bwMode="auto">
          <a:xfrm>
            <a:off x="288925" y="980728"/>
            <a:ext cx="3962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pitchFamily="1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ko-KR" sz="2400" dirty="0">
                <a:solidFill>
                  <a:srgbClr val="BB7141"/>
                </a:solidFill>
                <a:latin typeface="Gill Sans MT" pitchFamily="34" charset="0"/>
              </a:rPr>
              <a:t>Management plane:</a:t>
            </a:r>
          </a:p>
          <a:p>
            <a:pPr eaLnBrk="1" hangingPunct="1"/>
            <a:r>
              <a:rPr lang="en-US" altLang="ko-KR" sz="2400" dirty="0">
                <a:latin typeface="Gill Sans MT" pitchFamily="34" charset="0"/>
              </a:rPr>
              <a:t>     Human time scale</a:t>
            </a:r>
          </a:p>
        </p:txBody>
      </p:sp>
    </p:spTree>
    <p:extLst>
      <p:ext uri="{BB962C8B-B14F-4D97-AF65-F5344CB8AC3E}">
        <p14:creationId xmlns:p14="http://schemas.microsoft.com/office/powerpoint/2010/main" val="29254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ＭＳ Ｐゴシック" pitchFamily="34" charset="-128"/>
              </a:rPr>
              <a:t>Death to the Control Plane!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ea typeface="ＭＳ Ｐゴシック" pitchFamily="34" charset="-128"/>
              </a:rPr>
              <a:t>Simpler management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No need to “invert” control-plane operations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Faster pace of innovation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Less dependence on vendors and standards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Easier interoperability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Compatibility only in “wire” protocols!!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Simpler, cheaper equipment</a:t>
            </a:r>
          </a:p>
          <a:p>
            <a:pPr lvl="1"/>
            <a:r>
              <a:rPr lang="en-US" altLang="ko-KR" dirty="0" smtClean="0">
                <a:ea typeface="ＭＳ Ｐゴシック" pitchFamily="34" charset="-128"/>
              </a:rPr>
              <a:t>Minimal software</a:t>
            </a:r>
          </a:p>
          <a:p>
            <a:endParaRPr lang="en-US" altLang="ko-KR" dirty="0" smtClean="0">
              <a:ea typeface="ＭＳ Ｐゴシック" pitchFamily="34" charset="-128"/>
            </a:endParaRPr>
          </a:p>
        </p:txBody>
      </p:sp>
      <p:pic>
        <p:nvPicPr>
          <p:cNvPr id="30724" name="Picture 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257800"/>
            <a:ext cx="17843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ounded Rectangle 5"/>
          <p:cNvSpPr>
            <a:spLocks noChangeArrowheads="1"/>
          </p:cNvSpPr>
          <p:nvPr/>
        </p:nvSpPr>
        <p:spPr bwMode="auto">
          <a:xfrm>
            <a:off x="7391400" y="4724400"/>
            <a:ext cx="641350" cy="55562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14734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연구소20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연구소2004">
      <a:majorFont>
        <a:latin typeface="HY헤드라인M"/>
        <a:ea typeface="HY헤드라인M"/>
        <a:cs typeface=""/>
      </a:majorFont>
      <a:minorFont>
        <a:latin typeface="Book Antiqua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연구소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연구소20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연구소20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연구소2004</Template>
  <TotalTime>76005</TotalTime>
  <Words>1917</Words>
  <Application>Microsoft Office PowerPoint</Application>
  <PresentationFormat>화면 슬라이드 쇼(4:3)</PresentationFormat>
  <Paragraphs>442</Paragraphs>
  <Slides>46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46</vt:i4>
      </vt:variant>
    </vt:vector>
  </HeadingPairs>
  <TitlesOfParts>
    <vt:vector size="47" baseType="lpstr">
      <vt:lpstr>연구소2004</vt:lpstr>
      <vt:lpstr>Introduction to Software Defined Network (SDN)</vt:lpstr>
      <vt:lpstr>The Internet: A Remarkable Story</vt:lpstr>
      <vt:lpstr>Inside the ‘Net: A Different Story…</vt:lpstr>
      <vt:lpstr>Networks are Hard to Manage</vt:lpstr>
      <vt:lpstr>Rethinking the Networking</vt:lpstr>
      <vt:lpstr>Traditional Computer Networks</vt:lpstr>
      <vt:lpstr>Traditional Computer Networks</vt:lpstr>
      <vt:lpstr>Traditional Computer Networks</vt:lpstr>
      <vt:lpstr>Death to the Control Plane!</vt:lpstr>
      <vt:lpstr>Open Networking Foundation on SDN</vt:lpstr>
      <vt:lpstr>Software Defined Networking (SDN)</vt:lpstr>
      <vt:lpstr>OpenFlow Networks</vt:lpstr>
      <vt:lpstr>Data-Plane: Simple Packet Handling</vt:lpstr>
      <vt:lpstr>Unifies Different Kinds of Boxes</vt:lpstr>
      <vt:lpstr>Controller: Programmability</vt:lpstr>
      <vt:lpstr>Example OpenFlow Applications</vt:lpstr>
      <vt:lpstr>E.g.: Dynamic Access Control</vt:lpstr>
      <vt:lpstr>E.g.: Seamless Mobility/Migration</vt:lpstr>
      <vt:lpstr>E.g.: Server Load Balancing</vt:lpstr>
      <vt:lpstr>E.g.: Network Virtualization</vt:lpstr>
      <vt:lpstr>OpenFlow in the Wild</vt:lpstr>
      <vt:lpstr>A Helpful Analogy</vt:lpstr>
      <vt:lpstr>Mainframes</vt:lpstr>
      <vt:lpstr>Routers/Switches</vt:lpstr>
      <vt:lpstr>Challenges</vt:lpstr>
      <vt:lpstr>Heterogeneous Switches</vt:lpstr>
      <vt:lpstr>Controller Delay and Overhead</vt:lpstr>
      <vt:lpstr>Distributed Controller</vt:lpstr>
      <vt:lpstr>Testing and Debugging</vt:lpstr>
      <vt:lpstr>Programming Abstractions</vt:lpstr>
      <vt:lpstr>Standardization Issues</vt:lpstr>
      <vt:lpstr>Standardization in ONF</vt:lpstr>
      <vt:lpstr>Standardization of IETF</vt:lpstr>
      <vt:lpstr>  I2RS(IRS) @ IETF</vt:lpstr>
      <vt:lpstr>Standardization in ITU-T</vt:lpstr>
      <vt:lpstr>ETSI NFV ISG</vt:lpstr>
      <vt:lpstr>What is Network Function Virtualization</vt:lpstr>
      <vt:lpstr>Virtualization,Cloud and SDN</vt:lpstr>
      <vt:lpstr>Tiers in SDN</vt:lpstr>
      <vt:lpstr>SDN Use Cases</vt:lpstr>
      <vt:lpstr>HP Delivers SDN to Achieve Agility</vt:lpstr>
      <vt:lpstr>HP Delivers SDN to Achieve Agility</vt:lpstr>
      <vt:lpstr>References</vt:lpstr>
      <vt:lpstr>Open Source SDN Projects</vt:lpstr>
      <vt:lpstr>Video on SDN</vt:lpstr>
      <vt:lpstr>Thank you ! </vt:lpstr>
    </vt:vector>
  </TitlesOfParts>
  <Company>HPi System Lab.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 Power Supply</dc:title>
  <dc:creator>Pentium4</dc:creator>
  <cp:lastModifiedBy>CS Hong</cp:lastModifiedBy>
  <cp:revision>4399</cp:revision>
  <cp:lastPrinted>2012-01-06T06:25:24Z</cp:lastPrinted>
  <dcterms:created xsi:type="dcterms:W3CDTF">2004-06-29T00:41:26Z</dcterms:created>
  <dcterms:modified xsi:type="dcterms:W3CDTF">2013-04-08T16:59:09Z</dcterms:modified>
</cp:coreProperties>
</file>