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7" r:id="rId2"/>
    <p:sldId id="258" r:id="rId3"/>
    <p:sldId id="259" r:id="rId4"/>
    <p:sldId id="260" r:id="rId5"/>
    <p:sldId id="261" r:id="rId6"/>
    <p:sldId id="262" r:id="rId7"/>
    <p:sldId id="263" r:id="rId8"/>
    <p:sldId id="264" r:id="rId9"/>
    <p:sldId id="274" r:id="rId10"/>
    <p:sldId id="275" r:id="rId11"/>
    <p:sldId id="276" r:id="rId12"/>
    <p:sldId id="277" r:id="rId13"/>
    <p:sldId id="278" r:id="rId14"/>
    <p:sldId id="265" r:id="rId15"/>
    <p:sldId id="266" r:id="rId16"/>
    <p:sldId id="267" r:id="rId17"/>
    <p:sldId id="268" r:id="rId18"/>
    <p:sldId id="269" r:id="rId19"/>
    <p:sldId id="270" r:id="rId20"/>
    <p:sldId id="271" r:id="rId21"/>
    <p:sldId id="272" r:id="rId22"/>
    <p:sldId id="279" r:id="rId23"/>
    <p:sldId id="281" r:id="rId24"/>
    <p:sldId id="282" r:id="rId25"/>
    <p:sldId id="283" r:id="rId26"/>
    <p:sldId id="284" r:id="rId27"/>
    <p:sldId id="285" r:id="rId28"/>
    <p:sldId id="286" r:id="rId29"/>
    <p:sldId id="287" r:id="rId30"/>
    <p:sldId id="288" r:id="rId31"/>
    <p:sldId id="301" r:id="rId32"/>
    <p:sldId id="302" r:id="rId33"/>
    <p:sldId id="303" r:id="rId34"/>
    <p:sldId id="304" r:id="rId35"/>
    <p:sldId id="305" r:id="rId36"/>
    <p:sldId id="306" r:id="rId37"/>
    <p:sldId id="307" r:id="rId38"/>
    <p:sldId id="311" r:id="rId39"/>
    <p:sldId id="295" r:id="rId40"/>
    <p:sldId id="296" r:id="rId41"/>
    <p:sldId id="297" r:id="rId42"/>
    <p:sldId id="299"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6" r:id="rId56"/>
    <p:sldId id="330" r:id="rId57"/>
    <p:sldId id="331" r:id="rId58"/>
    <p:sldId id="332" r:id="rId59"/>
    <p:sldId id="335" r:id="rId60"/>
    <p:sldId id="336" r:id="rId61"/>
    <p:sldId id="337" r:id="rId62"/>
    <p:sldId id="338" r:id="rId63"/>
    <p:sldId id="339" r:id="rId64"/>
    <p:sldId id="340" r:id="rId65"/>
    <p:sldId id="341" r:id="rId66"/>
    <p:sldId id="344" r:id="rId67"/>
    <p:sldId id="347" r:id="rId68"/>
    <p:sldId id="358" r:id="rId69"/>
    <p:sldId id="359" r:id="rId70"/>
    <p:sldId id="360" r:id="rId71"/>
    <p:sldId id="361" r:id="rId72"/>
    <p:sldId id="362" r:id="rId73"/>
    <p:sldId id="363" r:id="rId74"/>
    <p:sldId id="364" r:id="rId75"/>
    <p:sldId id="365" r:id="rId76"/>
    <p:sldId id="366" r:id="rId77"/>
    <p:sldId id="367" r:id="rId78"/>
    <p:sldId id="368" r:id="rId79"/>
    <p:sldId id="369" r:id="rId80"/>
    <p:sldId id="354" r:id="rId81"/>
    <p:sldId id="355" r:id="rId82"/>
    <p:sldId id="356" r:id="rId83"/>
    <p:sldId id="357" r:id="rId84"/>
    <p:sldId id="300" r:id="rId85"/>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84"/>
      </p:cViewPr>
      <p:guideLst>
        <p:guide orient="horz" pos="2160"/>
        <p:guide pos="2880"/>
      </p:guideLst>
    </p:cSldViewPr>
  </p:slideViewPr>
  <p:notesTextViewPr>
    <p:cViewPr>
      <p:scale>
        <a:sx n="1" d="1"/>
        <a:sy n="1" d="1"/>
      </p:scale>
      <p:origin x="0" y="0"/>
    </p:cViewPr>
  </p:notesTextViewPr>
  <p:sorterViewPr>
    <p:cViewPr>
      <p:scale>
        <a:sx n="100" d="100"/>
        <a:sy n="100" d="100"/>
      </p:scale>
      <p:origin x="0" y="132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7E10F-0113-496F-BF2C-8974898F4E24}" type="doc">
      <dgm:prSet loTypeId="urn:microsoft.com/office/officeart/2005/8/layout/hProcess11" loCatId="process" qsTypeId="urn:microsoft.com/office/officeart/2005/8/quickstyle/simple5" qsCatId="simple" csTypeId="urn:microsoft.com/office/officeart/2005/8/colors/colorful1" csCatId="colorful" phldr="1"/>
      <dgm:spPr/>
    </dgm:pt>
    <dgm:pt modelId="{443DEB06-9A5B-4AAE-BDBF-5F0FBE1EB31C}">
      <dgm:prSet phldrT="[Text]" custT="1"/>
      <dgm:spPr/>
      <dgm:t>
        <a:bodyPr anchor="t"/>
        <a:lstStyle/>
        <a:p>
          <a:pPr>
            <a:lnSpc>
              <a:spcPct val="90000"/>
            </a:lnSpc>
          </a:pPr>
          <a:r>
            <a:rPr lang="en-US" sz="1400" dirty="0" smtClean="0"/>
            <a:t>1950</a:t>
          </a:r>
        </a:p>
        <a:p>
          <a:pPr>
            <a:lnSpc>
              <a:spcPct val="100000"/>
            </a:lnSpc>
          </a:pPr>
          <a:r>
            <a:rPr lang="en-US" sz="1400" dirty="0" smtClean="0"/>
            <a:t>Early networks was developed for military used</a:t>
          </a:r>
          <a:endParaRPr lang="en-GB" sz="1400" dirty="0"/>
        </a:p>
      </dgm:t>
    </dgm:pt>
    <dgm:pt modelId="{C019AAF8-7BD7-4757-8DAC-E1F933B7EE96}" type="parTrans" cxnId="{1C45E0ED-7F47-4431-9971-D788E6B89AF5}">
      <dgm:prSet/>
      <dgm:spPr/>
      <dgm:t>
        <a:bodyPr/>
        <a:lstStyle/>
        <a:p>
          <a:endParaRPr lang="en-GB"/>
        </a:p>
      </dgm:t>
    </dgm:pt>
    <dgm:pt modelId="{D92F680D-FE96-4B8F-9A0F-67E2BC64FB65}" type="sibTrans" cxnId="{1C45E0ED-7F47-4431-9971-D788E6B89AF5}">
      <dgm:prSet/>
      <dgm:spPr/>
      <dgm:t>
        <a:bodyPr/>
        <a:lstStyle/>
        <a:p>
          <a:endParaRPr lang="en-GB"/>
        </a:p>
      </dgm:t>
    </dgm:pt>
    <dgm:pt modelId="{EB63D5A7-6E69-4AFC-B33B-E94258257F4C}">
      <dgm:prSet phldrT="[Text]" custT="1"/>
      <dgm:spPr/>
      <dgm:t>
        <a:bodyPr/>
        <a:lstStyle/>
        <a:p>
          <a:r>
            <a:rPr lang="en-US" sz="1200" dirty="0" smtClean="0"/>
            <a:t>1960</a:t>
          </a:r>
        </a:p>
        <a:p>
          <a:r>
            <a:rPr lang="en-US" sz="1200" dirty="0" smtClean="0"/>
            <a:t>The commercial airline reservation SABRE went online with two connected mainframes.</a:t>
          </a:r>
          <a:endParaRPr lang="en-GB" sz="1200" dirty="0"/>
        </a:p>
      </dgm:t>
    </dgm:pt>
    <dgm:pt modelId="{2DAE748F-86A3-4B1B-B2E9-0DA43B510054}" type="parTrans" cxnId="{694EBD9E-99B6-4496-AFB0-A9DFA8301B85}">
      <dgm:prSet/>
      <dgm:spPr/>
      <dgm:t>
        <a:bodyPr/>
        <a:lstStyle/>
        <a:p>
          <a:endParaRPr lang="en-GB"/>
        </a:p>
      </dgm:t>
    </dgm:pt>
    <dgm:pt modelId="{B1CA4C3D-5621-4235-87D2-2FBE884E18EC}" type="sibTrans" cxnId="{694EBD9E-99B6-4496-AFB0-A9DFA8301B85}">
      <dgm:prSet/>
      <dgm:spPr/>
      <dgm:t>
        <a:bodyPr/>
        <a:lstStyle/>
        <a:p>
          <a:endParaRPr lang="en-GB"/>
        </a:p>
      </dgm:t>
    </dgm:pt>
    <dgm:pt modelId="{C9133866-9E3D-4644-BF65-84131E9F60A0}">
      <dgm:prSet phldrT="[Text]" custT="1"/>
      <dgm:spPr/>
      <dgm:t>
        <a:bodyPr/>
        <a:lstStyle/>
        <a:p>
          <a:r>
            <a:rPr lang="en-US" sz="1200" dirty="0" smtClean="0"/>
            <a:t>1964</a:t>
          </a:r>
          <a:br>
            <a:rPr lang="en-US" sz="1200" dirty="0" smtClean="0"/>
          </a:br>
          <a:r>
            <a:rPr lang="en-US" sz="1200" dirty="0" smtClean="0"/>
            <a:t>Invention of Dartmouth Time Sharing System for distributed users of large computer systems.</a:t>
          </a:r>
          <a:endParaRPr lang="en-GB" sz="1200" dirty="0"/>
        </a:p>
      </dgm:t>
    </dgm:pt>
    <dgm:pt modelId="{7342B38E-3702-40A5-9913-AC48FDC595A2}" type="parTrans" cxnId="{C978279C-B258-412D-90F9-007CEA271C5A}">
      <dgm:prSet/>
      <dgm:spPr/>
      <dgm:t>
        <a:bodyPr/>
        <a:lstStyle/>
        <a:p>
          <a:endParaRPr lang="en-GB"/>
        </a:p>
      </dgm:t>
    </dgm:pt>
    <dgm:pt modelId="{639A2A8C-8B6E-4583-8684-DE8997F45CFB}" type="sibTrans" cxnId="{C978279C-B258-412D-90F9-007CEA271C5A}">
      <dgm:prSet/>
      <dgm:spPr/>
      <dgm:t>
        <a:bodyPr/>
        <a:lstStyle/>
        <a:p>
          <a:endParaRPr lang="en-GB"/>
        </a:p>
      </dgm:t>
    </dgm:pt>
    <dgm:pt modelId="{193AEC24-5BD8-4366-881B-30D357C486B3}">
      <dgm:prSet phldrT="[Text]" custT="1"/>
      <dgm:spPr/>
      <dgm:t>
        <a:bodyPr/>
        <a:lstStyle/>
        <a:p>
          <a:r>
            <a:rPr lang="en-US" sz="1200" dirty="0" smtClean="0"/>
            <a:t>Through the 1960s</a:t>
          </a:r>
          <a:br>
            <a:rPr lang="en-US" sz="1200" dirty="0" smtClean="0"/>
          </a:br>
          <a:r>
            <a:rPr lang="en-GB" sz="1200" dirty="0" smtClean="0"/>
            <a:t>network systems that used packets to transfer information between computers over a network.</a:t>
          </a:r>
          <a:endParaRPr lang="en-GB" sz="1200" dirty="0"/>
        </a:p>
      </dgm:t>
    </dgm:pt>
    <dgm:pt modelId="{E0F2D710-7BAB-432D-B6A2-9BB4DDA963A2}" type="parTrans" cxnId="{B1B7C6D3-5C9D-45EA-879C-C5D91BF27AAA}">
      <dgm:prSet/>
      <dgm:spPr/>
      <dgm:t>
        <a:bodyPr/>
        <a:lstStyle/>
        <a:p>
          <a:endParaRPr lang="en-GB"/>
        </a:p>
      </dgm:t>
    </dgm:pt>
    <dgm:pt modelId="{182DC6A9-D0D5-4C16-B09A-9CC8BA67C871}" type="sibTrans" cxnId="{B1B7C6D3-5C9D-45EA-879C-C5D91BF27AAA}">
      <dgm:prSet/>
      <dgm:spPr/>
      <dgm:t>
        <a:bodyPr/>
        <a:lstStyle/>
        <a:p>
          <a:endParaRPr lang="en-GB"/>
        </a:p>
      </dgm:t>
    </dgm:pt>
    <dgm:pt modelId="{ECABD35F-1CD1-4ED5-9D1D-6120A98A790E}">
      <dgm:prSet custT="1"/>
      <dgm:spPr/>
      <dgm:t>
        <a:bodyPr/>
        <a:lstStyle/>
        <a:p>
          <a:r>
            <a:rPr lang="en-US" sz="1600" dirty="0" smtClean="0"/>
            <a:t>1962</a:t>
          </a:r>
          <a:br>
            <a:rPr lang="en-US" sz="1600" dirty="0" smtClean="0"/>
          </a:br>
          <a:r>
            <a:rPr lang="en-US" sz="1600" dirty="0" smtClean="0"/>
            <a:t>ARPA was launched for public</a:t>
          </a:r>
          <a:endParaRPr lang="en-GB" sz="1600" dirty="0"/>
        </a:p>
      </dgm:t>
    </dgm:pt>
    <dgm:pt modelId="{2817E7B8-799B-4B97-82B7-C60E5BAAC5CF}" type="parTrans" cxnId="{6665FC80-AA4D-4A5A-B0E7-7AB150852B23}">
      <dgm:prSet/>
      <dgm:spPr/>
      <dgm:t>
        <a:bodyPr/>
        <a:lstStyle/>
        <a:p>
          <a:endParaRPr lang="en-GB"/>
        </a:p>
      </dgm:t>
    </dgm:pt>
    <dgm:pt modelId="{D65C2ABB-1746-4AF4-8B34-6DB03A516C53}" type="sibTrans" cxnId="{6665FC80-AA4D-4A5A-B0E7-7AB150852B23}">
      <dgm:prSet/>
      <dgm:spPr/>
      <dgm:t>
        <a:bodyPr/>
        <a:lstStyle/>
        <a:p>
          <a:endParaRPr lang="en-GB"/>
        </a:p>
      </dgm:t>
    </dgm:pt>
    <dgm:pt modelId="{7A74A79F-7979-4912-AF7A-8EE491EDFB22}" type="pres">
      <dgm:prSet presAssocID="{46D7E10F-0113-496F-BF2C-8974898F4E24}" presName="Name0" presStyleCnt="0">
        <dgm:presLayoutVars>
          <dgm:dir/>
          <dgm:resizeHandles val="exact"/>
        </dgm:presLayoutVars>
      </dgm:prSet>
      <dgm:spPr/>
    </dgm:pt>
    <dgm:pt modelId="{88245985-D3BB-446B-9522-C65F3CC9F7EE}" type="pres">
      <dgm:prSet presAssocID="{46D7E10F-0113-496F-BF2C-8974898F4E24}" presName="arrow" presStyleLbl="bgShp" presStyleIdx="0" presStyleCnt="1"/>
      <dgm:spPr/>
    </dgm:pt>
    <dgm:pt modelId="{EEEB4E87-3532-435B-934D-261C984D960D}" type="pres">
      <dgm:prSet presAssocID="{46D7E10F-0113-496F-BF2C-8974898F4E24}" presName="points" presStyleCnt="0"/>
      <dgm:spPr/>
    </dgm:pt>
    <dgm:pt modelId="{3180FE89-F56F-4585-803D-977B1ABEB65D}" type="pres">
      <dgm:prSet presAssocID="{443DEB06-9A5B-4AAE-BDBF-5F0FBE1EB31C}" presName="compositeA" presStyleCnt="0"/>
      <dgm:spPr/>
    </dgm:pt>
    <dgm:pt modelId="{900A78AD-B081-4F08-A37D-1B4603DA522B}" type="pres">
      <dgm:prSet presAssocID="{443DEB06-9A5B-4AAE-BDBF-5F0FBE1EB31C}" presName="textA" presStyleLbl="revTx" presStyleIdx="0" presStyleCnt="5" custScaleY="96124">
        <dgm:presLayoutVars>
          <dgm:bulletEnabled val="1"/>
        </dgm:presLayoutVars>
      </dgm:prSet>
      <dgm:spPr/>
      <dgm:t>
        <a:bodyPr/>
        <a:lstStyle/>
        <a:p>
          <a:endParaRPr lang="en-GB"/>
        </a:p>
      </dgm:t>
    </dgm:pt>
    <dgm:pt modelId="{6EAE039D-8552-4A46-9405-EFE70556490F}" type="pres">
      <dgm:prSet presAssocID="{443DEB06-9A5B-4AAE-BDBF-5F0FBE1EB31C}" presName="circleA" presStyleLbl="node1" presStyleIdx="0" presStyleCnt="5"/>
      <dgm:spPr/>
    </dgm:pt>
    <dgm:pt modelId="{5E7022D8-259C-45BB-9D55-1C0001152052}" type="pres">
      <dgm:prSet presAssocID="{443DEB06-9A5B-4AAE-BDBF-5F0FBE1EB31C}" presName="spaceA" presStyleCnt="0"/>
      <dgm:spPr/>
    </dgm:pt>
    <dgm:pt modelId="{3EF3BF9E-4A01-4411-847D-066471024FE2}" type="pres">
      <dgm:prSet presAssocID="{D92F680D-FE96-4B8F-9A0F-67E2BC64FB65}" presName="space" presStyleCnt="0"/>
      <dgm:spPr/>
    </dgm:pt>
    <dgm:pt modelId="{204DA5BB-EEAF-47F7-A36C-F63087892156}" type="pres">
      <dgm:prSet presAssocID="{EB63D5A7-6E69-4AFC-B33B-E94258257F4C}" presName="compositeB" presStyleCnt="0"/>
      <dgm:spPr/>
    </dgm:pt>
    <dgm:pt modelId="{5F3928BE-FD82-4B0C-81AA-E046FB1CC0D6}" type="pres">
      <dgm:prSet presAssocID="{EB63D5A7-6E69-4AFC-B33B-E94258257F4C}" presName="textB" presStyleLbl="revTx" presStyleIdx="1" presStyleCnt="5">
        <dgm:presLayoutVars>
          <dgm:bulletEnabled val="1"/>
        </dgm:presLayoutVars>
      </dgm:prSet>
      <dgm:spPr/>
      <dgm:t>
        <a:bodyPr/>
        <a:lstStyle/>
        <a:p>
          <a:endParaRPr lang="en-GB"/>
        </a:p>
      </dgm:t>
    </dgm:pt>
    <dgm:pt modelId="{A9078568-7A24-43D4-8CF0-22D1020C27F3}" type="pres">
      <dgm:prSet presAssocID="{EB63D5A7-6E69-4AFC-B33B-E94258257F4C}" presName="circleB" presStyleLbl="node1" presStyleIdx="1" presStyleCnt="5"/>
      <dgm:spPr/>
    </dgm:pt>
    <dgm:pt modelId="{72CCF01E-9FBE-424E-8E01-26B630D6BAD6}" type="pres">
      <dgm:prSet presAssocID="{EB63D5A7-6E69-4AFC-B33B-E94258257F4C}" presName="spaceB" presStyleCnt="0"/>
      <dgm:spPr/>
    </dgm:pt>
    <dgm:pt modelId="{5D702783-DAAF-4C7A-9245-3244C88A4571}" type="pres">
      <dgm:prSet presAssocID="{B1CA4C3D-5621-4235-87D2-2FBE884E18EC}" presName="space" presStyleCnt="0"/>
      <dgm:spPr/>
    </dgm:pt>
    <dgm:pt modelId="{3A9261EB-CFC6-4767-AF0C-5045DDE6ADDC}" type="pres">
      <dgm:prSet presAssocID="{ECABD35F-1CD1-4ED5-9D1D-6120A98A790E}" presName="compositeA" presStyleCnt="0"/>
      <dgm:spPr/>
    </dgm:pt>
    <dgm:pt modelId="{0CEE5276-E73B-44AB-9D7F-45C6627F7504}" type="pres">
      <dgm:prSet presAssocID="{ECABD35F-1CD1-4ED5-9D1D-6120A98A790E}" presName="textA" presStyleLbl="revTx" presStyleIdx="2" presStyleCnt="5">
        <dgm:presLayoutVars>
          <dgm:bulletEnabled val="1"/>
        </dgm:presLayoutVars>
      </dgm:prSet>
      <dgm:spPr/>
      <dgm:t>
        <a:bodyPr/>
        <a:lstStyle/>
        <a:p>
          <a:endParaRPr lang="en-GB"/>
        </a:p>
      </dgm:t>
    </dgm:pt>
    <dgm:pt modelId="{6914782E-0525-4EEF-AA77-259EF5590E03}" type="pres">
      <dgm:prSet presAssocID="{ECABD35F-1CD1-4ED5-9D1D-6120A98A790E}" presName="circleA" presStyleLbl="node1" presStyleIdx="2" presStyleCnt="5"/>
      <dgm:spPr/>
    </dgm:pt>
    <dgm:pt modelId="{03B87896-CE58-4B9F-8D88-BD5EFEFE1859}" type="pres">
      <dgm:prSet presAssocID="{ECABD35F-1CD1-4ED5-9D1D-6120A98A790E}" presName="spaceA" presStyleCnt="0"/>
      <dgm:spPr/>
    </dgm:pt>
    <dgm:pt modelId="{CA24A777-1867-4CE5-83A8-6DECF86C9ABE}" type="pres">
      <dgm:prSet presAssocID="{D65C2ABB-1746-4AF4-8B34-6DB03A516C53}" presName="space" presStyleCnt="0"/>
      <dgm:spPr/>
    </dgm:pt>
    <dgm:pt modelId="{DE71EEE2-56F6-4291-9E1E-B55687EE7829}" type="pres">
      <dgm:prSet presAssocID="{C9133866-9E3D-4644-BF65-84131E9F60A0}" presName="compositeB" presStyleCnt="0"/>
      <dgm:spPr/>
    </dgm:pt>
    <dgm:pt modelId="{7D6FF7AD-4878-4973-9D46-B496FA74EA86}" type="pres">
      <dgm:prSet presAssocID="{C9133866-9E3D-4644-BF65-84131E9F60A0}" presName="textB" presStyleLbl="revTx" presStyleIdx="3" presStyleCnt="5">
        <dgm:presLayoutVars>
          <dgm:bulletEnabled val="1"/>
        </dgm:presLayoutVars>
      </dgm:prSet>
      <dgm:spPr/>
      <dgm:t>
        <a:bodyPr/>
        <a:lstStyle/>
        <a:p>
          <a:endParaRPr lang="en-GB"/>
        </a:p>
      </dgm:t>
    </dgm:pt>
    <dgm:pt modelId="{3D758017-114A-4B1B-81A7-F28AC443E7A0}" type="pres">
      <dgm:prSet presAssocID="{C9133866-9E3D-4644-BF65-84131E9F60A0}" presName="circleB" presStyleLbl="node1" presStyleIdx="3" presStyleCnt="5"/>
      <dgm:spPr/>
    </dgm:pt>
    <dgm:pt modelId="{528C4182-08E8-4109-96DA-A65D97142258}" type="pres">
      <dgm:prSet presAssocID="{C9133866-9E3D-4644-BF65-84131E9F60A0}" presName="spaceB" presStyleCnt="0"/>
      <dgm:spPr/>
    </dgm:pt>
    <dgm:pt modelId="{EFC235B3-386B-4D28-8A61-15C8A256DA43}" type="pres">
      <dgm:prSet presAssocID="{639A2A8C-8B6E-4583-8684-DE8997F45CFB}" presName="space" presStyleCnt="0"/>
      <dgm:spPr/>
    </dgm:pt>
    <dgm:pt modelId="{E5AC679B-B941-4C6F-84A9-9DFD20CA3181}" type="pres">
      <dgm:prSet presAssocID="{193AEC24-5BD8-4366-881B-30D357C486B3}" presName="compositeA" presStyleCnt="0"/>
      <dgm:spPr/>
    </dgm:pt>
    <dgm:pt modelId="{F19BE19B-E9E1-4EF2-B434-BE3451EB0E10}" type="pres">
      <dgm:prSet presAssocID="{193AEC24-5BD8-4366-881B-30D357C486B3}" presName="textA" presStyleLbl="revTx" presStyleIdx="4" presStyleCnt="5">
        <dgm:presLayoutVars>
          <dgm:bulletEnabled val="1"/>
        </dgm:presLayoutVars>
      </dgm:prSet>
      <dgm:spPr/>
      <dgm:t>
        <a:bodyPr/>
        <a:lstStyle/>
        <a:p>
          <a:endParaRPr lang="en-GB"/>
        </a:p>
      </dgm:t>
    </dgm:pt>
    <dgm:pt modelId="{357EFA16-A1CA-4C4D-999F-2BCEA691B9A0}" type="pres">
      <dgm:prSet presAssocID="{193AEC24-5BD8-4366-881B-30D357C486B3}" presName="circleA" presStyleLbl="node1" presStyleIdx="4" presStyleCnt="5"/>
      <dgm:spPr/>
    </dgm:pt>
    <dgm:pt modelId="{9E2BD821-A866-49BE-A21A-88A7E539F111}" type="pres">
      <dgm:prSet presAssocID="{193AEC24-5BD8-4366-881B-30D357C486B3}" presName="spaceA" presStyleCnt="0"/>
      <dgm:spPr/>
    </dgm:pt>
  </dgm:ptLst>
  <dgm:cxnLst>
    <dgm:cxn modelId="{0C5E7600-6622-46C7-ABF9-BF77D4E25CCD}" type="presOf" srcId="{C9133866-9E3D-4644-BF65-84131E9F60A0}" destId="{7D6FF7AD-4878-4973-9D46-B496FA74EA86}" srcOrd="0" destOrd="0" presId="urn:microsoft.com/office/officeart/2005/8/layout/hProcess11"/>
    <dgm:cxn modelId="{14156618-7AD7-4682-AF09-CC160538635B}" type="presOf" srcId="{443DEB06-9A5B-4AAE-BDBF-5F0FBE1EB31C}" destId="{900A78AD-B081-4F08-A37D-1B4603DA522B}" srcOrd="0" destOrd="0" presId="urn:microsoft.com/office/officeart/2005/8/layout/hProcess11"/>
    <dgm:cxn modelId="{B0ACC37B-7D99-42CA-9677-16A6E7A4C2C1}" type="presOf" srcId="{ECABD35F-1CD1-4ED5-9D1D-6120A98A790E}" destId="{0CEE5276-E73B-44AB-9D7F-45C6627F7504}" srcOrd="0" destOrd="0" presId="urn:microsoft.com/office/officeart/2005/8/layout/hProcess11"/>
    <dgm:cxn modelId="{1C45E0ED-7F47-4431-9971-D788E6B89AF5}" srcId="{46D7E10F-0113-496F-BF2C-8974898F4E24}" destId="{443DEB06-9A5B-4AAE-BDBF-5F0FBE1EB31C}" srcOrd="0" destOrd="0" parTransId="{C019AAF8-7BD7-4757-8DAC-E1F933B7EE96}" sibTransId="{D92F680D-FE96-4B8F-9A0F-67E2BC64FB65}"/>
    <dgm:cxn modelId="{B3F53A41-4C28-49FC-B0A0-CAC46208340B}" type="presOf" srcId="{46D7E10F-0113-496F-BF2C-8974898F4E24}" destId="{7A74A79F-7979-4912-AF7A-8EE491EDFB22}" srcOrd="0" destOrd="0" presId="urn:microsoft.com/office/officeart/2005/8/layout/hProcess11"/>
    <dgm:cxn modelId="{007E30FB-2ADE-4A53-AA83-16E062739FCC}" type="presOf" srcId="{EB63D5A7-6E69-4AFC-B33B-E94258257F4C}" destId="{5F3928BE-FD82-4B0C-81AA-E046FB1CC0D6}" srcOrd="0" destOrd="0" presId="urn:microsoft.com/office/officeart/2005/8/layout/hProcess11"/>
    <dgm:cxn modelId="{C978279C-B258-412D-90F9-007CEA271C5A}" srcId="{46D7E10F-0113-496F-BF2C-8974898F4E24}" destId="{C9133866-9E3D-4644-BF65-84131E9F60A0}" srcOrd="3" destOrd="0" parTransId="{7342B38E-3702-40A5-9913-AC48FDC595A2}" sibTransId="{639A2A8C-8B6E-4583-8684-DE8997F45CFB}"/>
    <dgm:cxn modelId="{694EBD9E-99B6-4496-AFB0-A9DFA8301B85}" srcId="{46D7E10F-0113-496F-BF2C-8974898F4E24}" destId="{EB63D5A7-6E69-4AFC-B33B-E94258257F4C}" srcOrd="1" destOrd="0" parTransId="{2DAE748F-86A3-4B1B-B2E9-0DA43B510054}" sibTransId="{B1CA4C3D-5621-4235-87D2-2FBE884E18EC}"/>
    <dgm:cxn modelId="{E4B247FA-A339-4BD3-9DAE-F363F8F110AD}" type="presOf" srcId="{193AEC24-5BD8-4366-881B-30D357C486B3}" destId="{F19BE19B-E9E1-4EF2-B434-BE3451EB0E10}" srcOrd="0" destOrd="0" presId="urn:microsoft.com/office/officeart/2005/8/layout/hProcess11"/>
    <dgm:cxn modelId="{6665FC80-AA4D-4A5A-B0E7-7AB150852B23}" srcId="{46D7E10F-0113-496F-BF2C-8974898F4E24}" destId="{ECABD35F-1CD1-4ED5-9D1D-6120A98A790E}" srcOrd="2" destOrd="0" parTransId="{2817E7B8-799B-4B97-82B7-C60E5BAAC5CF}" sibTransId="{D65C2ABB-1746-4AF4-8B34-6DB03A516C53}"/>
    <dgm:cxn modelId="{B1B7C6D3-5C9D-45EA-879C-C5D91BF27AAA}" srcId="{46D7E10F-0113-496F-BF2C-8974898F4E24}" destId="{193AEC24-5BD8-4366-881B-30D357C486B3}" srcOrd="4" destOrd="0" parTransId="{E0F2D710-7BAB-432D-B6A2-9BB4DDA963A2}" sibTransId="{182DC6A9-D0D5-4C16-B09A-9CC8BA67C871}"/>
    <dgm:cxn modelId="{DA5FCE57-6240-4AEA-8096-B6A808DEEADB}" type="presParOf" srcId="{7A74A79F-7979-4912-AF7A-8EE491EDFB22}" destId="{88245985-D3BB-446B-9522-C65F3CC9F7EE}" srcOrd="0" destOrd="0" presId="urn:microsoft.com/office/officeart/2005/8/layout/hProcess11"/>
    <dgm:cxn modelId="{2C681C19-B70A-4692-A650-7315087C42E7}" type="presParOf" srcId="{7A74A79F-7979-4912-AF7A-8EE491EDFB22}" destId="{EEEB4E87-3532-435B-934D-261C984D960D}" srcOrd="1" destOrd="0" presId="urn:microsoft.com/office/officeart/2005/8/layout/hProcess11"/>
    <dgm:cxn modelId="{4DC043B3-BAA5-4879-A87F-932EE6302277}" type="presParOf" srcId="{EEEB4E87-3532-435B-934D-261C984D960D}" destId="{3180FE89-F56F-4585-803D-977B1ABEB65D}" srcOrd="0" destOrd="0" presId="urn:microsoft.com/office/officeart/2005/8/layout/hProcess11"/>
    <dgm:cxn modelId="{CCC8BB08-F013-41B7-9865-B1F84A9E587C}" type="presParOf" srcId="{3180FE89-F56F-4585-803D-977B1ABEB65D}" destId="{900A78AD-B081-4F08-A37D-1B4603DA522B}" srcOrd="0" destOrd="0" presId="urn:microsoft.com/office/officeart/2005/8/layout/hProcess11"/>
    <dgm:cxn modelId="{C08B0525-0BE2-457C-8989-7EA031ED60D2}" type="presParOf" srcId="{3180FE89-F56F-4585-803D-977B1ABEB65D}" destId="{6EAE039D-8552-4A46-9405-EFE70556490F}" srcOrd="1" destOrd="0" presId="urn:microsoft.com/office/officeart/2005/8/layout/hProcess11"/>
    <dgm:cxn modelId="{FF975FE4-39A0-4953-98EA-DC8C935A6418}" type="presParOf" srcId="{3180FE89-F56F-4585-803D-977B1ABEB65D}" destId="{5E7022D8-259C-45BB-9D55-1C0001152052}" srcOrd="2" destOrd="0" presId="urn:microsoft.com/office/officeart/2005/8/layout/hProcess11"/>
    <dgm:cxn modelId="{73C6306E-D5BC-4914-9214-86E724A02AEB}" type="presParOf" srcId="{EEEB4E87-3532-435B-934D-261C984D960D}" destId="{3EF3BF9E-4A01-4411-847D-066471024FE2}" srcOrd="1" destOrd="0" presId="urn:microsoft.com/office/officeart/2005/8/layout/hProcess11"/>
    <dgm:cxn modelId="{39E7D8E5-4518-450E-B5D8-F4B36F75E49D}" type="presParOf" srcId="{EEEB4E87-3532-435B-934D-261C984D960D}" destId="{204DA5BB-EEAF-47F7-A36C-F63087892156}" srcOrd="2" destOrd="0" presId="urn:microsoft.com/office/officeart/2005/8/layout/hProcess11"/>
    <dgm:cxn modelId="{C54CB1A0-C5E7-4E39-A5E3-2801B788E438}" type="presParOf" srcId="{204DA5BB-EEAF-47F7-A36C-F63087892156}" destId="{5F3928BE-FD82-4B0C-81AA-E046FB1CC0D6}" srcOrd="0" destOrd="0" presId="urn:microsoft.com/office/officeart/2005/8/layout/hProcess11"/>
    <dgm:cxn modelId="{C5C98F8F-1B27-466F-BAB6-D6169F38C283}" type="presParOf" srcId="{204DA5BB-EEAF-47F7-A36C-F63087892156}" destId="{A9078568-7A24-43D4-8CF0-22D1020C27F3}" srcOrd="1" destOrd="0" presId="urn:microsoft.com/office/officeart/2005/8/layout/hProcess11"/>
    <dgm:cxn modelId="{32E6D56F-3708-425D-AE76-530D2FB43336}" type="presParOf" srcId="{204DA5BB-EEAF-47F7-A36C-F63087892156}" destId="{72CCF01E-9FBE-424E-8E01-26B630D6BAD6}" srcOrd="2" destOrd="0" presId="urn:microsoft.com/office/officeart/2005/8/layout/hProcess11"/>
    <dgm:cxn modelId="{3A5575CC-EAD9-4D14-9FA5-0579229DF582}" type="presParOf" srcId="{EEEB4E87-3532-435B-934D-261C984D960D}" destId="{5D702783-DAAF-4C7A-9245-3244C88A4571}" srcOrd="3" destOrd="0" presId="urn:microsoft.com/office/officeart/2005/8/layout/hProcess11"/>
    <dgm:cxn modelId="{8954DD11-B716-4648-B7AB-7459864593F5}" type="presParOf" srcId="{EEEB4E87-3532-435B-934D-261C984D960D}" destId="{3A9261EB-CFC6-4767-AF0C-5045DDE6ADDC}" srcOrd="4" destOrd="0" presId="urn:microsoft.com/office/officeart/2005/8/layout/hProcess11"/>
    <dgm:cxn modelId="{7F2AD263-BB7D-4BC2-96D2-C49A230190D9}" type="presParOf" srcId="{3A9261EB-CFC6-4767-AF0C-5045DDE6ADDC}" destId="{0CEE5276-E73B-44AB-9D7F-45C6627F7504}" srcOrd="0" destOrd="0" presId="urn:microsoft.com/office/officeart/2005/8/layout/hProcess11"/>
    <dgm:cxn modelId="{79CA2AD9-56E3-4F3C-B576-E81B42967BB6}" type="presParOf" srcId="{3A9261EB-CFC6-4767-AF0C-5045DDE6ADDC}" destId="{6914782E-0525-4EEF-AA77-259EF5590E03}" srcOrd="1" destOrd="0" presId="urn:microsoft.com/office/officeart/2005/8/layout/hProcess11"/>
    <dgm:cxn modelId="{00FF42AF-1635-49A9-B7BA-19367183DBE4}" type="presParOf" srcId="{3A9261EB-CFC6-4767-AF0C-5045DDE6ADDC}" destId="{03B87896-CE58-4B9F-8D88-BD5EFEFE1859}" srcOrd="2" destOrd="0" presId="urn:microsoft.com/office/officeart/2005/8/layout/hProcess11"/>
    <dgm:cxn modelId="{7813A165-35C7-45A2-BE0F-AE693F4D0095}" type="presParOf" srcId="{EEEB4E87-3532-435B-934D-261C984D960D}" destId="{CA24A777-1867-4CE5-83A8-6DECF86C9ABE}" srcOrd="5" destOrd="0" presId="urn:microsoft.com/office/officeart/2005/8/layout/hProcess11"/>
    <dgm:cxn modelId="{A6B1CE54-9132-48AC-9C75-14E1E1A90344}" type="presParOf" srcId="{EEEB4E87-3532-435B-934D-261C984D960D}" destId="{DE71EEE2-56F6-4291-9E1E-B55687EE7829}" srcOrd="6" destOrd="0" presId="urn:microsoft.com/office/officeart/2005/8/layout/hProcess11"/>
    <dgm:cxn modelId="{BD5BBEB2-6716-48B1-9B25-B61048D289D5}" type="presParOf" srcId="{DE71EEE2-56F6-4291-9E1E-B55687EE7829}" destId="{7D6FF7AD-4878-4973-9D46-B496FA74EA86}" srcOrd="0" destOrd="0" presId="urn:microsoft.com/office/officeart/2005/8/layout/hProcess11"/>
    <dgm:cxn modelId="{7EB58693-249C-49E1-8836-825559CED439}" type="presParOf" srcId="{DE71EEE2-56F6-4291-9E1E-B55687EE7829}" destId="{3D758017-114A-4B1B-81A7-F28AC443E7A0}" srcOrd="1" destOrd="0" presId="urn:microsoft.com/office/officeart/2005/8/layout/hProcess11"/>
    <dgm:cxn modelId="{AC4E1E2E-A7AE-491C-B990-8B735C02C5E3}" type="presParOf" srcId="{DE71EEE2-56F6-4291-9E1E-B55687EE7829}" destId="{528C4182-08E8-4109-96DA-A65D97142258}" srcOrd="2" destOrd="0" presId="urn:microsoft.com/office/officeart/2005/8/layout/hProcess11"/>
    <dgm:cxn modelId="{8B8A19FC-818F-4112-88C7-25D3233B791E}" type="presParOf" srcId="{EEEB4E87-3532-435B-934D-261C984D960D}" destId="{EFC235B3-386B-4D28-8A61-15C8A256DA43}" srcOrd="7" destOrd="0" presId="urn:microsoft.com/office/officeart/2005/8/layout/hProcess11"/>
    <dgm:cxn modelId="{99A2093F-0121-4B0C-9523-900D856926AE}" type="presParOf" srcId="{EEEB4E87-3532-435B-934D-261C984D960D}" destId="{E5AC679B-B941-4C6F-84A9-9DFD20CA3181}" srcOrd="8" destOrd="0" presId="urn:microsoft.com/office/officeart/2005/8/layout/hProcess11"/>
    <dgm:cxn modelId="{0CB3CC21-CB2F-4C53-9FA7-B3CA08D2CE01}" type="presParOf" srcId="{E5AC679B-B941-4C6F-84A9-9DFD20CA3181}" destId="{F19BE19B-E9E1-4EF2-B434-BE3451EB0E10}" srcOrd="0" destOrd="0" presId="urn:microsoft.com/office/officeart/2005/8/layout/hProcess11"/>
    <dgm:cxn modelId="{46CE5DC4-8E35-420E-8131-E2F999A5C9BC}" type="presParOf" srcId="{E5AC679B-B941-4C6F-84A9-9DFD20CA3181}" destId="{357EFA16-A1CA-4C4D-999F-2BCEA691B9A0}" srcOrd="1" destOrd="0" presId="urn:microsoft.com/office/officeart/2005/8/layout/hProcess11"/>
    <dgm:cxn modelId="{4CB443DB-D781-4486-83A9-B7A02FDC3D94}" type="presParOf" srcId="{E5AC679B-B941-4C6F-84A9-9DFD20CA3181}" destId="{9E2BD821-A866-49BE-A21A-88A7E539F11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D7E10F-0113-496F-BF2C-8974898F4E24}" type="doc">
      <dgm:prSet loTypeId="urn:microsoft.com/office/officeart/2005/8/layout/hProcess11" loCatId="process" qsTypeId="urn:microsoft.com/office/officeart/2005/8/quickstyle/3d3" qsCatId="3D" csTypeId="urn:microsoft.com/office/officeart/2005/8/colors/colorful3" csCatId="colorful" phldr="1"/>
      <dgm:spPr/>
    </dgm:pt>
    <dgm:pt modelId="{443DEB06-9A5B-4AAE-BDBF-5F0FBE1EB31C}">
      <dgm:prSet phldrT="[Text]" custT="1"/>
      <dgm:spPr/>
      <dgm:t>
        <a:bodyPr/>
        <a:lstStyle/>
        <a:p>
          <a:r>
            <a:rPr lang="en-US" sz="1600" dirty="0" smtClean="0"/>
            <a:t>1965</a:t>
          </a:r>
        </a:p>
        <a:p>
          <a:r>
            <a:rPr lang="en-GB" sz="1600" dirty="0" smtClean="0"/>
            <a:t>First wide area network (WAN) was created</a:t>
          </a:r>
          <a:endParaRPr lang="en-GB" sz="1600" dirty="0"/>
        </a:p>
      </dgm:t>
    </dgm:pt>
    <dgm:pt modelId="{C019AAF8-7BD7-4757-8DAC-E1F933B7EE96}" type="parTrans" cxnId="{1C45E0ED-7F47-4431-9971-D788E6B89AF5}">
      <dgm:prSet/>
      <dgm:spPr/>
      <dgm:t>
        <a:bodyPr/>
        <a:lstStyle/>
        <a:p>
          <a:endParaRPr lang="en-GB"/>
        </a:p>
      </dgm:t>
    </dgm:pt>
    <dgm:pt modelId="{D92F680D-FE96-4B8F-9A0F-67E2BC64FB65}" type="sibTrans" cxnId="{1C45E0ED-7F47-4431-9971-D788E6B89AF5}">
      <dgm:prSet/>
      <dgm:spPr/>
      <dgm:t>
        <a:bodyPr/>
        <a:lstStyle/>
        <a:p>
          <a:endParaRPr lang="en-GB"/>
        </a:p>
      </dgm:t>
    </dgm:pt>
    <dgm:pt modelId="{EB63D5A7-6E69-4AFC-B33B-E94258257F4C}">
      <dgm:prSet phldrT="[Text]" custT="1"/>
      <dgm:spPr/>
      <dgm:t>
        <a:bodyPr/>
        <a:lstStyle/>
        <a:p>
          <a:r>
            <a:rPr lang="en-US" sz="1600" dirty="0" smtClean="0"/>
            <a:t>1972</a:t>
          </a:r>
          <a:br>
            <a:rPr lang="en-US" sz="1600" dirty="0" smtClean="0"/>
          </a:br>
          <a:r>
            <a:rPr lang="en-US" sz="1600" dirty="0" smtClean="0"/>
            <a:t>TCP/IP Network was introduced based on X.25</a:t>
          </a:r>
          <a:endParaRPr lang="en-GB" sz="1600" dirty="0"/>
        </a:p>
      </dgm:t>
    </dgm:pt>
    <dgm:pt modelId="{2DAE748F-86A3-4B1B-B2E9-0DA43B510054}" type="parTrans" cxnId="{694EBD9E-99B6-4496-AFB0-A9DFA8301B85}">
      <dgm:prSet/>
      <dgm:spPr/>
      <dgm:t>
        <a:bodyPr/>
        <a:lstStyle/>
        <a:p>
          <a:endParaRPr lang="en-GB"/>
        </a:p>
      </dgm:t>
    </dgm:pt>
    <dgm:pt modelId="{B1CA4C3D-5621-4235-87D2-2FBE884E18EC}" type="sibTrans" cxnId="{694EBD9E-99B6-4496-AFB0-A9DFA8301B85}">
      <dgm:prSet/>
      <dgm:spPr/>
      <dgm:t>
        <a:bodyPr/>
        <a:lstStyle/>
        <a:p>
          <a:endParaRPr lang="en-GB"/>
        </a:p>
      </dgm:t>
    </dgm:pt>
    <dgm:pt modelId="{C9133866-9E3D-4644-BF65-84131E9F60A0}">
      <dgm:prSet phldrT="[Text]" custT="1"/>
      <dgm:spPr/>
      <dgm:t>
        <a:bodyPr/>
        <a:lstStyle/>
        <a:p>
          <a:r>
            <a:rPr lang="en-US" sz="1600" dirty="0" smtClean="0"/>
            <a:t>1996</a:t>
          </a:r>
          <a:br>
            <a:rPr lang="en-US" sz="1600" dirty="0" smtClean="0"/>
          </a:br>
          <a:r>
            <a:rPr lang="en-US" sz="1600" dirty="0" smtClean="0"/>
            <a:t>The 56K modem was invented</a:t>
          </a:r>
          <a:endParaRPr lang="en-GB" sz="1600" dirty="0"/>
        </a:p>
      </dgm:t>
    </dgm:pt>
    <dgm:pt modelId="{7342B38E-3702-40A5-9913-AC48FDC595A2}" type="parTrans" cxnId="{C978279C-B258-412D-90F9-007CEA271C5A}">
      <dgm:prSet/>
      <dgm:spPr/>
      <dgm:t>
        <a:bodyPr/>
        <a:lstStyle/>
        <a:p>
          <a:endParaRPr lang="en-GB"/>
        </a:p>
      </dgm:t>
    </dgm:pt>
    <dgm:pt modelId="{639A2A8C-8B6E-4583-8684-DE8997F45CFB}" type="sibTrans" cxnId="{C978279C-B258-412D-90F9-007CEA271C5A}">
      <dgm:prSet/>
      <dgm:spPr/>
      <dgm:t>
        <a:bodyPr/>
        <a:lstStyle/>
        <a:p>
          <a:endParaRPr lang="en-GB"/>
        </a:p>
      </dgm:t>
    </dgm:pt>
    <dgm:pt modelId="{ECABD35F-1CD1-4ED5-9D1D-6120A98A790E}">
      <dgm:prSet custT="1"/>
      <dgm:spPr/>
      <dgm:t>
        <a:bodyPr/>
        <a:lstStyle/>
        <a:p>
          <a:r>
            <a:rPr lang="en-US" sz="1600" dirty="0" smtClean="0"/>
            <a:t>1991</a:t>
          </a:r>
          <a:br>
            <a:rPr lang="en-US" sz="1600" dirty="0" smtClean="0"/>
          </a:br>
          <a:r>
            <a:rPr lang="en-US" sz="1600" dirty="0" smtClean="0"/>
            <a:t>Home Broadband created</a:t>
          </a:r>
          <a:endParaRPr lang="en-GB" sz="1600" dirty="0"/>
        </a:p>
      </dgm:t>
    </dgm:pt>
    <dgm:pt modelId="{2817E7B8-799B-4B97-82B7-C60E5BAAC5CF}" type="parTrans" cxnId="{6665FC80-AA4D-4A5A-B0E7-7AB150852B23}">
      <dgm:prSet/>
      <dgm:spPr/>
      <dgm:t>
        <a:bodyPr/>
        <a:lstStyle/>
        <a:p>
          <a:endParaRPr lang="en-GB"/>
        </a:p>
      </dgm:t>
    </dgm:pt>
    <dgm:pt modelId="{D65C2ABB-1746-4AF4-8B34-6DB03A516C53}" type="sibTrans" cxnId="{6665FC80-AA4D-4A5A-B0E7-7AB150852B23}">
      <dgm:prSet/>
      <dgm:spPr/>
      <dgm:t>
        <a:bodyPr/>
        <a:lstStyle/>
        <a:p>
          <a:endParaRPr lang="en-GB"/>
        </a:p>
      </dgm:t>
    </dgm:pt>
    <dgm:pt modelId="{3490B9A1-BA4D-485D-AC4D-0087541B81C6}" type="pres">
      <dgm:prSet presAssocID="{46D7E10F-0113-496F-BF2C-8974898F4E24}" presName="Name0" presStyleCnt="0">
        <dgm:presLayoutVars>
          <dgm:dir/>
          <dgm:resizeHandles val="exact"/>
        </dgm:presLayoutVars>
      </dgm:prSet>
      <dgm:spPr/>
    </dgm:pt>
    <dgm:pt modelId="{CC0E53AD-4BAA-471D-882C-E3DF452E9610}" type="pres">
      <dgm:prSet presAssocID="{46D7E10F-0113-496F-BF2C-8974898F4E24}" presName="arrow" presStyleLbl="bgShp" presStyleIdx="0" presStyleCnt="1"/>
      <dgm:spPr/>
    </dgm:pt>
    <dgm:pt modelId="{59614AAF-64D9-44B6-B207-E73D6481C8F3}" type="pres">
      <dgm:prSet presAssocID="{46D7E10F-0113-496F-BF2C-8974898F4E24}" presName="points" presStyleCnt="0"/>
      <dgm:spPr/>
    </dgm:pt>
    <dgm:pt modelId="{CE006A64-0854-47F8-A93B-B8106A338287}" type="pres">
      <dgm:prSet presAssocID="{443DEB06-9A5B-4AAE-BDBF-5F0FBE1EB31C}" presName="compositeA" presStyleCnt="0"/>
      <dgm:spPr/>
    </dgm:pt>
    <dgm:pt modelId="{FD83C6D3-5982-44FA-91E1-4CF29482AE7C}" type="pres">
      <dgm:prSet presAssocID="{443DEB06-9A5B-4AAE-BDBF-5F0FBE1EB31C}" presName="textA" presStyleLbl="revTx" presStyleIdx="0" presStyleCnt="4">
        <dgm:presLayoutVars>
          <dgm:bulletEnabled val="1"/>
        </dgm:presLayoutVars>
      </dgm:prSet>
      <dgm:spPr/>
      <dgm:t>
        <a:bodyPr/>
        <a:lstStyle/>
        <a:p>
          <a:endParaRPr lang="en-GB"/>
        </a:p>
      </dgm:t>
    </dgm:pt>
    <dgm:pt modelId="{9F5B5E4A-F30A-4BBF-8AF2-FD08EA91D66B}" type="pres">
      <dgm:prSet presAssocID="{443DEB06-9A5B-4AAE-BDBF-5F0FBE1EB31C}" presName="circleA" presStyleLbl="node1" presStyleIdx="0" presStyleCnt="4"/>
      <dgm:spPr/>
    </dgm:pt>
    <dgm:pt modelId="{0A4EE31F-13FF-40E4-AE09-44FAE161844B}" type="pres">
      <dgm:prSet presAssocID="{443DEB06-9A5B-4AAE-BDBF-5F0FBE1EB31C}" presName="spaceA" presStyleCnt="0"/>
      <dgm:spPr/>
    </dgm:pt>
    <dgm:pt modelId="{EF4F1F98-4A4D-4C43-9165-6AB4533EB928}" type="pres">
      <dgm:prSet presAssocID="{D92F680D-FE96-4B8F-9A0F-67E2BC64FB65}" presName="space" presStyleCnt="0"/>
      <dgm:spPr/>
    </dgm:pt>
    <dgm:pt modelId="{BCBCAF27-9581-4C6A-9491-F6EBDF9BE9A1}" type="pres">
      <dgm:prSet presAssocID="{EB63D5A7-6E69-4AFC-B33B-E94258257F4C}" presName="compositeB" presStyleCnt="0"/>
      <dgm:spPr/>
    </dgm:pt>
    <dgm:pt modelId="{12FAF188-719C-4665-AB1F-5A103628D601}" type="pres">
      <dgm:prSet presAssocID="{EB63D5A7-6E69-4AFC-B33B-E94258257F4C}" presName="textB" presStyleLbl="revTx" presStyleIdx="1" presStyleCnt="4">
        <dgm:presLayoutVars>
          <dgm:bulletEnabled val="1"/>
        </dgm:presLayoutVars>
      </dgm:prSet>
      <dgm:spPr/>
      <dgm:t>
        <a:bodyPr/>
        <a:lstStyle/>
        <a:p>
          <a:endParaRPr lang="en-GB"/>
        </a:p>
      </dgm:t>
    </dgm:pt>
    <dgm:pt modelId="{32E182F1-A163-49D7-A907-136B40A49C70}" type="pres">
      <dgm:prSet presAssocID="{EB63D5A7-6E69-4AFC-B33B-E94258257F4C}" presName="circleB" presStyleLbl="node1" presStyleIdx="1" presStyleCnt="4"/>
      <dgm:spPr/>
    </dgm:pt>
    <dgm:pt modelId="{C601AC41-7F56-4BF6-9967-D3224EB033CA}" type="pres">
      <dgm:prSet presAssocID="{EB63D5A7-6E69-4AFC-B33B-E94258257F4C}" presName="spaceB" presStyleCnt="0"/>
      <dgm:spPr/>
    </dgm:pt>
    <dgm:pt modelId="{9D0EE3A5-F231-4239-A7F2-049DDAF9026A}" type="pres">
      <dgm:prSet presAssocID="{B1CA4C3D-5621-4235-87D2-2FBE884E18EC}" presName="space" presStyleCnt="0"/>
      <dgm:spPr/>
    </dgm:pt>
    <dgm:pt modelId="{8585EED4-1C44-4E80-9FDD-48378B8E4A7F}" type="pres">
      <dgm:prSet presAssocID="{ECABD35F-1CD1-4ED5-9D1D-6120A98A790E}" presName="compositeA" presStyleCnt="0"/>
      <dgm:spPr/>
    </dgm:pt>
    <dgm:pt modelId="{6A672D14-CE27-456E-B373-EC7833044713}" type="pres">
      <dgm:prSet presAssocID="{ECABD35F-1CD1-4ED5-9D1D-6120A98A790E}" presName="textA" presStyleLbl="revTx" presStyleIdx="2" presStyleCnt="4">
        <dgm:presLayoutVars>
          <dgm:bulletEnabled val="1"/>
        </dgm:presLayoutVars>
      </dgm:prSet>
      <dgm:spPr/>
      <dgm:t>
        <a:bodyPr/>
        <a:lstStyle/>
        <a:p>
          <a:endParaRPr lang="en-GB"/>
        </a:p>
      </dgm:t>
    </dgm:pt>
    <dgm:pt modelId="{1A353BF0-6657-43A0-A598-61B5CE1CB25A}" type="pres">
      <dgm:prSet presAssocID="{ECABD35F-1CD1-4ED5-9D1D-6120A98A790E}" presName="circleA" presStyleLbl="node1" presStyleIdx="2" presStyleCnt="4"/>
      <dgm:spPr/>
    </dgm:pt>
    <dgm:pt modelId="{6ABD74A7-3747-43AB-9ACF-6B13A6985D13}" type="pres">
      <dgm:prSet presAssocID="{ECABD35F-1CD1-4ED5-9D1D-6120A98A790E}" presName="spaceA" presStyleCnt="0"/>
      <dgm:spPr/>
    </dgm:pt>
    <dgm:pt modelId="{3C2078F7-383A-427C-9ADC-18D5BA1EC11D}" type="pres">
      <dgm:prSet presAssocID="{D65C2ABB-1746-4AF4-8B34-6DB03A516C53}" presName="space" presStyleCnt="0"/>
      <dgm:spPr/>
    </dgm:pt>
    <dgm:pt modelId="{7D6AE255-E9CB-4795-A53F-92BDEC3D7CEA}" type="pres">
      <dgm:prSet presAssocID="{C9133866-9E3D-4644-BF65-84131E9F60A0}" presName="compositeB" presStyleCnt="0"/>
      <dgm:spPr/>
    </dgm:pt>
    <dgm:pt modelId="{617B8780-5FF7-4975-9EE4-DC7D3573C399}" type="pres">
      <dgm:prSet presAssocID="{C9133866-9E3D-4644-BF65-84131E9F60A0}" presName="textB" presStyleLbl="revTx" presStyleIdx="3" presStyleCnt="4">
        <dgm:presLayoutVars>
          <dgm:bulletEnabled val="1"/>
        </dgm:presLayoutVars>
      </dgm:prSet>
      <dgm:spPr/>
      <dgm:t>
        <a:bodyPr/>
        <a:lstStyle/>
        <a:p>
          <a:endParaRPr lang="en-GB"/>
        </a:p>
      </dgm:t>
    </dgm:pt>
    <dgm:pt modelId="{B53E6E11-6B10-46FD-BCFE-DD54399267A3}" type="pres">
      <dgm:prSet presAssocID="{C9133866-9E3D-4644-BF65-84131E9F60A0}" presName="circleB" presStyleLbl="node1" presStyleIdx="3" presStyleCnt="4"/>
      <dgm:spPr/>
    </dgm:pt>
    <dgm:pt modelId="{59FE6E08-3DBE-4E22-A59B-9F6F59556B38}" type="pres">
      <dgm:prSet presAssocID="{C9133866-9E3D-4644-BF65-84131E9F60A0}" presName="spaceB" presStyleCnt="0"/>
      <dgm:spPr/>
    </dgm:pt>
  </dgm:ptLst>
  <dgm:cxnLst>
    <dgm:cxn modelId="{DCC056B5-5CD4-4292-B734-728DE39B7E7D}" type="presOf" srcId="{443DEB06-9A5B-4AAE-BDBF-5F0FBE1EB31C}" destId="{FD83C6D3-5982-44FA-91E1-4CF29482AE7C}" srcOrd="0" destOrd="0" presId="urn:microsoft.com/office/officeart/2005/8/layout/hProcess11"/>
    <dgm:cxn modelId="{69F06C14-8BB2-4324-8118-3D0D1B0948F0}" type="presOf" srcId="{46D7E10F-0113-496F-BF2C-8974898F4E24}" destId="{3490B9A1-BA4D-485D-AC4D-0087541B81C6}" srcOrd="0" destOrd="0" presId="urn:microsoft.com/office/officeart/2005/8/layout/hProcess11"/>
    <dgm:cxn modelId="{73098806-5FDB-4FC4-8C41-786A31D2055F}" type="presOf" srcId="{EB63D5A7-6E69-4AFC-B33B-E94258257F4C}" destId="{12FAF188-719C-4665-AB1F-5A103628D601}" srcOrd="0" destOrd="0" presId="urn:microsoft.com/office/officeart/2005/8/layout/hProcess11"/>
    <dgm:cxn modelId="{1C45E0ED-7F47-4431-9971-D788E6B89AF5}" srcId="{46D7E10F-0113-496F-BF2C-8974898F4E24}" destId="{443DEB06-9A5B-4AAE-BDBF-5F0FBE1EB31C}" srcOrd="0" destOrd="0" parTransId="{C019AAF8-7BD7-4757-8DAC-E1F933B7EE96}" sibTransId="{D92F680D-FE96-4B8F-9A0F-67E2BC64FB65}"/>
    <dgm:cxn modelId="{C978279C-B258-412D-90F9-007CEA271C5A}" srcId="{46D7E10F-0113-496F-BF2C-8974898F4E24}" destId="{C9133866-9E3D-4644-BF65-84131E9F60A0}" srcOrd="3" destOrd="0" parTransId="{7342B38E-3702-40A5-9913-AC48FDC595A2}" sibTransId="{639A2A8C-8B6E-4583-8684-DE8997F45CFB}"/>
    <dgm:cxn modelId="{694EBD9E-99B6-4496-AFB0-A9DFA8301B85}" srcId="{46D7E10F-0113-496F-BF2C-8974898F4E24}" destId="{EB63D5A7-6E69-4AFC-B33B-E94258257F4C}" srcOrd="1" destOrd="0" parTransId="{2DAE748F-86A3-4B1B-B2E9-0DA43B510054}" sibTransId="{B1CA4C3D-5621-4235-87D2-2FBE884E18EC}"/>
    <dgm:cxn modelId="{6665FC80-AA4D-4A5A-B0E7-7AB150852B23}" srcId="{46D7E10F-0113-496F-BF2C-8974898F4E24}" destId="{ECABD35F-1CD1-4ED5-9D1D-6120A98A790E}" srcOrd="2" destOrd="0" parTransId="{2817E7B8-799B-4B97-82B7-C60E5BAAC5CF}" sibTransId="{D65C2ABB-1746-4AF4-8B34-6DB03A516C53}"/>
    <dgm:cxn modelId="{C260C80A-F58F-404B-BFC7-7455E2693611}" type="presOf" srcId="{ECABD35F-1CD1-4ED5-9D1D-6120A98A790E}" destId="{6A672D14-CE27-456E-B373-EC7833044713}" srcOrd="0" destOrd="0" presId="urn:microsoft.com/office/officeart/2005/8/layout/hProcess11"/>
    <dgm:cxn modelId="{8C30836F-65A9-47F8-8320-5C9F80216763}" type="presOf" srcId="{C9133866-9E3D-4644-BF65-84131E9F60A0}" destId="{617B8780-5FF7-4975-9EE4-DC7D3573C399}" srcOrd="0" destOrd="0" presId="urn:microsoft.com/office/officeart/2005/8/layout/hProcess11"/>
    <dgm:cxn modelId="{31D5586F-742D-4417-AF89-AD57B4562550}" type="presParOf" srcId="{3490B9A1-BA4D-485D-AC4D-0087541B81C6}" destId="{CC0E53AD-4BAA-471D-882C-E3DF452E9610}" srcOrd="0" destOrd="0" presId="urn:microsoft.com/office/officeart/2005/8/layout/hProcess11"/>
    <dgm:cxn modelId="{D3EA78DF-741E-4AAD-B71B-8D77776F1A90}" type="presParOf" srcId="{3490B9A1-BA4D-485D-AC4D-0087541B81C6}" destId="{59614AAF-64D9-44B6-B207-E73D6481C8F3}" srcOrd="1" destOrd="0" presId="urn:microsoft.com/office/officeart/2005/8/layout/hProcess11"/>
    <dgm:cxn modelId="{8B8F6A3E-A5D3-42CB-AA8E-C5AD5A0B7059}" type="presParOf" srcId="{59614AAF-64D9-44B6-B207-E73D6481C8F3}" destId="{CE006A64-0854-47F8-A93B-B8106A338287}" srcOrd="0" destOrd="0" presId="urn:microsoft.com/office/officeart/2005/8/layout/hProcess11"/>
    <dgm:cxn modelId="{087F637E-4330-4D65-AB24-F3C7C22D39D4}" type="presParOf" srcId="{CE006A64-0854-47F8-A93B-B8106A338287}" destId="{FD83C6D3-5982-44FA-91E1-4CF29482AE7C}" srcOrd="0" destOrd="0" presId="urn:microsoft.com/office/officeart/2005/8/layout/hProcess11"/>
    <dgm:cxn modelId="{51E4B308-BA37-40DC-A5DB-514A1476263E}" type="presParOf" srcId="{CE006A64-0854-47F8-A93B-B8106A338287}" destId="{9F5B5E4A-F30A-4BBF-8AF2-FD08EA91D66B}" srcOrd="1" destOrd="0" presId="urn:microsoft.com/office/officeart/2005/8/layout/hProcess11"/>
    <dgm:cxn modelId="{AB8DE38A-4452-4146-A508-A6CBE7B22DDF}" type="presParOf" srcId="{CE006A64-0854-47F8-A93B-B8106A338287}" destId="{0A4EE31F-13FF-40E4-AE09-44FAE161844B}" srcOrd="2" destOrd="0" presId="urn:microsoft.com/office/officeart/2005/8/layout/hProcess11"/>
    <dgm:cxn modelId="{9F060503-B219-4AD5-B278-01AE8FB93D63}" type="presParOf" srcId="{59614AAF-64D9-44B6-B207-E73D6481C8F3}" destId="{EF4F1F98-4A4D-4C43-9165-6AB4533EB928}" srcOrd="1" destOrd="0" presId="urn:microsoft.com/office/officeart/2005/8/layout/hProcess11"/>
    <dgm:cxn modelId="{8E62CA80-6D8C-4222-95AE-19F4C057C983}" type="presParOf" srcId="{59614AAF-64D9-44B6-B207-E73D6481C8F3}" destId="{BCBCAF27-9581-4C6A-9491-F6EBDF9BE9A1}" srcOrd="2" destOrd="0" presId="urn:microsoft.com/office/officeart/2005/8/layout/hProcess11"/>
    <dgm:cxn modelId="{8CD897B9-39F7-4A12-81D6-0ABCE862EBCE}" type="presParOf" srcId="{BCBCAF27-9581-4C6A-9491-F6EBDF9BE9A1}" destId="{12FAF188-719C-4665-AB1F-5A103628D601}" srcOrd="0" destOrd="0" presId="urn:microsoft.com/office/officeart/2005/8/layout/hProcess11"/>
    <dgm:cxn modelId="{3D5EB0A3-27C4-4875-BCAA-D2CCB267E7DF}" type="presParOf" srcId="{BCBCAF27-9581-4C6A-9491-F6EBDF9BE9A1}" destId="{32E182F1-A163-49D7-A907-136B40A49C70}" srcOrd="1" destOrd="0" presId="urn:microsoft.com/office/officeart/2005/8/layout/hProcess11"/>
    <dgm:cxn modelId="{38F57817-2BB1-4A2B-84B1-7F5963BCAECD}" type="presParOf" srcId="{BCBCAF27-9581-4C6A-9491-F6EBDF9BE9A1}" destId="{C601AC41-7F56-4BF6-9967-D3224EB033CA}" srcOrd="2" destOrd="0" presId="urn:microsoft.com/office/officeart/2005/8/layout/hProcess11"/>
    <dgm:cxn modelId="{D5CDB1E1-7DC6-44F0-887D-5692EA9C6BF7}" type="presParOf" srcId="{59614AAF-64D9-44B6-B207-E73D6481C8F3}" destId="{9D0EE3A5-F231-4239-A7F2-049DDAF9026A}" srcOrd="3" destOrd="0" presId="urn:microsoft.com/office/officeart/2005/8/layout/hProcess11"/>
    <dgm:cxn modelId="{3C0594A4-2F20-4A14-A472-B6045C3C17F0}" type="presParOf" srcId="{59614AAF-64D9-44B6-B207-E73D6481C8F3}" destId="{8585EED4-1C44-4E80-9FDD-48378B8E4A7F}" srcOrd="4" destOrd="0" presId="urn:microsoft.com/office/officeart/2005/8/layout/hProcess11"/>
    <dgm:cxn modelId="{52EE52B0-9070-449B-9F0D-0599E6AFEDE8}" type="presParOf" srcId="{8585EED4-1C44-4E80-9FDD-48378B8E4A7F}" destId="{6A672D14-CE27-456E-B373-EC7833044713}" srcOrd="0" destOrd="0" presId="urn:microsoft.com/office/officeart/2005/8/layout/hProcess11"/>
    <dgm:cxn modelId="{686B3338-1B15-435B-830E-AD6DA862E3DE}" type="presParOf" srcId="{8585EED4-1C44-4E80-9FDD-48378B8E4A7F}" destId="{1A353BF0-6657-43A0-A598-61B5CE1CB25A}" srcOrd="1" destOrd="0" presId="urn:microsoft.com/office/officeart/2005/8/layout/hProcess11"/>
    <dgm:cxn modelId="{8120065A-14AB-4FAA-B111-1A1955E7E017}" type="presParOf" srcId="{8585EED4-1C44-4E80-9FDD-48378B8E4A7F}" destId="{6ABD74A7-3747-43AB-9ACF-6B13A6985D13}" srcOrd="2" destOrd="0" presId="urn:microsoft.com/office/officeart/2005/8/layout/hProcess11"/>
    <dgm:cxn modelId="{6501C538-C855-4B0E-BC13-CEBAC335AD95}" type="presParOf" srcId="{59614AAF-64D9-44B6-B207-E73D6481C8F3}" destId="{3C2078F7-383A-427C-9ADC-18D5BA1EC11D}" srcOrd="5" destOrd="0" presId="urn:microsoft.com/office/officeart/2005/8/layout/hProcess11"/>
    <dgm:cxn modelId="{BB498946-682A-47A3-B1A7-AA6DD5C35876}" type="presParOf" srcId="{59614AAF-64D9-44B6-B207-E73D6481C8F3}" destId="{7D6AE255-E9CB-4795-A53F-92BDEC3D7CEA}" srcOrd="6" destOrd="0" presId="urn:microsoft.com/office/officeart/2005/8/layout/hProcess11"/>
    <dgm:cxn modelId="{4602DED7-7F80-4E0A-ABBE-E2D8D04F0806}" type="presParOf" srcId="{7D6AE255-E9CB-4795-A53F-92BDEC3D7CEA}" destId="{617B8780-5FF7-4975-9EE4-DC7D3573C399}" srcOrd="0" destOrd="0" presId="urn:microsoft.com/office/officeart/2005/8/layout/hProcess11"/>
    <dgm:cxn modelId="{6D79D745-33D1-47A5-A12A-F475D8A28C25}" type="presParOf" srcId="{7D6AE255-E9CB-4795-A53F-92BDEC3D7CEA}" destId="{B53E6E11-6B10-46FD-BCFE-DD54399267A3}" srcOrd="1" destOrd="0" presId="urn:microsoft.com/office/officeart/2005/8/layout/hProcess11"/>
    <dgm:cxn modelId="{6C75986D-8D26-4B21-8300-D4A44AF6F40C}" type="presParOf" srcId="{7D6AE255-E9CB-4795-A53F-92BDEC3D7CEA}" destId="{59FE6E08-3DBE-4E22-A59B-9F6F59556B3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D7E10F-0113-496F-BF2C-8974898F4E24}" type="doc">
      <dgm:prSet loTypeId="urn:microsoft.com/office/officeart/2005/8/layout/hProcess11" loCatId="process" qsTypeId="urn:microsoft.com/office/officeart/2005/8/quickstyle/simple5" qsCatId="simple" csTypeId="urn:microsoft.com/office/officeart/2005/8/colors/colorful2" csCatId="colorful" phldr="1"/>
      <dgm:spPr/>
    </dgm:pt>
    <dgm:pt modelId="{443DEB06-9A5B-4AAE-BDBF-5F0FBE1EB31C}">
      <dgm:prSet phldrT="[Text]" custT="1"/>
      <dgm:spPr/>
      <dgm:t>
        <a:bodyPr/>
        <a:lstStyle/>
        <a:p>
          <a:r>
            <a:rPr lang="en-US" sz="1400" dirty="0" smtClean="0"/>
            <a:t>2000</a:t>
          </a:r>
          <a:br>
            <a:rPr lang="en-US" sz="1400" dirty="0" smtClean="0"/>
          </a:br>
          <a:r>
            <a:rPr lang="en-US" sz="1400" dirty="0" smtClean="0"/>
            <a:t>Cisco achieved a stock market capitalization.</a:t>
          </a:r>
          <a:endParaRPr lang="en-GB" sz="1400" dirty="0"/>
        </a:p>
      </dgm:t>
    </dgm:pt>
    <dgm:pt modelId="{C019AAF8-7BD7-4757-8DAC-E1F933B7EE96}" type="parTrans" cxnId="{1C45E0ED-7F47-4431-9971-D788E6B89AF5}">
      <dgm:prSet/>
      <dgm:spPr/>
      <dgm:t>
        <a:bodyPr/>
        <a:lstStyle/>
        <a:p>
          <a:endParaRPr lang="en-GB"/>
        </a:p>
      </dgm:t>
    </dgm:pt>
    <dgm:pt modelId="{D92F680D-FE96-4B8F-9A0F-67E2BC64FB65}" type="sibTrans" cxnId="{1C45E0ED-7F47-4431-9971-D788E6B89AF5}">
      <dgm:prSet/>
      <dgm:spPr/>
      <dgm:t>
        <a:bodyPr/>
        <a:lstStyle/>
        <a:p>
          <a:endParaRPr lang="en-GB"/>
        </a:p>
      </dgm:t>
    </dgm:pt>
    <dgm:pt modelId="{EB63D5A7-6E69-4AFC-B33B-E94258257F4C}">
      <dgm:prSet phldrT="[Text]" custT="1"/>
      <dgm:spPr/>
      <dgm:t>
        <a:bodyPr/>
        <a:lstStyle/>
        <a:p>
          <a:r>
            <a:rPr lang="en-US" sz="1600" dirty="0" smtClean="0"/>
            <a:t>2001</a:t>
          </a:r>
          <a:br>
            <a:rPr lang="en-US" sz="1600" dirty="0" smtClean="0"/>
          </a:br>
          <a:r>
            <a:rPr lang="en-US" sz="1600" dirty="0" smtClean="0"/>
            <a:t>Home broadband enters mainstream</a:t>
          </a:r>
          <a:endParaRPr lang="en-GB" sz="1600" dirty="0"/>
        </a:p>
      </dgm:t>
    </dgm:pt>
    <dgm:pt modelId="{2DAE748F-86A3-4B1B-B2E9-0DA43B510054}" type="parTrans" cxnId="{694EBD9E-99B6-4496-AFB0-A9DFA8301B85}">
      <dgm:prSet/>
      <dgm:spPr/>
      <dgm:t>
        <a:bodyPr/>
        <a:lstStyle/>
        <a:p>
          <a:endParaRPr lang="en-GB"/>
        </a:p>
      </dgm:t>
    </dgm:pt>
    <dgm:pt modelId="{B1CA4C3D-5621-4235-87D2-2FBE884E18EC}" type="sibTrans" cxnId="{694EBD9E-99B6-4496-AFB0-A9DFA8301B85}">
      <dgm:prSet/>
      <dgm:spPr/>
      <dgm:t>
        <a:bodyPr/>
        <a:lstStyle/>
        <a:p>
          <a:endParaRPr lang="en-GB"/>
        </a:p>
      </dgm:t>
    </dgm:pt>
    <dgm:pt modelId="{C9133866-9E3D-4644-BF65-84131E9F60A0}">
      <dgm:prSet phldrT="[Text]" custT="1"/>
      <dgm:spPr/>
      <dgm:t>
        <a:bodyPr/>
        <a:lstStyle/>
        <a:p>
          <a:r>
            <a:rPr lang="en-US" sz="1600" dirty="0" smtClean="0"/>
            <a:t>2010</a:t>
          </a:r>
          <a:br>
            <a:rPr lang="en-US" sz="1600" dirty="0" smtClean="0"/>
          </a:br>
          <a:r>
            <a:rPr lang="en-US" sz="1600" dirty="0" smtClean="0"/>
            <a:t>100 Gigabit Ethernet standard fully completed</a:t>
          </a:r>
        </a:p>
      </dgm:t>
    </dgm:pt>
    <dgm:pt modelId="{7342B38E-3702-40A5-9913-AC48FDC595A2}" type="parTrans" cxnId="{C978279C-B258-412D-90F9-007CEA271C5A}">
      <dgm:prSet/>
      <dgm:spPr/>
      <dgm:t>
        <a:bodyPr/>
        <a:lstStyle/>
        <a:p>
          <a:endParaRPr lang="en-GB"/>
        </a:p>
      </dgm:t>
    </dgm:pt>
    <dgm:pt modelId="{639A2A8C-8B6E-4583-8684-DE8997F45CFB}" type="sibTrans" cxnId="{C978279C-B258-412D-90F9-007CEA271C5A}">
      <dgm:prSet/>
      <dgm:spPr/>
      <dgm:t>
        <a:bodyPr/>
        <a:lstStyle/>
        <a:p>
          <a:endParaRPr lang="en-GB"/>
        </a:p>
      </dgm:t>
    </dgm:pt>
    <dgm:pt modelId="{ECABD35F-1CD1-4ED5-9D1D-6120A98A790E}">
      <dgm:prSet custT="1"/>
      <dgm:spPr/>
      <dgm:t>
        <a:bodyPr/>
        <a:lstStyle/>
        <a:p>
          <a:r>
            <a:rPr lang="en-US" sz="1600" dirty="0" smtClean="0"/>
            <a:t>2009</a:t>
          </a:r>
          <a:br>
            <a:rPr lang="en-US" sz="1600" dirty="0" smtClean="0"/>
          </a:br>
          <a:r>
            <a:rPr lang="en-US" sz="1600" dirty="0" smtClean="0"/>
            <a:t>10 Gigabit Ethernet (GE) was introduced</a:t>
          </a:r>
          <a:endParaRPr lang="en-GB" sz="1600" dirty="0"/>
        </a:p>
      </dgm:t>
    </dgm:pt>
    <dgm:pt modelId="{2817E7B8-799B-4B97-82B7-C60E5BAAC5CF}" type="parTrans" cxnId="{6665FC80-AA4D-4A5A-B0E7-7AB150852B23}">
      <dgm:prSet/>
      <dgm:spPr/>
      <dgm:t>
        <a:bodyPr/>
        <a:lstStyle/>
        <a:p>
          <a:endParaRPr lang="en-GB"/>
        </a:p>
      </dgm:t>
    </dgm:pt>
    <dgm:pt modelId="{D65C2ABB-1746-4AF4-8B34-6DB03A516C53}" type="sibTrans" cxnId="{6665FC80-AA4D-4A5A-B0E7-7AB150852B23}">
      <dgm:prSet/>
      <dgm:spPr/>
      <dgm:t>
        <a:bodyPr/>
        <a:lstStyle/>
        <a:p>
          <a:endParaRPr lang="en-GB"/>
        </a:p>
      </dgm:t>
    </dgm:pt>
    <dgm:pt modelId="{52C0BD5C-1A43-4A31-B0F6-93AD46B40D3E}">
      <dgm:prSet phldrT="[Text]" custT="1"/>
      <dgm:spPr/>
      <dgm:t>
        <a:bodyPr/>
        <a:lstStyle/>
        <a:p>
          <a:r>
            <a:rPr lang="en-US" sz="1600" dirty="0" smtClean="0"/>
            <a:t>2020</a:t>
          </a:r>
          <a:br>
            <a:rPr lang="en-US" sz="1600" dirty="0" smtClean="0"/>
          </a:br>
          <a:r>
            <a:rPr lang="en-US" sz="1600" dirty="0" smtClean="0"/>
            <a:t>ultimate goal of enabling 100 Terabit Ethernet by 2020</a:t>
          </a:r>
        </a:p>
      </dgm:t>
    </dgm:pt>
    <dgm:pt modelId="{A8070A49-918F-4BD4-AD62-E505775BF42A}" type="parTrans" cxnId="{0E0230F0-9A47-486D-8787-D480081792B6}">
      <dgm:prSet/>
      <dgm:spPr/>
      <dgm:t>
        <a:bodyPr/>
        <a:lstStyle/>
        <a:p>
          <a:endParaRPr lang="en-GB"/>
        </a:p>
      </dgm:t>
    </dgm:pt>
    <dgm:pt modelId="{977607C7-ADBA-44A0-A95B-29418063F92F}" type="sibTrans" cxnId="{0E0230F0-9A47-486D-8787-D480081792B6}">
      <dgm:prSet/>
      <dgm:spPr/>
      <dgm:t>
        <a:bodyPr/>
        <a:lstStyle/>
        <a:p>
          <a:endParaRPr lang="en-GB"/>
        </a:p>
      </dgm:t>
    </dgm:pt>
    <dgm:pt modelId="{434E9BE8-480E-43F0-B802-E6167F196CB0}" type="pres">
      <dgm:prSet presAssocID="{46D7E10F-0113-496F-BF2C-8974898F4E24}" presName="Name0" presStyleCnt="0">
        <dgm:presLayoutVars>
          <dgm:dir/>
          <dgm:resizeHandles val="exact"/>
        </dgm:presLayoutVars>
      </dgm:prSet>
      <dgm:spPr/>
    </dgm:pt>
    <dgm:pt modelId="{7EC48A03-A57F-4F95-BE34-057FE8C61369}" type="pres">
      <dgm:prSet presAssocID="{46D7E10F-0113-496F-BF2C-8974898F4E24}" presName="arrow" presStyleLbl="bgShp" presStyleIdx="0" presStyleCnt="1"/>
      <dgm:spPr/>
    </dgm:pt>
    <dgm:pt modelId="{6C3320A9-CFD0-4C51-BF9E-E532BF167C47}" type="pres">
      <dgm:prSet presAssocID="{46D7E10F-0113-496F-BF2C-8974898F4E24}" presName="points" presStyleCnt="0"/>
      <dgm:spPr/>
    </dgm:pt>
    <dgm:pt modelId="{1276001E-6BC9-4B4A-895F-6B62865A3C22}" type="pres">
      <dgm:prSet presAssocID="{443DEB06-9A5B-4AAE-BDBF-5F0FBE1EB31C}" presName="compositeA" presStyleCnt="0"/>
      <dgm:spPr/>
    </dgm:pt>
    <dgm:pt modelId="{B856E009-ECB7-45E8-B80A-7706C886A051}" type="pres">
      <dgm:prSet presAssocID="{443DEB06-9A5B-4AAE-BDBF-5F0FBE1EB31C}" presName="textA" presStyleLbl="revTx" presStyleIdx="0" presStyleCnt="5">
        <dgm:presLayoutVars>
          <dgm:bulletEnabled val="1"/>
        </dgm:presLayoutVars>
      </dgm:prSet>
      <dgm:spPr/>
      <dgm:t>
        <a:bodyPr/>
        <a:lstStyle/>
        <a:p>
          <a:endParaRPr lang="en-GB"/>
        </a:p>
      </dgm:t>
    </dgm:pt>
    <dgm:pt modelId="{E5F9876A-6120-41D2-BCEF-53761AB7CEE3}" type="pres">
      <dgm:prSet presAssocID="{443DEB06-9A5B-4AAE-BDBF-5F0FBE1EB31C}" presName="circleA" presStyleLbl="node1" presStyleIdx="0" presStyleCnt="5"/>
      <dgm:spPr/>
    </dgm:pt>
    <dgm:pt modelId="{E1EBE0B0-7509-4798-A964-6FCC4A454A08}" type="pres">
      <dgm:prSet presAssocID="{443DEB06-9A5B-4AAE-BDBF-5F0FBE1EB31C}" presName="spaceA" presStyleCnt="0"/>
      <dgm:spPr/>
    </dgm:pt>
    <dgm:pt modelId="{E0E3B7EE-4113-429B-A65D-FAEE633D2476}" type="pres">
      <dgm:prSet presAssocID="{D92F680D-FE96-4B8F-9A0F-67E2BC64FB65}" presName="space" presStyleCnt="0"/>
      <dgm:spPr/>
    </dgm:pt>
    <dgm:pt modelId="{8D174CFF-E947-4431-869A-F2C33084ACE1}" type="pres">
      <dgm:prSet presAssocID="{EB63D5A7-6E69-4AFC-B33B-E94258257F4C}" presName="compositeB" presStyleCnt="0"/>
      <dgm:spPr/>
    </dgm:pt>
    <dgm:pt modelId="{CFAFC187-F794-4DE2-AB86-05F435E30270}" type="pres">
      <dgm:prSet presAssocID="{EB63D5A7-6E69-4AFC-B33B-E94258257F4C}" presName="textB" presStyleLbl="revTx" presStyleIdx="1" presStyleCnt="5">
        <dgm:presLayoutVars>
          <dgm:bulletEnabled val="1"/>
        </dgm:presLayoutVars>
      </dgm:prSet>
      <dgm:spPr/>
      <dgm:t>
        <a:bodyPr/>
        <a:lstStyle/>
        <a:p>
          <a:endParaRPr lang="en-GB"/>
        </a:p>
      </dgm:t>
    </dgm:pt>
    <dgm:pt modelId="{983F378C-7872-4FFC-BFE1-928AD0CD81EB}" type="pres">
      <dgm:prSet presAssocID="{EB63D5A7-6E69-4AFC-B33B-E94258257F4C}" presName="circleB" presStyleLbl="node1" presStyleIdx="1" presStyleCnt="5"/>
      <dgm:spPr/>
    </dgm:pt>
    <dgm:pt modelId="{F4F0A798-A220-4F98-BA40-3C9D02E5E526}" type="pres">
      <dgm:prSet presAssocID="{EB63D5A7-6E69-4AFC-B33B-E94258257F4C}" presName="spaceB" presStyleCnt="0"/>
      <dgm:spPr/>
    </dgm:pt>
    <dgm:pt modelId="{6F9E314C-F4A6-4933-B8CB-242A63CF0DE1}" type="pres">
      <dgm:prSet presAssocID="{B1CA4C3D-5621-4235-87D2-2FBE884E18EC}" presName="space" presStyleCnt="0"/>
      <dgm:spPr/>
    </dgm:pt>
    <dgm:pt modelId="{DE0174BC-4697-479E-A942-F6AA10116604}" type="pres">
      <dgm:prSet presAssocID="{ECABD35F-1CD1-4ED5-9D1D-6120A98A790E}" presName="compositeA" presStyleCnt="0"/>
      <dgm:spPr/>
    </dgm:pt>
    <dgm:pt modelId="{303BB784-E30A-4CAA-92DE-35B09C0D54BE}" type="pres">
      <dgm:prSet presAssocID="{ECABD35F-1CD1-4ED5-9D1D-6120A98A790E}" presName="textA" presStyleLbl="revTx" presStyleIdx="2" presStyleCnt="5">
        <dgm:presLayoutVars>
          <dgm:bulletEnabled val="1"/>
        </dgm:presLayoutVars>
      </dgm:prSet>
      <dgm:spPr/>
      <dgm:t>
        <a:bodyPr/>
        <a:lstStyle/>
        <a:p>
          <a:endParaRPr lang="en-GB"/>
        </a:p>
      </dgm:t>
    </dgm:pt>
    <dgm:pt modelId="{BBD2915B-A8A0-4486-A027-157A7BFA070E}" type="pres">
      <dgm:prSet presAssocID="{ECABD35F-1CD1-4ED5-9D1D-6120A98A790E}" presName="circleA" presStyleLbl="node1" presStyleIdx="2" presStyleCnt="5"/>
      <dgm:spPr/>
    </dgm:pt>
    <dgm:pt modelId="{F3906F18-04CF-469F-AFF6-1B550E130702}" type="pres">
      <dgm:prSet presAssocID="{ECABD35F-1CD1-4ED5-9D1D-6120A98A790E}" presName="spaceA" presStyleCnt="0"/>
      <dgm:spPr/>
    </dgm:pt>
    <dgm:pt modelId="{BC4B884D-DBAC-4A85-92D5-D2B978BCEF8E}" type="pres">
      <dgm:prSet presAssocID="{D65C2ABB-1746-4AF4-8B34-6DB03A516C53}" presName="space" presStyleCnt="0"/>
      <dgm:spPr/>
    </dgm:pt>
    <dgm:pt modelId="{284BF167-9E49-464A-B042-9D9D79E6D1FA}" type="pres">
      <dgm:prSet presAssocID="{C9133866-9E3D-4644-BF65-84131E9F60A0}" presName="compositeB" presStyleCnt="0"/>
      <dgm:spPr/>
    </dgm:pt>
    <dgm:pt modelId="{D2C6605D-84C8-47AC-9A6B-9E9CD3E32BDE}" type="pres">
      <dgm:prSet presAssocID="{C9133866-9E3D-4644-BF65-84131E9F60A0}" presName="textB" presStyleLbl="revTx" presStyleIdx="3" presStyleCnt="5">
        <dgm:presLayoutVars>
          <dgm:bulletEnabled val="1"/>
        </dgm:presLayoutVars>
      </dgm:prSet>
      <dgm:spPr/>
      <dgm:t>
        <a:bodyPr/>
        <a:lstStyle/>
        <a:p>
          <a:endParaRPr lang="en-GB"/>
        </a:p>
      </dgm:t>
    </dgm:pt>
    <dgm:pt modelId="{925D8970-3C86-4BF1-99AE-A8BF95116503}" type="pres">
      <dgm:prSet presAssocID="{C9133866-9E3D-4644-BF65-84131E9F60A0}" presName="circleB" presStyleLbl="node1" presStyleIdx="3" presStyleCnt="5"/>
      <dgm:spPr/>
    </dgm:pt>
    <dgm:pt modelId="{F8CA8AB6-6388-476A-8226-A890597D1DC7}" type="pres">
      <dgm:prSet presAssocID="{C9133866-9E3D-4644-BF65-84131E9F60A0}" presName="spaceB" presStyleCnt="0"/>
      <dgm:spPr/>
    </dgm:pt>
    <dgm:pt modelId="{811AE563-CDD3-48EC-8164-7983E367BC43}" type="pres">
      <dgm:prSet presAssocID="{639A2A8C-8B6E-4583-8684-DE8997F45CFB}" presName="space" presStyleCnt="0"/>
      <dgm:spPr/>
    </dgm:pt>
    <dgm:pt modelId="{32C7720E-7743-4935-BCD1-417E0B9E2D17}" type="pres">
      <dgm:prSet presAssocID="{52C0BD5C-1A43-4A31-B0F6-93AD46B40D3E}" presName="compositeA" presStyleCnt="0"/>
      <dgm:spPr/>
    </dgm:pt>
    <dgm:pt modelId="{27D918D3-CFDE-4131-9062-2E23E0CCBE2B}" type="pres">
      <dgm:prSet presAssocID="{52C0BD5C-1A43-4A31-B0F6-93AD46B40D3E}" presName="textA" presStyleLbl="revTx" presStyleIdx="4" presStyleCnt="5" custScaleX="137151">
        <dgm:presLayoutVars>
          <dgm:bulletEnabled val="1"/>
        </dgm:presLayoutVars>
      </dgm:prSet>
      <dgm:spPr/>
      <dgm:t>
        <a:bodyPr/>
        <a:lstStyle/>
        <a:p>
          <a:endParaRPr lang="en-GB"/>
        </a:p>
      </dgm:t>
    </dgm:pt>
    <dgm:pt modelId="{B877285C-DC06-4EA6-8C0D-F4E57766CA93}" type="pres">
      <dgm:prSet presAssocID="{52C0BD5C-1A43-4A31-B0F6-93AD46B40D3E}" presName="circleA" presStyleLbl="node1" presStyleIdx="4" presStyleCnt="5"/>
      <dgm:spPr/>
    </dgm:pt>
    <dgm:pt modelId="{4C9F1C8E-01CB-471D-9903-F89EF15982C6}" type="pres">
      <dgm:prSet presAssocID="{52C0BD5C-1A43-4A31-B0F6-93AD46B40D3E}" presName="spaceA" presStyleCnt="0"/>
      <dgm:spPr/>
    </dgm:pt>
  </dgm:ptLst>
  <dgm:cxnLst>
    <dgm:cxn modelId="{1DBFA9D9-3658-47B5-8681-3092CAD5974D}" type="presOf" srcId="{ECABD35F-1CD1-4ED5-9D1D-6120A98A790E}" destId="{303BB784-E30A-4CAA-92DE-35B09C0D54BE}" srcOrd="0" destOrd="0" presId="urn:microsoft.com/office/officeart/2005/8/layout/hProcess11"/>
    <dgm:cxn modelId="{C978279C-B258-412D-90F9-007CEA271C5A}" srcId="{46D7E10F-0113-496F-BF2C-8974898F4E24}" destId="{C9133866-9E3D-4644-BF65-84131E9F60A0}" srcOrd="3" destOrd="0" parTransId="{7342B38E-3702-40A5-9913-AC48FDC595A2}" sibTransId="{639A2A8C-8B6E-4583-8684-DE8997F45CFB}"/>
    <dgm:cxn modelId="{45704329-3ACE-4F76-99D4-DAF3FF7D2266}" type="presOf" srcId="{52C0BD5C-1A43-4A31-B0F6-93AD46B40D3E}" destId="{27D918D3-CFDE-4131-9062-2E23E0CCBE2B}" srcOrd="0" destOrd="0" presId="urn:microsoft.com/office/officeart/2005/8/layout/hProcess11"/>
    <dgm:cxn modelId="{89BAB953-FC40-41EC-933D-5101E98F50BE}" type="presOf" srcId="{443DEB06-9A5B-4AAE-BDBF-5F0FBE1EB31C}" destId="{B856E009-ECB7-45E8-B80A-7706C886A051}" srcOrd="0" destOrd="0" presId="urn:microsoft.com/office/officeart/2005/8/layout/hProcess11"/>
    <dgm:cxn modelId="{1C45E0ED-7F47-4431-9971-D788E6B89AF5}" srcId="{46D7E10F-0113-496F-BF2C-8974898F4E24}" destId="{443DEB06-9A5B-4AAE-BDBF-5F0FBE1EB31C}" srcOrd="0" destOrd="0" parTransId="{C019AAF8-7BD7-4757-8DAC-E1F933B7EE96}" sibTransId="{D92F680D-FE96-4B8F-9A0F-67E2BC64FB65}"/>
    <dgm:cxn modelId="{0E0230F0-9A47-486D-8787-D480081792B6}" srcId="{46D7E10F-0113-496F-BF2C-8974898F4E24}" destId="{52C0BD5C-1A43-4A31-B0F6-93AD46B40D3E}" srcOrd="4" destOrd="0" parTransId="{A8070A49-918F-4BD4-AD62-E505775BF42A}" sibTransId="{977607C7-ADBA-44A0-A95B-29418063F92F}"/>
    <dgm:cxn modelId="{694EBD9E-99B6-4496-AFB0-A9DFA8301B85}" srcId="{46D7E10F-0113-496F-BF2C-8974898F4E24}" destId="{EB63D5A7-6E69-4AFC-B33B-E94258257F4C}" srcOrd="1" destOrd="0" parTransId="{2DAE748F-86A3-4B1B-B2E9-0DA43B510054}" sibTransId="{B1CA4C3D-5621-4235-87D2-2FBE884E18EC}"/>
    <dgm:cxn modelId="{FCECF4E3-A8A1-46C0-AD7F-EBF6A3A2E779}" type="presOf" srcId="{EB63D5A7-6E69-4AFC-B33B-E94258257F4C}" destId="{CFAFC187-F794-4DE2-AB86-05F435E30270}" srcOrd="0" destOrd="0" presId="urn:microsoft.com/office/officeart/2005/8/layout/hProcess11"/>
    <dgm:cxn modelId="{4791361A-F68E-4B2F-8856-510C9883D772}" type="presOf" srcId="{46D7E10F-0113-496F-BF2C-8974898F4E24}" destId="{434E9BE8-480E-43F0-B802-E6167F196CB0}" srcOrd="0" destOrd="0" presId="urn:microsoft.com/office/officeart/2005/8/layout/hProcess11"/>
    <dgm:cxn modelId="{50756316-FA3F-422C-B0B1-DDD4F7427CCC}" type="presOf" srcId="{C9133866-9E3D-4644-BF65-84131E9F60A0}" destId="{D2C6605D-84C8-47AC-9A6B-9E9CD3E32BDE}" srcOrd="0" destOrd="0" presId="urn:microsoft.com/office/officeart/2005/8/layout/hProcess11"/>
    <dgm:cxn modelId="{6665FC80-AA4D-4A5A-B0E7-7AB150852B23}" srcId="{46D7E10F-0113-496F-BF2C-8974898F4E24}" destId="{ECABD35F-1CD1-4ED5-9D1D-6120A98A790E}" srcOrd="2" destOrd="0" parTransId="{2817E7B8-799B-4B97-82B7-C60E5BAAC5CF}" sibTransId="{D65C2ABB-1746-4AF4-8B34-6DB03A516C53}"/>
    <dgm:cxn modelId="{B3F5D439-2805-4B6C-9264-6788055BFA1B}" type="presParOf" srcId="{434E9BE8-480E-43F0-B802-E6167F196CB0}" destId="{7EC48A03-A57F-4F95-BE34-057FE8C61369}" srcOrd="0" destOrd="0" presId="urn:microsoft.com/office/officeart/2005/8/layout/hProcess11"/>
    <dgm:cxn modelId="{A3199308-2647-40D4-B8AE-CD1C1878F954}" type="presParOf" srcId="{434E9BE8-480E-43F0-B802-E6167F196CB0}" destId="{6C3320A9-CFD0-4C51-BF9E-E532BF167C47}" srcOrd="1" destOrd="0" presId="urn:microsoft.com/office/officeart/2005/8/layout/hProcess11"/>
    <dgm:cxn modelId="{4FA32C0C-3684-4549-9581-140A5AAE3225}" type="presParOf" srcId="{6C3320A9-CFD0-4C51-BF9E-E532BF167C47}" destId="{1276001E-6BC9-4B4A-895F-6B62865A3C22}" srcOrd="0" destOrd="0" presId="urn:microsoft.com/office/officeart/2005/8/layout/hProcess11"/>
    <dgm:cxn modelId="{6C507EC3-CB51-4E39-887F-9B4B12A231A6}" type="presParOf" srcId="{1276001E-6BC9-4B4A-895F-6B62865A3C22}" destId="{B856E009-ECB7-45E8-B80A-7706C886A051}" srcOrd="0" destOrd="0" presId="urn:microsoft.com/office/officeart/2005/8/layout/hProcess11"/>
    <dgm:cxn modelId="{8C77A05D-DCAA-47E8-BB75-D0AAEBED4066}" type="presParOf" srcId="{1276001E-6BC9-4B4A-895F-6B62865A3C22}" destId="{E5F9876A-6120-41D2-BCEF-53761AB7CEE3}" srcOrd="1" destOrd="0" presId="urn:microsoft.com/office/officeart/2005/8/layout/hProcess11"/>
    <dgm:cxn modelId="{FD3D55AD-035D-4492-AD96-5BFDCA9A3D16}" type="presParOf" srcId="{1276001E-6BC9-4B4A-895F-6B62865A3C22}" destId="{E1EBE0B0-7509-4798-A964-6FCC4A454A08}" srcOrd="2" destOrd="0" presId="urn:microsoft.com/office/officeart/2005/8/layout/hProcess11"/>
    <dgm:cxn modelId="{4E83339A-F210-4874-A7A4-6F548F1E7669}" type="presParOf" srcId="{6C3320A9-CFD0-4C51-BF9E-E532BF167C47}" destId="{E0E3B7EE-4113-429B-A65D-FAEE633D2476}" srcOrd="1" destOrd="0" presId="urn:microsoft.com/office/officeart/2005/8/layout/hProcess11"/>
    <dgm:cxn modelId="{66CDD39D-2E60-4362-81B0-7249E1B3047C}" type="presParOf" srcId="{6C3320A9-CFD0-4C51-BF9E-E532BF167C47}" destId="{8D174CFF-E947-4431-869A-F2C33084ACE1}" srcOrd="2" destOrd="0" presId="urn:microsoft.com/office/officeart/2005/8/layout/hProcess11"/>
    <dgm:cxn modelId="{10DB4E8E-CFBC-44B4-94DD-4A0494FD94FD}" type="presParOf" srcId="{8D174CFF-E947-4431-869A-F2C33084ACE1}" destId="{CFAFC187-F794-4DE2-AB86-05F435E30270}" srcOrd="0" destOrd="0" presId="urn:microsoft.com/office/officeart/2005/8/layout/hProcess11"/>
    <dgm:cxn modelId="{8DD4F033-0367-409B-9ECA-FA391182CCC2}" type="presParOf" srcId="{8D174CFF-E947-4431-869A-F2C33084ACE1}" destId="{983F378C-7872-4FFC-BFE1-928AD0CD81EB}" srcOrd="1" destOrd="0" presId="urn:microsoft.com/office/officeart/2005/8/layout/hProcess11"/>
    <dgm:cxn modelId="{C26B2F00-4943-4D26-8096-2D4C2AD1520E}" type="presParOf" srcId="{8D174CFF-E947-4431-869A-F2C33084ACE1}" destId="{F4F0A798-A220-4F98-BA40-3C9D02E5E526}" srcOrd="2" destOrd="0" presId="urn:microsoft.com/office/officeart/2005/8/layout/hProcess11"/>
    <dgm:cxn modelId="{90986D38-0300-46AA-BEBD-5D415AF71DE4}" type="presParOf" srcId="{6C3320A9-CFD0-4C51-BF9E-E532BF167C47}" destId="{6F9E314C-F4A6-4933-B8CB-242A63CF0DE1}" srcOrd="3" destOrd="0" presId="urn:microsoft.com/office/officeart/2005/8/layout/hProcess11"/>
    <dgm:cxn modelId="{AD16DB8E-6337-40DA-9C7A-86247AEC0D43}" type="presParOf" srcId="{6C3320A9-CFD0-4C51-BF9E-E532BF167C47}" destId="{DE0174BC-4697-479E-A942-F6AA10116604}" srcOrd="4" destOrd="0" presId="urn:microsoft.com/office/officeart/2005/8/layout/hProcess11"/>
    <dgm:cxn modelId="{B3E810FB-4C8C-456E-8EA7-DC1BB0C1F2E0}" type="presParOf" srcId="{DE0174BC-4697-479E-A942-F6AA10116604}" destId="{303BB784-E30A-4CAA-92DE-35B09C0D54BE}" srcOrd="0" destOrd="0" presId="urn:microsoft.com/office/officeart/2005/8/layout/hProcess11"/>
    <dgm:cxn modelId="{80FB878E-5278-4530-AF24-26B9E4B37E15}" type="presParOf" srcId="{DE0174BC-4697-479E-A942-F6AA10116604}" destId="{BBD2915B-A8A0-4486-A027-157A7BFA070E}" srcOrd="1" destOrd="0" presId="urn:microsoft.com/office/officeart/2005/8/layout/hProcess11"/>
    <dgm:cxn modelId="{9E880FC6-F44F-4A91-ABA2-B5A50EDEF5E0}" type="presParOf" srcId="{DE0174BC-4697-479E-A942-F6AA10116604}" destId="{F3906F18-04CF-469F-AFF6-1B550E130702}" srcOrd="2" destOrd="0" presId="urn:microsoft.com/office/officeart/2005/8/layout/hProcess11"/>
    <dgm:cxn modelId="{EBD995B3-771E-49A3-BE54-54E61D97E86E}" type="presParOf" srcId="{6C3320A9-CFD0-4C51-BF9E-E532BF167C47}" destId="{BC4B884D-DBAC-4A85-92D5-D2B978BCEF8E}" srcOrd="5" destOrd="0" presId="urn:microsoft.com/office/officeart/2005/8/layout/hProcess11"/>
    <dgm:cxn modelId="{CA04993A-B6C9-4984-B7A1-016811F5DC7A}" type="presParOf" srcId="{6C3320A9-CFD0-4C51-BF9E-E532BF167C47}" destId="{284BF167-9E49-464A-B042-9D9D79E6D1FA}" srcOrd="6" destOrd="0" presId="urn:microsoft.com/office/officeart/2005/8/layout/hProcess11"/>
    <dgm:cxn modelId="{B4C4EE80-5EC4-4FA9-9FEB-090C1BDB25A6}" type="presParOf" srcId="{284BF167-9E49-464A-B042-9D9D79E6D1FA}" destId="{D2C6605D-84C8-47AC-9A6B-9E9CD3E32BDE}" srcOrd="0" destOrd="0" presId="urn:microsoft.com/office/officeart/2005/8/layout/hProcess11"/>
    <dgm:cxn modelId="{4AC8DF2D-BA30-476A-A22D-4C5744A570D0}" type="presParOf" srcId="{284BF167-9E49-464A-B042-9D9D79E6D1FA}" destId="{925D8970-3C86-4BF1-99AE-A8BF95116503}" srcOrd="1" destOrd="0" presId="urn:microsoft.com/office/officeart/2005/8/layout/hProcess11"/>
    <dgm:cxn modelId="{ECB741BB-41D7-456C-BC6C-3D0C5F30A360}" type="presParOf" srcId="{284BF167-9E49-464A-B042-9D9D79E6D1FA}" destId="{F8CA8AB6-6388-476A-8226-A890597D1DC7}" srcOrd="2" destOrd="0" presId="urn:microsoft.com/office/officeart/2005/8/layout/hProcess11"/>
    <dgm:cxn modelId="{A3A1B3C4-87FF-4B57-9ABC-62AFB51B738C}" type="presParOf" srcId="{6C3320A9-CFD0-4C51-BF9E-E532BF167C47}" destId="{811AE563-CDD3-48EC-8164-7983E367BC43}" srcOrd="7" destOrd="0" presId="urn:microsoft.com/office/officeart/2005/8/layout/hProcess11"/>
    <dgm:cxn modelId="{2712148D-9831-4E67-B5C0-E78BA33C7E46}" type="presParOf" srcId="{6C3320A9-CFD0-4C51-BF9E-E532BF167C47}" destId="{32C7720E-7743-4935-BCD1-417E0B9E2D17}" srcOrd="8" destOrd="0" presId="urn:microsoft.com/office/officeart/2005/8/layout/hProcess11"/>
    <dgm:cxn modelId="{445E0C29-6AB1-4E0C-8DD6-F055E3C6EA1D}" type="presParOf" srcId="{32C7720E-7743-4935-BCD1-417E0B9E2D17}" destId="{27D918D3-CFDE-4131-9062-2E23E0CCBE2B}" srcOrd="0" destOrd="0" presId="urn:microsoft.com/office/officeart/2005/8/layout/hProcess11"/>
    <dgm:cxn modelId="{7E2E256C-9605-4994-901C-ADBA60423990}" type="presParOf" srcId="{32C7720E-7743-4935-BCD1-417E0B9E2D17}" destId="{B877285C-DC06-4EA6-8C0D-F4E57766CA93}" srcOrd="1" destOrd="0" presId="urn:microsoft.com/office/officeart/2005/8/layout/hProcess11"/>
    <dgm:cxn modelId="{F77BE7A0-D79A-4825-A1EA-492F545CDAD2}" type="presParOf" srcId="{32C7720E-7743-4935-BCD1-417E0B9E2D17}" destId="{4C9F1C8E-01CB-471D-9903-F89EF15982C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45985-D3BB-446B-9522-C65F3CC9F7EE}">
      <dsp:nvSpPr>
        <dsp:cNvPr id="0" name=""/>
        <dsp:cNvSpPr/>
      </dsp:nvSpPr>
      <dsp:spPr>
        <a:xfrm>
          <a:off x="0" y="1270700"/>
          <a:ext cx="8751833" cy="1694267"/>
        </a:xfrm>
        <a:prstGeom prst="notched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00A78AD-B081-4F08-A37D-1B4603DA522B}">
      <dsp:nvSpPr>
        <dsp:cNvPr id="0" name=""/>
        <dsp:cNvSpPr/>
      </dsp:nvSpPr>
      <dsp:spPr>
        <a:xfrm>
          <a:off x="3461" y="16417"/>
          <a:ext cx="1513409" cy="1628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1950</a:t>
          </a:r>
        </a:p>
        <a:p>
          <a:pPr lvl="0" algn="ctr" defTabSz="622300">
            <a:lnSpc>
              <a:spcPct val="100000"/>
            </a:lnSpc>
            <a:spcBef>
              <a:spcPct val="0"/>
            </a:spcBef>
            <a:spcAft>
              <a:spcPct val="35000"/>
            </a:spcAft>
          </a:pPr>
          <a:r>
            <a:rPr lang="en-US" sz="1400" kern="1200" dirty="0" smtClean="0"/>
            <a:t>Early networks was developed for military used</a:t>
          </a:r>
          <a:endParaRPr lang="en-GB" sz="1400" kern="1200" dirty="0"/>
        </a:p>
      </dsp:txBody>
      <dsp:txXfrm>
        <a:off x="3461" y="16417"/>
        <a:ext cx="1513409" cy="1628597"/>
      </dsp:txXfrm>
    </dsp:sp>
    <dsp:sp modelId="{6EAE039D-8552-4A46-9405-EFE70556490F}">
      <dsp:nvSpPr>
        <dsp:cNvPr id="0" name=""/>
        <dsp:cNvSpPr/>
      </dsp:nvSpPr>
      <dsp:spPr>
        <a:xfrm>
          <a:off x="548382" y="1889633"/>
          <a:ext cx="423566" cy="42356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F3928BE-FD82-4B0C-81AA-E046FB1CC0D6}">
      <dsp:nvSpPr>
        <dsp:cNvPr id="0" name=""/>
        <dsp:cNvSpPr/>
      </dsp:nvSpPr>
      <dsp:spPr>
        <a:xfrm>
          <a:off x="1592540" y="2541401"/>
          <a:ext cx="1513409" cy="1694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t>1960</a:t>
          </a:r>
        </a:p>
        <a:p>
          <a:pPr lvl="0" algn="ctr" defTabSz="533400">
            <a:lnSpc>
              <a:spcPct val="90000"/>
            </a:lnSpc>
            <a:spcBef>
              <a:spcPct val="0"/>
            </a:spcBef>
            <a:spcAft>
              <a:spcPct val="35000"/>
            </a:spcAft>
          </a:pPr>
          <a:r>
            <a:rPr lang="en-US" sz="1200" kern="1200" dirty="0" smtClean="0"/>
            <a:t>The commercial airline reservation SABRE went online with two connected mainframes.</a:t>
          </a:r>
          <a:endParaRPr lang="en-GB" sz="1200" kern="1200" dirty="0"/>
        </a:p>
      </dsp:txBody>
      <dsp:txXfrm>
        <a:off x="1592540" y="2541401"/>
        <a:ext cx="1513409" cy="1694267"/>
      </dsp:txXfrm>
    </dsp:sp>
    <dsp:sp modelId="{A9078568-7A24-43D4-8CF0-22D1020C27F3}">
      <dsp:nvSpPr>
        <dsp:cNvPr id="0" name=""/>
        <dsp:cNvSpPr/>
      </dsp:nvSpPr>
      <dsp:spPr>
        <a:xfrm>
          <a:off x="2137461" y="1906051"/>
          <a:ext cx="423566" cy="42356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CEE5276-E73B-44AB-9D7F-45C6627F7504}">
      <dsp:nvSpPr>
        <dsp:cNvPr id="0" name=""/>
        <dsp:cNvSpPr/>
      </dsp:nvSpPr>
      <dsp:spPr>
        <a:xfrm>
          <a:off x="3181620" y="0"/>
          <a:ext cx="1513409" cy="1694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1962</a:t>
          </a:r>
          <a:br>
            <a:rPr lang="en-US" sz="1600" kern="1200" dirty="0" smtClean="0"/>
          </a:br>
          <a:r>
            <a:rPr lang="en-US" sz="1600" kern="1200" dirty="0" smtClean="0"/>
            <a:t>ARPA was launched for public</a:t>
          </a:r>
          <a:endParaRPr lang="en-GB" sz="1600" kern="1200" dirty="0"/>
        </a:p>
      </dsp:txBody>
      <dsp:txXfrm>
        <a:off x="3181620" y="0"/>
        <a:ext cx="1513409" cy="1694267"/>
      </dsp:txXfrm>
    </dsp:sp>
    <dsp:sp modelId="{6914782E-0525-4EEF-AA77-259EF5590E03}">
      <dsp:nvSpPr>
        <dsp:cNvPr id="0" name=""/>
        <dsp:cNvSpPr/>
      </dsp:nvSpPr>
      <dsp:spPr>
        <a:xfrm>
          <a:off x="3726541" y="1906051"/>
          <a:ext cx="423566" cy="42356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D6FF7AD-4878-4973-9D46-B496FA74EA86}">
      <dsp:nvSpPr>
        <dsp:cNvPr id="0" name=""/>
        <dsp:cNvSpPr/>
      </dsp:nvSpPr>
      <dsp:spPr>
        <a:xfrm>
          <a:off x="4770699" y="2541401"/>
          <a:ext cx="1513409" cy="1694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t>1964</a:t>
          </a:r>
          <a:br>
            <a:rPr lang="en-US" sz="1200" kern="1200" dirty="0" smtClean="0"/>
          </a:br>
          <a:r>
            <a:rPr lang="en-US" sz="1200" kern="1200" dirty="0" smtClean="0"/>
            <a:t>Invention of Dartmouth Time Sharing System for distributed users of large computer systems.</a:t>
          </a:r>
          <a:endParaRPr lang="en-GB" sz="1200" kern="1200" dirty="0"/>
        </a:p>
      </dsp:txBody>
      <dsp:txXfrm>
        <a:off x="4770699" y="2541401"/>
        <a:ext cx="1513409" cy="1694267"/>
      </dsp:txXfrm>
    </dsp:sp>
    <dsp:sp modelId="{3D758017-114A-4B1B-81A7-F28AC443E7A0}">
      <dsp:nvSpPr>
        <dsp:cNvPr id="0" name=""/>
        <dsp:cNvSpPr/>
      </dsp:nvSpPr>
      <dsp:spPr>
        <a:xfrm>
          <a:off x="5315620" y="1906051"/>
          <a:ext cx="423566" cy="42356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19BE19B-E9E1-4EF2-B434-BE3451EB0E10}">
      <dsp:nvSpPr>
        <dsp:cNvPr id="0" name=""/>
        <dsp:cNvSpPr/>
      </dsp:nvSpPr>
      <dsp:spPr>
        <a:xfrm>
          <a:off x="6359779" y="0"/>
          <a:ext cx="1513409" cy="1694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kern="1200" dirty="0" smtClean="0"/>
            <a:t>Through the 1960s</a:t>
          </a:r>
          <a:br>
            <a:rPr lang="en-US" sz="1200" kern="1200" dirty="0" smtClean="0"/>
          </a:br>
          <a:r>
            <a:rPr lang="en-GB" sz="1200" kern="1200" dirty="0" smtClean="0"/>
            <a:t>network systems that used packets to transfer information between computers over a network.</a:t>
          </a:r>
          <a:endParaRPr lang="en-GB" sz="1200" kern="1200" dirty="0"/>
        </a:p>
      </dsp:txBody>
      <dsp:txXfrm>
        <a:off x="6359779" y="0"/>
        <a:ext cx="1513409" cy="1694267"/>
      </dsp:txXfrm>
    </dsp:sp>
    <dsp:sp modelId="{357EFA16-A1CA-4C4D-999F-2BCEA691B9A0}">
      <dsp:nvSpPr>
        <dsp:cNvPr id="0" name=""/>
        <dsp:cNvSpPr/>
      </dsp:nvSpPr>
      <dsp:spPr>
        <a:xfrm>
          <a:off x="6904700" y="1906051"/>
          <a:ext cx="423566" cy="423566"/>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E53AD-4BAA-471D-882C-E3DF452E9610}">
      <dsp:nvSpPr>
        <dsp:cNvPr id="0" name=""/>
        <dsp:cNvSpPr/>
      </dsp:nvSpPr>
      <dsp:spPr>
        <a:xfrm>
          <a:off x="0" y="870897"/>
          <a:ext cx="8751833" cy="1161196"/>
        </a:xfrm>
        <a:prstGeom prst="notchedRightArrow">
          <a:avLst/>
        </a:prstGeom>
        <a:solidFill>
          <a:schemeClr val="accent3">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D83C6D3-5982-44FA-91E1-4CF29482AE7C}">
      <dsp:nvSpPr>
        <dsp:cNvPr id="0" name=""/>
        <dsp:cNvSpPr/>
      </dsp:nvSpPr>
      <dsp:spPr>
        <a:xfrm>
          <a:off x="3942" y="0"/>
          <a:ext cx="1896088" cy="116119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1965</a:t>
          </a:r>
        </a:p>
        <a:p>
          <a:pPr lvl="0" algn="ctr" defTabSz="711200">
            <a:lnSpc>
              <a:spcPct val="90000"/>
            </a:lnSpc>
            <a:spcBef>
              <a:spcPct val="0"/>
            </a:spcBef>
            <a:spcAft>
              <a:spcPct val="35000"/>
            </a:spcAft>
          </a:pPr>
          <a:r>
            <a:rPr lang="en-GB" sz="1600" kern="1200" dirty="0" smtClean="0"/>
            <a:t>First wide area network (WAN) was created</a:t>
          </a:r>
          <a:endParaRPr lang="en-GB" sz="1600" kern="1200" dirty="0"/>
        </a:p>
      </dsp:txBody>
      <dsp:txXfrm>
        <a:off x="3942" y="0"/>
        <a:ext cx="1896088" cy="1161196"/>
      </dsp:txXfrm>
    </dsp:sp>
    <dsp:sp modelId="{9F5B5E4A-F30A-4BBF-8AF2-FD08EA91D66B}">
      <dsp:nvSpPr>
        <dsp:cNvPr id="0" name=""/>
        <dsp:cNvSpPr/>
      </dsp:nvSpPr>
      <dsp:spPr>
        <a:xfrm>
          <a:off x="806836" y="1306345"/>
          <a:ext cx="290299" cy="290299"/>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2FAF188-719C-4665-AB1F-5A103628D601}">
      <dsp:nvSpPr>
        <dsp:cNvPr id="0" name=""/>
        <dsp:cNvSpPr/>
      </dsp:nvSpPr>
      <dsp:spPr>
        <a:xfrm>
          <a:off x="1994834" y="1741794"/>
          <a:ext cx="1896088" cy="116119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t>1972</a:t>
          </a:r>
          <a:br>
            <a:rPr lang="en-US" sz="1600" kern="1200" dirty="0" smtClean="0"/>
          </a:br>
          <a:r>
            <a:rPr lang="en-US" sz="1600" kern="1200" dirty="0" smtClean="0"/>
            <a:t>TCP/IP Network was introduced based on X.25</a:t>
          </a:r>
          <a:endParaRPr lang="en-GB" sz="1600" kern="1200" dirty="0"/>
        </a:p>
      </dsp:txBody>
      <dsp:txXfrm>
        <a:off x="1994834" y="1741794"/>
        <a:ext cx="1896088" cy="1161196"/>
      </dsp:txXfrm>
    </dsp:sp>
    <dsp:sp modelId="{32E182F1-A163-49D7-A907-136B40A49C70}">
      <dsp:nvSpPr>
        <dsp:cNvPr id="0" name=""/>
        <dsp:cNvSpPr/>
      </dsp:nvSpPr>
      <dsp:spPr>
        <a:xfrm>
          <a:off x="2797729" y="1306345"/>
          <a:ext cx="290299" cy="290299"/>
        </a:xfrm>
        <a:prstGeom prst="ellipse">
          <a:avLst/>
        </a:prstGeom>
        <a:solidFill>
          <a:schemeClr val="accent3">
            <a:hueOff val="3750088"/>
            <a:satOff val="-5627"/>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A672D14-CE27-456E-B373-EC7833044713}">
      <dsp:nvSpPr>
        <dsp:cNvPr id="0" name=""/>
        <dsp:cNvSpPr/>
      </dsp:nvSpPr>
      <dsp:spPr>
        <a:xfrm>
          <a:off x="3985727" y="0"/>
          <a:ext cx="1896088" cy="116119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1991</a:t>
          </a:r>
          <a:br>
            <a:rPr lang="en-US" sz="1600" kern="1200" dirty="0" smtClean="0"/>
          </a:br>
          <a:r>
            <a:rPr lang="en-US" sz="1600" kern="1200" dirty="0" smtClean="0"/>
            <a:t>Home Broadband created</a:t>
          </a:r>
          <a:endParaRPr lang="en-GB" sz="1600" kern="1200" dirty="0"/>
        </a:p>
      </dsp:txBody>
      <dsp:txXfrm>
        <a:off x="3985727" y="0"/>
        <a:ext cx="1896088" cy="1161196"/>
      </dsp:txXfrm>
    </dsp:sp>
    <dsp:sp modelId="{1A353BF0-6657-43A0-A598-61B5CE1CB25A}">
      <dsp:nvSpPr>
        <dsp:cNvPr id="0" name=""/>
        <dsp:cNvSpPr/>
      </dsp:nvSpPr>
      <dsp:spPr>
        <a:xfrm>
          <a:off x="4788621" y="1306345"/>
          <a:ext cx="290299" cy="290299"/>
        </a:xfrm>
        <a:prstGeom prst="ellipse">
          <a:avLst/>
        </a:prstGeom>
        <a:solidFill>
          <a:schemeClr val="accent3">
            <a:hueOff val="7500176"/>
            <a:satOff val="-11253"/>
            <a:lumOff val="-18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17B8780-5FF7-4975-9EE4-DC7D3573C399}">
      <dsp:nvSpPr>
        <dsp:cNvPr id="0" name=""/>
        <dsp:cNvSpPr/>
      </dsp:nvSpPr>
      <dsp:spPr>
        <a:xfrm>
          <a:off x="5976619" y="1741794"/>
          <a:ext cx="1896088" cy="116119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t>1996</a:t>
          </a:r>
          <a:br>
            <a:rPr lang="en-US" sz="1600" kern="1200" dirty="0" smtClean="0"/>
          </a:br>
          <a:r>
            <a:rPr lang="en-US" sz="1600" kern="1200" dirty="0" smtClean="0"/>
            <a:t>The 56K modem was invented</a:t>
          </a:r>
          <a:endParaRPr lang="en-GB" sz="1600" kern="1200" dirty="0"/>
        </a:p>
      </dsp:txBody>
      <dsp:txXfrm>
        <a:off x="5976619" y="1741794"/>
        <a:ext cx="1896088" cy="1161196"/>
      </dsp:txXfrm>
    </dsp:sp>
    <dsp:sp modelId="{B53E6E11-6B10-46FD-BCFE-DD54399267A3}">
      <dsp:nvSpPr>
        <dsp:cNvPr id="0" name=""/>
        <dsp:cNvSpPr/>
      </dsp:nvSpPr>
      <dsp:spPr>
        <a:xfrm>
          <a:off x="6779514" y="1306345"/>
          <a:ext cx="290299" cy="290299"/>
        </a:xfrm>
        <a:prstGeom prst="ellipse">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48A03-A57F-4F95-BE34-057FE8C61369}">
      <dsp:nvSpPr>
        <dsp:cNvPr id="0" name=""/>
        <dsp:cNvSpPr/>
      </dsp:nvSpPr>
      <dsp:spPr>
        <a:xfrm>
          <a:off x="0" y="870897"/>
          <a:ext cx="8751833" cy="1161196"/>
        </a:xfrm>
        <a:prstGeom prst="notched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856E009-ECB7-45E8-B80A-7706C886A051}">
      <dsp:nvSpPr>
        <dsp:cNvPr id="0" name=""/>
        <dsp:cNvSpPr/>
      </dsp:nvSpPr>
      <dsp:spPr>
        <a:xfrm>
          <a:off x="903" y="0"/>
          <a:ext cx="1413412" cy="1161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kern="1200" dirty="0" smtClean="0"/>
            <a:t>2000</a:t>
          </a:r>
          <a:br>
            <a:rPr lang="en-US" sz="1400" kern="1200" dirty="0" smtClean="0"/>
          </a:br>
          <a:r>
            <a:rPr lang="en-US" sz="1400" kern="1200" dirty="0" smtClean="0"/>
            <a:t>Cisco achieved a stock market capitalization.</a:t>
          </a:r>
          <a:endParaRPr lang="en-GB" sz="1400" kern="1200" dirty="0"/>
        </a:p>
      </dsp:txBody>
      <dsp:txXfrm>
        <a:off x="903" y="0"/>
        <a:ext cx="1413412" cy="1161196"/>
      </dsp:txXfrm>
    </dsp:sp>
    <dsp:sp modelId="{E5F9876A-6120-41D2-BCEF-53761AB7CEE3}">
      <dsp:nvSpPr>
        <dsp:cNvPr id="0" name=""/>
        <dsp:cNvSpPr/>
      </dsp:nvSpPr>
      <dsp:spPr>
        <a:xfrm>
          <a:off x="562460" y="1306345"/>
          <a:ext cx="290299" cy="29029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FAFC187-F794-4DE2-AB86-05F435E30270}">
      <dsp:nvSpPr>
        <dsp:cNvPr id="0" name=""/>
        <dsp:cNvSpPr/>
      </dsp:nvSpPr>
      <dsp:spPr>
        <a:xfrm>
          <a:off x="1484987" y="1741794"/>
          <a:ext cx="1413412" cy="1161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t>2001</a:t>
          </a:r>
          <a:br>
            <a:rPr lang="en-US" sz="1600" kern="1200" dirty="0" smtClean="0"/>
          </a:br>
          <a:r>
            <a:rPr lang="en-US" sz="1600" kern="1200" dirty="0" smtClean="0"/>
            <a:t>Home broadband enters mainstream</a:t>
          </a:r>
          <a:endParaRPr lang="en-GB" sz="1600" kern="1200" dirty="0"/>
        </a:p>
      </dsp:txBody>
      <dsp:txXfrm>
        <a:off x="1484987" y="1741794"/>
        <a:ext cx="1413412" cy="1161196"/>
      </dsp:txXfrm>
    </dsp:sp>
    <dsp:sp modelId="{983F378C-7872-4FFC-BFE1-928AD0CD81EB}">
      <dsp:nvSpPr>
        <dsp:cNvPr id="0" name=""/>
        <dsp:cNvSpPr/>
      </dsp:nvSpPr>
      <dsp:spPr>
        <a:xfrm>
          <a:off x="2046543" y="1306345"/>
          <a:ext cx="290299" cy="290299"/>
        </a:xfrm>
        <a:prstGeom prst="ellipse">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03BB784-E30A-4CAA-92DE-35B09C0D54BE}">
      <dsp:nvSpPr>
        <dsp:cNvPr id="0" name=""/>
        <dsp:cNvSpPr/>
      </dsp:nvSpPr>
      <dsp:spPr>
        <a:xfrm>
          <a:off x="2969070" y="0"/>
          <a:ext cx="1413412" cy="1161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2009</a:t>
          </a:r>
          <a:br>
            <a:rPr lang="en-US" sz="1600" kern="1200" dirty="0" smtClean="0"/>
          </a:br>
          <a:r>
            <a:rPr lang="en-US" sz="1600" kern="1200" dirty="0" smtClean="0"/>
            <a:t>10 Gigabit Ethernet (GE) was introduced</a:t>
          </a:r>
          <a:endParaRPr lang="en-GB" sz="1600" kern="1200" dirty="0"/>
        </a:p>
      </dsp:txBody>
      <dsp:txXfrm>
        <a:off x="2969070" y="0"/>
        <a:ext cx="1413412" cy="1161196"/>
      </dsp:txXfrm>
    </dsp:sp>
    <dsp:sp modelId="{BBD2915B-A8A0-4486-A027-157A7BFA070E}">
      <dsp:nvSpPr>
        <dsp:cNvPr id="0" name=""/>
        <dsp:cNvSpPr/>
      </dsp:nvSpPr>
      <dsp:spPr>
        <a:xfrm>
          <a:off x="3530626" y="1306345"/>
          <a:ext cx="290299" cy="290299"/>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2C6605D-84C8-47AC-9A6B-9E9CD3E32BDE}">
      <dsp:nvSpPr>
        <dsp:cNvPr id="0" name=""/>
        <dsp:cNvSpPr/>
      </dsp:nvSpPr>
      <dsp:spPr>
        <a:xfrm>
          <a:off x="4453153" y="1741794"/>
          <a:ext cx="1413412" cy="1161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t>2010</a:t>
          </a:r>
          <a:br>
            <a:rPr lang="en-US" sz="1600" kern="1200" dirty="0" smtClean="0"/>
          </a:br>
          <a:r>
            <a:rPr lang="en-US" sz="1600" kern="1200" dirty="0" smtClean="0"/>
            <a:t>100 Gigabit Ethernet standard fully completed</a:t>
          </a:r>
        </a:p>
      </dsp:txBody>
      <dsp:txXfrm>
        <a:off x="4453153" y="1741794"/>
        <a:ext cx="1413412" cy="1161196"/>
      </dsp:txXfrm>
    </dsp:sp>
    <dsp:sp modelId="{925D8970-3C86-4BF1-99AE-A8BF95116503}">
      <dsp:nvSpPr>
        <dsp:cNvPr id="0" name=""/>
        <dsp:cNvSpPr/>
      </dsp:nvSpPr>
      <dsp:spPr>
        <a:xfrm>
          <a:off x="5014710" y="1306345"/>
          <a:ext cx="290299" cy="290299"/>
        </a:xfrm>
        <a:prstGeom prst="ellipse">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7D918D3-CFDE-4131-9062-2E23E0CCBE2B}">
      <dsp:nvSpPr>
        <dsp:cNvPr id="0" name=""/>
        <dsp:cNvSpPr/>
      </dsp:nvSpPr>
      <dsp:spPr>
        <a:xfrm>
          <a:off x="5937236" y="0"/>
          <a:ext cx="1938509" cy="1161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2020</a:t>
          </a:r>
          <a:br>
            <a:rPr lang="en-US" sz="1600" kern="1200" dirty="0" smtClean="0"/>
          </a:br>
          <a:r>
            <a:rPr lang="en-US" sz="1600" kern="1200" dirty="0" smtClean="0"/>
            <a:t>ultimate goal of enabling 100 Terabit Ethernet by 2020</a:t>
          </a:r>
        </a:p>
      </dsp:txBody>
      <dsp:txXfrm>
        <a:off x="5937236" y="0"/>
        <a:ext cx="1938509" cy="1161196"/>
      </dsp:txXfrm>
    </dsp:sp>
    <dsp:sp modelId="{B877285C-DC06-4EA6-8C0D-F4E57766CA93}">
      <dsp:nvSpPr>
        <dsp:cNvPr id="0" name=""/>
        <dsp:cNvSpPr/>
      </dsp:nvSpPr>
      <dsp:spPr>
        <a:xfrm>
          <a:off x="6761341" y="1306345"/>
          <a:ext cx="290299" cy="290299"/>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8566F7-1F62-40DE-8AA4-FE56DD8A16AF}" type="datetimeFigureOut">
              <a:rPr lang="ko-KR" altLang="en-US" smtClean="0"/>
              <a:t>2015-03-24</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915AA0-2612-4FAB-BBF9-F8F5245FBFD3}" type="slidenum">
              <a:rPr lang="ko-KR" altLang="en-US" smtClean="0"/>
              <a:t>‹#›</a:t>
            </a:fld>
            <a:endParaRPr lang="ko-KR" altLang="en-US"/>
          </a:p>
        </p:txBody>
      </p:sp>
    </p:spTree>
    <p:extLst>
      <p:ext uri="{BB962C8B-B14F-4D97-AF65-F5344CB8AC3E}">
        <p14:creationId xmlns:p14="http://schemas.microsoft.com/office/powerpoint/2010/main" val="64283868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9A22C7-F60B-49DA-937C-099CFB222E6E}" type="slidenum">
              <a:rPr lang="en-US" altLang="ko-KR"/>
              <a:pPr/>
              <a:t>27</a:t>
            </a:fld>
            <a:endParaRPr lang="en-US" altLang="ko-KR"/>
          </a:p>
        </p:txBody>
      </p:sp>
      <p:sp>
        <p:nvSpPr>
          <p:cNvPr id="209922" name="Rectangle 1026"/>
          <p:cNvSpPr>
            <a:spLocks noGrp="1" noRot="1" noChangeAspect="1" noChangeArrowheads="1" noTextEdit="1"/>
          </p:cNvSpPr>
          <p:nvPr>
            <p:ph type="sldImg"/>
          </p:nvPr>
        </p:nvSpPr>
        <p:spPr>
          <a:ln/>
        </p:spPr>
      </p:sp>
      <p:sp>
        <p:nvSpPr>
          <p:cNvPr id="209923" name="Rectangle 1027"/>
          <p:cNvSpPr>
            <a:spLocks noGrp="1" noChangeArrowheads="1"/>
          </p:cNvSpPr>
          <p:nvPr>
            <p:ph type="body" idx="1"/>
          </p:nvPr>
        </p:nvSpPr>
        <p:spPr/>
        <p:txBody>
          <a:bodyPr/>
          <a:lstStyle/>
          <a:p>
            <a:endParaRPr lang="ko-KR" altLang="ko-K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961FF0-4387-4972-B1D2-D3AD6E9B812F}" type="slidenum">
              <a:rPr lang="en-US" altLang="ko-KR"/>
              <a:pPr/>
              <a:t>39</a:t>
            </a:fld>
            <a:endParaRPr lang="en-US" altLang="ko-KR"/>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BE1010-E3C4-4119-B72F-93ABAFC8C03B}" type="slidenum">
              <a:rPr lang="en-US" altLang="ko-KR"/>
              <a:pPr/>
              <a:t>40</a:t>
            </a:fld>
            <a:endParaRPr lang="en-US" altLang="ko-KR"/>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E34231-30AD-4D43-A6AE-E7B156275CA0}" type="slidenum">
              <a:rPr lang="en-US" altLang="ko-KR"/>
              <a:pPr/>
              <a:t>41</a:t>
            </a:fld>
            <a:endParaRPr lang="en-US" altLang="ko-KR"/>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47FE6-3CD4-41A7-8AC2-6F476B00C50E}" type="slidenum">
              <a:rPr lang="en-US" altLang="ko-KR"/>
              <a:pPr/>
              <a:t>42</a:t>
            </a:fld>
            <a:endParaRPr lang="en-US" altLang="ko-KR"/>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87143-C7C3-46D5-99F7-A9CDC0C16CEE}" type="slidenum">
              <a:rPr lang="en-US" altLang="ko-KR"/>
              <a:pPr/>
              <a:t>28</a:t>
            </a:fld>
            <a:endParaRPr lang="en-US" altLang="ko-KR"/>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B249D0-C3BE-464A-899A-A339E95C1408}" type="slidenum">
              <a:rPr lang="en-US" altLang="ko-KR"/>
              <a:pPr/>
              <a:t>29</a:t>
            </a:fld>
            <a:endParaRPr lang="en-US" altLang="ko-KR"/>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E90E45-0BED-4F6D-B3B6-2BFD1A13B0DB}" type="slidenum">
              <a:rPr lang="en-US" altLang="ko-KR"/>
              <a:pPr/>
              <a:t>30</a:t>
            </a:fld>
            <a:endParaRPr lang="en-US" altLang="ko-KR"/>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DDDF2E-30DC-4B5C-8ADF-A85B44A371DB}" type="slidenum">
              <a:rPr lang="en-US" altLang="ko-KR"/>
              <a:pPr/>
              <a:t>31</a:t>
            </a:fld>
            <a:endParaRPr lang="en-US" altLang="ko-KR"/>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623AF2-800E-43FB-A5F8-42ABA8804962}" type="slidenum">
              <a:rPr lang="en-US" altLang="ko-KR"/>
              <a:pPr/>
              <a:t>32</a:t>
            </a:fld>
            <a:endParaRPr lang="en-US" altLang="ko-KR"/>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E68EC-3C09-46EC-B85B-7644E966B753}" type="slidenum">
              <a:rPr lang="en-US" altLang="ko-KR"/>
              <a:pPr/>
              <a:t>36</a:t>
            </a:fld>
            <a:endParaRPr lang="en-US" altLang="ko-KR"/>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2FB4AB-A21A-43A1-B728-91FE3B4D46C8}" type="slidenum">
              <a:rPr lang="en-US" altLang="ko-KR"/>
              <a:pPr/>
              <a:t>37</a:t>
            </a:fld>
            <a:endParaRPr lang="en-US" altLang="ko-K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5DD098-FC87-4FA1-9F37-F49D2982D93C}" type="slidenum">
              <a:rPr lang="en-US" altLang="ko-KR"/>
              <a:pPr/>
              <a:t>38</a:t>
            </a:fld>
            <a:endParaRPr lang="en-US" altLang="ko-KR"/>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endParaRPr lang="ko-KR" alt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820F8DA8-6266-44B3-A21A-4757E84D04B9}" type="datetimeFigureOut">
              <a:rPr lang="ko-KR" altLang="en-US" smtClean="0"/>
              <a:t>2015-03-24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C482D8C-9268-4370-9CD0-C148BD62DE9D}" type="slidenum">
              <a:rPr lang="ko-KR" altLang="en-US" smtClean="0"/>
              <a:t>‹#›</a:t>
            </a:fld>
            <a:endParaRPr lang="ko-KR" altLang="en-US"/>
          </a:p>
        </p:txBody>
      </p:sp>
    </p:spTree>
    <p:extLst>
      <p:ext uri="{BB962C8B-B14F-4D97-AF65-F5344CB8AC3E}">
        <p14:creationId xmlns:p14="http://schemas.microsoft.com/office/powerpoint/2010/main" val="340417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20F8DA8-6266-44B3-A21A-4757E84D04B9}" type="datetimeFigureOut">
              <a:rPr lang="ko-KR" altLang="en-US" smtClean="0"/>
              <a:t>2015-03-24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C482D8C-9268-4370-9CD0-C148BD62DE9D}" type="slidenum">
              <a:rPr lang="ko-KR" altLang="en-US" smtClean="0"/>
              <a:t>‹#›</a:t>
            </a:fld>
            <a:endParaRPr lang="ko-KR" altLang="en-US"/>
          </a:p>
        </p:txBody>
      </p:sp>
    </p:spTree>
    <p:extLst>
      <p:ext uri="{BB962C8B-B14F-4D97-AF65-F5344CB8AC3E}">
        <p14:creationId xmlns:p14="http://schemas.microsoft.com/office/powerpoint/2010/main" val="206511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20F8DA8-6266-44B3-A21A-4757E84D04B9}" type="datetimeFigureOut">
              <a:rPr lang="ko-KR" altLang="en-US" smtClean="0"/>
              <a:t>2015-03-24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C482D8C-9268-4370-9CD0-C148BD62DE9D}" type="slidenum">
              <a:rPr lang="ko-KR" altLang="en-US" smtClean="0"/>
              <a:t>‹#›</a:t>
            </a:fld>
            <a:endParaRPr lang="ko-KR" altLang="en-US"/>
          </a:p>
        </p:txBody>
      </p:sp>
    </p:spTree>
    <p:extLst>
      <p:ext uri="{BB962C8B-B14F-4D97-AF65-F5344CB8AC3E}">
        <p14:creationId xmlns:p14="http://schemas.microsoft.com/office/powerpoint/2010/main" val="3629263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701675" y="400050"/>
            <a:ext cx="7451725" cy="647700"/>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609600" y="1295400"/>
            <a:ext cx="4000500" cy="44958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762500" y="1295400"/>
            <a:ext cx="4000500" cy="44958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슬라이드 번호 개체 틀 4"/>
          <p:cNvSpPr>
            <a:spLocks noGrp="1"/>
          </p:cNvSpPr>
          <p:nvPr>
            <p:ph type="sldNum" sz="quarter" idx="10"/>
          </p:nvPr>
        </p:nvSpPr>
        <p:spPr>
          <a:xfrm>
            <a:off x="7000875" y="6240463"/>
            <a:ext cx="1905000" cy="457200"/>
          </a:xfrm>
        </p:spPr>
        <p:txBody>
          <a:bodyPr/>
          <a:lstStyle>
            <a:lvl1pPr>
              <a:defRPr/>
            </a:lvl1pPr>
          </a:lstStyle>
          <a:p>
            <a:fld id="{7347ACDB-BD71-42DC-8E58-19BDEEC8D336}" type="slidenum">
              <a:rPr lang="en-US" altLang="ko-KR"/>
              <a:pPr/>
              <a:t>‹#›</a:t>
            </a:fld>
            <a:endParaRPr lang="en-US" altLang="ko-KR" sz="1000"/>
          </a:p>
        </p:txBody>
      </p:sp>
    </p:spTree>
    <p:extLst>
      <p:ext uri="{BB962C8B-B14F-4D97-AF65-F5344CB8AC3E}">
        <p14:creationId xmlns:p14="http://schemas.microsoft.com/office/powerpoint/2010/main" val="36826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20F8DA8-6266-44B3-A21A-4757E84D04B9}" type="datetimeFigureOut">
              <a:rPr lang="ko-KR" altLang="en-US" smtClean="0"/>
              <a:t>2015-03-24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C482D8C-9268-4370-9CD0-C148BD62DE9D}" type="slidenum">
              <a:rPr lang="ko-KR" altLang="en-US" smtClean="0"/>
              <a:t>‹#›</a:t>
            </a:fld>
            <a:endParaRPr lang="ko-KR" altLang="en-US"/>
          </a:p>
        </p:txBody>
      </p:sp>
    </p:spTree>
    <p:extLst>
      <p:ext uri="{BB962C8B-B14F-4D97-AF65-F5344CB8AC3E}">
        <p14:creationId xmlns:p14="http://schemas.microsoft.com/office/powerpoint/2010/main" val="66998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820F8DA8-6266-44B3-A21A-4757E84D04B9}" type="datetimeFigureOut">
              <a:rPr lang="ko-KR" altLang="en-US" smtClean="0"/>
              <a:t>2015-03-24</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1C482D8C-9268-4370-9CD0-C148BD62DE9D}" type="slidenum">
              <a:rPr lang="ko-KR" altLang="en-US" smtClean="0"/>
              <a:t>‹#›</a:t>
            </a:fld>
            <a:endParaRPr lang="ko-KR" altLang="en-US"/>
          </a:p>
        </p:txBody>
      </p:sp>
    </p:spTree>
    <p:extLst>
      <p:ext uri="{BB962C8B-B14F-4D97-AF65-F5344CB8AC3E}">
        <p14:creationId xmlns:p14="http://schemas.microsoft.com/office/powerpoint/2010/main" val="115115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820F8DA8-6266-44B3-A21A-4757E84D04B9}" type="datetimeFigureOut">
              <a:rPr lang="ko-KR" altLang="en-US" smtClean="0"/>
              <a:t>2015-03-24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1C482D8C-9268-4370-9CD0-C148BD62DE9D}" type="slidenum">
              <a:rPr lang="ko-KR" altLang="en-US" smtClean="0"/>
              <a:t>‹#›</a:t>
            </a:fld>
            <a:endParaRPr lang="ko-KR" altLang="en-US"/>
          </a:p>
        </p:txBody>
      </p:sp>
    </p:spTree>
    <p:extLst>
      <p:ext uri="{BB962C8B-B14F-4D97-AF65-F5344CB8AC3E}">
        <p14:creationId xmlns:p14="http://schemas.microsoft.com/office/powerpoint/2010/main" val="41659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820F8DA8-6266-44B3-A21A-4757E84D04B9}" type="datetimeFigureOut">
              <a:rPr lang="ko-KR" altLang="en-US" smtClean="0"/>
              <a:t>2015-03-24</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1C482D8C-9268-4370-9CD0-C148BD62DE9D}" type="slidenum">
              <a:rPr lang="ko-KR" altLang="en-US" smtClean="0"/>
              <a:t>‹#›</a:t>
            </a:fld>
            <a:endParaRPr lang="ko-KR" altLang="en-US"/>
          </a:p>
        </p:txBody>
      </p:sp>
    </p:spTree>
    <p:extLst>
      <p:ext uri="{BB962C8B-B14F-4D97-AF65-F5344CB8AC3E}">
        <p14:creationId xmlns:p14="http://schemas.microsoft.com/office/powerpoint/2010/main" val="174377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820F8DA8-6266-44B3-A21A-4757E84D04B9}" type="datetimeFigureOut">
              <a:rPr lang="ko-KR" altLang="en-US" smtClean="0"/>
              <a:t>2015-03-24</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1C482D8C-9268-4370-9CD0-C148BD62DE9D}" type="slidenum">
              <a:rPr lang="ko-KR" altLang="en-US" smtClean="0"/>
              <a:t>‹#›</a:t>
            </a:fld>
            <a:endParaRPr lang="ko-KR" altLang="en-US"/>
          </a:p>
        </p:txBody>
      </p:sp>
    </p:spTree>
    <p:extLst>
      <p:ext uri="{BB962C8B-B14F-4D97-AF65-F5344CB8AC3E}">
        <p14:creationId xmlns:p14="http://schemas.microsoft.com/office/powerpoint/2010/main" val="332757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20F8DA8-6266-44B3-A21A-4757E84D04B9}" type="datetimeFigureOut">
              <a:rPr lang="ko-KR" altLang="en-US" smtClean="0"/>
              <a:t>2015-03-24</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1C482D8C-9268-4370-9CD0-C148BD62DE9D}" type="slidenum">
              <a:rPr lang="ko-KR" altLang="en-US" smtClean="0"/>
              <a:t>‹#›</a:t>
            </a:fld>
            <a:endParaRPr lang="ko-KR" altLang="en-US"/>
          </a:p>
        </p:txBody>
      </p:sp>
    </p:spTree>
    <p:extLst>
      <p:ext uri="{BB962C8B-B14F-4D97-AF65-F5344CB8AC3E}">
        <p14:creationId xmlns:p14="http://schemas.microsoft.com/office/powerpoint/2010/main" val="1974763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820F8DA8-6266-44B3-A21A-4757E84D04B9}" type="datetimeFigureOut">
              <a:rPr lang="ko-KR" altLang="en-US" smtClean="0"/>
              <a:t>2015-03-24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1C482D8C-9268-4370-9CD0-C148BD62DE9D}" type="slidenum">
              <a:rPr lang="ko-KR" altLang="en-US" smtClean="0"/>
              <a:t>‹#›</a:t>
            </a:fld>
            <a:endParaRPr lang="ko-KR" altLang="en-US"/>
          </a:p>
        </p:txBody>
      </p:sp>
    </p:spTree>
    <p:extLst>
      <p:ext uri="{BB962C8B-B14F-4D97-AF65-F5344CB8AC3E}">
        <p14:creationId xmlns:p14="http://schemas.microsoft.com/office/powerpoint/2010/main" val="106954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820F8DA8-6266-44B3-A21A-4757E84D04B9}" type="datetimeFigureOut">
              <a:rPr lang="ko-KR" altLang="en-US" smtClean="0"/>
              <a:t>2015-03-24</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1C482D8C-9268-4370-9CD0-C148BD62DE9D}" type="slidenum">
              <a:rPr lang="ko-KR" altLang="en-US" smtClean="0"/>
              <a:t>‹#›</a:t>
            </a:fld>
            <a:endParaRPr lang="ko-KR" altLang="en-US"/>
          </a:p>
        </p:txBody>
      </p:sp>
    </p:spTree>
    <p:extLst>
      <p:ext uri="{BB962C8B-B14F-4D97-AF65-F5344CB8AC3E}">
        <p14:creationId xmlns:p14="http://schemas.microsoft.com/office/powerpoint/2010/main" val="4256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F8DA8-6266-44B3-A21A-4757E84D04B9}" type="datetimeFigureOut">
              <a:rPr lang="ko-KR" altLang="en-US" smtClean="0"/>
              <a:t>2015-03-24</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82D8C-9268-4370-9CD0-C148BD62DE9D}" type="slidenum">
              <a:rPr lang="ko-KR" altLang="en-US" smtClean="0"/>
              <a:t>‹#›</a:t>
            </a:fld>
            <a:endParaRPr lang="ko-KR" altLang="en-US"/>
          </a:p>
        </p:txBody>
      </p:sp>
    </p:spTree>
    <p:extLst>
      <p:ext uri="{BB962C8B-B14F-4D97-AF65-F5344CB8AC3E}">
        <p14:creationId xmlns:p14="http://schemas.microsoft.com/office/powerpoint/2010/main" val="2727373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Future Internet Service/Applications</a:t>
            </a:r>
            <a:endParaRPr lang="ko-KR" altLang="en-US" dirty="0"/>
          </a:p>
        </p:txBody>
      </p:sp>
      <p:sp>
        <p:nvSpPr>
          <p:cNvPr id="3" name="부제목 2"/>
          <p:cNvSpPr>
            <a:spLocks noGrp="1"/>
          </p:cNvSpPr>
          <p:nvPr>
            <p:ph type="subTitle" idx="1"/>
          </p:nvPr>
        </p:nvSpPr>
        <p:spPr/>
        <p:txBody>
          <a:bodyPr/>
          <a:lstStyle/>
          <a:p>
            <a:r>
              <a:rPr lang="en-US" altLang="ko-KR" dirty="0" smtClean="0"/>
              <a:t>Deokjai Choi</a:t>
            </a:r>
          </a:p>
          <a:p>
            <a:r>
              <a:rPr lang="en-US" altLang="ko-KR" dirty="0" smtClean="0"/>
              <a:t>2015. March</a:t>
            </a:r>
            <a:endParaRPr lang="ko-KR" altLang="en-US" dirty="0"/>
          </a:p>
        </p:txBody>
      </p:sp>
    </p:spTree>
    <p:extLst>
      <p:ext uri="{BB962C8B-B14F-4D97-AF65-F5344CB8AC3E}">
        <p14:creationId xmlns:p14="http://schemas.microsoft.com/office/powerpoint/2010/main" val="3052905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4175082630"/>
              </p:ext>
            </p:extLst>
          </p:nvPr>
        </p:nvGraphicFramePr>
        <p:xfrm>
          <a:off x="262103" y="2596055"/>
          <a:ext cx="8751833" cy="2902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567559" y="1140372"/>
            <a:ext cx="2624960" cy="646331"/>
          </a:xfrm>
          <a:prstGeom prst="rect">
            <a:avLst/>
          </a:prstGeom>
          <a:noFill/>
        </p:spPr>
        <p:txBody>
          <a:bodyPr wrap="square" rtlCol="0">
            <a:spAutoFit/>
          </a:bodyPr>
          <a:lstStyle/>
          <a:p>
            <a:r>
              <a:rPr lang="en-US" dirty="0" smtClean="0"/>
              <a:t>Phase 2. Network for Public</a:t>
            </a:r>
            <a:endParaRPr lang="en-GB" dirty="0"/>
          </a:p>
        </p:txBody>
      </p:sp>
    </p:spTree>
    <p:extLst>
      <p:ext uri="{BB962C8B-B14F-4D97-AF65-F5344CB8AC3E}">
        <p14:creationId xmlns:p14="http://schemas.microsoft.com/office/powerpoint/2010/main" val="3829456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985184540"/>
              </p:ext>
            </p:extLst>
          </p:nvPr>
        </p:nvGraphicFramePr>
        <p:xfrm>
          <a:off x="183276" y="2144110"/>
          <a:ext cx="8751833" cy="2902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23194" y="924910"/>
            <a:ext cx="2617076" cy="646331"/>
          </a:xfrm>
          <a:prstGeom prst="rect">
            <a:avLst/>
          </a:prstGeom>
          <a:noFill/>
        </p:spPr>
        <p:txBody>
          <a:bodyPr wrap="square" rtlCol="0">
            <a:spAutoFit/>
          </a:bodyPr>
          <a:lstStyle/>
          <a:p>
            <a:r>
              <a:rPr lang="en-US" dirty="0" smtClean="0"/>
              <a:t>Phase 3. Broadband Network</a:t>
            </a:r>
            <a:endParaRPr lang="en-GB" dirty="0"/>
          </a:p>
        </p:txBody>
      </p:sp>
    </p:spTree>
    <p:extLst>
      <p:ext uri="{BB962C8B-B14F-4D97-AF65-F5344CB8AC3E}">
        <p14:creationId xmlns:p14="http://schemas.microsoft.com/office/powerpoint/2010/main" val="2037946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World Wide Web</a:t>
            </a:r>
            <a:endParaRPr lang="en-GB" dirty="0"/>
          </a:p>
        </p:txBody>
      </p:sp>
      <p:sp>
        <p:nvSpPr>
          <p:cNvPr id="3" name="Content Placeholder 2"/>
          <p:cNvSpPr>
            <a:spLocks noGrp="1"/>
          </p:cNvSpPr>
          <p:nvPr>
            <p:ph idx="1"/>
          </p:nvPr>
        </p:nvSpPr>
        <p:spPr/>
        <p:txBody>
          <a:bodyPr/>
          <a:lstStyle/>
          <a:p>
            <a:endParaRPr lang="en-GB"/>
          </a:p>
        </p:txBody>
      </p:sp>
      <p:pic>
        <p:nvPicPr>
          <p:cNvPr id="1026" name="Picture 2" descr="http://horizonwatching.typepad.com/.a/6a00d8347162c969e20147e2103d7f970b-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614" y="1682646"/>
            <a:ext cx="5344511" cy="4910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776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Internet Services</a:t>
            </a:r>
            <a:endParaRPr lang="en-GB" dirty="0"/>
          </a:p>
        </p:txBody>
      </p:sp>
      <p:sp>
        <p:nvSpPr>
          <p:cNvPr id="3" name="Content Placeholder 2"/>
          <p:cNvSpPr>
            <a:spLocks noGrp="1"/>
          </p:cNvSpPr>
          <p:nvPr>
            <p:ph idx="1"/>
          </p:nvPr>
        </p:nvSpPr>
        <p:spPr/>
        <p:txBody>
          <a:bodyPr/>
          <a:lstStyle/>
          <a:p>
            <a:endParaRPr lang="en-GB" dirty="0"/>
          </a:p>
        </p:txBody>
      </p:sp>
      <p:pic>
        <p:nvPicPr>
          <p:cNvPr id="2050" name="Picture 2" descr="http://saisa.eu/blogs/Guidance/wp-content/uploads/2014/11/ev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930" y="1690688"/>
            <a:ext cx="5624887"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782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Ubiquitous</a:t>
            </a:r>
            <a:endParaRPr lang="ko-KR" altLang="en-US" dirty="0"/>
          </a:p>
        </p:txBody>
      </p:sp>
      <p:sp>
        <p:nvSpPr>
          <p:cNvPr id="3" name="내용 개체 틀 2"/>
          <p:cNvSpPr>
            <a:spLocks noGrp="1"/>
          </p:cNvSpPr>
          <p:nvPr>
            <p:ph idx="1"/>
          </p:nvPr>
        </p:nvSpPr>
        <p:spPr/>
        <p:txBody>
          <a:bodyPr/>
          <a:lstStyle/>
          <a:p>
            <a:endParaRPr lang="ko-KR" altLang="en-US" dirty="0"/>
          </a:p>
        </p:txBody>
      </p:sp>
    </p:spTree>
    <p:extLst>
      <p:ext uri="{BB962C8B-B14F-4D97-AF65-F5344CB8AC3E}">
        <p14:creationId xmlns:p14="http://schemas.microsoft.com/office/powerpoint/2010/main" val="3268763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What are the characteristics for ubiquitous computing?</a:t>
            </a:r>
            <a:endParaRPr lang="ko-KR" altLang="en-US" dirty="0"/>
          </a:p>
        </p:txBody>
      </p:sp>
      <p:sp>
        <p:nvSpPr>
          <p:cNvPr id="3" name="내용 개체 틀 2"/>
          <p:cNvSpPr>
            <a:spLocks noGrp="1"/>
          </p:cNvSpPr>
          <p:nvPr>
            <p:ph idx="1"/>
          </p:nvPr>
        </p:nvSpPr>
        <p:spPr/>
        <p:txBody>
          <a:bodyPr>
            <a:normAutofit fontScale="92500" lnSpcReduction="20000"/>
          </a:bodyPr>
          <a:lstStyle/>
          <a:p>
            <a:r>
              <a:rPr lang="en-US" altLang="ko-KR" dirty="0" smtClean="0"/>
              <a:t>Anytime, anywhere,…based on ubiquitous </a:t>
            </a:r>
            <a:r>
              <a:rPr lang="en-US" altLang="ko-KR" dirty="0" err="1" smtClean="0"/>
              <a:t>neworking</a:t>
            </a:r>
            <a:r>
              <a:rPr lang="en-US" altLang="ko-KR" dirty="0" smtClean="0"/>
              <a:t> (one of the characteristics of future Internet)</a:t>
            </a:r>
          </a:p>
          <a:p>
            <a:r>
              <a:rPr lang="en-US" altLang="ko-KR" dirty="0" smtClean="0"/>
              <a:t>Trends</a:t>
            </a:r>
          </a:p>
          <a:p>
            <a:pPr lvl="1"/>
            <a:r>
              <a:rPr lang="en-US" altLang="ko-KR" dirty="0" smtClean="0"/>
              <a:t>Embedded processors</a:t>
            </a:r>
          </a:p>
          <a:p>
            <a:pPr lvl="1"/>
            <a:r>
              <a:rPr lang="en-US" altLang="ko-KR" dirty="0" smtClean="0"/>
              <a:t>Various emerging networking technologies</a:t>
            </a:r>
          </a:p>
          <a:p>
            <a:pPr lvl="2"/>
            <a:r>
              <a:rPr lang="en-US" altLang="ko-KR" dirty="0" smtClean="0"/>
              <a:t>BAN, PAN, </a:t>
            </a:r>
            <a:r>
              <a:rPr lang="en-US" altLang="ko-KR" dirty="0" err="1" smtClean="0"/>
              <a:t>VANet</a:t>
            </a:r>
            <a:r>
              <a:rPr lang="en-US" altLang="ko-KR" dirty="0" smtClean="0"/>
              <a:t>, </a:t>
            </a:r>
            <a:r>
              <a:rPr lang="en-US" altLang="ko-KR" dirty="0" err="1" smtClean="0"/>
              <a:t>AdHoc</a:t>
            </a:r>
            <a:r>
              <a:rPr lang="en-US" altLang="ko-KR" dirty="0" smtClean="0"/>
              <a:t>, P2P, Sensor Network, </a:t>
            </a:r>
            <a:r>
              <a:rPr lang="en-US" altLang="ko-KR" dirty="0" err="1" smtClean="0"/>
              <a:t>WiFi</a:t>
            </a:r>
            <a:r>
              <a:rPr lang="en-US" altLang="ko-KR" dirty="0" smtClean="0"/>
              <a:t>, </a:t>
            </a:r>
            <a:r>
              <a:rPr lang="en-US" altLang="ko-KR" dirty="0" err="1" smtClean="0"/>
              <a:t>Wibro</a:t>
            </a:r>
            <a:r>
              <a:rPr lang="en-US" altLang="ko-KR" dirty="0" smtClean="0"/>
              <a:t>, Fixed wireless, …</a:t>
            </a:r>
          </a:p>
          <a:p>
            <a:pPr lvl="1"/>
            <a:r>
              <a:rPr lang="en-US" altLang="ko-KR" dirty="0" smtClean="0"/>
              <a:t>Powerful user devices</a:t>
            </a:r>
          </a:p>
          <a:p>
            <a:pPr lvl="1"/>
            <a:r>
              <a:rPr lang="en-US" altLang="ko-KR" dirty="0" smtClean="0"/>
              <a:t>Software Tech: components, compositions, discovery, agent, reasoning, recognition, knowledge processing,..</a:t>
            </a:r>
            <a:endParaRPr lang="ko-KR" altLang="en-US" dirty="0"/>
          </a:p>
        </p:txBody>
      </p:sp>
    </p:spTree>
    <p:extLst>
      <p:ext uri="{BB962C8B-B14F-4D97-AF65-F5344CB8AC3E}">
        <p14:creationId xmlns:p14="http://schemas.microsoft.com/office/powerpoint/2010/main" val="2693946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US" altLang="ko-KR" dirty="0" smtClean="0"/>
              <a:t>Requirements for Future User</a:t>
            </a:r>
            <a:endParaRPr lang="ko-KR" altLang="en-US" dirty="0"/>
          </a:p>
        </p:txBody>
      </p:sp>
      <p:sp>
        <p:nvSpPr>
          <p:cNvPr id="316419" name="Rectangle 3"/>
          <p:cNvSpPr>
            <a:spLocks noGrp="1" noChangeArrowheads="1"/>
          </p:cNvSpPr>
          <p:nvPr>
            <p:ph type="body" idx="1"/>
          </p:nvPr>
        </p:nvSpPr>
        <p:spPr>
          <a:noFill/>
          <a:ln/>
        </p:spPr>
        <p:txBody>
          <a:bodyPr/>
          <a:lstStyle/>
          <a:p>
            <a:r>
              <a:rPr lang="en-US" altLang="ko-KR" sz="2000" dirty="0" smtClean="0"/>
              <a:t>I-Centric</a:t>
            </a:r>
            <a:endParaRPr lang="en-US" altLang="ko-KR" sz="2000" dirty="0"/>
          </a:p>
          <a:p>
            <a:r>
              <a:rPr lang="en-US" altLang="ko-KR" sz="2000" dirty="0" smtClean="0"/>
              <a:t>Context Aware</a:t>
            </a:r>
            <a:endParaRPr lang="en-US" altLang="ko-KR" sz="2000" dirty="0"/>
          </a:p>
          <a:p>
            <a:r>
              <a:rPr lang="en-US" altLang="ko-KR" sz="2000" dirty="0" smtClean="0"/>
              <a:t>user preference</a:t>
            </a:r>
            <a:endParaRPr lang="en-US" altLang="ko-KR" sz="2000" dirty="0"/>
          </a:p>
          <a:p>
            <a:r>
              <a:rPr lang="en-US" altLang="ko-KR" sz="2000" dirty="0" smtClean="0"/>
              <a:t>Proactive</a:t>
            </a:r>
            <a:endParaRPr lang="en-US" altLang="ko-KR" sz="2000" dirty="0"/>
          </a:p>
          <a:p>
            <a:r>
              <a:rPr lang="en-US" altLang="ko-KR" sz="2000" dirty="0" smtClean="0"/>
              <a:t>Seamless Service</a:t>
            </a:r>
            <a:endParaRPr lang="en-US" altLang="ko-KR" sz="2000" dirty="0"/>
          </a:p>
        </p:txBody>
      </p:sp>
      <p:sp>
        <p:nvSpPr>
          <p:cNvPr id="58372" name="Oval 4"/>
          <p:cNvSpPr>
            <a:spLocks noChangeArrowheads="1"/>
          </p:cNvSpPr>
          <p:nvPr/>
        </p:nvSpPr>
        <p:spPr bwMode="auto">
          <a:xfrm>
            <a:off x="3071802" y="3429000"/>
            <a:ext cx="3065462" cy="2973387"/>
          </a:xfrm>
          <a:prstGeom prst="ellipse">
            <a:avLst/>
          </a:prstGeom>
          <a:solidFill>
            <a:srgbClr val="99CCFF"/>
          </a:solidFill>
          <a:ln w="38100">
            <a:solidFill>
              <a:schemeClr val="bg1"/>
            </a:solidFill>
            <a:round/>
            <a:headEnd/>
            <a:tailEnd/>
          </a:ln>
        </p:spPr>
        <p:txBody>
          <a:bodyPr wrap="none" anchor="ctr"/>
          <a:lstStyle/>
          <a:p>
            <a:pPr algn="ctr"/>
            <a:endParaRPr lang="ko-KR" altLang="ko-KR">
              <a:solidFill>
                <a:srgbClr val="CC3300"/>
              </a:solidFill>
            </a:endParaRPr>
          </a:p>
        </p:txBody>
      </p:sp>
      <p:sp>
        <p:nvSpPr>
          <p:cNvPr id="2" name="Oval 4"/>
          <p:cNvSpPr>
            <a:spLocks noChangeArrowheads="1"/>
          </p:cNvSpPr>
          <p:nvPr/>
        </p:nvSpPr>
        <p:spPr bwMode="auto">
          <a:xfrm>
            <a:off x="3779838" y="4078288"/>
            <a:ext cx="1512887" cy="1511300"/>
          </a:xfrm>
          <a:prstGeom prst="ellipse">
            <a:avLst/>
          </a:prstGeom>
          <a:gradFill rotWithShape="1">
            <a:gsLst>
              <a:gs pos="0">
                <a:schemeClr val="bg1"/>
              </a:gs>
              <a:gs pos="100000">
                <a:srgbClr val="CCECFF"/>
              </a:gs>
            </a:gsLst>
            <a:path path="shape">
              <a:fillToRect l="50000" t="50000" r="50000" b="50000"/>
            </a:path>
          </a:gradFill>
          <a:ln w="38100">
            <a:solidFill>
              <a:schemeClr val="bg1"/>
            </a:solidFill>
            <a:round/>
            <a:headEnd/>
            <a:tailEnd/>
          </a:ln>
        </p:spPr>
        <p:txBody>
          <a:bodyPr wrap="none" anchor="ctr"/>
          <a:lstStyle/>
          <a:p>
            <a:pPr algn="ctr"/>
            <a:endParaRPr lang="ko-KR" altLang="ko-KR" sz="1600">
              <a:solidFill>
                <a:srgbClr val="000066"/>
              </a:solidFill>
            </a:endParaRPr>
          </a:p>
        </p:txBody>
      </p:sp>
      <p:sp>
        <p:nvSpPr>
          <p:cNvPr id="58390" name="Oval 22"/>
          <p:cNvSpPr>
            <a:spLocks noChangeAspect="1" noChangeArrowheads="1"/>
          </p:cNvSpPr>
          <p:nvPr/>
        </p:nvSpPr>
        <p:spPr bwMode="blackWhite">
          <a:xfrm>
            <a:off x="4071934" y="3714752"/>
            <a:ext cx="997403" cy="926260"/>
          </a:xfrm>
          <a:prstGeom prst="ellipse">
            <a:avLst/>
          </a:prstGeom>
          <a:gradFill flip="none" rotWithShape="1">
            <a:gsLst>
              <a:gs pos="0">
                <a:srgbClr val="FF9966">
                  <a:tint val="66000"/>
                  <a:satMod val="160000"/>
                </a:srgbClr>
              </a:gs>
              <a:gs pos="50000">
                <a:srgbClr val="FF9966">
                  <a:tint val="44500"/>
                  <a:satMod val="160000"/>
                </a:srgbClr>
              </a:gs>
              <a:gs pos="100000">
                <a:srgbClr val="FF9966">
                  <a:tint val="23500"/>
                  <a:satMod val="160000"/>
                </a:srgbClr>
              </a:gs>
            </a:gsLst>
            <a:path path="circle">
              <a:fillToRect l="50000" t="50000" r="50000" b="50000"/>
            </a:path>
            <a:tileRect/>
          </a:gradFill>
          <a:ln w="9525">
            <a:noFill/>
            <a:round/>
            <a:headEnd/>
            <a:tailEnd/>
          </a:ln>
          <a:effectLst/>
        </p:spPr>
        <p:txBody>
          <a:bodyPr wrap="none" anchor="ctr"/>
          <a:lstStyle/>
          <a:p>
            <a:pPr algn="ctr">
              <a:lnSpc>
                <a:spcPct val="80000"/>
              </a:lnSpc>
            </a:pPr>
            <a:r>
              <a:rPr lang="en-US" altLang="ko-KR" sz="1200" b="1" dirty="0">
                <a:solidFill>
                  <a:srgbClr val="FF3399"/>
                </a:solidFill>
                <a:latin typeface="Arial" charset="0"/>
              </a:rPr>
              <a:t>Knowledge</a:t>
            </a:r>
          </a:p>
        </p:txBody>
      </p:sp>
      <p:sp>
        <p:nvSpPr>
          <p:cNvPr id="58379" name="Oval 11"/>
          <p:cNvSpPr>
            <a:spLocks noChangeAspect="1" noChangeArrowheads="1"/>
          </p:cNvSpPr>
          <p:nvPr/>
        </p:nvSpPr>
        <p:spPr bwMode="blackWhite">
          <a:xfrm>
            <a:off x="3286116" y="4214818"/>
            <a:ext cx="987974" cy="1008477"/>
          </a:xfrm>
          <a:prstGeom prst="ellipse">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9525">
            <a:noFill/>
            <a:round/>
            <a:headEnd/>
            <a:tailEnd/>
          </a:ln>
          <a:effectLst/>
        </p:spPr>
        <p:txBody>
          <a:bodyPr wrap="none" anchor="ctr"/>
          <a:lstStyle/>
          <a:p>
            <a:pPr algn="ctr">
              <a:lnSpc>
                <a:spcPct val="80000"/>
              </a:lnSpc>
            </a:pPr>
            <a:r>
              <a:rPr lang="en-US" altLang="ko-KR" sz="1200" b="1" dirty="0">
                <a:solidFill>
                  <a:srgbClr val="00664D"/>
                </a:solidFill>
                <a:latin typeface="Arial" charset="0"/>
              </a:rPr>
              <a:t>Personal</a:t>
            </a:r>
          </a:p>
          <a:p>
            <a:pPr algn="ctr">
              <a:lnSpc>
                <a:spcPct val="80000"/>
              </a:lnSpc>
            </a:pPr>
            <a:r>
              <a:rPr lang="en-US" altLang="ko-KR" sz="1200" b="1" dirty="0">
                <a:solidFill>
                  <a:srgbClr val="00664D"/>
                </a:solidFill>
                <a:latin typeface="Arial" charset="0"/>
              </a:rPr>
              <a:t>Information</a:t>
            </a:r>
          </a:p>
        </p:txBody>
      </p:sp>
      <p:sp>
        <p:nvSpPr>
          <p:cNvPr id="58384" name="Oval 16"/>
          <p:cNvSpPr>
            <a:spLocks noChangeAspect="1" noChangeArrowheads="1"/>
          </p:cNvSpPr>
          <p:nvPr/>
        </p:nvSpPr>
        <p:spPr bwMode="blackWhite">
          <a:xfrm>
            <a:off x="4857752" y="4071942"/>
            <a:ext cx="992791" cy="1000620"/>
          </a:xfrm>
          <a:prstGeom prst="ellipse">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path path="circle">
              <a:fillToRect l="50000" t="50000" r="50000" b="50000"/>
            </a:path>
            <a:tileRect/>
          </a:gradFill>
          <a:ln w="9525">
            <a:noFill/>
            <a:round/>
            <a:headEnd/>
            <a:tailEnd/>
          </a:ln>
          <a:effectLst/>
        </p:spPr>
        <p:txBody>
          <a:bodyPr wrap="none" anchor="ctr"/>
          <a:lstStyle/>
          <a:p>
            <a:pPr algn="ctr"/>
            <a:r>
              <a:rPr lang="en-US" altLang="ko-KR" sz="1200" b="1">
                <a:solidFill>
                  <a:srgbClr val="FF3399"/>
                </a:solidFill>
                <a:latin typeface="Arial" charset="0"/>
              </a:rPr>
              <a:t>Contents</a:t>
            </a:r>
          </a:p>
        </p:txBody>
      </p:sp>
      <p:sp>
        <p:nvSpPr>
          <p:cNvPr id="58396" name="Oval 28"/>
          <p:cNvSpPr>
            <a:spLocks noChangeAspect="1" noChangeArrowheads="1"/>
          </p:cNvSpPr>
          <p:nvPr/>
        </p:nvSpPr>
        <p:spPr bwMode="blackWhite">
          <a:xfrm>
            <a:off x="4866213" y="5087690"/>
            <a:ext cx="994365" cy="1024707"/>
          </a:xfrm>
          <a:prstGeom prst="ellipse">
            <a:avLst/>
          </a:prstGeom>
          <a:gradFill flip="none" rotWithShape="1">
            <a:gsLst>
              <a:gs pos="0">
                <a:srgbClr val="9900FF">
                  <a:tint val="66000"/>
                  <a:satMod val="160000"/>
                </a:srgbClr>
              </a:gs>
              <a:gs pos="50000">
                <a:srgbClr val="9900FF">
                  <a:tint val="44500"/>
                  <a:satMod val="160000"/>
                </a:srgbClr>
              </a:gs>
              <a:gs pos="100000">
                <a:srgbClr val="9900FF">
                  <a:tint val="23500"/>
                  <a:satMod val="160000"/>
                </a:srgbClr>
              </a:gs>
            </a:gsLst>
            <a:path path="circle">
              <a:fillToRect l="50000" t="50000" r="50000" b="50000"/>
            </a:path>
            <a:tileRect/>
          </a:gradFill>
          <a:ln w="9525">
            <a:noFill/>
            <a:round/>
            <a:headEnd/>
            <a:tailEnd/>
          </a:ln>
          <a:effectLst/>
        </p:spPr>
        <p:txBody>
          <a:bodyPr wrap="none" anchor="ctr"/>
          <a:lstStyle/>
          <a:p>
            <a:pPr algn="ctr"/>
            <a:r>
              <a:rPr lang="en-US" altLang="ko-KR" sz="1100" b="1">
                <a:solidFill>
                  <a:srgbClr val="6E00B8"/>
                </a:solidFill>
                <a:latin typeface="Arial" charset="0"/>
              </a:rPr>
              <a:t>Personal</a:t>
            </a:r>
          </a:p>
          <a:p>
            <a:pPr algn="ctr"/>
            <a:r>
              <a:rPr lang="en-US" altLang="ko-KR" sz="1100" b="1">
                <a:solidFill>
                  <a:srgbClr val="6E00B8"/>
                </a:solidFill>
                <a:latin typeface="Arial" charset="0"/>
              </a:rPr>
              <a:t>Communication</a:t>
            </a:r>
          </a:p>
          <a:p>
            <a:pPr algn="ctr"/>
            <a:r>
              <a:rPr lang="en-US" altLang="ko-KR" sz="1100" b="1">
                <a:solidFill>
                  <a:srgbClr val="6E00B8"/>
                </a:solidFill>
                <a:latin typeface="Arial" charset="0"/>
              </a:rPr>
              <a:t>Sphere</a:t>
            </a:r>
          </a:p>
        </p:txBody>
      </p:sp>
      <p:sp>
        <p:nvSpPr>
          <p:cNvPr id="58374" name="Oval 6"/>
          <p:cNvSpPr>
            <a:spLocks noChangeAspect="1" noChangeArrowheads="1"/>
          </p:cNvSpPr>
          <p:nvPr/>
        </p:nvSpPr>
        <p:spPr bwMode="blackWhite">
          <a:xfrm>
            <a:off x="3355467" y="5089329"/>
            <a:ext cx="1093296" cy="1052876"/>
          </a:xfrm>
          <a:prstGeom prst="ellipse">
            <a:avLst/>
          </a:prstGeom>
          <a:gradFill flip="none" rotWithShape="1">
            <a:gsLst>
              <a:gs pos="0">
                <a:srgbClr val="990099">
                  <a:tint val="66000"/>
                  <a:satMod val="160000"/>
                </a:srgbClr>
              </a:gs>
              <a:gs pos="50000">
                <a:srgbClr val="990099">
                  <a:tint val="44500"/>
                  <a:satMod val="160000"/>
                </a:srgbClr>
              </a:gs>
              <a:gs pos="100000">
                <a:srgbClr val="990099">
                  <a:tint val="23500"/>
                  <a:satMod val="160000"/>
                </a:srgbClr>
              </a:gs>
            </a:gsLst>
            <a:path path="circle">
              <a:fillToRect l="50000" t="50000" r="50000" b="50000"/>
            </a:path>
            <a:tileRect/>
          </a:gradFill>
          <a:ln w="9525">
            <a:noFill/>
            <a:round/>
            <a:headEnd/>
            <a:tailEnd/>
          </a:ln>
          <a:effectLst/>
        </p:spPr>
        <p:txBody>
          <a:bodyPr wrap="none" anchor="ctr"/>
          <a:lstStyle/>
          <a:p>
            <a:pPr algn="ctr"/>
            <a:r>
              <a:rPr lang="en-US" altLang="ko-KR" sz="1200" b="1">
                <a:solidFill>
                  <a:srgbClr val="990099"/>
                </a:solidFill>
                <a:latin typeface="Arial" charset="0"/>
                <a:ea typeface="HY중고딕" pitchFamily="18" charset="-127"/>
              </a:rPr>
              <a:t>User</a:t>
            </a:r>
          </a:p>
          <a:p>
            <a:pPr algn="ctr"/>
            <a:r>
              <a:rPr lang="en-US" altLang="ko-KR" sz="1200" b="1">
                <a:solidFill>
                  <a:srgbClr val="990099"/>
                </a:solidFill>
                <a:latin typeface="Arial" charset="0"/>
                <a:ea typeface="HY중고딕" pitchFamily="18" charset="-127"/>
              </a:rPr>
              <a:t>Behavior</a:t>
            </a:r>
          </a:p>
        </p:txBody>
      </p:sp>
      <p:pic>
        <p:nvPicPr>
          <p:cNvPr id="316446" name="Picture 30" descr="MCj03550290000[1]"/>
          <p:cNvPicPr>
            <a:picLocks noChangeAspect="1" noChangeArrowheads="1"/>
          </p:cNvPicPr>
          <p:nvPr/>
        </p:nvPicPr>
        <p:blipFill>
          <a:blip r:embed="rId2" cstate="print"/>
          <a:srcRect/>
          <a:stretch>
            <a:fillRect/>
          </a:stretch>
        </p:blipFill>
        <p:spPr bwMode="auto">
          <a:xfrm flipH="1">
            <a:off x="4286248" y="4643446"/>
            <a:ext cx="563562" cy="1152525"/>
          </a:xfrm>
          <a:prstGeom prst="rect">
            <a:avLst/>
          </a:prstGeom>
          <a:noFill/>
        </p:spPr>
      </p:pic>
    </p:spTree>
    <p:extLst>
      <p:ext uri="{BB962C8B-B14F-4D97-AF65-F5344CB8AC3E}">
        <p14:creationId xmlns:p14="http://schemas.microsoft.com/office/powerpoint/2010/main" val="384749533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457200" y="274638"/>
            <a:ext cx="8229600" cy="796908"/>
          </a:xfrm>
        </p:spPr>
        <p:txBody>
          <a:bodyPr/>
          <a:lstStyle/>
          <a:p>
            <a:r>
              <a:rPr lang="en-US" altLang="ko-KR" dirty="0" smtClean="0"/>
              <a:t>I-Centric</a:t>
            </a:r>
            <a:endParaRPr lang="ko-KR" altLang="en-US" dirty="0"/>
          </a:p>
        </p:txBody>
      </p:sp>
      <p:pic>
        <p:nvPicPr>
          <p:cNvPr id="317464" name="Picture 24"/>
          <p:cNvPicPr>
            <a:picLocks noChangeAspect="1" noChangeArrowheads="1"/>
          </p:cNvPicPr>
          <p:nvPr/>
        </p:nvPicPr>
        <p:blipFill>
          <a:blip r:embed="rId2" cstate="print"/>
          <a:srcRect/>
          <a:stretch>
            <a:fillRect/>
          </a:stretch>
        </p:blipFill>
        <p:spPr bwMode="auto">
          <a:xfrm>
            <a:off x="1042988" y="5589588"/>
            <a:ext cx="6526212" cy="506412"/>
          </a:xfrm>
          <a:prstGeom prst="rect">
            <a:avLst/>
          </a:prstGeom>
          <a:noFill/>
        </p:spPr>
      </p:pic>
      <p:sp>
        <p:nvSpPr>
          <p:cNvPr id="317445" name="Text Box 5"/>
          <p:cNvSpPr txBox="1">
            <a:spLocks noChangeArrowheads="1"/>
          </p:cNvSpPr>
          <p:nvPr/>
        </p:nvSpPr>
        <p:spPr bwMode="auto">
          <a:xfrm>
            <a:off x="3609975" y="1125538"/>
            <a:ext cx="2203450" cy="730250"/>
          </a:xfrm>
          <a:prstGeom prst="rect">
            <a:avLst/>
          </a:prstGeom>
          <a:noFill/>
          <a:ln w="9525">
            <a:noFill/>
            <a:miter lim="800000"/>
            <a:headEnd/>
            <a:tailEnd/>
          </a:ln>
          <a:effectLst/>
        </p:spPr>
        <p:txBody>
          <a:bodyPr>
            <a:spAutoFit/>
          </a:bodyPr>
          <a:lstStyle/>
          <a:p>
            <a:pPr algn="ctr">
              <a:spcBef>
                <a:spcPct val="50000"/>
              </a:spcBef>
            </a:pPr>
            <a:r>
              <a:rPr lang="en-US" altLang="ko-KR" sz="1400" b="1"/>
              <a:t>Proactive Service Provisioning/ Recommendation</a:t>
            </a:r>
          </a:p>
        </p:txBody>
      </p:sp>
      <p:sp>
        <p:nvSpPr>
          <p:cNvPr id="317446" name="AutoShape 6"/>
          <p:cNvSpPr>
            <a:spLocks noChangeArrowheads="1"/>
          </p:cNvSpPr>
          <p:nvPr/>
        </p:nvSpPr>
        <p:spPr bwMode="auto">
          <a:xfrm>
            <a:off x="7056438" y="1789113"/>
            <a:ext cx="544512" cy="925512"/>
          </a:xfrm>
          <a:prstGeom prst="upArrow">
            <a:avLst>
              <a:gd name="adj1" fmla="val 50000"/>
              <a:gd name="adj2" fmla="val 42493"/>
            </a:avLst>
          </a:prstGeom>
          <a:gradFill rotWithShape="1">
            <a:gsLst>
              <a:gs pos="0">
                <a:srgbClr val="CCECFF"/>
              </a:gs>
              <a:gs pos="100000">
                <a:srgbClr val="CCCCFF"/>
              </a:gs>
            </a:gsLst>
            <a:lin ang="5400000" scaled="1"/>
          </a:gradFill>
          <a:ln w="9525">
            <a:noFill/>
            <a:miter lim="800000"/>
            <a:headEnd/>
            <a:tailEnd/>
          </a:ln>
          <a:effectLst>
            <a:outerShdw dist="107763" dir="2700000" algn="ctr" rotWithShape="0">
              <a:schemeClr val="bg2">
                <a:alpha val="50000"/>
              </a:schemeClr>
            </a:outerShdw>
          </a:effectLst>
        </p:spPr>
        <p:txBody>
          <a:bodyPr vert="eaVert" wrap="none" anchor="ctr"/>
          <a:lstStyle/>
          <a:p>
            <a:endParaRPr lang="ko-KR" altLang="en-US"/>
          </a:p>
        </p:txBody>
      </p:sp>
      <p:sp>
        <p:nvSpPr>
          <p:cNvPr id="317447" name="Rectangle 7"/>
          <p:cNvSpPr>
            <a:spLocks noChangeArrowheads="1"/>
          </p:cNvSpPr>
          <p:nvPr/>
        </p:nvSpPr>
        <p:spPr bwMode="auto">
          <a:xfrm>
            <a:off x="6515100" y="2714625"/>
            <a:ext cx="1687513" cy="2343150"/>
          </a:xfrm>
          <a:prstGeom prst="rect">
            <a:avLst/>
          </a:prstGeom>
          <a:solidFill>
            <a:srgbClr val="CCCCFF"/>
          </a:solidFill>
          <a:ln w="12700" algn="ctr">
            <a:noFill/>
            <a:miter lim="800000"/>
            <a:headEnd/>
            <a:tailEnd/>
          </a:ln>
          <a:effectLst/>
        </p:spPr>
        <p:txBody>
          <a:bodyPr lIns="45720" rIns="45720" anchor="ctr"/>
          <a:lstStyle/>
          <a:p>
            <a:pPr algn="ctr" latinLnBrk="0"/>
            <a:endParaRPr kumimoji="0" lang="ko-KR" altLang="ko-KR" sz="1000" b="1"/>
          </a:p>
        </p:txBody>
      </p:sp>
      <p:sp>
        <p:nvSpPr>
          <p:cNvPr id="317448" name="AutoShape 8"/>
          <p:cNvSpPr>
            <a:spLocks noChangeArrowheads="1"/>
          </p:cNvSpPr>
          <p:nvPr/>
        </p:nvSpPr>
        <p:spPr bwMode="auto">
          <a:xfrm>
            <a:off x="1639888" y="1789113"/>
            <a:ext cx="541337" cy="925512"/>
          </a:xfrm>
          <a:prstGeom prst="upArrow">
            <a:avLst>
              <a:gd name="adj1" fmla="val 50000"/>
              <a:gd name="adj2" fmla="val 42742"/>
            </a:avLst>
          </a:prstGeom>
          <a:gradFill rotWithShape="1">
            <a:gsLst>
              <a:gs pos="0">
                <a:srgbClr val="CCECFF"/>
              </a:gs>
              <a:gs pos="100000">
                <a:srgbClr val="CCCCFF"/>
              </a:gs>
            </a:gsLst>
            <a:lin ang="5400000" scaled="1"/>
          </a:gradFill>
          <a:ln w="9525">
            <a:noFill/>
            <a:miter lim="800000"/>
            <a:headEnd/>
            <a:tailEnd/>
          </a:ln>
          <a:effectLst>
            <a:outerShdw dist="107763" dir="2700000" algn="ctr" rotWithShape="0">
              <a:schemeClr val="bg2">
                <a:alpha val="50000"/>
              </a:schemeClr>
            </a:outerShdw>
          </a:effectLst>
        </p:spPr>
        <p:txBody>
          <a:bodyPr vert="eaVert" wrap="none" anchor="ctr"/>
          <a:lstStyle/>
          <a:p>
            <a:endParaRPr lang="ko-KR" altLang="en-US"/>
          </a:p>
        </p:txBody>
      </p:sp>
      <p:sp>
        <p:nvSpPr>
          <p:cNvPr id="317449" name="AutoShape 9"/>
          <p:cNvSpPr>
            <a:spLocks noChangeArrowheads="1"/>
          </p:cNvSpPr>
          <p:nvPr/>
        </p:nvSpPr>
        <p:spPr bwMode="auto">
          <a:xfrm>
            <a:off x="6697663" y="2897188"/>
            <a:ext cx="1262062" cy="493712"/>
          </a:xfrm>
          <a:prstGeom prst="can">
            <a:avLst>
              <a:gd name="adj" fmla="val 25000"/>
            </a:avLst>
          </a:prstGeom>
          <a:gradFill rotWithShape="1">
            <a:gsLst>
              <a:gs pos="0">
                <a:srgbClr val="CCCCFF">
                  <a:gamma/>
                  <a:shade val="46275"/>
                  <a:invGamma/>
                </a:srgbClr>
              </a:gs>
              <a:gs pos="50000">
                <a:srgbClr val="CCCCFF"/>
              </a:gs>
              <a:gs pos="100000">
                <a:srgbClr val="CCCCFF">
                  <a:gamma/>
                  <a:shade val="46275"/>
                  <a:invGamma/>
                </a:srgbClr>
              </a:gs>
            </a:gsLst>
            <a:lin ang="0" scaled="1"/>
          </a:gradFill>
          <a:ln w="12700" algn="ctr">
            <a:solidFill>
              <a:schemeClr val="tx1"/>
            </a:solidFill>
            <a:round/>
            <a:headEnd/>
            <a:tailEnd/>
          </a:ln>
          <a:effectLst/>
        </p:spPr>
        <p:txBody>
          <a:bodyPr lIns="45720" rIns="45720" anchor="ctr"/>
          <a:lstStyle/>
          <a:p>
            <a:pPr algn="ctr" latinLnBrk="0"/>
            <a:r>
              <a:rPr kumimoji="0" lang="en-US" altLang="ko-KR" sz="1200" b="1"/>
              <a:t>User Behavior</a:t>
            </a:r>
          </a:p>
        </p:txBody>
      </p:sp>
      <p:sp>
        <p:nvSpPr>
          <p:cNvPr id="317450" name="AutoShape 10"/>
          <p:cNvSpPr>
            <a:spLocks noChangeArrowheads="1"/>
          </p:cNvSpPr>
          <p:nvPr/>
        </p:nvSpPr>
        <p:spPr bwMode="auto">
          <a:xfrm>
            <a:off x="6697663" y="3640138"/>
            <a:ext cx="1262062" cy="492125"/>
          </a:xfrm>
          <a:prstGeom prst="can">
            <a:avLst>
              <a:gd name="adj" fmla="val 25000"/>
            </a:avLst>
          </a:prstGeom>
          <a:gradFill rotWithShape="1">
            <a:gsLst>
              <a:gs pos="0">
                <a:srgbClr val="CCCCFF">
                  <a:gamma/>
                  <a:shade val="46275"/>
                  <a:invGamma/>
                </a:srgbClr>
              </a:gs>
              <a:gs pos="50000">
                <a:srgbClr val="CCCCFF"/>
              </a:gs>
              <a:gs pos="100000">
                <a:srgbClr val="CCCCFF">
                  <a:gamma/>
                  <a:shade val="46275"/>
                  <a:invGamma/>
                </a:srgbClr>
              </a:gs>
            </a:gsLst>
            <a:lin ang="0" scaled="1"/>
          </a:gradFill>
          <a:ln w="12700" algn="ctr">
            <a:solidFill>
              <a:schemeClr val="tx1"/>
            </a:solidFill>
            <a:round/>
            <a:headEnd/>
            <a:tailEnd/>
          </a:ln>
          <a:effectLst/>
        </p:spPr>
        <p:txBody>
          <a:bodyPr lIns="45720" rIns="45720" anchor="ctr"/>
          <a:lstStyle/>
          <a:p>
            <a:pPr algn="ctr" latinLnBrk="0"/>
            <a:r>
              <a:rPr kumimoji="0" lang="en-US" altLang="ko-KR" sz="1200" b="1"/>
              <a:t>User Profile</a:t>
            </a:r>
          </a:p>
        </p:txBody>
      </p:sp>
      <p:grpSp>
        <p:nvGrpSpPr>
          <p:cNvPr id="6" name="Group 11"/>
          <p:cNvGrpSpPr>
            <a:grpSpLocks/>
          </p:cNvGrpSpPr>
          <p:nvPr/>
        </p:nvGrpSpPr>
        <p:grpSpPr bwMode="auto">
          <a:xfrm>
            <a:off x="3376613" y="2503488"/>
            <a:ext cx="2773362" cy="2870200"/>
            <a:chOff x="2235" y="2392"/>
            <a:chExt cx="1421" cy="1403"/>
          </a:xfrm>
        </p:grpSpPr>
        <p:sp>
          <p:nvSpPr>
            <p:cNvPr id="58372" name="Oval 4"/>
            <p:cNvSpPr>
              <a:spLocks noChangeArrowheads="1"/>
            </p:cNvSpPr>
            <p:nvPr/>
          </p:nvSpPr>
          <p:spPr bwMode="auto">
            <a:xfrm>
              <a:off x="2235" y="2392"/>
              <a:ext cx="1421" cy="1403"/>
            </a:xfrm>
            <a:prstGeom prst="ellipse">
              <a:avLst/>
            </a:prstGeom>
            <a:solidFill>
              <a:srgbClr val="96BEEA"/>
            </a:solidFill>
            <a:ln w="12700">
              <a:noFill/>
              <a:round/>
              <a:headEnd/>
              <a:tailEnd/>
            </a:ln>
          </p:spPr>
          <p:txBody>
            <a:bodyPr wrap="none" anchor="ctr"/>
            <a:lstStyle/>
            <a:p>
              <a:pPr algn="ctr"/>
              <a:endParaRPr lang="ko-KR" altLang="ko-KR" sz="1600">
                <a:solidFill>
                  <a:srgbClr val="CC3300"/>
                </a:solidFill>
              </a:endParaRPr>
            </a:p>
          </p:txBody>
        </p:sp>
        <p:sp>
          <p:nvSpPr>
            <p:cNvPr id="2" name="Oval 4"/>
            <p:cNvSpPr>
              <a:spLocks noChangeArrowheads="1"/>
            </p:cNvSpPr>
            <p:nvPr/>
          </p:nvSpPr>
          <p:spPr bwMode="auto">
            <a:xfrm>
              <a:off x="2384" y="2545"/>
              <a:ext cx="1113" cy="1100"/>
            </a:xfrm>
            <a:prstGeom prst="ellipse">
              <a:avLst/>
            </a:prstGeom>
            <a:solidFill>
              <a:srgbClr val="FFEBFF"/>
            </a:solidFill>
            <a:ln w="38100">
              <a:solidFill>
                <a:schemeClr val="bg1"/>
              </a:solidFill>
              <a:round/>
              <a:headEnd/>
              <a:tailEnd/>
            </a:ln>
          </p:spPr>
          <p:txBody>
            <a:bodyPr wrap="none" anchor="ctr"/>
            <a:lstStyle/>
            <a:p>
              <a:pPr algn="ctr"/>
              <a:endParaRPr lang="ko-KR" altLang="ko-KR" sz="1600">
                <a:solidFill>
                  <a:srgbClr val="CC3300"/>
                </a:solidFill>
              </a:endParaRPr>
            </a:p>
          </p:txBody>
        </p:sp>
        <p:sp>
          <p:nvSpPr>
            <p:cNvPr id="3" name="Oval 4"/>
            <p:cNvSpPr>
              <a:spLocks noChangeArrowheads="1"/>
            </p:cNvSpPr>
            <p:nvPr/>
          </p:nvSpPr>
          <p:spPr bwMode="auto">
            <a:xfrm>
              <a:off x="2539" y="2705"/>
              <a:ext cx="789" cy="779"/>
            </a:xfrm>
            <a:prstGeom prst="ellipse">
              <a:avLst/>
            </a:prstGeom>
            <a:gradFill rotWithShape="1">
              <a:gsLst>
                <a:gs pos="0">
                  <a:schemeClr val="bg1"/>
                </a:gs>
                <a:gs pos="100000">
                  <a:srgbClr val="CCECFF"/>
                </a:gs>
              </a:gsLst>
              <a:path path="shape">
                <a:fillToRect l="50000" t="50000" r="50000" b="50000"/>
              </a:path>
            </a:gradFill>
            <a:ln w="38100">
              <a:solidFill>
                <a:schemeClr val="bg1"/>
              </a:solidFill>
              <a:round/>
              <a:headEnd/>
              <a:tailEnd/>
            </a:ln>
          </p:spPr>
          <p:txBody>
            <a:bodyPr wrap="none" anchor="ctr"/>
            <a:lstStyle/>
            <a:p>
              <a:pPr algn="ctr"/>
              <a:endParaRPr lang="ko-KR" altLang="ko-KR">
                <a:solidFill>
                  <a:srgbClr val="000066"/>
                </a:solidFill>
              </a:endParaRPr>
            </a:p>
          </p:txBody>
        </p:sp>
        <p:pic>
          <p:nvPicPr>
            <p:cNvPr id="317455" name="Picture 15" descr="MCj03550290000[1]"/>
            <p:cNvPicPr>
              <a:picLocks noChangeAspect="1" noChangeArrowheads="1"/>
            </p:cNvPicPr>
            <p:nvPr/>
          </p:nvPicPr>
          <p:blipFill>
            <a:blip r:embed="rId3" cstate="print"/>
            <a:srcRect/>
            <a:stretch>
              <a:fillRect/>
            </a:stretch>
          </p:blipFill>
          <p:spPr bwMode="auto">
            <a:xfrm>
              <a:off x="2730" y="2602"/>
              <a:ext cx="420" cy="863"/>
            </a:xfrm>
            <a:prstGeom prst="rect">
              <a:avLst/>
            </a:prstGeom>
            <a:noFill/>
          </p:spPr>
        </p:pic>
        <p:sp>
          <p:nvSpPr>
            <p:cNvPr id="317456" name="Text Box 16"/>
            <p:cNvSpPr txBox="1">
              <a:spLocks noChangeArrowheads="1"/>
            </p:cNvSpPr>
            <p:nvPr/>
          </p:nvSpPr>
          <p:spPr bwMode="auto">
            <a:xfrm>
              <a:off x="2252" y="3493"/>
              <a:ext cx="1395" cy="253"/>
            </a:xfrm>
            <a:prstGeom prst="rect">
              <a:avLst/>
            </a:prstGeom>
            <a:noFill/>
            <a:ln w="9525">
              <a:noFill/>
              <a:miter lim="800000"/>
              <a:headEnd/>
              <a:tailEnd/>
            </a:ln>
            <a:effectLst/>
          </p:spPr>
          <p:txBody>
            <a:bodyPr>
              <a:spAutoFit/>
            </a:bodyPr>
            <a:lstStyle/>
            <a:p>
              <a:pPr algn="ctr">
                <a:spcBef>
                  <a:spcPct val="50000"/>
                </a:spcBef>
              </a:pPr>
              <a:r>
                <a:rPr lang="en-US" altLang="ko-KR" sz="1400"/>
                <a:t>Personal Communication Sphere</a:t>
              </a:r>
            </a:p>
          </p:txBody>
        </p:sp>
      </p:grpSp>
      <p:sp>
        <p:nvSpPr>
          <p:cNvPr id="317457" name="AutoShape 17"/>
          <p:cNvSpPr>
            <a:spLocks noChangeArrowheads="1"/>
          </p:cNvSpPr>
          <p:nvPr/>
        </p:nvSpPr>
        <p:spPr bwMode="auto">
          <a:xfrm rot="5400000">
            <a:off x="2928144" y="1199357"/>
            <a:ext cx="554037" cy="844550"/>
          </a:xfrm>
          <a:prstGeom prst="upArrow">
            <a:avLst>
              <a:gd name="adj1" fmla="val 50000"/>
              <a:gd name="adj2" fmla="val 38109"/>
            </a:avLst>
          </a:prstGeom>
          <a:gradFill rotWithShape="1">
            <a:gsLst>
              <a:gs pos="0">
                <a:srgbClr val="CCCCFF"/>
              </a:gs>
              <a:gs pos="100000">
                <a:srgbClr val="CCECFF"/>
              </a:gs>
            </a:gsLst>
            <a:lin ang="5400000" scaled="1"/>
          </a:gradFill>
          <a:ln w="9525">
            <a:noFill/>
            <a:miter lim="800000"/>
            <a:headEnd/>
            <a:tailEnd/>
          </a:ln>
          <a:effectLst>
            <a:outerShdw dist="107763" dir="2700000" algn="ctr" rotWithShape="0">
              <a:schemeClr val="bg2">
                <a:alpha val="50000"/>
              </a:schemeClr>
            </a:outerShdw>
          </a:effectLst>
        </p:spPr>
        <p:txBody>
          <a:bodyPr vert="eaVert" wrap="none" anchor="ctr"/>
          <a:lstStyle/>
          <a:p>
            <a:endParaRPr lang="ko-KR" altLang="en-US"/>
          </a:p>
        </p:txBody>
      </p:sp>
      <p:sp>
        <p:nvSpPr>
          <p:cNvPr id="317458" name="AutoShape 18"/>
          <p:cNvSpPr>
            <a:spLocks noChangeArrowheads="1"/>
          </p:cNvSpPr>
          <p:nvPr/>
        </p:nvSpPr>
        <p:spPr bwMode="auto">
          <a:xfrm rot="16200000" flipH="1">
            <a:off x="5758656" y="1199357"/>
            <a:ext cx="554037" cy="844550"/>
          </a:xfrm>
          <a:prstGeom prst="upArrow">
            <a:avLst>
              <a:gd name="adj1" fmla="val 50000"/>
              <a:gd name="adj2" fmla="val 38109"/>
            </a:avLst>
          </a:prstGeom>
          <a:gradFill rotWithShape="1">
            <a:gsLst>
              <a:gs pos="0">
                <a:srgbClr val="CCCCFF"/>
              </a:gs>
              <a:gs pos="100000">
                <a:srgbClr val="CCECFF"/>
              </a:gs>
            </a:gsLst>
            <a:lin ang="5400000" scaled="1"/>
          </a:gradFill>
          <a:ln w="9525">
            <a:noFill/>
            <a:miter lim="800000"/>
            <a:headEnd/>
            <a:tailEnd/>
          </a:ln>
          <a:effectLst>
            <a:outerShdw dist="107763" dir="2700000" algn="ctr" rotWithShape="0">
              <a:schemeClr val="bg2">
                <a:alpha val="50000"/>
              </a:schemeClr>
            </a:outerShdw>
          </a:effectLst>
        </p:spPr>
        <p:txBody>
          <a:bodyPr vert="eaVert" wrap="none" anchor="ctr"/>
          <a:lstStyle/>
          <a:p>
            <a:endParaRPr lang="ko-KR" altLang="en-US"/>
          </a:p>
        </p:txBody>
      </p:sp>
      <p:sp>
        <p:nvSpPr>
          <p:cNvPr id="317459" name="Text Box 19"/>
          <p:cNvSpPr txBox="1">
            <a:spLocks noChangeArrowheads="1"/>
          </p:cNvSpPr>
          <p:nvPr/>
        </p:nvSpPr>
        <p:spPr bwMode="auto">
          <a:xfrm>
            <a:off x="1331913" y="1411288"/>
            <a:ext cx="1233487" cy="304800"/>
          </a:xfrm>
          <a:prstGeom prst="rect">
            <a:avLst/>
          </a:prstGeom>
          <a:noFill/>
          <a:ln w="9525">
            <a:noFill/>
            <a:miter lim="800000"/>
            <a:headEnd/>
            <a:tailEnd/>
          </a:ln>
          <a:effectLst/>
        </p:spPr>
        <p:txBody>
          <a:bodyPr>
            <a:spAutoFit/>
          </a:bodyPr>
          <a:lstStyle/>
          <a:p>
            <a:pPr algn="ctr">
              <a:spcBef>
                <a:spcPct val="50000"/>
              </a:spcBef>
            </a:pPr>
            <a:r>
              <a:rPr lang="en-US" altLang="ko-KR" sz="1400" b="1"/>
              <a:t>Knowledge</a:t>
            </a:r>
          </a:p>
        </p:txBody>
      </p:sp>
      <p:sp>
        <p:nvSpPr>
          <p:cNvPr id="317460" name="Text Box 20"/>
          <p:cNvSpPr txBox="1">
            <a:spLocks noChangeArrowheads="1"/>
          </p:cNvSpPr>
          <p:nvPr/>
        </p:nvSpPr>
        <p:spPr bwMode="auto">
          <a:xfrm>
            <a:off x="6389688" y="1239838"/>
            <a:ext cx="1927225" cy="517525"/>
          </a:xfrm>
          <a:prstGeom prst="rect">
            <a:avLst/>
          </a:prstGeom>
          <a:noFill/>
          <a:ln w="9525">
            <a:noFill/>
            <a:miter lim="800000"/>
            <a:headEnd/>
            <a:tailEnd/>
          </a:ln>
          <a:effectLst/>
        </p:spPr>
        <p:txBody>
          <a:bodyPr>
            <a:spAutoFit/>
          </a:bodyPr>
          <a:lstStyle/>
          <a:p>
            <a:pPr algn="ctr">
              <a:spcBef>
                <a:spcPct val="50000"/>
              </a:spcBef>
            </a:pPr>
            <a:r>
              <a:rPr lang="en-US" altLang="ko-KR" sz="1400" b="1"/>
              <a:t>Learned Usage Pattern</a:t>
            </a:r>
          </a:p>
        </p:txBody>
      </p:sp>
      <p:sp>
        <p:nvSpPr>
          <p:cNvPr id="317461" name="AutoShape 21"/>
          <p:cNvSpPr>
            <a:spLocks noChangeArrowheads="1"/>
          </p:cNvSpPr>
          <p:nvPr/>
        </p:nvSpPr>
        <p:spPr bwMode="auto">
          <a:xfrm>
            <a:off x="6697663" y="4378325"/>
            <a:ext cx="1263650" cy="492125"/>
          </a:xfrm>
          <a:prstGeom prst="can">
            <a:avLst>
              <a:gd name="adj" fmla="val 25000"/>
            </a:avLst>
          </a:prstGeom>
          <a:gradFill rotWithShape="1">
            <a:gsLst>
              <a:gs pos="0">
                <a:srgbClr val="CCCCFF">
                  <a:gamma/>
                  <a:shade val="46275"/>
                  <a:invGamma/>
                </a:srgbClr>
              </a:gs>
              <a:gs pos="50000">
                <a:srgbClr val="CCCCFF"/>
              </a:gs>
              <a:gs pos="100000">
                <a:srgbClr val="CCCCFF">
                  <a:gamma/>
                  <a:shade val="46275"/>
                  <a:invGamma/>
                </a:srgbClr>
              </a:gs>
            </a:gsLst>
            <a:lin ang="0" scaled="1"/>
          </a:gradFill>
          <a:ln w="12700" algn="ctr">
            <a:solidFill>
              <a:schemeClr val="tx1"/>
            </a:solidFill>
            <a:round/>
            <a:headEnd/>
            <a:tailEnd/>
          </a:ln>
          <a:effectLst/>
        </p:spPr>
        <p:txBody>
          <a:bodyPr lIns="45720" rIns="45720" anchor="ctr"/>
          <a:lstStyle/>
          <a:p>
            <a:pPr algn="ctr" latinLnBrk="0"/>
            <a:r>
              <a:rPr kumimoji="0" lang="en-US" altLang="ko-KR" sz="1200" b="1"/>
              <a:t>User Rule</a:t>
            </a:r>
          </a:p>
        </p:txBody>
      </p:sp>
      <p:sp>
        <p:nvSpPr>
          <p:cNvPr id="317462" name="AutoShape 22"/>
          <p:cNvSpPr>
            <a:spLocks noChangeArrowheads="1"/>
          </p:cNvSpPr>
          <p:nvPr/>
        </p:nvSpPr>
        <p:spPr bwMode="auto">
          <a:xfrm flipV="1">
            <a:off x="4481513" y="1847850"/>
            <a:ext cx="541337" cy="555625"/>
          </a:xfrm>
          <a:prstGeom prst="upArrow">
            <a:avLst>
              <a:gd name="adj1" fmla="val 50000"/>
              <a:gd name="adj2" fmla="val 25660"/>
            </a:avLst>
          </a:prstGeom>
          <a:gradFill rotWithShape="1">
            <a:gsLst>
              <a:gs pos="0">
                <a:srgbClr val="CCCCFF"/>
              </a:gs>
              <a:gs pos="100000">
                <a:srgbClr val="CCECFF"/>
              </a:gs>
            </a:gsLst>
            <a:lin ang="5400000" scaled="1"/>
          </a:gradFill>
          <a:ln w="9525">
            <a:noFill/>
            <a:miter lim="800000"/>
            <a:headEnd/>
            <a:tailEnd/>
          </a:ln>
          <a:effectLst>
            <a:outerShdw dist="107763" dir="2700000" algn="ctr" rotWithShape="0">
              <a:schemeClr val="bg2">
                <a:alpha val="50000"/>
              </a:schemeClr>
            </a:outerShdw>
          </a:effectLst>
        </p:spPr>
        <p:txBody>
          <a:bodyPr rot="10800000" vert="eaVert" wrap="none" anchor="ctr"/>
          <a:lstStyle/>
          <a:p>
            <a:pPr algn="ctr"/>
            <a:endParaRPr lang="ko-KR" altLang="ko-KR" sz="1400"/>
          </a:p>
        </p:txBody>
      </p:sp>
      <p:sp>
        <p:nvSpPr>
          <p:cNvPr id="317463" name="Text Box 23"/>
          <p:cNvSpPr txBox="1">
            <a:spLocks noChangeArrowheads="1"/>
          </p:cNvSpPr>
          <p:nvPr/>
        </p:nvSpPr>
        <p:spPr bwMode="auto">
          <a:xfrm>
            <a:off x="3419475" y="1916113"/>
            <a:ext cx="2768600" cy="304800"/>
          </a:xfrm>
          <a:prstGeom prst="rect">
            <a:avLst/>
          </a:prstGeom>
          <a:noFill/>
          <a:ln w="9525">
            <a:noFill/>
            <a:miter lim="800000"/>
            <a:headEnd/>
            <a:tailEnd/>
          </a:ln>
          <a:effectLst/>
        </p:spPr>
        <p:txBody>
          <a:bodyPr>
            <a:spAutoFit/>
          </a:bodyPr>
          <a:lstStyle/>
          <a:p>
            <a:pPr algn="ctr">
              <a:spcBef>
                <a:spcPct val="50000"/>
              </a:spcBef>
            </a:pPr>
            <a:r>
              <a:rPr lang="en-US" altLang="ko-KR" sz="1400" b="1">
                <a:solidFill>
                  <a:srgbClr val="FF0066"/>
                </a:solidFill>
              </a:rPr>
              <a:t>Personalized Applications</a:t>
            </a:r>
          </a:p>
        </p:txBody>
      </p:sp>
      <p:grpSp>
        <p:nvGrpSpPr>
          <p:cNvPr id="7" name="Group 25"/>
          <p:cNvGrpSpPr>
            <a:grpSpLocks/>
          </p:cNvGrpSpPr>
          <p:nvPr/>
        </p:nvGrpSpPr>
        <p:grpSpPr bwMode="auto">
          <a:xfrm>
            <a:off x="611188" y="2708275"/>
            <a:ext cx="3675062" cy="2343150"/>
            <a:chOff x="1166" y="2604"/>
            <a:chExt cx="1508" cy="1025"/>
          </a:xfrm>
        </p:grpSpPr>
        <p:sp>
          <p:nvSpPr>
            <p:cNvPr id="317466" name="Rectangle 26"/>
            <p:cNvSpPr>
              <a:spLocks noChangeArrowheads="1"/>
            </p:cNvSpPr>
            <p:nvPr/>
          </p:nvSpPr>
          <p:spPr bwMode="auto">
            <a:xfrm>
              <a:off x="1166" y="2604"/>
              <a:ext cx="1005" cy="1025"/>
            </a:xfrm>
            <a:prstGeom prst="rect">
              <a:avLst/>
            </a:prstGeom>
            <a:solidFill>
              <a:srgbClr val="CCCCFF"/>
            </a:solidFill>
            <a:ln w="12700" algn="ctr">
              <a:noFill/>
              <a:miter lim="800000"/>
              <a:headEnd/>
              <a:tailEnd/>
            </a:ln>
            <a:effectLst/>
          </p:spPr>
          <p:txBody>
            <a:bodyPr lIns="45720" rIns="45720" anchor="ctr"/>
            <a:lstStyle/>
            <a:p>
              <a:pPr algn="ctr" latinLnBrk="0"/>
              <a:endParaRPr kumimoji="0" lang="ko-KR" altLang="ko-KR" sz="1200" b="1"/>
            </a:p>
          </p:txBody>
        </p:sp>
        <p:sp>
          <p:nvSpPr>
            <p:cNvPr id="317467" name="Rectangle 18"/>
            <p:cNvSpPr>
              <a:spLocks noChangeArrowheads="1"/>
            </p:cNvSpPr>
            <p:nvPr/>
          </p:nvSpPr>
          <p:spPr bwMode="auto">
            <a:xfrm>
              <a:off x="1233" y="2630"/>
              <a:ext cx="894" cy="84"/>
            </a:xfrm>
            <a:prstGeom prst="rect">
              <a:avLst/>
            </a:prstGeom>
            <a:solidFill>
              <a:srgbClr val="000066">
                <a:alpha val="50195"/>
              </a:srgbClr>
            </a:solidFill>
            <a:ln w="12700">
              <a:noFill/>
              <a:miter lim="800000"/>
              <a:headEnd/>
              <a:tailEnd/>
            </a:ln>
          </p:spPr>
          <p:txBody>
            <a:bodyPr wrap="none" anchor="ctr"/>
            <a:lstStyle/>
            <a:p>
              <a:pPr algn="ctr"/>
              <a:r>
                <a:rPr lang="en-US" altLang="ko-KR" sz="1200" b="1">
                  <a:solidFill>
                    <a:schemeClr val="bg1"/>
                  </a:solidFill>
                </a:rPr>
                <a:t>Context from BAN</a:t>
              </a:r>
            </a:p>
          </p:txBody>
        </p:sp>
        <p:sp>
          <p:nvSpPr>
            <p:cNvPr id="58387" name="Rectangle 19"/>
            <p:cNvSpPr>
              <a:spLocks noChangeArrowheads="1"/>
            </p:cNvSpPr>
            <p:nvPr/>
          </p:nvSpPr>
          <p:spPr bwMode="auto">
            <a:xfrm>
              <a:off x="1233" y="2714"/>
              <a:ext cx="894" cy="159"/>
            </a:xfrm>
            <a:prstGeom prst="rect">
              <a:avLst/>
            </a:prstGeom>
            <a:solidFill>
              <a:schemeClr val="accent6">
                <a:lumMod val="40000"/>
                <a:lumOff val="60000"/>
                <a:alpha val="50000"/>
              </a:schemeClr>
            </a:solidFill>
            <a:ln w="12700">
              <a:noFill/>
              <a:miter lim="800000"/>
              <a:headEnd/>
              <a:tailEnd/>
            </a:ln>
            <a:effectLst/>
          </p:spPr>
          <p:txBody>
            <a:bodyPr wrap="none" anchor="ctr"/>
            <a:lstStyle/>
            <a:p>
              <a:pPr marL="87313" indent="-87313">
                <a:buFontTx/>
                <a:buChar char="•"/>
              </a:pPr>
              <a:r>
                <a:rPr lang="en-US" altLang="ko-KR" sz="1200" dirty="0" smtClean="0">
                  <a:solidFill>
                    <a:srgbClr val="000000"/>
                  </a:solidFill>
                </a:rPr>
                <a:t>temperature, heart beat, </a:t>
              </a:r>
            </a:p>
            <a:p>
              <a:pPr marL="87313" indent="-87313">
                <a:buFontTx/>
                <a:buChar char="•"/>
              </a:pPr>
              <a:r>
                <a:rPr lang="en-US" altLang="ko-KR" sz="1200" dirty="0" smtClean="0">
                  <a:solidFill>
                    <a:srgbClr val="000000"/>
                  </a:solidFill>
                </a:rPr>
                <a:t>Blood pressure, emotion, </a:t>
              </a:r>
              <a:r>
                <a:rPr lang="en-US" altLang="ko-KR" sz="1200" dirty="0">
                  <a:solidFill>
                    <a:srgbClr val="000000"/>
                  </a:solidFill>
                  <a:latin typeface="Arial"/>
                </a:rPr>
                <a:t>…</a:t>
              </a:r>
              <a:endParaRPr lang="en-US" altLang="ko-KR" sz="1200" dirty="0">
                <a:solidFill>
                  <a:srgbClr val="000000"/>
                </a:solidFill>
              </a:endParaRPr>
            </a:p>
          </p:txBody>
        </p:sp>
        <p:sp>
          <p:nvSpPr>
            <p:cNvPr id="317469" name="Rectangle 18"/>
            <p:cNvSpPr>
              <a:spLocks noChangeArrowheads="1"/>
            </p:cNvSpPr>
            <p:nvPr/>
          </p:nvSpPr>
          <p:spPr bwMode="auto">
            <a:xfrm>
              <a:off x="1233" y="2981"/>
              <a:ext cx="894" cy="83"/>
            </a:xfrm>
            <a:prstGeom prst="rect">
              <a:avLst/>
            </a:prstGeom>
            <a:solidFill>
              <a:srgbClr val="000066">
                <a:alpha val="50195"/>
              </a:srgbClr>
            </a:solidFill>
            <a:ln w="12700">
              <a:noFill/>
              <a:miter lim="800000"/>
              <a:headEnd/>
              <a:tailEnd/>
            </a:ln>
          </p:spPr>
          <p:txBody>
            <a:bodyPr wrap="none" anchor="ctr"/>
            <a:lstStyle/>
            <a:p>
              <a:pPr algn="ctr"/>
              <a:r>
                <a:rPr lang="en-US" altLang="ko-KR" sz="1200" b="1">
                  <a:solidFill>
                    <a:schemeClr val="bg1"/>
                  </a:solidFill>
                </a:rPr>
                <a:t>Context from PAN</a:t>
              </a:r>
            </a:p>
          </p:txBody>
        </p:sp>
        <p:sp>
          <p:nvSpPr>
            <p:cNvPr id="4" name="Rectangle 19"/>
            <p:cNvSpPr>
              <a:spLocks noChangeArrowheads="1"/>
            </p:cNvSpPr>
            <p:nvPr/>
          </p:nvSpPr>
          <p:spPr bwMode="auto">
            <a:xfrm>
              <a:off x="1233" y="3064"/>
              <a:ext cx="894" cy="160"/>
            </a:xfrm>
            <a:prstGeom prst="rect">
              <a:avLst/>
            </a:prstGeom>
            <a:solidFill>
              <a:schemeClr val="accent6">
                <a:lumMod val="40000"/>
                <a:lumOff val="60000"/>
                <a:alpha val="50000"/>
              </a:schemeClr>
            </a:solidFill>
            <a:ln w="12700">
              <a:noFill/>
              <a:miter lim="800000"/>
              <a:headEnd/>
              <a:tailEnd/>
            </a:ln>
            <a:effectLst/>
          </p:spPr>
          <p:txBody>
            <a:bodyPr wrap="none" anchor="ctr"/>
            <a:lstStyle/>
            <a:p>
              <a:pPr marL="87313" indent="-87313">
                <a:buFontTx/>
                <a:buChar char="•"/>
              </a:pPr>
              <a:r>
                <a:rPr lang="en-US" altLang="ko-KR" sz="1200" dirty="0" smtClean="0">
                  <a:solidFill>
                    <a:srgbClr val="000000"/>
                  </a:solidFill>
                </a:rPr>
                <a:t>IO devices, Characteristics</a:t>
              </a:r>
              <a:endParaRPr lang="ko-KR" altLang="en-US" sz="1200" dirty="0">
                <a:solidFill>
                  <a:srgbClr val="000000"/>
                </a:solidFill>
              </a:endParaRPr>
            </a:p>
          </p:txBody>
        </p:sp>
        <p:sp>
          <p:nvSpPr>
            <p:cNvPr id="317471" name="Rectangle 18"/>
            <p:cNvSpPr>
              <a:spLocks noChangeArrowheads="1"/>
            </p:cNvSpPr>
            <p:nvPr/>
          </p:nvSpPr>
          <p:spPr bwMode="auto">
            <a:xfrm>
              <a:off x="1233" y="3332"/>
              <a:ext cx="894" cy="83"/>
            </a:xfrm>
            <a:prstGeom prst="rect">
              <a:avLst/>
            </a:prstGeom>
            <a:solidFill>
              <a:srgbClr val="000066">
                <a:alpha val="50195"/>
              </a:srgbClr>
            </a:solidFill>
            <a:ln w="12700">
              <a:noFill/>
              <a:miter lim="800000"/>
              <a:headEnd/>
              <a:tailEnd/>
            </a:ln>
          </p:spPr>
          <p:txBody>
            <a:bodyPr wrap="none" anchor="ctr"/>
            <a:lstStyle/>
            <a:p>
              <a:pPr algn="ctr"/>
              <a:r>
                <a:rPr lang="en-US" altLang="ko-KR" sz="1200" b="1">
                  <a:solidFill>
                    <a:schemeClr val="bg1"/>
                  </a:solidFill>
                </a:rPr>
                <a:t>Context from WAN</a:t>
              </a:r>
            </a:p>
          </p:txBody>
        </p:sp>
        <p:sp>
          <p:nvSpPr>
            <p:cNvPr id="5" name="Rectangle 19"/>
            <p:cNvSpPr>
              <a:spLocks noChangeArrowheads="1"/>
            </p:cNvSpPr>
            <p:nvPr/>
          </p:nvSpPr>
          <p:spPr bwMode="auto">
            <a:xfrm>
              <a:off x="1233" y="3415"/>
              <a:ext cx="894" cy="160"/>
            </a:xfrm>
            <a:prstGeom prst="rect">
              <a:avLst/>
            </a:prstGeom>
            <a:solidFill>
              <a:schemeClr val="accent6">
                <a:lumMod val="40000"/>
                <a:lumOff val="60000"/>
                <a:alpha val="50000"/>
              </a:schemeClr>
            </a:solidFill>
            <a:ln w="12700">
              <a:noFill/>
              <a:miter lim="800000"/>
              <a:headEnd/>
              <a:tailEnd/>
            </a:ln>
            <a:effectLst/>
          </p:spPr>
          <p:txBody>
            <a:bodyPr wrap="none" anchor="ctr"/>
            <a:lstStyle/>
            <a:p>
              <a:pPr marL="87313" indent="-87313">
                <a:buFontTx/>
                <a:buChar char="•"/>
              </a:pPr>
              <a:r>
                <a:rPr lang="en-US" altLang="ko-KR" sz="1200" dirty="0" smtClean="0">
                  <a:solidFill>
                    <a:srgbClr val="000000"/>
                  </a:solidFill>
                </a:rPr>
                <a:t>Types of network, Network status</a:t>
              </a:r>
              <a:endParaRPr lang="ko-KR" altLang="en-US" sz="1200" dirty="0">
                <a:solidFill>
                  <a:srgbClr val="000000"/>
                </a:solidFill>
              </a:endParaRPr>
            </a:p>
          </p:txBody>
        </p:sp>
        <p:cxnSp>
          <p:nvCxnSpPr>
            <p:cNvPr id="317473" name="AutoShape 33"/>
            <p:cNvCxnSpPr>
              <a:cxnSpLocks noChangeShapeType="1"/>
              <a:stCxn id="58387" idx="3"/>
            </p:cNvCxnSpPr>
            <p:nvPr/>
          </p:nvCxnSpPr>
          <p:spPr bwMode="auto">
            <a:xfrm>
              <a:off x="2127" y="2794"/>
              <a:ext cx="547" cy="239"/>
            </a:xfrm>
            <a:prstGeom prst="straightConnector1">
              <a:avLst/>
            </a:prstGeom>
            <a:noFill/>
            <a:ln w="9525">
              <a:solidFill>
                <a:schemeClr val="tx1"/>
              </a:solidFill>
              <a:round/>
              <a:headEnd type="oval" w="med" len="med"/>
              <a:tailEnd type="oval" w="med" len="med"/>
            </a:ln>
            <a:effectLst/>
          </p:spPr>
        </p:cxnSp>
        <p:cxnSp>
          <p:nvCxnSpPr>
            <p:cNvPr id="317474" name="AutoShape 34"/>
            <p:cNvCxnSpPr>
              <a:cxnSpLocks noChangeShapeType="1"/>
            </p:cNvCxnSpPr>
            <p:nvPr/>
          </p:nvCxnSpPr>
          <p:spPr bwMode="auto">
            <a:xfrm flipV="1">
              <a:off x="2127" y="3386"/>
              <a:ext cx="283" cy="109"/>
            </a:xfrm>
            <a:prstGeom prst="straightConnector1">
              <a:avLst/>
            </a:prstGeom>
            <a:noFill/>
            <a:ln w="9525">
              <a:solidFill>
                <a:schemeClr val="tx1"/>
              </a:solidFill>
              <a:round/>
              <a:headEnd type="oval" w="med" len="med"/>
              <a:tailEnd type="oval" w="med" len="med"/>
            </a:ln>
            <a:effectLst/>
          </p:spPr>
        </p:cxnSp>
        <p:cxnSp>
          <p:nvCxnSpPr>
            <p:cNvPr id="317475" name="AutoShape 35"/>
            <p:cNvCxnSpPr>
              <a:cxnSpLocks noChangeShapeType="1"/>
            </p:cNvCxnSpPr>
            <p:nvPr/>
          </p:nvCxnSpPr>
          <p:spPr bwMode="auto">
            <a:xfrm flipV="1">
              <a:off x="2127" y="3141"/>
              <a:ext cx="326" cy="3"/>
            </a:xfrm>
            <a:prstGeom prst="straightConnector1">
              <a:avLst/>
            </a:prstGeom>
            <a:noFill/>
            <a:ln w="9525">
              <a:solidFill>
                <a:schemeClr val="tx1"/>
              </a:solidFill>
              <a:round/>
              <a:headEnd type="oval" w="med" len="med"/>
              <a:tailEnd type="oval" w="med" len="med"/>
            </a:ln>
            <a:effectLst/>
          </p:spPr>
        </p:cxnSp>
      </p:grpSp>
      <p:sp>
        <p:nvSpPr>
          <p:cNvPr id="317477" name="Text Box 37"/>
          <p:cNvSpPr txBox="1">
            <a:spLocks noChangeArrowheads="1"/>
          </p:cNvSpPr>
          <p:nvPr/>
        </p:nvSpPr>
        <p:spPr bwMode="auto">
          <a:xfrm>
            <a:off x="4067175" y="2492375"/>
            <a:ext cx="1520825" cy="304800"/>
          </a:xfrm>
          <a:prstGeom prst="rect">
            <a:avLst/>
          </a:prstGeom>
          <a:noFill/>
          <a:ln w="9525">
            <a:noFill/>
            <a:miter lim="800000"/>
            <a:headEnd/>
            <a:tailEnd/>
          </a:ln>
          <a:effectLst/>
        </p:spPr>
        <p:txBody>
          <a:bodyPr>
            <a:spAutoFit/>
          </a:bodyPr>
          <a:lstStyle/>
          <a:p>
            <a:pPr algn="ctr">
              <a:spcBef>
                <a:spcPct val="50000"/>
              </a:spcBef>
            </a:pPr>
            <a:r>
              <a:rPr lang="en-US" altLang="ko-KR" sz="1400" b="1">
                <a:solidFill>
                  <a:srgbClr val="0000FF"/>
                </a:solidFill>
              </a:rPr>
              <a:t>User in Control</a:t>
            </a:r>
          </a:p>
        </p:txBody>
      </p:sp>
    </p:spTree>
    <p:extLst>
      <p:ext uri="{BB962C8B-B14F-4D97-AF65-F5344CB8AC3E}">
        <p14:creationId xmlns:p14="http://schemas.microsoft.com/office/powerpoint/2010/main" val="3790988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1"/>
          </p:nvPr>
        </p:nvSpPr>
        <p:spPr/>
        <p:txBody>
          <a:bodyPr/>
          <a:lstStyle/>
          <a:p>
            <a:fld id="{FC72BA01-7656-49B6-B61F-7017E94C33E0}" type="slidenum">
              <a:rPr lang="en-US" altLang="ko-KR"/>
              <a:pPr/>
              <a:t>18</a:t>
            </a:fld>
            <a:endParaRPr lang="en-US" altLang="ko-KR"/>
          </a:p>
        </p:txBody>
      </p:sp>
      <p:sp>
        <p:nvSpPr>
          <p:cNvPr id="318466" name="Rectangle 2"/>
          <p:cNvSpPr>
            <a:spLocks noGrp="1" noChangeArrowheads="1"/>
          </p:cNvSpPr>
          <p:nvPr>
            <p:ph type="title"/>
          </p:nvPr>
        </p:nvSpPr>
        <p:spPr/>
        <p:txBody>
          <a:bodyPr/>
          <a:lstStyle/>
          <a:p>
            <a:r>
              <a:rPr lang="en-US" altLang="ko-KR"/>
              <a:t>Context</a:t>
            </a:r>
          </a:p>
        </p:txBody>
      </p:sp>
      <p:sp>
        <p:nvSpPr>
          <p:cNvPr id="318467" name="Rectangle 3"/>
          <p:cNvSpPr>
            <a:spLocks noGrp="1" noChangeArrowheads="1"/>
          </p:cNvSpPr>
          <p:nvPr>
            <p:ph type="body" idx="1"/>
          </p:nvPr>
        </p:nvSpPr>
        <p:spPr>
          <a:noFill/>
          <a:ln/>
        </p:spPr>
        <p:txBody>
          <a:bodyPr>
            <a:normAutofit fontScale="92500" lnSpcReduction="10000"/>
          </a:bodyPr>
          <a:lstStyle/>
          <a:p>
            <a:r>
              <a:rPr lang="en-US" altLang="ko-KR" dirty="0"/>
              <a:t>Human user </a:t>
            </a:r>
          </a:p>
          <a:p>
            <a:pPr lvl="1"/>
            <a:r>
              <a:rPr lang="en-US" altLang="ko-KR" dirty="0"/>
              <a:t>location, identity,</a:t>
            </a:r>
            <a:r>
              <a:rPr lang="en-US" altLang="ko-KR" dirty="0">
                <a:latin typeface="Arial"/>
              </a:rPr>
              <a:t>…</a:t>
            </a:r>
            <a:endParaRPr lang="en-US" altLang="ko-KR" dirty="0"/>
          </a:p>
          <a:p>
            <a:r>
              <a:rPr lang="en-US" altLang="ko-KR" dirty="0"/>
              <a:t>Device</a:t>
            </a:r>
          </a:p>
          <a:p>
            <a:pPr lvl="1"/>
            <a:r>
              <a:rPr lang="en-US" altLang="ko-KR" dirty="0"/>
              <a:t>IP address, location,</a:t>
            </a:r>
            <a:r>
              <a:rPr lang="en-US" altLang="ko-KR" dirty="0">
                <a:latin typeface="Arial"/>
              </a:rPr>
              <a:t>…</a:t>
            </a:r>
            <a:endParaRPr lang="en-US" altLang="ko-KR" dirty="0"/>
          </a:p>
          <a:p>
            <a:r>
              <a:rPr lang="en-US" altLang="ko-KR" dirty="0"/>
              <a:t>Network</a:t>
            </a:r>
          </a:p>
          <a:p>
            <a:pPr lvl="1"/>
            <a:r>
              <a:rPr lang="en-US" altLang="ko-KR" dirty="0"/>
              <a:t>identity, resources (bandwidth), </a:t>
            </a:r>
            <a:r>
              <a:rPr lang="en-US" altLang="ko-KR" dirty="0" err="1"/>
              <a:t>QoS</a:t>
            </a:r>
            <a:r>
              <a:rPr lang="en-US" altLang="ko-KR" dirty="0"/>
              <a:t>, security level, access type, coverage,</a:t>
            </a:r>
            <a:r>
              <a:rPr lang="en-US" altLang="ko-KR" dirty="0">
                <a:latin typeface="Arial"/>
              </a:rPr>
              <a:t>…</a:t>
            </a:r>
            <a:endParaRPr lang="en-US" altLang="ko-KR" dirty="0"/>
          </a:p>
          <a:p>
            <a:r>
              <a:rPr lang="en-US" altLang="ko-KR" dirty="0"/>
              <a:t>Flow</a:t>
            </a:r>
          </a:p>
          <a:p>
            <a:pPr lvl="1"/>
            <a:r>
              <a:rPr lang="en-US" altLang="ko-KR" dirty="0"/>
              <a:t>congestion level, latency, jitter, loss, error rate, </a:t>
            </a:r>
            <a:r>
              <a:rPr lang="en-US" altLang="ko-KR" dirty="0">
                <a:latin typeface="Arial"/>
              </a:rPr>
              <a:t>…</a:t>
            </a:r>
            <a:endParaRPr lang="en-US" altLang="ko-KR" dirty="0"/>
          </a:p>
        </p:txBody>
      </p:sp>
    </p:spTree>
    <p:extLst>
      <p:ext uri="{BB962C8B-B14F-4D97-AF65-F5344CB8AC3E}">
        <p14:creationId xmlns:p14="http://schemas.microsoft.com/office/powerpoint/2010/main" val="423730291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슬라이드 번호 개체 틀 4"/>
          <p:cNvSpPr>
            <a:spLocks noGrp="1"/>
          </p:cNvSpPr>
          <p:nvPr>
            <p:ph type="sldNum" sz="quarter" idx="11"/>
          </p:nvPr>
        </p:nvSpPr>
        <p:spPr/>
        <p:txBody>
          <a:bodyPr/>
          <a:lstStyle/>
          <a:p>
            <a:fld id="{7C5E809D-C2ED-48D7-89F7-FB736C65D395}" type="slidenum">
              <a:rPr lang="en-US" altLang="ko-KR"/>
              <a:pPr/>
              <a:t>19</a:t>
            </a:fld>
            <a:endParaRPr lang="en-US" altLang="ko-KR"/>
          </a:p>
        </p:txBody>
      </p:sp>
      <p:sp>
        <p:nvSpPr>
          <p:cNvPr id="319490" name="Rectangle 2"/>
          <p:cNvSpPr>
            <a:spLocks noGrp="1" noChangeArrowheads="1"/>
          </p:cNvSpPr>
          <p:nvPr>
            <p:ph type="title"/>
          </p:nvPr>
        </p:nvSpPr>
        <p:spPr/>
        <p:txBody>
          <a:bodyPr/>
          <a:lstStyle/>
          <a:p>
            <a:r>
              <a:rPr lang="en-US" altLang="ko-KR"/>
              <a:t>Knowledge</a:t>
            </a:r>
          </a:p>
        </p:txBody>
      </p:sp>
      <p:sp>
        <p:nvSpPr>
          <p:cNvPr id="319491" name="Rectangle 3"/>
          <p:cNvSpPr>
            <a:spLocks noGrp="1" noChangeArrowheads="1"/>
          </p:cNvSpPr>
          <p:nvPr>
            <p:ph type="body" idx="1"/>
          </p:nvPr>
        </p:nvSpPr>
        <p:spPr>
          <a:noFill/>
          <a:ln/>
        </p:spPr>
        <p:txBody>
          <a:bodyPr/>
          <a:lstStyle/>
          <a:p>
            <a:r>
              <a:rPr lang="en-US" altLang="ko-KR"/>
              <a:t>Reasoning</a:t>
            </a:r>
          </a:p>
          <a:p>
            <a:r>
              <a:rPr lang="en-US" altLang="ko-KR"/>
              <a:t>Learning</a:t>
            </a:r>
          </a:p>
          <a:p>
            <a:r>
              <a:rPr lang="en-US" altLang="ko-KR"/>
              <a:t>Prediction</a:t>
            </a:r>
          </a:p>
          <a:p>
            <a:r>
              <a:rPr lang="en-US" altLang="ko-KR"/>
              <a:t>Recommendation </a:t>
            </a:r>
          </a:p>
        </p:txBody>
      </p:sp>
      <p:grpSp>
        <p:nvGrpSpPr>
          <p:cNvPr id="2" name="Group 6"/>
          <p:cNvGrpSpPr>
            <a:grpSpLocks/>
          </p:cNvGrpSpPr>
          <p:nvPr/>
        </p:nvGrpSpPr>
        <p:grpSpPr bwMode="auto">
          <a:xfrm>
            <a:off x="3276600" y="3249613"/>
            <a:ext cx="3055938" cy="2627312"/>
            <a:chOff x="3069" y="1099"/>
            <a:chExt cx="2150" cy="2055"/>
          </a:xfrm>
        </p:grpSpPr>
        <p:grpSp>
          <p:nvGrpSpPr>
            <p:cNvPr id="3" name="Group 7"/>
            <p:cNvGrpSpPr>
              <a:grpSpLocks/>
            </p:cNvGrpSpPr>
            <p:nvPr/>
          </p:nvGrpSpPr>
          <p:grpSpPr bwMode="auto">
            <a:xfrm>
              <a:off x="3069" y="2440"/>
              <a:ext cx="2150" cy="714"/>
              <a:chOff x="3069" y="2440"/>
              <a:chExt cx="2150" cy="714"/>
            </a:xfrm>
          </p:grpSpPr>
          <p:sp>
            <p:nvSpPr>
              <p:cNvPr id="319496" name="Freeform 8"/>
              <p:cNvSpPr>
                <a:spLocks/>
              </p:cNvSpPr>
              <p:nvPr/>
            </p:nvSpPr>
            <p:spPr bwMode="auto">
              <a:xfrm>
                <a:off x="4796" y="2440"/>
                <a:ext cx="423" cy="714"/>
              </a:xfrm>
              <a:custGeom>
                <a:avLst/>
                <a:gdLst/>
                <a:ahLst/>
                <a:cxnLst>
                  <a:cxn ang="0">
                    <a:pos x="361" y="1003"/>
                  </a:cxn>
                  <a:cxn ang="0">
                    <a:pos x="0" y="351"/>
                  </a:cxn>
                  <a:cxn ang="0">
                    <a:pos x="264" y="0"/>
                  </a:cxn>
                  <a:cxn ang="0">
                    <a:pos x="708" y="553"/>
                  </a:cxn>
                  <a:cxn ang="0">
                    <a:pos x="361" y="1003"/>
                  </a:cxn>
                </a:cxnLst>
                <a:rect l="0" t="0" r="r" b="b"/>
                <a:pathLst>
                  <a:path w="708" h="1003">
                    <a:moveTo>
                      <a:pt x="361" y="1003"/>
                    </a:moveTo>
                    <a:lnTo>
                      <a:pt x="0" y="351"/>
                    </a:lnTo>
                    <a:lnTo>
                      <a:pt x="264" y="0"/>
                    </a:lnTo>
                    <a:lnTo>
                      <a:pt x="708" y="553"/>
                    </a:lnTo>
                    <a:lnTo>
                      <a:pt x="361" y="1003"/>
                    </a:lnTo>
                    <a:close/>
                  </a:path>
                </a:pathLst>
              </a:custGeom>
              <a:gradFill rotWithShape="1">
                <a:gsLst>
                  <a:gs pos="0">
                    <a:srgbClr val="3333FF">
                      <a:gamma/>
                      <a:shade val="46275"/>
                      <a:invGamma/>
                    </a:srgbClr>
                  </a:gs>
                  <a:gs pos="100000">
                    <a:srgbClr val="3333FF"/>
                  </a:gs>
                </a:gsLst>
                <a:lin ang="18900000" scaled="1"/>
              </a:gradFill>
              <a:ln w="9525" cap="flat" cmpd="sng">
                <a:noFill/>
                <a:prstDash val="solid"/>
                <a:round/>
                <a:headEnd type="none" w="med" len="med"/>
                <a:tailEnd type="none" w="med" len="med"/>
              </a:ln>
              <a:effectLst/>
            </p:spPr>
            <p:txBody>
              <a:bodyPr wrap="none" anchor="ctr"/>
              <a:lstStyle/>
              <a:p>
                <a:endParaRPr lang="ko-KR" altLang="en-US"/>
              </a:p>
            </p:txBody>
          </p:sp>
          <p:sp>
            <p:nvSpPr>
              <p:cNvPr id="319497" name="Freeform 9"/>
              <p:cNvSpPr>
                <a:spLocks/>
              </p:cNvSpPr>
              <p:nvPr/>
            </p:nvSpPr>
            <p:spPr bwMode="auto">
              <a:xfrm>
                <a:off x="3282" y="2440"/>
                <a:ext cx="1673" cy="252"/>
              </a:xfrm>
              <a:custGeom>
                <a:avLst/>
                <a:gdLst/>
                <a:ahLst/>
                <a:cxnLst>
                  <a:cxn ang="0">
                    <a:pos x="0" y="353"/>
                  </a:cxn>
                  <a:cxn ang="0">
                    <a:pos x="2546" y="353"/>
                  </a:cxn>
                  <a:cxn ang="0">
                    <a:pos x="2810" y="0"/>
                  </a:cxn>
                  <a:cxn ang="0">
                    <a:pos x="503" y="1"/>
                  </a:cxn>
                  <a:cxn ang="0">
                    <a:pos x="0" y="353"/>
                  </a:cxn>
                </a:cxnLst>
                <a:rect l="0" t="0" r="r" b="b"/>
                <a:pathLst>
                  <a:path w="2810" h="353">
                    <a:moveTo>
                      <a:pt x="0" y="353"/>
                    </a:moveTo>
                    <a:lnTo>
                      <a:pt x="2546" y="353"/>
                    </a:lnTo>
                    <a:lnTo>
                      <a:pt x="2810" y="0"/>
                    </a:lnTo>
                    <a:lnTo>
                      <a:pt x="503" y="1"/>
                    </a:lnTo>
                    <a:lnTo>
                      <a:pt x="0" y="353"/>
                    </a:lnTo>
                    <a:close/>
                  </a:path>
                </a:pathLst>
              </a:custGeom>
              <a:gradFill rotWithShape="1">
                <a:gsLst>
                  <a:gs pos="0">
                    <a:srgbClr val="3333FF"/>
                  </a:gs>
                  <a:gs pos="100000">
                    <a:srgbClr val="3333FF">
                      <a:gamma/>
                      <a:shade val="46275"/>
                      <a:invGamma/>
                    </a:srgbClr>
                  </a:gs>
                </a:gsLst>
                <a:lin ang="5400000" scaled="1"/>
              </a:gradFill>
              <a:ln w="9525" cap="flat" cmpd="sng">
                <a:noFill/>
                <a:prstDash val="solid"/>
                <a:round/>
                <a:headEnd type="none" w="med" len="med"/>
                <a:tailEnd type="none" w="med" len="med"/>
              </a:ln>
              <a:effectLst/>
            </p:spPr>
            <p:txBody>
              <a:bodyPr wrap="none" anchor="ctr"/>
              <a:lstStyle/>
              <a:p>
                <a:endParaRPr lang="ko-KR" altLang="en-US"/>
              </a:p>
            </p:txBody>
          </p:sp>
          <p:sp>
            <p:nvSpPr>
              <p:cNvPr id="319498" name="Freeform 10"/>
              <p:cNvSpPr>
                <a:spLocks/>
              </p:cNvSpPr>
              <p:nvPr/>
            </p:nvSpPr>
            <p:spPr bwMode="auto">
              <a:xfrm>
                <a:off x="3069" y="2690"/>
                <a:ext cx="1943" cy="464"/>
              </a:xfrm>
              <a:custGeom>
                <a:avLst/>
                <a:gdLst/>
                <a:ahLst/>
                <a:cxnLst>
                  <a:cxn ang="0">
                    <a:pos x="0" y="652"/>
                  </a:cxn>
                  <a:cxn ang="0">
                    <a:pos x="3261" y="652"/>
                  </a:cxn>
                  <a:cxn ang="0">
                    <a:pos x="2900" y="0"/>
                  </a:cxn>
                  <a:cxn ang="0">
                    <a:pos x="358" y="0"/>
                  </a:cxn>
                  <a:cxn ang="0">
                    <a:pos x="0" y="652"/>
                  </a:cxn>
                </a:cxnLst>
                <a:rect l="0" t="0" r="r" b="b"/>
                <a:pathLst>
                  <a:path w="3261" h="652">
                    <a:moveTo>
                      <a:pt x="0" y="652"/>
                    </a:moveTo>
                    <a:lnTo>
                      <a:pt x="3261" y="652"/>
                    </a:lnTo>
                    <a:lnTo>
                      <a:pt x="2900" y="0"/>
                    </a:lnTo>
                    <a:lnTo>
                      <a:pt x="358" y="0"/>
                    </a:lnTo>
                    <a:lnTo>
                      <a:pt x="0" y="652"/>
                    </a:lnTo>
                    <a:close/>
                  </a:path>
                </a:pathLst>
              </a:custGeom>
              <a:solidFill>
                <a:srgbClr val="3333FF"/>
              </a:solidFill>
              <a:ln w="9525" cap="flat" cmpd="sng">
                <a:noFill/>
                <a:prstDash val="solid"/>
                <a:round/>
                <a:headEnd type="none" w="med" len="med"/>
                <a:tailEnd type="none" w="med" len="med"/>
              </a:ln>
              <a:effectLst/>
            </p:spPr>
            <p:txBody>
              <a:bodyPr wrap="none" anchor="ctr"/>
              <a:lstStyle/>
              <a:p>
                <a:endParaRPr lang="ko-KR" altLang="en-US"/>
              </a:p>
            </p:txBody>
          </p:sp>
        </p:grpSp>
        <p:grpSp>
          <p:nvGrpSpPr>
            <p:cNvPr id="4" name="Group 11"/>
            <p:cNvGrpSpPr>
              <a:grpSpLocks/>
            </p:cNvGrpSpPr>
            <p:nvPr/>
          </p:nvGrpSpPr>
          <p:grpSpPr bwMode="auto">
            <a:xfrm>
              <a:off x="3318" y="1998"/>
              <a:ext cx="1595" cy="619"/>
              <a:chOff x="3318" y="1998"/>
              <a:chExt cx="1595" cy="619"/>
            </a:xfrm>
          </p:grpSpPr>
          <p:sp>
            <p:nvSpPr>
              <p:cNvPr id="319500" name="Freeform 12"/>
              <p:cNvSpPr>
                <a:spLocks/>
              </p:cNvSpPr>
              <p:nvPr/>
            </p:nvSpPr>
            <p:spPr bwMode="auto">
              <a:xfrm>
                <a:off x="4545" y="1998"/>
                <a:ext cx="368" cy="618"/>
              </a:xfrm>
              <a:custGeom>
                <a:avLst/>
                <a:gdLst/>
                <a:ahLst/>
                <a:cxnLst>
                  <a:cxn ang="0">
                    <a:pos x="0" y="237"/>
                  </a:cxn>
                  <a:cxn ang="0">
                    <a:pos x="368" y="870"/>
                  </a:cxn>
                  <a:cxn ang="0">
                    <a:pos x="619" y="545"/>
                  </a:cxn>
                  <a:cxn ang="0">
                    <a:pos x="178" y="0"/>
                  </a:cxn>
                  <a:cxn ang="0">
                    <a:pos x="0" y="237"/>
                  </a:cxn>
                </a:cxnLst>
                <a:rect l="0" t="0" r="r" b="b"/>
                <a:pathLst>
                  <a:path w="619" h="870">
                    <a:moveTo>
                      <a:pt x="0" y="237"/>
                    </a:moveTo>
                    <a:lnTo>
                      <a:pt x="368" y="870"/>
                    </a:lnTo>
                    <a:lnTo>
                      <a:pt x="619" y="545"/>
                    </a:lnTo>
                    <a:lnTo>
                      <a:pt x="178" y="0"/>
                    </a:lnTo>
                    <a:lnTo>
                      <a:pt x="0" y="237"/>
                    </a:lnTo>
                    <a:close/>
                  </a:path>
                </a:pathLst>
              </a:custGeom>
              <a:gradFill rotWithShape="1">
                <a:gsLst>
                  <a:gs pos="0">
                    <a:srgbClr val="66CCFF">
                      <a:gamma/>
                      <a:shade val="46275"/>
                      <a:invGamma/>
                    </a:srgbClr>
                  </a:gs>
                  <a:gs pos="100000">
                    <a:srgbClr val="66CCFF"/>
                  </a:gs>
                </a:gsLst>
                <a:lin ang="18900000" scaled="1"/>
              </a:gradFill>
              <a:ln w="12700" cap="flat" cmpd="sng">
                <a:noFill/>
                <a:prstDash val="solid"/>
                <a:round/>
                <a:headEnd type="none" w="med" len="med"/>
                <a:tailEnd type="none" w="med" len="med"/>
              </a:ln>
              <a:effectLst/>
            </p:spPr>
            <p:txBody>
              <a:bodyPr lIns="18000" rIns="18000" anchor="ctr"/>
              <a:lstStyle/>
              <a:p>
                <a:endParaRPr lang="ko-KR" altLang="en-US"/>
              </a:p>
            </p:txBody>
          </p:sp>
          <p:sp>
            <p:nvSpPr>
              <p:cNvPr id="319501" name="Freeform 13"/>
              <p:cNvSpPr>
                <a:spLocks/>
              </p:cNvSpPr>
              <p:nvPr/>
            </p:nvSpPr>
            <p:spPr bwMode="auto">
              <a:xfrm>
                <a:off x="3533" y="1998"/>
                <a:ext cx="1117" cy="166"/>
              </a:xfrm>
              <a:custGeom>
                <a:avLst/>
                <a:gdLst/>
                <a:ahLst/>
                <a:cxnLst>
                  <a:cxn ang="0">
                    <a:pos x="0" y="235"/>
                  </a:cxn>
                  <a:cxn ang="0">
                    <a:pos x="1699" y="235"/>
                  </a:cxn>
                  <a:cxn ang="0">
                    <a:pos x="1877" y="0"/>
                  </a:cxn>
                  <a:cxn ang="0">
                    <a:pos x="475" y="0"/>
                  </a:cxn>
                  <a:cxn ang="0">
                    <a:pos x="0" y="235"/>
                  </a:cxn>
                </a:cxnLst>
                <a:rect l="0" t="0" r="r" b="b"/>
                <a:pathLst>
                  <a:path w="1877" h="235">
                    <a:moveTo>
                      <a:pt x="0" y="235"/>
                    </a:moveTo>
                    <a:lnTo>
                      <a:pt x="1699" y="235"/>
                    </a:lnTo>
                    <a:lnTo>
                      <a:pt x="1877" y="0"/>
                    </a:lnTo>
                    <a:lnTo>
                      <a:pt x="475" y="0"/>
                    </a:lnTo>
                    <a:lnTo>
                      <a:pt x="0" y="235"/>
                    </a:lnTo>
                    <a:close/>
                  </a:path>
                </a:pathLst>
              </a:custGeom>
              <a:gradFill rotWithShape="1">
                <a:gsLst>
                  <a:gs pos="0">
                    <a:srgbClr val="66CCFF"/>
                  </a:gs>
                  <a:gs pos="100000">
                    <a:srgbClr val="66CCFF">
                      <a:gamma/>
                      <a:shade val="46275"/>
                      <a:invGamma/>
                    </a:srgbClr>
                  </a:gs>
                </a:gsLst>
                <a:lin ang="5400000" scaled="1"/>
              </a:gradFill>
              <a:ln w="12700" cap="flat" cmpd="sng">
                <a:noFill/>
                <a:prstDash val="solid"/>
                <a:round/>
                <a:headEnd type="none" w="med" len="med"/>
                <a:tailEnd type="none" w="med" len="med"/>
              </a:ln>
              <a:effectLst/>
            </p:spPr>
            <p:txBody>
              <a:bodyPr lIns="18000" rIns="18000" anchor="ctr"/>
              <a:lstStyle/>
              <a:p>
                <a:endParaRPr lang="ko-KR" altLang="en-US"/>
              </a:p>
            </p:txBody>
          </p:sp>
          <p:sp>
            <p:nvSpPr>
              <p:cNvPr id="319502" name="Freeform 14"/>
              <p:cNvSpPr>
                <a:spLocks/>
              </p:cNvSpPr>
              <p:nvPr/>
            </p:nvSpPr>
            <p:spPr bwMode="auto">
              <a:xfrm>
                <a:off x="3318" y="2164"/>
                <a:ext cx="1445" cy="453"/>
              </a:xfrm>
              <a:custGeom>
                <a:avLst/>
                <a:gdLst/>
                <a:ahLst/>
                <a:cxnLst>
                  <a:cxn ang="0">
                    <a:pos x="0" y="636"/>
                  </a:cxn>
                  <a:cxn ang="0">
                    <a:pos x="2427" y="636"/>
                  </a:cxn>
                  <a:cxn ang="0">
                    <a:pos x="2060" y="0"/>
                  </a:cxn>
                  <a:cxn ang="0">
                    <a:pos x="361" y="0"/>
                  </a:cxn>
                  <a:cxn ang="0">
                    <a:pos x="0" y="636"/>
                  </a:cxn>
                </a:cxnLst>
                <a:rect l="0" t="0" r="r" b="b"/>
                <a:pathLst>
                  <a:path w="2427" h="636">
                    <a:moveTo>
                      <a:pt x="0" y="636"/>
                    </a:moveTo>
                    <a:lnTo>
                      <a:pt x="2427" y="636"/>
                    </a:lnTo>
                    <a:lnTo>
                      <a:pt x="2060" y="0"/>
                    </a:lnTo>
                    <a:lnTo>
                      <a:pt x="361" y="0"/>
                    </a:lnTo>
                    <a:lnTo>
                      <a:pt x="0" y="636"/>
                    </a:lnTo>
                    <a:close/>
                  </a:path>
                </a:pathLst>
              </a:custGeom>
              <a:solidFill>
                <a:srgbClr val="66CCFF"/>
              </a:solidFill>
              <a:ln w="12700" cap="flat" cmpd="sng">
                <a:noFill/>
                <a:prstDash val="solid"/>
                <a:round/>
                <a:headEnd type="none" w="med" len="med"/>
                <a:tailEnd type="none" w="med" len="med"/>
              </a:ln>
              <a:effectLst/>
            </p:spPr>
            <p:txBody>
              <a:bodyPr lIns="18000" rIns="18000" anchor="ctr"/>
              <a:lstStyle/>
              <a:p>
                <a:endParaRPr lang="ko-KR" altLang="en-US"/>
              </a:p>
            </p:txBody>
          </p:sp>
        </p:grpSp>
        <p:grpSp>
          <p:nvGrpSpPr>
            <p:cNvPr id="5" name="Group 15"/>
            <p:cNvGrpSpPr>
              <a:grpSpLocks/>
            </p:cNvGrpSpPr>
            <p:nvPr/>
          </p:nvGrpSpPr>
          <p:grpSpPr bwMode="auto">
            <a:xfrm>
              <a:off x="3571" y="1546"/>
              <a:ext cx="1029" cy="543"/>
              <a:chOff x="3571" y="1546"/>
              <a:chExt cx="1029" cy="543"/>
            </a:xfrm>
          </p:grpSpPr>
          <p:sp>
            <p:nvSpPr>
              <p:cNvPr id="319504" name="Freeform 16"/>
              <p:cNvSpPr>
                <a:spLocks/>
              </p:cNvSpPr>
              <p:nvPr/>
            </p:nvSpPr>
            <p:spPr bwMode="auto">
              <a:xfrm>
                <a:off x="4283" y="1547"/>
                <a:ext cx="317" cy="542"/>
              </a:xfrm>
              <a:custGeom>
                <a:avLst/>
                <a:gdLst/>
                <a:ahLst/>
                <a:cxnLst>
                  <a:cxn ang="0">
                    <a:pos x="364" y="760"/>
                  </a:cxn>
                  <a:cxn ang="0">
                    <a:pos x="533" y="542"/>
                  </a:cxn>
                  <a:cxn ang="0">
                    <a:pos x="92" y="0"/>
                  </a:cxn>
                  <a:cxn ang="0">
                    <a:pos x="0" y="114"/>
                  </a:cxn>
                  <a:cxn ang="0">
                    <a:pos x="364" y="760"/>
                  </a:cxn>
                </a:cxnLst>
                <a:rect l="0" t="0" r="r" b="b"/>
                <a:pathLst>
                  <a:path w="533" h="760">
                    <a:moveTo>
                      <a:pt x="364" y="760"/>
                    </a:moveTo>
                    <a:lnTo>
                      <a:pt x="533" y="542"/>
                    </a:lnTo>
                    <a:lnTo>
                      <a:pt x="92" y="0"/>
                    </a:lnTo>
                    <a:lnTo>
                      <a:pt x="0" y="114"/>
                    </a:lnTo>
                    <a:lnTo>
                      <a:pt x="364" y="760"/>
                    </a:lnTo>
                    <a:close/>
                  </a:path>
                </a:pathLst>
              </a:custGeom>
              <a:gradFill rotWithShape="1">
                <a:gsLst>
                  <a:gs pos="0">
                    <a:srgbClr val="99CC00">
                      <a:gamma/>
                      <a:shade val="46275"/>
                      <a:invGamma/>
                    </a:srgbClr>
                  </a:gs>
                  <a:gs pos="100000">
                    <a:srgbClr val="99CC00"/>
                  </a:gs>
                </a:gsLst>
                <a:lin ang="18900000" scaled="1"/>
              </a:gradFill>
              <a:ln w="12700" cap="flat" cmpd="sng">
                <a:noFill/>
                <a:prstDash val="solid"/>
                <a:round/>
                <a:headEnd type="none" w="med" len="med"/>
                <a:tailEnd type="none" w="med" len="med"/>
              </a:ln>
              <a:effectLst/>
            </p:spPr>
            <p:txBody>
              <a:bodyPr lIns="18000" rIns="18000" anchor="ctr"/>
              <a:lstStyle/>
              <a:p>
                <a:endParaRPr lang="ko-KR" altLang="en-US"/>
              </a:p>
            </p:txBody>
          </p:sp>
          <p:sp>
            <p:nvSpPr>
              <p:cNvPr id="319505" name="Freeform 17"/>
              <p:cNvSpPr>
                <a:spLocks/>
              </p:cNvSpPr>
              <p:nvPr/>
            </p:nvSpPr>
            <p:spPr bwMode="auto">
              <a:xfrm>
                <a:off x="3790" y="1546"/>
                <a:ext cx="557" cy="81"/>
              </a:xfrm>
              <a:custGeom>
                <a:avLst/>
                <a:gdLst/>
                <a:ahLst/>
                <a:cxnLst>
                  <a:cxn ang="0">
                    <a:pos x="0" y="115"/>
                  </a:cxn>
                  <a:cxn ang="0">
                    <a:pos x="843" y="115"/>
                  </a:cxn>
                  <a:cxn ang="0">
                    <a:pos x="935" y="0"/>
                  </a:cxn>
                  <a:cxn ang="0">
                    <a:pos x="291" y="0"/>
                  </a:cxn>
                  <a:cxn ang="0">
                    <a:pos x="0" y="115"/>
                  </a:cxn>
                </a:cxnLst>
                <a:rect l="0" t="0" r="r" b="b"/>
                <a:pathLst>
                  <a:path w="935" h="115">
                    <a:moveTo>
                      <a:pt x="0" y="115"/>
                    </a:moveTo>
                    <a:lnTo>
                      <a:pt x="843" y="115"/>
                    </a:lnTo>
                    <a:lnTo>
                      <a:pt x="935" y="0"/>
                    </a:lnTo>
                    <a:lnTo>
                      <a:pt x="291" y="0"/>
                    </a:lnTo>
                    <a:lnTo>
                      <a:pt x="0" y="115"/>
                    </a:lnTo>
                    <a:close/>
                  </a:path>
                </a:pathLst>
              </a:custGeom>
              <a:gradFill rotWithShape="1">
                <a:gsLst>
                  <a:gs pos="0">
                    <a:srgbClr val="99CC00"/>
                  </a:gs>
                  <a:gs pos="100000">
                    <a:srgbClr val="99CC00">
                      <a:gamma/>
                      <a:shade val="66275"/>
                      <a:invGamma/>
                    </a:srgbClr>
                  </a:gs>
                </a:gsLst>
                <a:lin ang="5400000" scaled="1"/>
              </a:gradFill>
              <a:ln w="12700" cap="flat" cmpd="sng">
                <a:noFill/>
                <a:prstDash val="solid"/>
                <a:round/>
                <a:headEnd type="none" w="med" len="med"/>
                <a:tailEnd type="none" w="med" len="med"/>
              </a:ln>
              <a:effectLst/>
            </p:spPr>
            <p:txBody>
              <a:bodyPr lIns="18000" rIns="18000" anchor="ctr"/>
              <a:lstStyle/>
              <a:p>
                <a:endParaRPr lang="ko-KR" altLang="en-US"/>
              </a:p>
            </p:txBody>
          </p:sp>
          <p:sp>
            <p:nvSpPr>
              <p:cNvPr id="319506" name="Freeform 18"/>
              <p:cNvSpPr>
                <a:spLocks/>
              </p:cNvSpPr>
              <p:nvPr/>
            </p:nvSpPr>
            <p:spPr bwMode="auto">
              <a:xfrm>
                <a:off x="3571" y="1627"/>
                <a:ext cx="938" cy="462"/>
              </a:xfrm>
              <a:custGeom>
                <a:avLst/>
                <a:gdLst/>
                <a:ahLst/>
                <a:cxnLst>
                  <a:cxn ang="0">
                    <a:pos x="0" y="647"/>
                  </a:cxn>
                  <a:cxn ang="0">
                    <a:pos x="1579" y="647"/>
                  </a:cxn>
                  <a:cxn ang="0">
                    <a:pos x="1213" y="0"/>
                  </a:cxn>
                  <a:cxn ang="0">
                    <a:pos x="368" y="0"/>
                  </a:cxn>
                  <a:cxn ang="0">
                    <a:pos x="0" y="647"/>
                  </a:cxn>
                </a:cxnLst>
                <a:rect l="0" t="0" r="r" b="b"/>
                <a:pathLst>
                  <a:path w="1579" h="647">
                    <a:moveTo>
                      <a:pt x="0" y="647"/>
                    </a:moveTo>
                    <a:lnTo>
                      <a:pt x="1579" y="647"/>
                    </a:lnTo>
                    <a:lnTo>
                      <a:pt x="1213" y="0"/>
                    </a:lnTo>
                    <a:lnTo>
                      <a:pt x="368" y="0"/>
                    </a:lnTo>
                    <a:lnTo>
                      <a:pt x="0" y="647"/>
                    </a:lnTo>
                    <a:close/>
                  </a:path>
                </a:pathLst>
              </a:custGeom>
              <a:solidFill>
                <a:srgbClr val="99CC00"/>
              </a:solidFill>
              <a:ln w="12700" cap="flat" cmpd="sng">
                <a:noFill/>
                <a:prstDash val="solid"/>
                <a:round/>
                <a:headEnd type="none" w="med" len="med"/>
                <a:tailEnd type="none" w="med" len="med"/>
              </a:ln>
              <a:effectLst/>
            </p:spPr>
            <p:txBody>
              <a:bodyPr lIns="18000" rIns="18000" anchor="ctr"/>
              <a:lstStyle/>
              <a:p>
                <a:endParaRPr lang="ko-KR" altLang="en-US"/>
              </a:p>
            </p:txBody>
          </p:sp>
        </p:grpSp>
        <p:grpSp>
          <p:nvGrpSpPr>
            <p:cNvPr id="6" name="Group 19"/>
            <p:cNvGrpSpPr>
              <a:grpSpLocks/>
            </p:cNvGrpSpPr>
            <p:nvPr/>
          </p:nvGrpSpPr>
          <p:grpSpPr bwMode="auto">
            <a:xfrm>
              <a:off x="3822" y="1099"/>
              <a:ext cx="485" cy="459"/>
              <a:chOff x="3822" y="1099"/>
              <a:chExt cx="485" cy="459"/>
            </a:xfrm>
          </p:grpSpPr>
          <p:sp>
            <p:nvSpPr>
              <p:cNvPr id="319508" name="Freeform 20"/>
              <p:cNvSpPr>
                <a:spLocks/>
              </p:cNvSpPr>
              <p:nvPr/>
            </p:nvSpPr>
            <p:spPr bwMode="auto">
              <a:xfrm>
                <a:off x="4040" y="1099"/>
                <a:ext cx="267" cy="459"/>
              </a:xfrm>
              <a:custGeom>
                <a:avLst/>
                <a:gdLst/>
                <a:ahLst/>
                <a:cxnLst>
                  <a:cxn ang="0">
                    <a:pos x="366" y="644"/>
                  </a:cxn>
                  <a:cxn ang="0">
                    <a:pos x="451" y="544"/>
                  </a:cxn>
                  <a:cxn ang="0">
                    <a:pos x="0" y="0"/>
                  </a:cxn>
                  <a:cxn ang="0">
                    <a:pos x="366" y="644"/>
                  </a:cxn>
                </a:cxnLst>
                <a:rect l="0" t="0" r="r" b="b"/>
                <a:pathLst>
                  <a:path w="451" h="644">
                    <a:moveTo>
                      <a:pt x="366" y="644"/>
                    </a:moveTo>
                    <a:lnTo>
                      <a:pt x="451" y="544"/>
                    </a:lnTo>
                    <a:lnTo>
                      <a:pt x="0" y="0"/>
                    </a:lnTo>
                    <a:lnTo>
                      <a:pt x="366" y="644"/>
                    </a:lnTo>
                    <a:close/>
                  </a:path>
                </a:pathLst>
              </a:custGeom>
              <a:gradFill rotWithShape="1">
                <a:gsLst>
                  <a:gs pos="0">
                    <a:srgbClr val="FFFF66">
                      <a:gamma/>
                      <a:shade val="46275"/>
                      <a:invGamma/>
                    </a:srgbClr>
                  </a:gs>
                  <a:gs pos="100000">
                    <a:srgbClr val="FFFF66"/>
                  </a:gs>
                </a:gsLst>
                <a:lin ang="18900000" scaled="1"/>
              </a:gradFill>
              <a:ln w="12700" cap="flat" cmpd="sng">
                <a:noFill/>
                <a:prstDash val="solid"/>
                <a:round/>
                <a:headEnd type="none" w="med" len="med"/>
                <a:tailEnd type="none" w="med" len="med"/>
              </a:ln>
              <a:effectLst/>
            </p:spPr>
            <p:txBody>
              <a:bodyPr lIns="18000" rIns="18000" anchor="ctr"/>
              <a:lstStyle/>
              <a:p>
                <a:endParaRPr lang="ko-KR" altLang="en-US"/>
              </a:p>
            </p:txBody>
          </p:sp>
          <p:sp>
            <p:nvSpPr>
              <p:cNvPr id="319509" name="Freeform 21"/>
              <p:cNvSpPr>
                <a:spLocks/>
              </p:cNvSpPr>
              <p:nvPr/>
            </p:nvSpPr>
            <p:spPr bwMode="auto">
              <a:xfrm>
                <a:off x="3822" y="1099"/>
                <a:ext cx="435" cy="459"/>
              </a:xfrm>
              <a:custGeom>
                <a:avLst/>
                <a:gdLst/>
                <a:ahLst/>
                <a:cxnLst>
                  <a:cxn ang="0">
                    <a:pos x="0" y="644"/>
                  </a:cxn>
                  <a:cxn ang="0">
                    <a:pos x="732" y="644"/>
                  </a:cxn>
                  <a:cxn ang="0">
                    <a:pos x="366" y="0"/>
                  </a:cxn>
                  <a:cxn ang="0">
                    <a:pos x="0" y="644"/>
                  </a:cxn>
                </a:cxnLst>
                <a:rect l="0" t="0" r="r" b="b"/>
                <a:pathLst>
                  <a:path w="732" h="644">
                    <a:moveTo>
                      <a:pt x="0" y="644"/>
                    </a:moveTo>
                    <a:lnTo>
                      <a:pt x="732" y="644"/>
                    </a:lnTo>
                    <a:lnTo>
                      <a:pt x="366" y="0"/>
                    </a:lnTo>
                    <a:lnTo>
                      <a:pt x="0" y="644"/>
                    </a:lnTo>
                    <a:close/>
                  </a:path>
                </a:pathLst>
              </a:custGeom>
              <a:solidFill>
                <a:srgbClr val="FFFF66"/>
              </a:solidFill>
              <a:ln w="12700" cap="flat" cmpd="sng">
                <a:noFill/>
                <a:prstDash val="solid"/>
                <a:round/>
                <a:headEnd type="none" w="med" len="med"/>
                <a:tailEnd type="none" w="med" len="med"/>
              </a:ln>
              <a:effectLst/>
            </p:spPr>
            <p:txBody>
              <a:bodyPr lIns="18000" rIns="18000" anchor="ctr"/>
              <a:lstStyle/>
              <a:p>
                <a:endParaRPr lang="ko-KR" altLang="en-US"/>
              </a:p>
            </p:txBody>
          </p:sp>
        </p:grpSp>
      </p:grpSp>
      <p:sp>
        <p:nvSpPr>
          <p:cNvPr id="319510" name="Text Box 22"/>
          <p:cNvSpPr txBox="1">
            <a:spLocks noChangeArrowheads="1"/>
          </p:cNvSpPr>
          <p:nvPr/>
        </p:nvSpPr>
        <p:spPr bwMode="auto">
          <a:xfrm>
            <a:off x="4168775" y="3467100"/>
            <a:ext cx="936625" cy="304800"/>
          </a:xfrm>
          <a:prstGeom prst="rect">
            <a:avLst/>
          </a:prstGeom>
          <a:noFill/>
          <a:ln w="9525" algn="ctr">
            <a:noFill/>
            <a:miter lim="800000"/>
            <a:headEnd/>
            <a:tailEnd/>
          </a:ln>
          <a:effectLst/>
        </p:spPr>
        <p:txBody>
          <a:bodyPr lIns="90000">
            <a:spAutoFit/>
          </a:bodyPr>
          <a:lstStyle/>
          <a:p>
            <a:pPr algn="ctr" eaLnBrk="0" fontAlgn="ctr" latinLnBrk="0" hangingPunct="0">
              <a:tabLst>
                <a:tab pos="5238750" algn="r"/>
              </a:tabLst>
            </a:pPr>
            <a:r>
              <a:rPr kumimoji="0" lang="en-US" altLang="ko-KR" sz="1400" b="1">
                <a:latin typeface="Arial" charset="0"/>
                <a:ea typeface="돋움체" pitchFamily="49" charset="-127"/>
              </a:rPr>
              <a:t>wisdom</a:t>
            </a:r>
            <a:endParaRPr kumimoji="0" lang="en-US" altLang="ko-KR" sz="1400" b="1">
              <a:effectLst>
                <a:outerShdw blurRad="38100" dist="38100" dir="2700000" algn="tl">
                  <a:srgbClr val="C0C0C0"/>
                </a:outerShdw>
              </a:effectLst>
              <a:latin typeface="Arial" charset="0"/>
              <a:ea typeface="돋움체" pitchFamily="49" charset="-127"/>
            </a:endParaRPr>
          </a:p>
        </p:txBody>
      </p:sp>
      <p:sp>
        <p:nvSpPr>
          <p:cNvPr id="319511" name="Text Box 23"/>
          <p:cNvSpPr txBox="1">
            <a:spLocks noChangeArrowheads="1"/>
          </p:cNvSpPr>
          <p:nvPr/>
        </p:nvSpPr>
        <p:spPr bwMode="auto">
          <a:xfrm>
            <a:off x="4025900" y="4141788"/>
            <a:ext cx="1203325" cy="304800"/>
          </a:xfrm>
          <a:prstGeom prst="rect">
            <a:avLst/>
          </a:prstGeom>
          <a:noFill/>
          <a:ln w="9525" algn="ctr">
            <a:noFill/>
            <a:miter lim="800000"/>
            <a:headEnd/>
            <a:tailEnd/>
          </a:ln>
          <a:effectLst/>
        </p:spPr>
        <p:txBody>
          <a:bodyPr lIns="90000">
            <a:spAutoFit/>
          </a:bodyPr>
          <a:lstStyle/>
          <a:p>
            <a:pPr algn="ctr" eaLnBrk="0" fontAlgn="ctr" latinLnBrk="0" hangingPunct="0">
              <a:tabLst>
                <a:tab pos="5238750" algn="r"/>
              </a:tabLst>
            </a:pPr>
            <a:r>
              <a:rPr kumimoji="0" lang="en-US" altLang="ko-KR" sz="1400" b="1">
                <a:latin typeface="Arial" charset="0"/>
                <a:ea typeface="돋움체" pitchFamily="49" charset="-127"/>
              </a:rPr>
              <a:t>Knowledge</a:t>
            </a:r>
            <a:endParaRPr kumimoji="0" lang="en-US" altLang="ko-KR" sz="1400" b="1">
              <a:effectLst>
                <a:outerShdw blurRad="38100" dist="38100" dir="2700000" algn="tl">
                  <a:srgbClr val="C0C0C0"/>
                </a:outerShdw>
              </a:effectLst>
              <a:latin typeface="Arial" charset="0"/>
              <a:ea typeface="돋움체" pitchFamily="49" charset="-127"/>
            </a:endParaRPr>
          </a:p>
        </p:txBody>
      </p:sp>
      <p:sp>
        <p:nvSpPr>
          <p:cNvPr id="319512" name="Text Box 24"/>
          <p:cNvSpPr txBox="1">
            <a:spLocks noChangeArrowheads="1"/>
          </p:cNvSpPr>
          <p:nvPr/>
        </p:nvSpPr>
        <p:spPr bwMode="auto">
          <a:xfrm>
            <a:off x="3813175" y="4802188"/>
            <a:ext cx="1646238" cy="304800"/>
          </a:xfrm>
          <a:prstGeom prst="rect">
            <a:avLst/>
          </a:prstGeom>
          <a:noFill/>
          <a:ln w="9525" algn="ctr">
            <a:noFill/>
            <a:miter lim="800000"/>
            <a:headEnd/>
            <a:tailEnd/>
          </a:ln>
          <a:effectLst/>
        </p:spPr>
        <p:txBody>
          <a:bodyPr lIns="90000">
            <a:spAutoFit/>
          </a:bodyPr>
          <a:lstStyle/>
          <a:p>
            <a:pPr algn="ctr" eaLnBrk="0" fontAlgn="ctr" latinLnBrk="0" hangingPunct="0">
              <a:tabLst>
                <a:tab pos="5238750" algn="r"/>
              </a:tabLst>
            </a:pPr>
            <a:r>
              <a:rPr kumimoji="0" lang="en-US" altLang="ko-KR" sz="1400" b="1">
                <a:latin typeface="Arial" charset="0"/>
                <a:ea typeface="돋움체" pitchFamily="49" charset="-127"/>
              </a:rPr>
              <a:t>Information</a:t>
            </a:r>
            <a:endParaRPr kumimoji="0" lang="en-US" altLang="ko-KR" sz="1400" b="1">
              <a:effectLst>
                <a:outerShdw blurRad="38100" dist="38100" dir="2700000" algn="tl">
                  <a:srgbClr val="C0C0C0"/>
                </a:outerShdw>
              </a:effectLst>
              <a:latin typeface="Arial" charset="0"/>
              <a:ea typeface="돋움체" pitchFamily="49" charset="-127"/>
            </a:endParaRPr>
          </a:p>
        </p:txBody>
      </p:sp>
      <p:sp>
        <p:nvSpPr>
          <p:cNvPr id="319513" name="Text Box 25"/>
          <p:cNvSpPr txBox="1">
            <a:spLocks noChangeArrowheads="1"/>
          </p:cNvSpPr>
          <p:nvPr/>
        </p:nvSpPr>
        <p:spPr bwMode="auto">
          <a:xfrm>
            <a:off x="3365500" y="5475288"/>
            <a:ext cx="2543175" cy="304800"/>
          </a:xfrm>
          <a:prstGeom prst="rect">
            <a:avLst/>
          </a:prstGeom>
          <a:noFill/>
          <a:ln w="9525" algn="ctr">
            <a:noFill/>
            <a:miter lim="800000"/>
            <a:headEnd/>
            <a:tailEnd/>
          </a:ln>
          <a:effectLst/>
        </p:spPr>
        <p:txBody>
          <a:bodyPr lIns="90000">
            <a:spAutoFit/>
          </a:bodyPr>
          <a:lstStyle/>
          <a:p>
            <a:pPr algn="ctr" eaLnBrk="0" fontAlgn="ctr" latinLnBrk="0" hangingPunct="0">
              <a:tabLst>
                <a:tab pos="5238750" algn="r"/>
              </a:tabLst>
            </a:pPr>
            <a:r>
              <a:rPr kumimoji="0" lang="en-US" altLang="ko-KR" sz="1400" b="1">
                <a:solidFill>
                  <a:schemeClr val="bg1"/>
                </a:solidFill>
                <a:latin typeface="Arial" charset="0"/>
                <a:ea typeface="돋움체" pitchFamily="49" charset="-127"/>
              </a:rPr>
              <a:t>Data </a:t>
            </a:r>
            <a:endParaRPr kumimoji="0" lang="en-US" altLang="ko-KR" sz="1400" b="1">
              <a:solidFill>
                <a:schemeClr val="bg1"/>
              </a:solidFill>
              <a:effectLst>
                <a:outerShdw blurRad="38100" dist="38100" dir="2700000" algn="tl">
                  <a:srgbClr val="C0C0C0"/>
                </a:outerShdw>
              </a:effectLst>
              <a:latin typeface="Arial" charset="0"/>
              <a:ea typeface="돋움체" pitchFamily="49" charset="-127"/>
            </a:endParaRPr>
          </a:p>
        </p:txBody>
      </p:sp>
    </p:spTree>
    <p:extLst>
      <p:ext uri="{BB962C8B-B14F-4D97-AF65-F5344CB8AC3E}">
        <p14:creationId xmlns:p14="http://schemas.microsoft.com/office/powerpoint/2010/main" val="24355144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a:t>
            </a:r>
            <a:endParaRPr lang="ko-KR" altLang="en-US" dirty="0"/>
          </a:p>
        </p:txBody>
      </p:sp>
      <p:sp>
        <p:nvSpPr>
          <p:cNvPr id="3" name="내용 개체 틀 2"/>
          <p:cNvSpPr>
            <a:spLocks noGrp="1"/>
          </p:cNvSpPr>
          <p:nvPr>
            <p:ph idx="1"/>
          </p:nvPr>
        </p:nvSpPr>
        <p:spPr/>
        <p:txBody>
          <a:bodyPr/>
          <a:lstStyle/>
          <a:p>
            <a:r>
              <a:rPr lang="en-US" altLang="ko-KR" dirty="0" smtClean="0"/>
              <a:t>What is Service?</a:t>
            </a:r>
          </a:p>
          <a:p>
            <a:r>
              <a:rPr lang="en-US" altLang="ko-KR" dirty="0" smtClean="0"/>
              <a:t>Driving Forces for Services</a:t>
            </a:r>
          </a:p>
          <a:p>
            <a:r>
              <a:rPr lang="en-US" altLang="ko-KR" dirty="0" smtClean="0"/>
              <a:t>Emerging Trends</a:t>
            </a:r>
          </a:p>
          <a:p>
            <a:pPr lvl="1"/>
            <a:r>
              <a:rPr lang="en-US" altLang="ko-KR" dirty="0" smtClean="0"/>
              <a:t>Ubiquitous</a:t>
            </a:r>
          </a:p>
          <a:p>
            <a:pPr lvl="1"/>
            <a:r>
              <a:rPr lang="en-US" altLang="ko-KR" dirty="0" err="1" smtClean="0"/>
              <a:t>IoT</a:t>
            </a:r>
            <a:endParaRPr lang="en-US" altLang="ko-KR" dirty="0" smtClean="0"/>
          </a:p>
          <a:p>
            <a:pPr lvl="1"/>
            <a:r>
              <a:rPr lang="en-US" altLang="ko-KR" dirty="0" smtClean="0"/>
              <a:t>Various, Unexpected Requirements Coming</a:t>
            </a:r>
          </a:p>
          <a:p>
            <a:r>
              <a:rPr lang="en-US" altLang="ko-KR" dirty="0" smtClean="0"/>
              <a:t>2 </a:t>
            </a:r>
            <a:r>
              <a:rPr lang="en-US" altLang="ko-KR" dirty="0" err="1" smtClean="0"/>
              <a:t>Apporach</a:t>
            </a:r>
            <a:r>
              <a:rPr lang="en-US" altLang="ko-KR" dirty="0" smtClean="0"/>
              <a:t> examples</a:t>
            </a:r>
          </a:p>
          <a:p>
            <a:pPr lvl="1"/>
            <a:r>
              <a:rPr lang="en-US" altLang="ko-KR" dirty="0" smtClean="0"/>
              <a:t>Clean slate, evolutionary approach</a:t>
            </a:r>
            <a:endParaRPr lang="ko-KR" altLang="en-US" dirty="0"/>
          </a:p>
        </p:txBody>
      </p:sp>
    </p:spTree>
    <p:extLst>
      <p:ext uri="{BB962C8B-B14F-4D97-AF65-F5344CB8AC3E}">
        <p14:creationId xmlns:p14="http://schemas.microsoft.com/office/powerpoint/2010/main" val="4014050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슬라이드 번호 개체 틀 4"/>
          <p:cNvSpPr>
            <a:spLocks noGrp="1"/>
          </p:cNvSpPr>
          <p:nvPr>
            <p:ph type="sldNum" sz="quarter" idx="11"/>
          </p:nvPr>
        </p:nvSpPr>
        <p:spPr/>
        <p:txBody>
          <a:bodyPr/>
          <a:lstStyle/>
          <a:p>
            <a:fld id="{4FAF6AF4-0F37-4D83-B2FA-4789FA029960}" type="slidenum">
              <a:rPr lang="en-US" altLang="ko-KR"/>
              <a:pPr/>
              <a:t>20</a:t>
            </a:fld>
            <a:endParaRPr lang="en-US" altLang="ko-KR"/>
          </a:p>
        </p:txBody>
      </p:sp>
      <p:sp>
        <p:nvSpPr>
          <p:cNvPr id="320514" name="Rectangle 2"/>
          <p:cNvSpPr>
            <a:spLocks noGrp="1" noChangeArrowheads="1"/>
          </p:cNvSpPr>
          <p:nvPr>
            <p:ph type="title"/>
          </p:nvPr>
        </p:nvSpPr>
        <p:spPr/>
        <p:txBody>
          <a:bodyPr/>
          <a:lstStyle/>
          <a:p>
            <a:r>
              <a:rPr lang="en-US" altLang="ko-KR"/>
              <a:t>Network Intelligence</a:t>
            </a:r>
          </a:p>
        </p:txBody>
      </p:sp>
      <p:sp>
        <p:nvSpPr>
          <p:cNvPr id="320544" name="AutoShape 32"/>
          <p:cNvSpPr>
            <a:spLocks noChangeArrowheads="1"/>
          </p:cNvSpPr>
          <p:nvPr/>
        </p:nvSpPr>
        <p:spPr bwMode="auto">
          <a:xfrm>
            <a:off x="1577975" y="3941763"/>
            <a:ext cx="1119188" cy="690562"/>
          </a:xfrm>
          <a:prstGeom prst="can">
            <a:avLst>
              <a:gd name="adj" fmla="val 25000"/>
            </a:avLst>
          </a:prstGeom>
          <a:gradFill rotWithShape="1">
            <a:gsLst>
              <a:gs pos="0">
                <a:srgbClr val="99CCFF">
                  <a:gamma/>
                  <a:shade val="46275"/>
                  <a:invGamma/>
                </a:srgbClr>
              </a:gs>
              <a:gs pos="50000">
                <a:srgbClr val="99CCFF"/>
              </a:gs>
              <a:gs pos="100000">
                <a:srgbClr val="99CCFF">
                  <a:gamma/>
                  <a:shade val="46275"/>
                  <a:invGamma/>
                </a:srgbClr>
              </a:gs>
            </a:gsLst>
            <a:lin ang="0" scaled="1"/>
          </a:gradFill>
          <a:ln w="12700" algn="ctr">
            <a:solidFill>
              <a:schemeClr val="tx1"/>
            </a:solidFill>
            <a:round/>
            <a:headEnd/>
            <a:tailEnd/>
          </a:ln>
          <a:effectLst/>
        </p:spPr>
        <p:txBody>
          <a:bodyPr lIns="45720" rIns="45720" anchor="ctr"/>
          <a:lstStyle/>
          <a:p>
            <a:pPr algn="ctr" latinLnBrk="0"/>
            <a:r>
              <a:rPr kumimoji="0" lang="en-US" altLang="ko-KR" sz="1300" b="1">
                <a:latin typeface="Arial" charset="0"/>
                <a:ea typeface="돋움체" pitchFamily="49" charset="-127"/>
              </a:rPr>
              <a:t>User</a:t>
            </a:r>
          </a:p>
          <a:p>
            <a:pPr algn="ctr" latinLnBrk="0"/>
            <a:r>
              <a:rPr kumimoji="0" lang="en-US" altLang="ko-KR" sz="1300" b="1">
                <a:latin typeface="Arial" charset="0"/>
                <a:ea typeface="돋움체" pitchFamily="49" charset="-127"/>
              </a:rPr>
              <a:t>Profile</a:t>
            </a:r>
          </a:p>
        </p:txBody>
      </p:sp>
      <p:sp>
        <p:nvSpPr>
          <p:cNvPr id="320545" name="AutoShape 33"/>
          <p:cNvSpPr>
            <a:spLocks noChangeArrowheads="1"/>
          </p:cNvSpPr>
          <p:nvPr/>
        </p:nvSpPr>
        <p:spPr bwMode="auto">
          <a:xfrm>
            <a:off x="349250" y="3941763"/>
            <a:ext cx="1119188" cy="690562"/>
          </a:xfrm>
          <a:prstGeom prst="can">
            <a:avLst>
              <a:gd name="adj" fmla="val 25000"/>
            </a:avLst>
          </a:prstGeom>
          <a:gradFill rotWithShape="1">
            <a:gsLst>
              <a:gs pos="0">
                <a:srgbClr val="99CCFF">
                  <a:gamma/>
                  <a:shade val="46275"/>
                  <a:invGamma/>
                </a:srgbClr>
              </a:gs>
              <a:gs pos="50000">
                <a:srgbClr val="99CCFF"/>
              </a:gs>
              <a:gs pos="100000">
                <a:srgbClr val="99CCFF">
                  <a:gamma/>
                  <a:shade val="46275"/>
                  <a:invGamma/>
                </a:srgbClr>
              </a:gs>
            </a:gsLst>
            <a:lin ang="0" scaled="1"/>
          </a:gradFill>
          <a:ln w="12700" algn="ctr">
            <a:solidFill>
              <a:schemeClr val="tx1"/>
            </a:solidFill>
            <a:round/>
            <a:headEnd/>
            <a:tailEnd/>
          </a:ln>
          <a:effectLst/>
        </p:spPr>
        <p:txBody>
          <a:bodyPr lIns="45720" rIns="45720" anchor="ctr"/>
          <a:lstStyle/>
          <a:p>
            <a:pPr algn="ctr" latinLnBrk="0"/>
            <a:r>
              <a:rPr kumimoji="0" lang="en-US" altLang="ko-KR" sz="1300" b="1">
                <a:latin typeface="Arial" charset="0"/>
                <a:ea typeface="돋움체" pitchFamily="49" charset="-127"/>
              </a:rPr>
              <a:t>User</a:t>
            </a:r>
          </a:p>
          <a:p>
            <a:pPr algn="ctr" latinLnBrk="0"/>
            <a:r>
              <a:rPr kumimoji="0" lang="en-US" altLang="ko-KR" sz="1300" b="1">
                <a:latin typeface="Arial" charset="0"/>
                <a:ea typeface="돋움체" pitchFamily="49" charset="-127"/>
              </a:rPr>
              <a:t>Rule</a:t>
            </a:r>
          </a:p>
        </p:txBody>
      </p:sp>
      <p:sp>
        <p:nvSpPr>
          <p:cNvPr id="320546" name="AutoShape 34"/>
          <p:cNvSpPr>
            <a:spLocks noChangeArrowheads="1"/>
          </p:cNvSpPr>
          <p:nvPr/>
        </p:nvSpPr>
        <p:spPr bwMode="auto">
          <a:xfrm>
            <a:off x="4038600" y="3933825"/>
            <a:ext cx="1119188" cy="690563"/>
          </a:xfrm>
          <a:prstGeom prst="can">
            <a:avLst>
              <a:gd name="adj" fmla="val 25000"/>
            </a:avLst>
          </a:prstGeom>
          <a:gradFill rotWithShape="1">
            <a:gsLst>
              <a:gs pos="0">
                <a:srgbClr val="99CCFF">
                  <a:gamma/>
                  <a:shade val="46275"/>
                  <a:invGamma/>
                </a:srgbClr>
              </a:gs>
              <a:gs pos="50000">
                <a:srgbClr val="99CCFF"/>
              </a:gs>
              <a:gs pos="100000">
                <a:srgbClr val="99CCFF">
                  <a:gamma/>
                  <a:shade val="46275"/>
                  <a:invGamma/>
                </a:srgbClr>
              </a:gs>
            </a:gsLst>
            <a:lin ang="0" scaled="1"/>
          </a:gradFill>
          <a:ln w="12700" algn="ctr">
            <a:solidFill>
              <a:schemeClr val="tx1"/>
            </a:solidFill>
            <a:round/>
            <a:headEnd/>
            <a:tailEnd/>
          </a:ln>
          <a:effectLst/>
        </p:spPr>
        <p:txBody>
          <a:bodyPr lIns="45720" rIns="45720" anchor="ctr"/>
          <a:lstStyle/>
          <a:p>
            <a:pPr algn="ctr" latinLnBrk="0"/>
            <a:r>
              <a:rPr kumimoji="0" lang="en-US" altLang="ko-KR" sz="1300" b="1">
                <a:latin typeface="Arial" charset="0"/>
                <a:ea typeface="돋움체" pitchFamily="49" charset="-127"/>
              </a:rPr>
              <a:t>Context </a:t>
            </a:r>
          </a:p>
        </p:txBody>
      </p:sp>
      <p:sp>
        <p:nvSpPr>
          <p:cNvPr id="320547" name="AutoShape 35"/>
          <p:cNvSpPr>
            <a:spLocks noChangeArrowheads="1"/>
          </p:cNvSpPr>
          <p:nvPr/>
        </p:nvSpPr>
        <p:spPr bwMode="auto">
          <a:xfrm>
            <a:off x="5272088" y="3933825"/>
            <a:ext cx="1119187" cy="690563"/>
          </a:xfrm>
          <a:prstGeom prst="can">
            <a:avLst>
              <a:gd name="adj" fmla="val 25000"/>
            </a:avLst>
          </a:prstGeom>
          <a:gradFill rotWithShape="1">
            <a:gsLst>
              <a:gs pos="0">
                <a:srgbClr val="99CCFF">
                  <a:gamma/>
                  <a:shade val="46275"/>
                  <a:invGamma/>
                </a:srgbClr>
              </a:gs>
              <a:gs pos="50000">
                <a:srgbClr val="99CCFF"/>
              </a:gs>
              <a:gs pos="100000">
                <a:srgbClr val="99CCFF">
                  <a:gamma/>
                  <a:shade val="46275"/>
                  <a:invGamma/>
                </a:srgbClr>
              </a:gs>
            </a:gsLst>
            <a:lin ang="0" scaled="1"/>
          </a:gradFill>
          <a:ln w="12700" algn="ctr">
            <a:solidFill>
              <a:schemeClr val="tx1"/>
            </a:solidFill>
            <a:round/>
            <a:headEnd/>
            <a:tailEnd/>
          </a:ln>
          <a:effectLst/>
        </p:spPr>
        <p:txBody>
          <a:bodyPr lIns="45720" rIns="45720" anchor="ctr"/>
          <a:lstStyle/>
          <a:p>
            <a:pPr algn="ctr" latinLnBrk="0"/>
            <a:r>
              <a:rPr kumimoji="0" lang="en-US" altLang="ko-KR" sz="1300" b="1">
                <a:latin typeface="Arial" charset="0"/>
                <a:ea typeface="돋움체" pitchFamily="49" charset="-127"/>
              </a:rPr>
              <a:t>User</a:t>
            </a:r>
          </a:p>
          <a:p>
            <a:pPr algn="ctr" latinLnBrk="0"/>
            <a:r>
              <a:rPr kumimoji="0" lang="en-US" altLang="ko-KR" sz="1300" b="1">
                <a:latin typeface="Arial" charset="0"/>
                <a:ea typeface="돋움체" pitchFamily="49" charset="-127"/>
              </a:rPr>
              <a:t>Behavior</a:t>
            </a:r>
          </a:p>
          <a:p>
            <a:pPr algn="ctr" latinLnBrk="0"/>
            <a:r>
              <a:rPr kumimoji="0" lang="en-US" altLang="ko-KR" sz="1300" b="1">
                <a:latin typeface="Arial" charset="0"/>
                <a:ea typeface="돋움체" pitchFamily="49" charset="-127"/>
              </a:rPr>
              <a:t>History</a:t>
            </a:r>
          </a:p>
        </p:txBody>
      </p:sp>
      <p:sp>
        <p:nvSpPr>
          <p:cNvPr id="320548" name="AutoShape 36"/>
          <p:cNvSpPr>
            <a:spLocks noChangeArrowheads="1"/>
          </p:cNvSpPr>
          <p:nvPr/>
        </p:nvSpPr>
        <p:spPr bwMode="auto">
          <a:xfrm>
            <a:off x="6511925" y="3933825"/>
            <a:ext cx="1119188" cy="690563"/>
          </a:xfrm>
          <a:prstGeom prst="can">
            <a:avLst>
              <a:gd name="adj" fmla="val 25000"/>
            </a:avLst>
          </a:prstGeom>
          <a:gradFill rotWithShape="1">
            <a:gsLst>
              <a:gs pos="0">
                <a:srgbClr val="99CCFF">
                  <a:gamma/>
                  <a:shade val="46275"/>
                  <a:invGamma/>
                </a:srgbClr>
              </a:gs>
              <a:gs pos="50000">
                <a:srgbClr val="99CCFF"/>
              </a:gs>
              <a:gs pos="100000">
                <a:srgbClr val="99CCFF">
                  <a:gamma/>
                  <a:shade val="46275"/>
                  <a:invGamma/>
                </a:srgbClr>
              </a:gs>
            </a:gsLst>
            <a:lin ang="0" scaled="1"/>
          </a:gradFill>
          <a:ln w="12700" algn="ctr">
            <a:solidFill>
              <a:schemeClr val="tx1"/>
            </a:solidFill>
            <a:round/>
            <a:headEnd/>
            <a:tailEnd/>
          </a:ln>
          <a:effectLst/>
        </p:spPr>
        <p:txBody>
          <a:bodyPr lIns="45720" rIns="45720" anchor="ctr"/>
          <a:lstStyle/>
          <a:p>
            <a:pPr algn="ctr" latinLnBrk="0"/>
            <a:r>
              <a:rPr kumimoji="0" lang="en-US" altLang="ko-KR" sz="1300" b="1">
                <a:latin typeface="Arial" charset="0"/>
                <a:ea typeface="돋움체" pitchFamily="49" charset="-127"/>
              </a:rPr>
              <a:t>Inferred </a:t>
            </a:r>
          </a:p>
          <a:p>
            <a:pPr algn="ctr" latinLnBrk="0"/>
            <a:r>
              <a:rPr kumimoji="0" lang="en-US" altLang="ko-KR" sz="1300" b="1">
                <a:latin typeface="Arial" charset="0"/>
                <a:ea typeface="돋움체" pitchFamily="49" charset="-127"/>
              </a:rPr>
              <a:t>Knowledge</a:t>
            </a:r>
          </a:p>
        </p:txBody>
      </p:sp>
      <p:cxnSp>
        <p:nvCxnSpPr>
          <p:cNvPr id="320549" name="AutoShape 37"/>
          <p:cNvCxnSpPr>
            <a:cxnSpLocks noChangeShapeType="1"/>
            <a:stCxn id="320577" idx="2"/>
            <a:endCxn id="320545" idx="1"/>
          </p:cNvCxnSpPr>
          <p:nvPr/>
        </p:nvCxnSpPr>
        <p:spPr bwMode="auto">
          <a:xfrm rot="5400000">
            <a:off x="2444751" y="1790700"/>
            <a:ext cx="615950" cy="3686175"/>
          </a:xfrm>
          <a:prstGeom prst="bentConnector3">
            <a:avLst>
              <a:gd name="adj1" fmla="val 50000"/>
            </a:avLst>
          </a:prstGeom>
          <a:noFill/>
          <a:ln w="19050">
            <a:solidFill>
              <a:srgbClr val="99CCFF"/>
            </a:solidFill>
            <a:miter lim="800000"/>
            <a:headEnd/>
            <a:tailEnd/>
          </a:ln>
          <a:effectLst/>
        </p:spPr>
      </p:cxnSp>
      <p:cxnSp>
        <p:nvCxnSpPr>
          <p:cNvPr id="320550" name="AutoShape 38"/>
          <p:cNvCxnSpPr>
            <a:cxnSpLocks noChangeShapeType="1"/>
            <a:stCxn id="320577" idx="2"/>
            <a:endCxn id="320544" idx="1"/>
          </p:cNvCxnSpPr>
          <p:nvPr/>
        </p:nvCxnSpPr>
        <p:spPr bwMode="auto">
          <a:xfrm rot="5400000">
            <a:off x="3059113" y="2405063"/>
            <a:ext cx="615950" cy="2457450"/>
          </a:xfrm>
          <a:prstGeom prst="bentConnector3">
            <a:avLst>
              <a:gd name="adj1" fmla="val 50000"/>
            </a:avLst>
          </a:prstGeom>
          <a:noFill/>
          <a:ln w="19050">
            <a:solidFill>
              <a:srgbClr val="99CCFF"/>
            </a:solidFill>
            <a:miter lim="800000"/>
            <a:headEnd/>
            <a:tailEnd/>
          </a:ln>
          <a:effectLst/>
        </p:spPr>
      </p:cxnSp>
      <p:cxnSp>
        <p:nvCxnSpPr>
          <p:cNvPr id="320551" name="AutoShape 39"/>
          <p:cNvCxnSpPr>
            <a:cxnSpLocks noChangeShapeType="1"/>
            <a:stCxn id="320577" idx="2"/>
            <a:endCxn id="320547" idx="1"/>
          </p:cNvCxnSpPr>
          <p:nvPr/>
        </p:nvCxnSpPr>
        <p:spPr bwMode="auto">
          <a:xfrm rot="16200000" flipH="1">
            <a:off x="4910138" y="3011488"/>
            <a:ext cx="608012" cy="1236662"/>
          </a:xfrm>
          <a:prstGeom prst="bentConnector3">
            <a:avLst>
              <a:gd name="adj1" fmla="val 49870"/>
            </a:avLst>
          </a:prstGeom>
          <a:noFill/>
          <a:ln w="19050">
            <a:solidFill>
              <a:srgbClr val="99CCFF"/>
            </a:solidFill>
            <a:miter lim="800000"/>
            <a:headEnd/>
            <a:tailEnd/>
          </a:ln>
          <a:effectLst/>
        </p:spPr>
      </p:cxnSp>
      <p:cxnSp>
        <p:nvCxnSpPr>
          <p:cNvPr id="320552" name="AutoShape 40"/>
          <p:cNvCxnSpPr>
            <a:cxnSpLocks noChangeShapeType="1"/>
            <a:stCxn id="320577" idx="2"/>
            <a:endCxn id="320548" idx="1"/>
          </p:cNvCxnSpPr>
          <p:nvPr/>
        </p:nvCxnSpPr>
        <p:spPr bwMode="auto">
          <a:xfrm rot="16200000" flipH="1">
            <a:off x="5530057" y="2391569"/>
            <a:ext cx="608012" cy="2476500"/>
          </a:xfrm>
          <a:prstGeom prst="bentConnector3">
            <a:avLst>
              <a:gd name="adj1" fmla="val 49870"/>
            </a:avLst>
          </a:prstGeom>
          <a:noFill/>
          <a:ln w="19050">
            <a:solidFill>
              <a:srgbClr val="99CCFF"/>
            </a:solidFill>
            <a:miter lim="800000"/>
            <a:headEnd/>
            <a:tailEnd/>
          </a:ln>
          <a:effectLst/>
        </p:spPr>
      </p:cxnSp>
      <p:cxnSp>
        <p:nvCxnSpPr>
          <p:cNvPr id="320553" name="AutoShape 41"/>
          <p:cNvCxnSpPr>
            <a:cxnSpLocks noChangeShapeType="1"/>
            <a:stCxn id="320577" idx="2"/>
            <a:endCxn id="320546" idx="1"/>
          </p:cNvCxnSpPr>
          <p:nvPr/>
        </p:nvCxnSpPr>
        <p:spPr bwMode="auto">
          <a:xfrm rot="16200000" flipH="1">
            <a:off x="4293395" y="3628231"/>
            <a:ext cx="608012" cy="3175"/>
          </a:xfrm>
          <a:prstGeom prst="bentConnector3">
            <a:avLst>
              <a:gd name="adj1" fmla="val 49870"/>
            </a:avLst>
          </a:prstGeom>
          <a:noFill/>
          <a:ln w="19050">
            <a:solidFill>
              <a:srgbClr val="99CCFF"/>
            </a:solidFill>
            <a:miter lim="800000"/>
            <a:headEnd/>
            <a:tailEnd/>
          </a:ln>
          <a:effectLst/>
        </p:spPr>
      </p:cxnSp>
      <p:sp>
        <p:nvSpPr>
          <p:cNvPr id="320554" name="AutoShape 42"/>
          <p:cNvSpPr>
            <a:spLocks noChangeArrowheads="1"/>
          </p:cNvSpPr>
          <p:nvPr/>
        </p:nvSpPr>
        <p:spPr bwMode="auto">
          <a:xfrm>
            <a:off x="7747000" y="3935413"/>
            <a:ext cx="1119188" cy="690562"/>
          </a:xfrm>
          <a:prstGeom prst="can">
            <a:avLst>
              <a:gd name="adj" fmla="val 25000"/>
            </a:avLst>
          </a:prstGeom>
          <a:gradFill rotWithShape="1">
            <a:gsLst>
              <a:gs pos="0">
                <a:srgbClr val="99CCFF">
                  <a:gamma/>
                  <a:shade val="46275"/>
                  <a:invGamma/>
                </a:srgbClr>
              </a:gs>
              <a:gs pos="50000">
                <a:srgbClr val="99CCFF"/>
              </a:gs>
              <a:gs pos="100000">
                <a:srgbClr val="99CCFF">
                  <a:gamma/>
                  <a:shade val="46275"/>
                  <a:invGamma/>
                </a:srgbClr>
              </a:gs>
            </a:gsLst>
            <a:lin ang="0" scaled="1"/>
          </a:gradFill>
          <a:ln w="12700" algn="ctr">
            <a:solidFill>
              <a:schemeClr val="tx1"/>
            </a:solidFill>
            <a:round/>
            <a:headEnd/>
            <a:tailEnd/>
          </a:ln>
          <a:effectLst/>
        </p:spPr>
        <p:txBody>
          <a:bodyPr lIns="45720" rIns="45720" anchor="ctr"/>
          <a:lstStyle/>
          <a:p>
            <a:pPr algn="ctr" latinLnBrk="0"/>
            <a:r>
              <a:rPr kumimoji="0" lang="en-US" altLang="ko-KR" sz="1300" b="1">
                <a:latin typeface="Arial" charset="0"/>
                <a:ea typeface="돋움체" pitchFamily="49" charset="-127"/>
              </a:rPr>
              <a:t>Service </a:t>
            </a:r>
          </a:p>
          <a:p>
            <a:pPr algn="ctr" latinLnBrk="0"/>
            <a:r>
              <a:rPr kumimoji="0" lang="en-US" altLang="ko-KR" sz="1300" b="1">
                <a:latin typeface="Arial" charset="0"/>
                <a:ea typeface="돋움체" pitchFamily="49" charset="-127"/>
              </a:rPr>
              <a:t>Profile</a:t>
            </a:r>
          </a:p>
        </p:txBody>
      </p:sp>
      <p:cxnSp>
        <p:nvCxnSpPr>
          <p:cNvPr id="320555" name="AutoShape 43"/>
          <p:cNvCxnSpPr>
            <a:cxnSpLocks noChangeShapeType="1"/>
            <a:stCxn id="320554" idx="1"/>
            <a:endCxn id="320577" idx="2"/>
          </p:cNvCxnSpPr>
          <p:nvPr/>
        </p:nvCxnSpPr>
        <p:spPr bwMode="auto">
          <a:xfrm rot="5400000" flipH="1">
            <a:off x="6146801" y="1774825"/>
            <a:ext cx="609600" cy="3711575"/>
          </a:xfrm>
          <a:prstGeom prst="bentConnector3">
            <a:avLst>
              <a:gd name="adj1" fmla="val 50000"/>
            </a:avLst>
          </a:prstGeom>
          <a:noFill/>
          <a:ln w="25400">
            <a:solidFill>
              <a:srgbClr val="99CCFF"/>
            </a:solidFill>
            <a:miter lim="800000"/>
            <a:headEnd/>
            <a:tailEnd/>
          </a:ln>
          <a:effectLst/>
        </p:spPr>
      </p:cxnSp>
      <p:sp>
        <p:nvSpPr>
          <p:cNvPr id="320556" name="AutoShape 44"/>
          <p:cNvSpPr>
            <a:spLocks noChangeArrowheads="1"/>
          </p:cNvSpPr>
          <p:nvPr/>
        </p:nvSpPr>
        <p:spPr bwMode="auto">
          <a:xfrm>
            <a:off x="3656013" y="5153025"/>
            <a:ext cx="1887537" cy="723900"/>
          </a:xfrm>
          <a:prstGeom prst="foldedCorner">
            <a:avLst>
              <a:gd name="adj" fmla="val 12500"/>
            </a:avLst>
          </a:prstGeom>
          <a:solidFill>
            <a:srgbClr val="DDFFFF"/>
          </a:solidFill>
          <a:ln w="12700" algn="ctr">
            <a:solidFill>
              <a:schemeClr val="tx1"/>
            </a:solidFill>
            <a:round/>
            <a:headEnd/>
            <a:tailEnd/>
          </a:ln>
          <a:effectLst/>
        </p:spPr>
        <p:txBody>
          <a:bodyPr lIns="45720" rIns="45720" anchor="ctr"/>
          <a:lstStyle/>
          <a:p>
            <a:pPr algn="ctr" latinLnBrk="0"/>
            <a:r>
              <a:rPr kumimoji="0" lang="en-US" altLang="ko-KR" sz="1200" b="1">
                <a:latin typeface="Arial" charset="0"/>
                <a:ea typeface="돋움체" pitchFamily="49" charset="-127"/>
              </a:rPr>
              <a:t>Communication related </a:t>
            </a:r>
          </a:p>
          <a:p>
            <a:pPr algn="ctr" latinLnBrk="0"/>
            <a:r>
              <a:rPr kumimoji="0" lang="en-US" altLang="ko-KR" sz="1200" b="1">
                <a:latin typeface="Arial" charset="0"/>
                <a:ea typeface="돋움체" pitchFamily="49" charset="-127"/>
              </a:rPr>
              <a:t>Context</a:t>
            </a:r>
          </a:p>
        </p:txBody>
      </p:sp>
      <p:sp>
        <p:nvSpPr>
          <p:cNvPr id="320557" name="AutoShape 45"/>
          <p:cNvSpPr>
            <a:spLocks noChangeArrowheads="1"/>
          </p:cNvSpPr>
          <p:nvPr/>
        </p:nvSpPr>
        <p:spPr bwMode="auto">
          <a:xfrm>
            <a:off x="6216650" y="5154613"/>
            <a:ext cx="1836738" cy="696912"/>
          </a:xfrm>
          <a:prstGeom prst="foldedCorner">
            <a:avLst>
              <a:gd name="adj" fmla="val 12500"/>
            </a:avLst>
          </a:prstGeom>
          <a:solidFill>
            <a:srgbClr val="DDFFFF"/>
          </a:solidFill>
          <a:ln w="12700" algn="ctr">
            <a:solidFill>
              <a:schemeClr val="tx1"/>
            </a:solidFill>
            <a:round/>
            <a:headEnd/>
            <a:tailEnd/>
          </a:ln>
          <a:effectLst/>
        </p:spPr>
        <p:txBody>
          <a:bodyPr lIns="45720" rIns="45720" anchor="ctr"/>
          <a:lstStyle/>
          <a:p>
            <a:pPr algn="ctr" latinLnBrk="0"/>
            <a:r>
              <a:rPr kumimoji="0" lang="en-US" altLang="ko-KR" sz="1200" b="1">
                <a:latin typeface="Arial" charset="0"/>
                <a:ea typeface="돋움체" pitchFamily="49" charset="-127"/>
              </a:rPr>
              <a:t>Multi-domain</a:t>
            </a:r>
          </a:p>
          <a:p>
            <a:pPr algn="ctr" latinLnBrk="0"/>
            <a:r>
              <a:rPr kumimoji="0" lang="en-US" altLang="ko-KR" sz="1200" b="1">
                <a:latin typeface="Arial" charset="0"/>
                <a:ea typeface="돋움체" pitchFamily="49" charset="-127"/>
              </a:rPr>
              <a:t>Network-wide</a:t>
            </a:r>
          </a:p>
          <a:p>
            <a:pPr algn="ctr" latinLnBrk="0"/>
            <a:r>
              <a:rPr kumimoji="0" lang="en-US" altLang="ko-KR" sz="1200" b="1">
                <a:latin typeface="Arial" charset="0"/>
                <a:ea typeface="돋움체" pitchFamily="49" charset="-127"/>
              </a:rPr>
              <a:t>Context </a:t>
            </a:r>
          </a:p>
        </p:txBody>
      </p:sp>
      <p:cxnSp>
        <p:nvCxnSpPr>
          <p:cNvPr id="320558" name="AutoShape 46"/>
          <p:cNvCxnSpPr>
            <a:cxnSpLocks noChangeShapeType="1"/>
            <a:stCxn id="320546" idx="3"/>
            <a:endCxn id="320557" idx="0"/>
          </p:cNvCxnSpPr>
          <p:nvPr/>
        </p:nvCxnSpPr>
        <p:spPr bwMode="auto">
          <a:xfrm rot="16200000" flipH="1">
            <a:off x="5602288" y="3621088"/>
            <a:ext cx="530225" cy="2536825"/>
          </a:xfrm>
          <a:prstGeom prst="bentConnector3">
            <a:avLst>
              <a:gd name="adj1" fmla="val 49699"/>
            </a:avLst>
          </a:prstGeom>
          <a:noFill/>
          <a:ln w="19050">
            <a:solidFill>
              <a:srgbClr val="99CCFF"/>
            </a:solidFill>
            <a:miter lim="800000"/>
            <a:headEnd type="oval" w="med" len="med"/>
            <a:tailEnd type="oval" w="med" len="med"/>
          </a:ln>
          <a:effectLst/>
        </p:spPr>
      </p:cxnSp>
      <p:sp>
        <p:nvSpPr>
          <p:cNvPr id="320559" name="AutoShape 47"/>
          <p:cNvSpPr>
            <a:spLocks noChangeArrowheads="1"/>
          </p:cNvSpPr>
          <p:nvPr/>
        </p:nvSpPr>
        <p:spPr bwMode="auto">
          <a:xfrm>
            <a:off x="2808288" y="3941763"/>
            <a:ext cx="1119187" cy="690562"/>
          </a:xfrm>
          <a:prstGeom prst="can">
            <a:avLst>
              <a:gd name="adj" fmla="val 25000"/>
            </a:avLst>
          </a:prstGeom>
          <a:gradFill rotWithShape="1">
            <a:gsLst>
              <a:gs pos="0">
                <a:srgbClr val="99CCFF">
                  <a:gamma/>
                  <a:shade val="46275"/>
                  <a:invGamma/>
                </a:srgbClr>
              </a:gs>
              <a:gs pos="50000">
                <a:srgbClr val="99CCFF"/>
              </a:gs>
              <a:gs pos="100000">
                <a:srgbClr val="99CCFF">
                  <a:gamma/>
                  <a:shade val="46275"/>
                  <a:invGamma/>
                </a:srgbClr>
              </a:gs>
            </a:gsLst>
            <a:lin ang="0" scaled="1"/>
          </a:gradFill>
          <a:ln w="12700" algn="ctr">
            <a:solidFill>
              <a:schemeClr val="tx1"/>
            </a:solidFill>
            <a:round/>
            <a:headEnd/>
            <a:tailEnd/>
          </a:ln>
          <a:effectLst/>
        </p:spPr>
        <p:txBody>
          <a:bodyPr lIns="45720" rIns="45720" anchor="ctr"/>
          <a:lstStyle/>
          <a:p>
            <a:pPr algn="ctr" latinLnBrk="0"/>
            <a:r>
              <a:rPr kumimoji="0" lang="en-US" altLang="ko-KR" sz="1300" b="1">
                <a:latin typeface="Arial" charset="0"/>
                <a:ea typeface="돋움체" pitchFamily="49" charset="-127"/>
              </a:rPr>
              <a:t>User</a:t>
            </a:r>
          </a:p>
          <a:p>
            <a:pPr algn="ctr" latinLnBrk="0"/>
            <a:r>
              <a:rPr kumimoji="0" lang="en-US" altLang="ko-KR" sz="1300" b="1">
                <a:latin typeface="Arial" charset="0"/>
                <a:ea typeface="돋움체" pitchFamily="49" charset="-127"/>
              </a:rPr>
              <a:t>Preference</a:t>
            </a:r>
          </a:p>
        </p:txBody>
      </p:sp>
      <p:sp>
        <p:nvSpPr>
          <p:cNvPr id="320560" name="AutoShape 48"/>
          <p:cNvSpPr>
            <a:spLocks noChangeArrowheads="1"/>
          </p:cNvSpPr>
          <p:nvPr/>
        </p:nvSpPr>
        <p:spPr bwMode="auto">
          <a:xfrm>
            <a:off x="1027113" y="5153025"/>
            <a:ext cx="1887537" cy="723900"/>
          </a:xfrm>
          <a:prstGeom prst="foldedCorner">
            <a:avLst>
              <a:gd name="adj" fmla="val 12500"/>
            </a:avLst>
          </a:prstGeom>
          <a:solidFill>
            <a:srgbClr val="DDFFFF"/>
          </a:solidFill>
          <a:ln w="12700" algn="ctr">
            <a:solidFill>
              <a:schemeClr val="tx1"/>
            </a:solidFill>
            <a:round/>
            <a:headEnd/>
            <a:tailEnd/>
          </a:ln>
          <a:effectLst/>
        </p:spPr>
        <p:txBody>
          <a:bodyPr lIns="45720" rIns="45720" anchor="ctr"/>
          <a:lstStyle/>
          <a:p>
            <a:pPr algn="ctr" latinLnBrk="0"/>
            <a:r>
              <a:rPr kumimoji="0" lang="en-US" altLang="ko-KR" sz="1200" b="1">
                <a:latin typeface="Arial" charset="0"/>
                <a:ea typeface="돋움체" pitchFamily="49" charset="-127"/>
              </a:rPr>
              <a:t>General </a:t>
            </a:r>
          </a:p>
          <a:p>
            <a:pPr algn="ctr" latinLnBrk="0"/>
            <a:r>
              <a:rPr kumimoji="0" lang="en-US" altLang="ko-KR" sz="1200" b="1">
                <a:latin typeface="Arial" charset="0"/>
                <a:ea typeface="돋움체" pitchFamily="49" charset="-127"/>
              </a:rPr>
              <a:t>Context</a:t>
            </a:r>
          </a:p>
        </p:txBody>
      </p:sp>
      <p:cxnSp>
        <p:nvCxnSpPr>
          <p:cNvPr id="320561" name="AutoShape 49"/>
          <p:cNvCxnSpPr>
            <a:cxnSpLocks noChangeShapeType="1"/>
            <a:stCxn id="320577" idx="2"/>
            <a:endCxn id="320559" idx="1"/>
          </p:cNvCxnSpPr>
          <p:nvPr/>
        </p:nvCxnSpPr>
        <p:spPr bwMode="auto">
          <a:xfrm rot="5400000">
            <a:off x="3674269" y="3020219"/>
            <a:ext cx="615950" cy="1227138"/>
          </a:xfrm>
          <a:prstGeom prst="bentConnector3">
            <a:avLst>
              <a:gd name="adj1" fmla="val 50000"/>
            </a:avLst>
          </a:prstGeom>
          <a:noFill/>
          <a:ln w="19050">
            <a:solidFill>
              <a:srgbClr val="99CCFF"/>
            </a:solidFill>
            <a:miter lim="800000"/>
            <a:headEnd/>
            <a:tailEnd/>
          </a:ln>
          <a:effectLst/>
        </p:spPr>
      </p:cxnSp>
      <p:cxnSp>
        <p:nvCxnSpPr>
          <p:cNvPr id="320562" name="AutoShape 50"/>
          <p:cNvCxnSpPr>
            <a:cxnSpLocks noChangeShapeType="1"/>
            <a:stCxn id="320546" idx="3"/>
            <a:endCxn id="320556" idx="0"/>
          </p:cNvCxnSpPr>
          <p:nvPr/>
        </p:nvCxnSpPr>
        <p:spPr bwMode="auto">
          <a:xfrm rot="16200000" flipH="1">
            <a:off x="4335463" y="4887913"/>
            <a:ext cx="528637" cy="1587"/>
          </a:xfrm>
          <a:prstGeom prst="bentConnector3">
            <a:avLst>
              <a:gd name="adj1" fmla="val 49852"/>
            </a:avLst>
          </a:prstGeom>
          <a:noFill/>
          <a:ln w="19050">
            <a:solidFill>
              <a:srgbClr val="99CCFF"/>
            </a:solidFill>
            <a:miter lim="800000"/>
            <a:headEnd type="oval" w="med" len="med"/>
            <a:tailEnd type="oval" w="med" len="med"/>
          </a:ln>
          <a:effectLst/>
        </p:spPr>
      </p:cxnSp>
      <p:cxnSp>
        <p:nvCxnSpPr>
          <p:cNvPr id="320563" name="AutoShape 51"/>
          <p:cNvCxnSpPr>
            <a:cxnSpLocks noChangeShapeType="1"/>
            <a:stCxn id="320546" idx="3"/>
            <a:endCxn id="320560" idx="0"/>
          </p:cNvCxnSpPr>
          <p:nvPr/>
        </p:nvCxnSpPr>
        <p:spPr bwMode="auto">
          <a:xfrm rot="5400000">
            <a:off x="3021013" y="3575050"/>
            <a:ext cx="528637" cy="2627313"/>
          </a:xfrm>
          <a:prstGeom prst="bentConnector3">
            <a:avLst>
              <a:gd name="adj1" fmla="val 49852"/>
            </a:avLst>
          </a:prstGeom>
          <a:noFill/>
          <a:ln w="19050">
            <a:solidFill>
              <a:srgbClr val="99CCFF"/>
            </a:solidFill>
            <a:miter lim="800000"/>
            <a:headEnd type="oval" w="med" len="med"/>
            <a:tailEnd type="oval" w="med" len="med"/>
          </a:ln>
          <a:effectLst/>
        </p:spPr>
      </p:cxnSp>
      <p:grpSp>
        <p:nvGrpSpPr>
          <p:cNvPr id="2" name="Group 52"/>
          <p:cNvGrpSpPr>
            <a:grpSpLocks/>
          </p:cNvGrpSpPr>
          <p:nvPr/>
        </p:nvGrpSpPr>
        <p:grpSpPr bwMode="auto">
          <a:xfrm>
            <a:off x="2106613" y="1730375"/>
            <a:ext cx="4959350" cy="1571625"/>
            <a:chOff x="1077" y="991"/>
            <a:chExt cx="3639" cy="1089"/>
          </a:xfrm>
        </p:grpSpPr>
        <p:sp>
          <p:nvSpPr>
            <p:cNvPr id="320565" name="Freeform 53"/>
            <p:cNvSpPr>
              <a:spLocks/>
            </p:cNvSpPr>
            <p:nvPr/>
          </p:nvSpPr>
          <p:spPr bwMode="auto">
            <a:xfrm>
              <a:off x="1568" y="1300"/>
              <a:ext cx="1330" cy="756"/>
            </a:xfrm>
            <a:custGeom>
              <a:avLst/>
              <a:gdLst/>
              <a:ahLst/>
              <a:cxnLst>
                <a:cxn ang="0">
                  <a:pos x="0" y="0"/>
                </a:cxn>
                <a:cxn ang="0">
                  <a:pos x="2026" y="1680"/>
                </a:cxn>
                <a:cxn ang="0">
                  <a:pos x="1764" y="0"/>
                </a:cxn>
                <a:cxn ang="0">
                  <a:pos x="0" y="0"/>
                </a:cxn>
              </a:cxnLst>
              <a:rect l="0" t="0" r="r" b="b"/>
              <a:pathLst>
                <a:path w="2027" h="1681">
                  <a:moveTo>
                    <a:pt x="0" y="0"/>
                  </a:moveTo>
                  <a:lnTo>
                    <a:pt x="2026" y="1680"/>
                  </a:lnTo>
                  <a:lnTo>
                    <a:pt x="1764" y="0"/>
                  </a:lnTo>
                  <a:lnTo>
                    <a:pt x="0" y="0"/>
                  </a:lnTo>
                </a:path>
              </a:pathLst>
            </a:custGeom>
            <a:gradFill rotWithShape="0">
              <a:gsLst>
                <a:gs pos="0">
                  <a:srgbClr val="C0C0C0">
                    <a:gamma/>
                    <a:tint val="40000"/>
                    <a:invGamma/>
                  </a:srgbClr>
                </a:gs>
                <a:gs pos="100000">
                  <a:srgbClr val="C0C0C0"/>
                </a:gs>
              </a:gsLst>
              <a:lin ang="5400000" scaled="1"/>
            </a:gradFill>
            <a:ln w="12700" cap="rnd" cmpd="sng">
              <a:noFill/>
              <a:prstDash val="solid"/>
              <a:round/>
              <a:headEnd/>
              <a:tailEnd/>
            </a:ln>
            <a:effectLst/>
          </p:spPr>
          <p:txBody>
            <a:bodyPr/>
            <a:lstStyle/>
            <a:p>
              <a:endParaRPr lang="ko-KR" altLang="en-US"/>
            </a:p>
          </p:txBody>
        </p:sp>
        <p:sp>
          <p:nvSpPr>
            <p:cNvPr id="320566" name="Rectangle 54"/>
            <p:cNvSpPr>
              <a:spLocks noChangeArrowheads="1"/>
            </p:cNvSpPr>
            <p:nvPr/>
          </p:nvSpPr>
          <p:spPr bwMode="auto">
            <a:xfrm>
              <a:off x="1557" y="999"/>
              <a:ext cx="1158" cy="294"/>
            </a:xfrm>
            <a:prstGeom prst="rect">
              <a:avLst/>
            </a:prstGeom>
            <a:gradFill rotWithShape="0">
              <a:gsLst>
                <a:gs pos="0">
                  <a:schemeClr val="accent2">
                    <a:gamma/>
                    <a:tint val="50196"/>
                    <a:invGamma/>
                  </a:schemeClr>
                </a:gs>
                <a:gs pos="100000">
                  <a:schemeClr val="accent2"/>
                </a:gs>
              </a:gsLst>
              <a:lin ang="5400000" scaled="1"/>
            </a:gradFill>
            <a:ln w="12700">
              <a:noFill/>
              <a:miter lim="800000"/>
              <a:headEnd/>
              <a:tailEnd/>
            </a:ln>
            <a:effectLst>
              <a:prstShdw prst="shdw17" dist="17961" dir="2700000">
                <a:schemeClr val="accent2">
                  <a:gamma/>
                  <a:shade val="60000"/>
                  <a:invGamma/>
                </a:schemeClr>
              </a:prstShdw>
            </a:effectLst>
          </p:spPr>
          <p:txBody>
            <a:bodyPr wrap="none" lIns="92075" tIns="46038" rIns="92075" bIns="46038" anchor="ctr"/>
            <a:lstStyle/>
            <a:p>
              <a:pPr algn="ctr" eaLnBrk="0" latinLnBrk="0" hangingPunct="0">
                <a:lnSpc>
                  <a:spcPct val="90000"/>
                </a:lnSpc>
              </a:pPr>
              <a:r>
                <a:rPr lang="en-US" altLang="ko-KR" sz="1600" b="1">
                  <a:solidFill>
                    <a:srgbClr val="000000"/>
                  </a:solidFill>
                  <a:latin typeface="Arial" charset="0"/>
                  <a:ea typeface="굴림" charset="-127"/>
                </a:rPr>
                <a:t>Recommendation</a:t>
              </a:r>
            </a:p>
          </p:txBody>
        </p:sp>
        <p:sp>
          <p:nvSpPr>
            <p:cNvPr id="320567" name="Freeform 55"/>
            <p:cNvSpPr>
              <a:spLocks/>
            </p:cNvSpPr>
            <p:nvPr/>
          </p:nvSpPr>
          <p:spPr bwMode="auto">
            <a:xfrm>
              <a:off x="2716" y="991"/>
              <a:ext cx="182" cy="1075"/>
            </a:xfrm>
            <a:custGeom>
              <a:avLst/>
              <a:gdLst/>
              <a:ahLst/>
              <a:cxnLst>
                <a:cxn ang="0">
                  <a:pos x="0" y="0"/>
                </a:cxn>
                <a:cxn ang="0">
                  <a:pos x="0" y="661"/>
                </a:cxn>
                <a:cxn ang="0">
                  <a:pos x="276" y="2391"/>
                </a:cxn>
                <a:cxn ang="0">
                  <a:pos x="0" y="0"/>
                </a:cxn>
              </a:cxnLst>
              <a:rect l="0" t="0" r="r" b="b"/>
              <a:pathLst>
                <a:path w="277" h="2392">
                  <a:moveTo>
                    <a:pt x="0" y="0"/>
                  </a:moveTo>
                  <a:lnTo>
                    <a:pt x="0" y="661"/>
                  </a:lnTo>
                  <a:lnTo>
                    <a:pt x="276" y="2391"/>
                  </a:lnTo>
                  <a:lnTo>
                    <a:pt x="0" y="0"/>
                  </a:lnTo>
                </a:path>
              </a:pathLst>
            </a:custGeom>
            <a:gradFill rotWithShape="0">
              <a:gsLst>
                <a:gs pos="0">
                  <a:srgbClr val="C0C0C0">
                    <a:gamma/>
                    <a:shade val="79608"/>
                    <a:invGamma/>
                  </a:srgbClr>
                </a:gs>
                <a:gs pos="100000">
                  <a:srgbClr val="C0C0C0"/>
                </a:gs>
              </a:gsLst>
              <a:lin ang="5400000" scaled="1"/>
            </a:gradFill>
            <a:ln w="12700" cap="rnd" cmpd="sng">
              <a:noFill/>
              <a:prstDash val="solid"/>
              <a:round/>
              <a:headEnd/>
              <a:tailEnd/>
            </a:ln>
            <a:effectLst/>
          </p:spPr>
          <p:txBody>
            <a:bodyPr/>
            <a:lstStyle/>
            <a:p>
              <a:endParaRPr lang="ko-KR" altLang="en-US"/>
            </a:p>
          </p:txBody>
        </p:sp>
        <p:sp>
          <p:nvSpPr>
            <p:cNvPr id="320568" name="Freeform 56"/>
            <p:cNvSpPr>
              <a:spLocks/>
            </p:cNvSpPr>
            <p:nvPr/>
          </p:nvSpPr>
          <p:spPr bwMode="auto">
            <a:xfrm>
              <a:off x="2898" y="1300"/>
              <a:ext cx="1324" cy="750"/>
            </a:xfrm>
            <a:custGeom>
              <a:avLst/>
              <a:gdLst/>
              <a:ahLst/>
              <a:cxnLst>
                <a:cxn ang="0">
                  <a:pos x="2016" y="0"/>
                </a:cxn>
                <a:cxn ang="0">
                  <a:pos x="0" y="1668"/>
                </a:cxn>
                <a:cxn ang="0">
                  <a:pos x="252" y="0"/>
                </a:cxn>
                <a:cxn ang="0">
                  <a:pos x="2016" y="0"/>
                </a:cxn>
              </a:cxnLst>
              <a:rect l="0" t="0" r="r" b="b"/>
              <a:pathLst>
                <a:path w="2017" h="1669">
                  <a:moveTo>
                    <a:pt x="2016" y="0"/>
                  </a:moveTo>
                  <a:lnTo>
                    <a:pt x="0" y="1668"/>
                  </a:lnTo>
                  <a:lnTo>
                    <a:pt x="252" y="0"/>
                  </a:lnTo>
                  <a:lnTo>
                    <a:pt x="2016" y="0"/>
                  </a:lnTo>
                </a:path>
              </a:pathLst>
            </a:custGeom>
            <a:gradFill rotWithShape="0">
              <a:gsLst>
                <a:gs pos="0">
                  <a:srgbClr val="C0C0C0">
                    <a:gamma/>
                    <a:tint val="40000"/>
                    <a:invGamma/>
                  </a:srgbClr>
                </a:gs>
                <a:gs pos="100000">
                  <a:srgbClr val="C0C0C0"/>
                </a:gs>
              </a:gsLst>
              <a:lin ang="5400000" scaled="1"/>
            </a:gradFill>
            <a:ln w="12700" cap="rnd" cmpd="sng">
              <a:noFill/>
              <a:prstDash val="solid"/>
              <a:round/>
              <a:headEnd/>
              <a:tailEnd/>
            </a:ln>
            <a:effectLst/>
          </p:spPr>
          <p:txBody>
            <a:bodyPr/>
            <a:lstStyle/>
            <a:p>
              <a:endParaRPr lang="ko-KR" altLang="en-US"/>
            </a:p>
          </p:txBody>
        </p:sp>
        <p:sp>
          <p:nvSpPr>
            <p:cNvPr id="320569" name="Rectangle 57"/>
            <p:cNvSpPr>
              <a:spLocks noChangeArrowheads="1"/>
            </p:cNvSpPr>
            <p:nvPr/>
          </p:nvSpPr>
          <p:spPr bwMode="auto">
            <a:xfrm flipH="1">
              <a:off x="3072" y="1001"/>
              <a:ext cx="1158" cy="295"/>
            </a:xfrm>
            <a:prstGeom prst="rect">
              <a:avLst/>
            </a:prstGeom>
            <a:gradFill rotWithShape="0">
              <a:gsLst>
                <a:gs pos="0">
                  <a:schemeClr val="accent2">
                    <a:gamma/>
                    <a:tint val="50196"/>
                    <a:invGamma/>
                  </a:schemeClr>
                </a:gs>
                <a:gs pos="100000">
                  <a:schemeClr val="accent2"/>
                </a:gs>
              </a:gsLst>
              <a:lin ang="5400000" scaled="1"/>
            </a:gradFill>
            <a:ln w="12700">
              <a:noFill/>
              <a:miter lim="800000"/>
              <a:headEnd/>
              <a:tailEnd/>
            </a:ln>
            <a:effectLst>
              <a:prstShdw prst="shdw17" dist="17961" dir="2700000">
                <a:schemeClr val="accent2">
                  <a:gamma/>
                  <a:shade val="60000"/>
                  <a:invGamma/>
                </a:schemeClr>
              </a:prstShdw>
            </a:effectLst>
          </p:spPr>
          <p:txBody>
            <a:bodyPr wrap="none" lIns="92075" tIns="46038" rIns="92075" bIns="46038" anchor="ctr"/>
            <a:lstStyle/>
            <a:p>
              <a:pPr algn="ctr" eaLnBrk="0" latinLnBrk="0" hangingPunct="0">
                <a:lnSpc>
                  <a:spcPct val="90000"/>
                </a:lnSpc>
              </a:pPr>
              <a:r>
                <a:rPr lang="en-US" altLang="ko-KR" sz="1600" b="1">
                  <a:solidFill>
                    <a:srgbClr val="000000"/>
                  </a:solidFill>
                  <a:latin typeface="Arial" charset="0"/>
                  <a:ea typeface="굴림" charset="-127"/>
                </a:rPr>
                <a:t>Prediction</a:t>
              </a:r>
            </a:p>
          </p:txBody>
        </p:sp>
        <p:sp>
          <p:nvSpPr>
            <p:cNvPr id="320570" name="Freeform 58"/>
            <p:cNvSpPr>
              <a:spLocks/>
            </p:cNvSpPr>
            <p:nvPr/>
          </p:nvSpPr>
          <p:spPr bwMode="auto">
            <a:xfrm>
              <a:off x="2890" y="992"/>
              <a:ext cx="181" cy="1075"/>
            </a:xfrm>
            <a:custGeom>
              <a:avLst/>
              <a:gdLst/>
              <a:ahLst/>
              <a:cxnLst>
                <a:cxn ang="0">
                  <a:pos x="276" y="0"/>
                </a:cxn>
                <a:cxn ang="0">
                  <a:pos x="276" y="661"/>
                </a:cxn>
                <a:cxn ang="0">
                  <a:pos x="0" y="2391"/>
                </a:cxn>
                <a:cxn ang="0">
                  <a:pos x="276" y="0"/>
                </a:cxn>
              </a:cxnLst>
              <a:rect l="0" t="0" r="r" b="b"/>
              <a:pathLst>
                <a:path w="277" h="2392">
                  <a:moveTo>
                    <a:pt x="276" y="0"/>
                  </a:moveTo>
                  <a:lnTo>
                    <a:pt x="276" y="661"/>
                  </a:lnTo>
                  <a:lnTo>
                    <a:pt x="0" y="2391"/>
                  </a:lnTo>
                  <a:lnTo>
                    <a:pt x="276" y="0"/>
                  </a:lnTo>
                </a:path>
              </a:pathLst>
            </a:custGeom>
            <a:gradFill rotWithShape="0">
              <a:gsLst>
                <a:gs pos="0">
                  <a:srgbClr val="C0C0C0">
                    <a:gamma/>
                    <a:shade val="79608"/>
                    <a:invGamma/>
                  </a:srgbClr>
                </a:gs>
                <a:gs pos="100000">
                  <a:srgbClr val="C0C0C0"/>
                </a:gs>
              </a:gsLst>
              <a:lin ang="5400000" scaled="1"/>
            </a:gradFill>
            <a:ln w="12700" cap="rnd" cmpd="sng">
              <a:noFill/>
              <a:prstDash val="solid"/>
              <a:round/>
              <a:headEnd/>
              <a:tailEnd/>
            </a:ln>
            <a:effectLst/>
          </p:spPr>
          <p:txBody>
            <a:bodyPr/>
            <a:lstStyle/>
            <a:p>
              <a:endParaRPr lang="ko-KR" altLang="en-US"/>
            </a:p>
          </p:txBody>
        </p:sp>
        <p:sp>
          <p:nvSpPr>
            <p:cNvPr id="320571" name="Rectangle 59"/>
            <p:cNvSpPr>
              <a:spLocks noChangeArrowheads="1"/>
            </p:cNvSpPr>
            <p:nvPr/>
          </p:nvSpPr>
          <p:spPr bwMode="auto">
            <a:xfrm>
              <a:off x="1089" y="1400"/>
              <a:ext cx="1158" cy="295"/>
            </a:xfrm>
            <a:prstGeom prst="rect">
              <a:avLst/>
            </a:prstGeom>
            <a:gradFill rotWithShape="0">
              <a:gsLst>
                <a:gs pos="0">
                  <a:schemeClr val="accent2">
                    <a:gamma/>
                    <a:tint val="50196"/>
                    <a:invGamma/>
                  </a:schemeClr>
                </a:gs>
                <a:gs pos="100000">
                  <a:schemeClr val="accent2"/>
                </a:gs>
              </a:gsLst>
              <a:lin ang="5400000" scaled="1"/>
            </a:gradFill>
            <a:ln w="12700">
              <a:noFill/>
              <a:miter lim="800000"/>
              <a:headEnd/>
              <a:tailEnd/>
            </a:ln>
            <a:effectLst>
              <a:prstShdw prst="shdw17" dist="17961" dir="2700000">
                <a:schemeClr val="accent2">
                  <a:gamma/>
                  <a:shade val="60000"/>
                  <a:invGamma/>
                </a:schemeClr>
              </a:prstShdw>
            </a:effectLst>
          </p:spPr>
          <p:txBody>
            <a:bodyPr wrap="none" lIns="92075" tIns="46038" rIns="92075" bIns="46038" anchor="ctr"/>
            <a:lstStyle/>
            <a:p>
              <a:pPr algn="ctr" eaLnBrk="0" latinLnBrk="0" hangingPunct="0">
                <a:lnSpc>
                  <a:spcPct val="90000"/>
                </a:lnSpc>
              </a:pPr>
              <a:r>
                <a:rPr lang="en-US" altLang="ko-KR" sz="1600" b="1">
                  <a:solidFill>
                    <a:srgbClr val="000000"/>
                  </a:solidFill>
                  <a:latin typeface="Arial" charset="0"/>
                  <a:ea typeface="굴림" charset="-127"/>
                </a:rPr>
                <a:t>Reasoning</a:t>
              </a:r>
            </a:p>
          </p:txBody>
        </p:sp>
        <p:sp>
          <p:nvSpPr>
            <p:cNvPr id="320572" name="Freeform 60"/>
            <p:cNvSpPr>
              <a:spLocks/>
            </p:cNvSpPr>
            <p:nvPr/>
          </p:nvSpPr>
          <p:spPr bwMode="auto">
            <a:xfrm>
              <a:off x="1077" y="1701"/>
              <a:ext cx="1814" cy="379"/>
            </a:xfrm>
            <a:custGeom>
              <a:avLst/>
              <a:gdLst/>
              <a:ahLst/>
              <a:cxnLst>
                <a:cxn ang="0">
                  <a:pos x="0" y="0"/>
                </a:cxn>
                <a:cxn ang="0">
                  <a:pos x="2761" y="841"/>
                </a:cxn>
                <a:cxn ang="0">
                  <a:pos x="1802" y="0"/>
                </a:cxn>
                <a:cxn ang="0">
                  <a:pos x="0" y="0"/>
                </a:cxn>
              </a:cxnLst>
              <a:rect l="0" t="0" r="r" b="b"/>
              <a:pathLst>
                <a:path w="2762" h="842">
                  <a:moveTo>
                    <a:pt x="0" y="0"/>
                  </a:moveTo>
                  <a:lnTo>
                    <a:pt x="2761" y="841"/>
                  </a:lnTo>
                  <a:lnTo>
                    <a:pt x="1802" y="0"/>
                  </a:lnTo>
                  <a:lnTo>
                    <a:pt x="0" y="0"/>
                  </a:lnTo>
                </a:path>
              </a:pathLst>
            </a:custGeom>
            <a:gradFill rotWithShape="0">
              <a:gsLst>
                <a:gs pos="0">
                  <a:srgbClr val="C0C0C0">
                    <a:gamma/>
                    <a:tint val="40000"/>
                    <a:invGamma/>
                  </a:srgbClr>
                </a:gs>
                <a:gs pos="100000">
                  <a:srgbClr val="C0C0C0"/>
                </a:gs>
              </a:gsLst>
              <a:lin ang="5400000" scaled="1"/>
            </a:gradFill>
            <a:ln w="12700" cap="rnd" cmpd="sng">
              <a:noFill/>
              <a:prstDash val="solid"/>
              <a:round/>
              <a:headEnd/>
              <a:tailEnd/>
            </a:ln>
            <a:effectLst/>
          </p:spPr>
          <p:txBody>
            <a:bodyPr/>
            <a:lstStyle/>
            <a:p>
              <a:endParaRPr lang="ko-KR" altLang="en-US"/>
            </a:p>
          </p:txBody>
        </p:sp>
        <p:sp>
          <p:nvSpPr>
            <p:cNvPr id="320573" name="Freeform 61"/>
            <p:cNvSpPr>
              <a:spLocks/>
            </p:cNvSpPr>
            <p:nvPr/>
          </p:nvSpPr>
          <p:spPr bwMode="auto">
            <a:xfrm>
              <a:off x="2254" y="1403"/>
              <a:ext cx="638" cy="675"/>
            </a:xfrm>
            <a:custGeom>
              <a:avLst/>
              <a:gdLst/>
              <a:ahLst/>
              <a:cxnLst>
                <a:cxn ang="0">
                  <a:pos x="0" y="0"/>
                </a:cxn>
                <a:cxn ang="0">
                  <a:pos x="0" y="661"/>
                </a:cxn>
                <a:cxn ang="0">
                  <a:pos x="972" y="1501"/>
                </a:cxn>
                <a:cxn ang="0">
                  <a:pos x="0" y="0"/>
                </a:cxn>
              </a:cxnLst>
              <a:rect l="0" t="0" r="r" b="b"/>
              <a:pathLst>
                <a:path w="973" h="1502">
                  <a:moveTo>
                    <a:pt x="0" y="0"/>
                  </a:moveTo>
                  <a:lnTo>
                    <a:pt x="0" y="661"/>
                  </a:lnTo>
                  <a:lnTo>
                    <a:pt x="972" y="1501"/>
                  </a:lnTo>
                  <a:lnTo>
                    <a:pt x="0" y="0"/>
                  </a:lnTo>
                </a:path>
              </a:pathLst>
            </a:custGeom>
            <a:gradFill rotWithShape="0">
              <a:gsLst>
                <a:gs pos="0">
                  <a:srgbClr val="C0C0C0">
                    <a:gamma/>
                    <a:shade val="79608"/>
                    <a:invGamma/>
                  </a:srgbClr>
                </a:gs>
                <a:gs pos="100000">
                  <a:srgbClr val="C0C0C0"/>
                </a:gs>
              </a:gsLst>
              <a:lin ang="5400000" scaled="1"/>
            </a:gradFill>
            <a:ln w="12700" cap="rnd" cmpd="sng">
              <a:noFill/>
              <a:prstDash val="solid"/>
              <a:round/>
              <a:headEnd/>
              <a:tailEnd/>
            </a:ln>
            <a:effectLst/>
          </p:spPr>
          <p:txBody>
            <a:bodyPr/>
            <a:lstStyle/>
            <a:p>
              <a:endParaRPr lang="ko-KR" altLang="en-US"/>
            </a:p>
          </p:txBody>
        </p:sp>
        <p:sp>
          <p:nvSpPr>
            <p:cNvPr id="320574" name="Freeform 62"/>
            <p:cNvSpPr>
              <a:spLocks/>
            </p:cNvSpPr>
            <p:nvPr/>
          </p:nvSpPr>
          <p:spPr bwMode="auto">
            <a:xfrm>
              <a:off x="2892" y="1697"/>
              <a:ext cx="1824" cy="378"/>
            </a:xfrm>
            <a:custGeom>
              <a:avLst/>
              <a:gdLst/>
              <a:ahLst/>
              <a:cxnLst>
                <a:cxn ang="0">
                  <a:pos x="2777" y="0"/>
                </a:cxn>
                <a:cxn ang="0">
                  <a:pos x="0" y="840"/>
                </a:cxn>
                <a:cxn ang="0">
                  <a:pos x="983" y="0"/>
                </a:cxn>
                <a:cxn ang="0">
                  <a:pos x="2777" y="0"/>
                </a:cxn>
              </a:cxnLst>
              <a:rect l="0" t="0" r="r" b="b"/>
              <a:pathLst>
                <a:path w="2778" h="841">
                  <a:moveTo>
                    <a:pt x="2777" y="0"/>
                  </a:moveTo>
                  <a:lnTo>
                    <a:pt x="0" y="840"/>
                  </a:lnTo>
                  <a:lnTo>
                    <a:pt x="983" y="0"/>
                  </a:lnTo>
                  <a:lnTo>
                    <a:pt x="2777" y="0"/>
                  </a:lnTo>
                </a:path>
              </a:pathLst>
            </a:custGeom>
            <a:gradFill rotWithShape="0">
              <a:gsLst>
                <a:gs pos="0">
                  <a:srgbClr val="C0C0C0">
                    <a:gamma/>
                    <a:tint val="40000"/>
                    <a:invGamma/>
                  </a:srgbClr>
                </a:gs>
                <a:gs pos="100000">
                  <a:srgbClr val="C0C0C0"/>
                </a:gs>
              </a:gsLst>
              <a:lin ang="5400000" scaled="1"/>
            </a:gradFill>
            <a:ln w="12700" cap="rnd" cmpd="sng">
              <a:noFill/>
              <a:prstDash val="solid"/>
              <a:round/>
              <a:headEnd/>
              <a:tailEnd/>
            </a:ln>
            <a:effectLst/>
          </p:spPr>
          <p:txBody>
            <a:bodyPr/>
            <a:lstStyle/>
            <a:p>
              <a:endParaRPr lang="ko-KR" altLang="en-US"/>
            </a:p>
          </p:txBody>
        </p:sp>
        <p:sp>
          <p:nvSpPr>
            <p:cNvPr id="320575" name="Freeform 63"/>
            <p:cNvSpPr>
              <a:spLocks/>
            </p:cNvSpPr>
            <p:nvPr/>
          </p:nvSpPr>
          <p:spPr bwMode="auto">
            <a:xfrm>
              <a:off x="2892" y="1400"/>
              <a:ext cx="647" cy="675"/>
            </a:xfrm>
            <a:custGeom>
              <a:avLst/>
              <a:gdLst/>
              <a:ahLst/>
              <a:cxnLst>
                <a:cxn ang="0">
                  <a:pos x="984" y="0"/>
                </a:cxn>
                <a:cxn ang="0">
                  <a:pos x="984" y="660"/>
                </a:cxn>
                <a:cxn ang="0">
                  <a:pos x="0" y="1500"/>
                </a:cxn>
                <a:cxn ang="0">
                  <a:pos x="984" y="0"/>
                </a:cxn>
              </a:cxnLst>
              <a:rect l="0" t="0" r="r" b="b"/>
              <a:pathLst>
                <a:path w="985" h="1501">
                  <a:moveTo>
                    <a:pt x="984" y="0"/>
                  </a:moveTo>
                  <a:lnTo>
                    <a:pt x="984" y="660"/>
                  </a:lnTo>
                  <a:lnTo>
                    <a:pt x="0" y="1500"/>
                  </a:lnTo>
                  <a:lnTo>
                    <a:pt x="984" y="0"/>
                  </a:lnTo>
                </a:path>
              </a:pathLst>
            </a:custGeom>
            <a:gradFill rotWithShape="0">
              <a:gsLst>
                <a:gs pos="0">
                  <a:srgbClr val="C0C0C0">
                    <a:gamma/>
                    <a:shade val="79608"/>
                    <a:invGamma/>
                  </a:srgbClr>
                </a:gs>
                <a:gs pos="100000">
                  <a:srgbClr val="C0C0C0"/>
                </a:gs>
              </a:gsLst>
              <a:lin ang="5400000" scaled="1"/>
            </a:gradFill>
            <a:ln w="12700" cap="rnd" cmpd="sng">
              <a:noFill/>
              <a:prstDash val="solid"/>
              <a:round/>
              <a:headEnd/>
              <a:tailEnd/>
            </a:ln>
            <a:effectLst/>
          </p:spPr>
          <p:txBody>
            <a:bodyPr/>
            <a:lstStyle/>
            <a:p>
              <a:endParaRPr lang="ko-KR" altLang="en-US"/>
            </a:p>
          </p:txBody>
        </p:sp>
        <p:sp>
          <p:nvSpPr>
            <p:cNvPr id="320576" name="Rectangle 64"/>
            <p:cNvSpPr>
              <a:spLocks noChangeArrowheads="1"/>
            </p:cNvSpPr>
            <p:nvPr/>
          </p:nvSpPr>
          <p:spPr bwMode="auto">
            <a:xfrm>
              <a:off x="3542" y="1397"/>
              <a:ext cx="1159" cy="295"/>
            </a:xfrm>
            <a:prstGeom prst="rect">
              <a:avLst/>
            </a:prstGeom>
            <a:gradFill rotWithShape="0">
              <a:gsLst>
                <a:gs pos="0">
                  <a:schemeClr val="accent2">
                    <a:gamma/>
                    <a:tint val="50196"/>
                    <a:invGamma/>
                  </a:schemeClr>
                </a:gs>
                <a:gs pos="100000">
                  <a:schemeClr val="accent2"/>
                </a:gs>
              </a:gsLst>
              <a:lin ang="5400000" scaled="1"/>
            </a:gradFill>
            <a:ln w="12700">
              <a:noFill/>
              <a:miter lim="800000"/>
              <a:headEnd/>
              <a:tailEnd/>
            </a:ln>
            <a:effectLst>
              <a:prstShdw prst="shdw17" dist="17961" dir="2700000">
                <a:schemeClr val="accent2">
                  <a:gamma/>
                  <a:shade val="60000"/>
                  <a:invGamma/>
                </a:schemeClr>
              </a:prstShdw>
            </a:effectLst>
          </p:spPr>
          <p:txBody>
            <a:bodyPr wrap="none" lIns="92075" tIns="46038" rIns="92075" bIns="46038" anchor="ctr"/>
            <a:lstStyle/>
            <a:p>
              <a:pPr algn="ctr" eaLnBrk="0" latinLnBrk="0" hangingPunct="0">
                <a:lnSpc>
                  <a:spcPct val="90000"/>
                </a:lnSpc>
              </a:pPr>
              <a:r>
                <a:rPr lang="en-US" altLang="ko-KR" sz="1600" b="1">
                  <a:solidFill>
                    <a:srgbClr val="000000"/>
                  </a:solidFill>
                  <a:latin typeface="Arial" charset="0"/>
                  <a:ea typeface="굴림" charset="-127"/>
                </a:rPr>
                <a:t>Learning</a:t>
              </a:r>
            </a:p>
          </p:txBody>
        </p:sp>
      </p:grpSp>
      <p:sp>
        <p:nvSpPr>
          <p:cNvPr id="320577" name="Rectangle 65"/>
          <p:cNvSpPr>
            <a:spLocks noChangeArrowheads="1"/>
          </p:cNvSpPr>
          <p:nvPr/>
        </p:nvSpPr>
        <p:spPr bwMode="auto">
          <a:xfrm>
            <a:off x="3436938" y="2903538"/>
            <a:ext cx="2317750" cy="422275"/>
          </a:xfrm>
          <a:prstGeom prst="rect">
            <a:avLst/>
          </a:prstGeom>
          <a:gradFill rotWithShape="0">
            <a:gsLst>
              <a:gs pos="0">
                <a:schemeClr val="bg1">
                  <a:gamma/>
                  <a:shade val="86275"/>
                  <a:invGamma/>
                </a:schemeClr>
              </a:gs>
              <a:gs pos="50000">
                <a:schemeClr val="bg1"/>
              </a:gs>
              <a:gs pos="100000">
                <a:schemeClr val="bg1">
                  <a:gamma/>
                  <a:shade val="86275"/>
                  <a:invGamma/>
                </a:schemeClr>
              </a:gs>
            </a:gsLst>
            <a:lin ang="5400000" scaled="1"/>
          </a:gradFill>
          <a:ln w="12700">
            <a:solidFill>
              <a:srgbClr val="000000"/>
            </a:solidFill>
            <a:miter lim="800000"/>
            <a:headEnd/>
            <a:tailEnd/>
          </a:ln>
          <a:effectLst>
            <a:outerShdw dist="89803" dir="2700000" algn="ctr" rotWithShape="0">
              <a:schemeClr val="bg2"/>
            </a:outerShdw>
          </a:effectLst>
        </p:spPr>
        <p:txBody>
          <a:bodyPr wrap="none" lIns="87313" tIns="44450" rIns="87313" bIns="44450" anchor="ctr"/>
          <a:lstStyle/>
          <a:p>
            <a:pPr algn="ctr" defTabSz="825500" eaLnBrk="0" latinLnBrk="0" hangingPunct="0">
              <a:lnSpc>
                <a:spcPct val="90000"/>
              </a:lnSpc>
            </a:pPr>
            <a:r>
              <a:rPr lang="en-US" altLang="ko-KR" b="1">
                <a:solidFill>
                  <a:srgbClr val="000000"/>
                </a:solidFill>
                <a:latin typeface="Arial" charset="0"/>
                <a:ea typeface="굴림" charset="-127"/>
              </a:rPr>
              <a:t>Knowledge Base</a:t>
            </a:r>
          </a:p>
        </p:txBody>
      </p:sp>
    </p:spTree>
    <p:extLst>
      <p:ext uri="{BB962C8B-B14F-4D97-AF65-F5344CB8AC3E}">
        <p14:creationId xmlns:p14="http://schemas.microsoft.com/office/powerpoint/2010/main" val="346052075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슬라이드 번호 개체 틀 4"/>
          <p:cNvSpPr>
            <a:spLocks noGrp="1"/>
          </p:cNvSpPr>
          <p:nvPr>
            <p:ph type="sldNum" sz="quarter" idx="11"/>
          </p:nvPr>
        </p:nvSpPr>
        <p:spPr/>
        <p:txBody>
          <a:bodyPr/>
          <a:lstStyle/>
          <a:p>
            <a:fld id="{7731B380-94CD-4DD4-BDA1-8246A46B02C3}" type="slidenum">
              <a:rPr lang="en-US" altLang="ko-KR"/>
              <a:pPr/>
              <a:t>21</a:t>
            </a:fld>
            <a:endParaRPr lang="en-US" altLang="ko-KR"/>
          </a:p>
        </p:txBody>
      </p:sp>
      <p:sp>
        <p:nvSpPr>
          <p:cNvPr id="321538" name="Rectangle 2"/>
          <p:cNvSpPr>
            <a:spLocks noGrp="1" noChangeArrowheads="1"/>
          </p:cNvSpPr>
          <p:nvPr>
            <p:ph type="title"/>
          </p:nvPr>
        </p:nvSpPr>
        <p:spPr/>
        <p:txBody>
          <a:bodyPr/>
          <a:lstStyle/>
          <a:p>
            <a:r>
              <a:rPr lang="en-US" altLang="ko-KR"/>
              <a:t>Service Scenario</a:t>
            </a:r>
          </a:p>
        </p:txBody>
      </p:sp>
      <p:sp>
        <p:nvSpPr>
          <p:cNvPr id="321573" name="Rectangle 37"/>
          <p:cNvSpPr>
            <a:spLocks noChangeArrowheads="1"/>
          </p:cNvSpPr>
          <p:nvPr/>
        </p:nvSpPr>
        <p:spPr bwMode="auto">
          <a:xfrm>
            <a:off x="6089650" y="1785938"/>
            <a:ext cx="1365250" cy="4032250"/>
          </a:xfrm>
          <a:prstGeom prst="rect">
            <a:avLst/>
          </a:prstGeom>
          <a:solidFill>
            <a:srgbClr val="FFF0C5"/>
          </a:solidFill>
          <a:ln w="12700" algn="ctr">
            <a:noFill/>
            <a:miter lim="800000"/>
            <a:headEnd/>
            <a:tailEnd/>
          </a:ln>
          <a:effectLst>
            <a:outerShdw dist="107763" dir="2700000" algn="ctr" rotWithShape="0">
              <a:schemeClr val="bg2">
                <a:alpha val="50000"/>
              </a:schemeClr>
            </a:outerShdw>
          </a:effectLst>
        </p:spPr>
        <p:txBody>
          <a:bodyPr wrap="none" lIns="90000" tIns="46800" rIns="90000" bIns="46800" anchor="ctr"/>
          <a:lstStyle/>
          <a:p>
            <a:endParaRPr lang="ko-KR" altLang="en-US"/>
          </a:p>
        </p:txBody>
      </p:sp>
      <p:pic>
        <p:nvPicPr>
          <p:cNvPr id="321574" name="Picture 38"/>
          <p:cNvPicPr>
            <a:picLocks noChangeAspect="1" noChangeArrowheads="1"/>
          </p:cNvPicPr>
          <p:nvPr/>
        </p:nvPicPr>
        <p:blipFill>
          <a:blip r:embed="rId2" cstate="print"/>
          <a:srcRect/>
          <a:stretch>
            <a:fillRect/>
          </a:stretch>
        </p:blipFill>
        <p:spPr bwMode="auto">
          <a:xfrm>
            <a:off x="7670800" y="2314575"/>
            <a:ext cx="1262063" cy="3333750"/>
          </a:xfrm>
          <a:prstGeom prst="rect">
            <a:avLst/>
          </a:prstGeom>
          <a:noFill/>
          <a:ln w="12700" algn="ctr">
            <a:noFill/>
            <a:miter lim="800000"/>
            <a:headEnd/>
            <a:tailEnd/>
          </a:ln>
          <a:effectLst/>
        </p:spPr>
      </p:pic>
      <p:sp>
        <p:nvSpPr>
          <p:cNvPr id="321575" name="Rectangle 39"/>
          <p:cNvSpPr>
            <a:spLocks noChangeArrowheads="1"/>
          </p:cNvSpPr>
          <p:nvPr/>
        </p:nvSpPr>
        <p:spPr bwMode="auto">
          <a:xfrm>
            <a:off x="325438" y="1751013"/>
            <a:ext cx="3924300" cy="4065587"/>
          </a:xfrm>
          <a:prstGeom prst="rect">
            <a:avLst/>
          </a:prstGeom>
          <a:solidFill>
            <a:srgbClr val="E5FFFF"/>
          </a:solidFill>
          <a:ln w="12700" algn="ctr">
            <a:noFill/>
            <a:miter lim="800000"/>
            <a:headEnd/>
            <a:tailEnd/>
          </a:ln>
          <a:effectLst>
            <a:outerShdw dist="107763" dir="2700000" algn="ctr" rotWithShape="0">
              <a:schemeClr val="bg2">
                <a:alpha val="50000"/>
              </a:schemeClr>
            </a:outerShdw>
          </a:effectLst>
        </p:spPr>
        <p:txBody>
          <a:bodyPr wrap="none" lIns="90000" tIns="46800" rIns="90000" bIns="46800" anchor="ctr"/>
          <a:lstStyle/>
          <a:p>
            <a:endParaRPr lang="ko-KR" altLang="en-US"/>
          </a:p>
        </p:txBody>
      </p:sp>
      <p:graphicFrame>
        <p:nvGraphicFramePr>
          <p:cNvPr id="321576" name="Group 40"/>
          <p:cNvGraphicFramePr>
            <a:graphicFrameLocks noGrp="1"/>
          </p:cNvGraphicFramePr>
          <p:nvPr/>
        </p:nvGraphicFramePr>
        <p:xfrm>
          <a:off x="1216025" y="2143125"/>
          <a:ext cx="2949575" cy="3311526"/>
        </p:xfrm>
        <a:graphic>
          <a:graphicData uri="http://schemas.openxmlformats.org/drawingml/2006/table">
            <a:tbl>
              <a:tblPr/>
              <a:tblGrid>
                <a:gridCol w="2949575"/>
              </a:tblGrid>
              <a:tr h="958850">
                <a:tc>
                  <a:txBody>
                    <a:bodyPr/>
                    <a:lstStyle/>
                    <a:p>
                      <a:pPr marL="0" marR="0" lvl="0" indent="0" algn="l" defTabSz="914400" rtl="0" eaLnBrk="1" fontAlgn="base" latinLnBrk="1" hangingPunct="1">
                        <a:lnSpc>
                          <a:spcPct val="100000"/>
                        </a:lnSpc>
                        <a:spcBef>
                          <a:spcPct val="20000"/>
                        </a:spcBef>
                        <a:spcAft>
                          <a:spcPct val="0"/>
                        </a:spcAft>
                        <a:buClr>
                          <a:srgbClr val="000000"/>
                        </a:buClr>
                        <a:buSzTx/>
                        <a:buFont typeface="Wingdings" pitchFamily="2" charset="2"/>
                        <a:buNone/>
                        <a:tabLst/>
                      </a:pPr>
                      <a:r>
                        <a:rPr kumimoji="1" lang="en-US" altLang="ko-KR" sz="1100" b="1" i="0" u="none" strike="noStrike" cap="none" normalizeH="0" baseline="0" smtClean="0">
                          <a:ln>
                            <a:noFill/>
                          </a:ln>
                          <a:solidFill>
                            <a:schemeClr val="tx1"/>
                          </a:solidFill>
                          <a:effectLst/>
                          <a:latin typeface="Arial" charset="0"/>
                          <a:ea typeface="HY헤드라인M" pitchFamily="18" charset="-127"/>
                        </a:rPr>
                        <a:t>Value-added</a:t>
                      </a:r>
                    </a:p>
                    <a:p>
                      <a:pPr marL="0" marR="0" lvl="0" indent="0" algn="l" defTabSz="914400" rtl="0" eaLnBrk="1" fontAlgn="base" latinLnBrk="1" hangingPunct="1">
                        <a:lnSpc>
                          <a:spcPct val="100000"/>
                        </a:lnSpc>
                        <a:spcBef>
                          <a:spcPct val="20000"/>
                        </a:spcBef>
                        <a:spcAft>
                          <a:spcPct val="0"/>
                        </a:spcAft>
                        <a:buClr>
                          <a:srgbClr val="000000"/>
                        </a:buClr>
                        <a:buSzTx/>
                        <a:buFont typeface="Wingdings" pitchFamily="2" charset="2"/>
                        <a:buNone/>
                        <a:tabLst/>
                      </a:pPr>
                      <a:r>
                        <a:rPr kumimoji="1" lang="en-US" altLang="ko-KR" sz="1100" b="1" i="0" u="none" strike="noStrike" cap="none" normalizeH="0" baseline="0" smtClean="0">
                          <a:ln>
                            <a:noFill/>
                          </a:ln>
                          <a:solidFill>
                            <a:schemeClr val="tx1"/>
                          </a:solidFill>
                          <a:effectLst/>
                          <a:latin typeface="Arial" charset="0"/>
                          <a:ea typeface="HY헤드라인M" pitchFamily="18" charset="-127"/>
                        </a:rPr>
                        <a:t>service layer</a:t>
                      </a:r>
                    </a:p>
                  </a:txBody>
                  <a:tcPr marL="90000" marR="90000" marT="46800" marB="46800" horzOverflow="overflow">
                    <a:lnL cap="flat">
                      <a:noFill/>
                    </a:lnL>
                    <a:lnR cap="flat">
                      <a:noFill/>
                    </a:lnR>
                    <a:lnT cap="flat">
                      <a:noFill/>
                    </a:lnT>
                    <a:lnB w="12700" cap="flat" cmpd="sng" algn="ctr">
                      <a:solidFill>
                        <a:schemeClr val="bg2"/>
                      </a:solidFill>
                      <a:prstDash val="solid"/>
                      <a:round/>
                      <a:headEnd type="none" w="med" len="med"/>
                      <a:tailEnd type="none" w="med" len="med"/>
                    </a:lnB>
                    <a:lnTlToBr>
                      <a:noFill/>
                    </a:lnTlToBr>
                    <a:lnBlToTr>
                      <a:noFill/>
                    </a:lnBlToTr>
                    <a:solidFill>
                      <a:srgbClr val="CCF1FC"/>
                    </a:solidFill>
                  </a:tcPr>
                </a:tc>
              </a:tr>
              <a:tr h="1335088">
                <a:tc>
                  <a:txBody>
                    <a:bodyPr/>
                    <a:lstStyle/>
                    <a:p>
                      <a:pPr marL="0" marR="0" lvl="0" indent="0" algn="l" defTabSz="914400" rtl="0" eaLnBrk="1" fontAlgn="base" latinLnBrk="1" hangingPunct="1">
                        <a:lnSpc>
                          <a:spcPct val="100000"/>
                        </a:lnSpc>
                        <a:spcBef>
                          <a:spcPct val="20000"/>
                        </a:spcBef>
                        <a:spcAft>
                          <a:spcPct val="0"/>
                        </a:spcAft>
                        <a:buClr>
                          <a:srgbClr val="000000"/>
                        </a:buClr>
                        <a:buSzTx/>
                        <a:buFont typeface="Wingdings" pitchFamily="2" charset="2"/>
                        <a:buNone/>
                        <a:tabLst/>
                      </a:pPr>
                      <a:r>
                        <a:rPr kumimoji="1" lang="en-US" altLang="ko-KR" sz="1100" b="1" i="0" u="none" strike="noStrike" cap="none" normalizeH="0" baseline="0" smtClean="0">
                          <a:ln>
                            <a:noFill/>
                          </a:ln>
                          <a:solidFill>
                            <a:schemeClr val="tx1"/>
                          </a:solidFill>
                          <a:effectLst/>
                          <a:latin typeface="Arial" charset="0"/>
                          <a:ea typeface="HY헤드라인M" pitchFamily="18" charset="-127"/>
                        </a:rPr>
                        <a:t>Knowledge</a:t>
                      </a:r>
                    </a:p>
                    <a:p>
                      <a:pPr marL="0" marR="0" lvl="0" indent="0" algn="l" defTabSz="914400" rtl="0" eaLnBrk="1" fontAlgn="base" latinLnBrk="1" hangingPunct="1">
                        <a:lnSpc>
                          <a:spcPct val="100000"/>
                        </a:lnSpc>
                        <a:spcBef>
                          <a:spcPct val="20000"/>
                        </a:spcBef>
                        <a:spcAft>
                          <a:spcPct val="0"/>
                        </a:spcAft>
                        <a:buClr>
                          <a:srgbClr val="000000"/>
                        </a:buClr>
                        <a:buSzTx/>
                        <a:buFont typeface="Wingdings" pitchFamily="2" charset="2"/>
                        <a:buNone/>
                        <a:tabLst/>
                      </a:pPr>
                      <a:r>
                        <a:rPr kumimoji="1" lang="en-US" altLang="ko-KR" sz="1100" b="1" i="0" u="none" strike="noStrike" cap="none" normalizeH="0" baseline="0" smtClean="0">
                          <a:ln>
                            <a:noFill/>
                          </a:ln>
                          <a:solidFill>
                            <a:schemeClr val="tx1"/>
                          </a:solidFill>
                          <a:effectLst/>
                          <a:latin typeface="Arial" charset="0"/>
                          <a:ea typeface="HY헤드라인M" pitchFamily="18" charset="-127"/>
                        </a:rPr>
                        <a:t>layer</a:t>
                      </a:r>
                    </a:p>
                  </a:txBody>
                  <a:tcPr marL="90000" marR="90000" marT="46800" marB="46800" horzOverflow="overflow">
                    <a:lnL cap="flat">
                      <a:noFill/>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1FC"/>
                    </a:solidFill>
                  </a:tcPr>
                </a:tc>
              </a:tr>
              <a:tr h="1017588">
                <a:tc>
                  <a:txBody>
                    <a:bodyPr/>
                    <a:lstStyle/>
                    <a:p>
                      <a:pPr marL="0" marR="0" lvl="0" indent="0" algn="l" defTabSz="914400" rtl="0" eaLnBrk="1" fontAlgn="base" latinLnBrk="1" hangingPunct="1">
                        <a:lnSpc>
                          <a:spcPct val="100000"/>
                        </a:lnSpc>
                        <a:spcBef>
                          <a:spcPct val="20000"/>
                        </a:spcBef>
                        <a:spcAft>
                          <a:spcPct val="0"/>
                        </a:spcAft>
                        <a:buClr>
                          <a:srgbClr val="000000"/>
                        </a:buClr>
                        <a:buSzTx/>
                        <a:buFont typeface="Wingdings" pitchFamily="2" charset="2"/>
                        <a:buNone/>
                        <a:tabLst/>
                      </a:pPr>
                      <a:r>
                        <a:rPr kumimoji="1" lang="en-US" altLang="ko-KR" sz="1100" b="1" i="0" u="none" strike="noStrike" cap="none" normalizeH="0" baseline="0" smtClean="0">
                          <a:ln>
                            <a:noFill/>
                          </a:ln>
                          <a:solidFill>
                            <a:schemeClr val="tx1"/>
                          </a:solidFill>
                          <a:effectLst/>
                          <a:latin typeface="Arial" charset="0"/>
                          <a:ea typeface="HY헤드라인M" pitchFamily="18" charset="-127"/>
                        </a:rPr>
                        <a:t>Component</a:t>
                      </a:r>
                    </a:p>
                    <a:p>
                      <a:pPr marL="0" marR="0" lvl="0" indent="0" algn="l" defTabSz="914400" rtl="0" eaLnBrk="1" fontAlgn="base" latinLnBrk="1" hangingPunct="1">
                        <a:lnSpc>
                          <a:spcPct val="100000"/>
                        </a:lnSpc>
                        <a:spcBef>
                          <a:spcPct val="20000"/>
                        </a:spcBef>
                        <a:spcAft>
                          <a:spcPct val="0"/>
                        </a:spcAft>
                        <a:buClr>
                          <a:srgbClr val="000000"/>
                        </a:buClr>
                        <a:buSzTx/>
                        <a:buFont typeface="Wingdings" pitchFamily="2" charset="2"/>
                        <a:buNone/>
                        <a:tabLst/>
                      </a:pPr>
                      <a:r>
                        <a:rPr kumimoji="1" lang="en-US" altLang="ko-KR" sz="1100" b="1" i="0" u="none" strike="noStrike" cap="none" normalizeH="0" baseline="0" smtClean="0">
                          <a:ln>
                            <a:noFill/>
                          </a:ln>
                          <a:solidFill>
                            <a:schemeClr val="tx1"/>
                          </a:solidFill>
                          <a:effectLst/>
                          <a:latin typeface="Arial" charset="0"/>
                          <a:ea typeface="HY헤드라인M" pitchFamily="18" charset="-127"/>
                        </a:rPr>
                        <a:t>service</a:t>
                      </a:r>
                    </a:p>
                    <a:p>
                      <a:pPr marL="0" marR="0" lvl="0" indent="0" algn="l" defTabSz="914400" rtl="0" eaLnBrk="1" fontAlgn="base" latinLnBrk="1" hangingPunct="1">
                        <a:lnSpc>
                          <a:spcPct val="100000"/>
                        </a:lnSpc>
                        <a:spcBef>
                          <a:spcPct val="20000"/>
                        </a:spcBef>
                        <a:spcAft>
                          <a:spcPct val="0"/>
                        </a:spcAft>
                        <a:buClr>
                          <a:srgbClr val="000000"/>
                        </a:buClr>
                        <a:buSzTx/>
                        <a:buFont typeface="Wingdings" pitchFamily="2" charset="2"/>
                        <a:buNone/>
                        <a:tabLst/>
                      </a:pPr>
                      <a:r>
                        <a:rPr kumimoji="1" lang="en-US" altLang="ko-KR" sz="1100" b="1" i="0" u="none" strike="noStrike" cap="none" normalizeH="0" baseline="0" smtClean="0">
                          <a:ln>
                            <a:noFill/>
                          </a:ln>
                          <a:solidFill>
                            <a:schemeClr val="tx1"/>
                          </a:solidFill>
                          <a:effectLst/>
                          <a:latin typeface="Arial" charset="0"/>
                          <a:ea typeface="HY헤드라인M" pitchFamily="18" charset="-127"/>
                        </a:rPr>
                        <a:t>layer</a:t>
                      </a:r>
                    </a:p>
                  </a:txBody>
                  <a:tcPr marL="90000" marR="90000" marT="46800" marB="46800" horzOverflow="overflow">
                    <a:lnL cap="flat">
                      <a:noFill/>
                    </a:lnL>
                    <a:lnR cap="flat">
                      <a:noFill/>
                    </a:lnR>
                    <a:lnT w="12700" cap="flat" cmpd="sng" algn="ctr">
                      <a:solidFill>
                        <a:schemeClr val="bg2"/>
                      </a:solidFill>
                      <a:prstDash val="solid"/>
                      <a:round/>
                      <a:headEnd type="none" w="med" len="med"/>
                      <a:tailEnd type="none" w="med" len="med"/>
                    </a:lnT>
                    <a:lnB cap="flat">
                      <a:noFill/>
                    </a:lnB>
                    <a:lnTlToBr>
                      <a:noFill/>
                    </a:lnTlToBr>
                    <a:lnBlToTr>
                      <a:noFill/>
                    </a:lnBlToTr>
                    <a:solidFill>
                      <a:srgbClr val="CCF1FC"/>
                    </a:solidFill>
                  </a:tcPr>
                </a:tc>
              </a:tr>
            </a:tbl>
          </a:graphicData>
        </a:graphic>
      </p:graphicFrame>
      <p:sp>
        <p:nvSpPr>
          <p:cNvPr id="3128" name="Rectangle 483"/>
          <p:cNvSpPr>
            <a:spLocks noChangeArrowheads="1"/>
          </p:cNvSpPr>
          <p:nvPr/>
        </p:nvSpPr>
        <p:spPr bwMode="auto">
          <a:xfrm>
            <a:off x="2239963" y="4546600"/>
            <a:ext cx="1828800" cy="369888"/>
          </a:xfrm>
          <a:prstGeom prst="rect">
            <a:avLst/>
          </a:prstGeom>
          <a:solidFill>
            <a:srgbClr val="99CCFF"/>
          </a:solidFill>
          <a:ln w="19050" algn="ctr">
            <a:solidFill>
              <a:srgbClr val="99CCFF"/>
            </a:solidFill>
            <a:miter lim="800000"/>
            <a:headEnd/>
            <a:tailEnd/>
          </a:ln>
        </p:spPr>
        <p:txBody>
          <a:bodyPr wrap="none" anchor="ctr"/>
          <a:lstStyle/>
          <a:p>
            <a:pPr algn="ctr">
              <a:lnSpc>
                <a:spcPct val="80000"/>
              </a:lnSpc>
            </a:pPr>
            <a:r>
              <a:rPr lang="en-US" altLang="ko-KR" sz="1000" b="1">
                <a:latin typeface="Arial" charset="0"/>
              </a:rPr>
              <a:t>Distributed Communication</a:t>
            </a:r>
          </a:p>
          <a:p>
            <a:pPr algn="ctr">
              <a:lnSpc>
                <a:spcPct val="80000"/>
              </a:lnSpc>
            </a:pPr>
            <a:r>
              <a:rPr lang="en-US" altLang="ko-KR" sz="1000" b="1">
                <a:latin typeface="Arial" charset="0"/>
              </a:rPr>
              <a:t>Sphere Management</a:t>
            </a:r>
          </a:p>
        </p:txBody>
      </p:sp>
      <p:sp>
        <p:nvSpPr>
          <p:cNvPr id="69" name="Rectangle 483"/>
          <p:cNvSpPr>
            <a:spLocks noChangeArrowheads="1"/>
          </p:cNvSpPr>
          <p:nvPr/>
        </p:nvSpPr>
        <p:spPr bwMode="auto">
          <a:xfrm>
            <a:off x="2239963" y="3994150"/>
            <a:ext cx="1828800" cy="336550"/>
          </a:xfrm>
          <a:prstGeom prst="rect">
            <a:avLst/>
          </a:prstGeom>
          <a:solidFill>
            <a:srgbClr val="99CCFF"/>
          </a:solidFill>
          <a:ln w="19050" algn="ctr">
            <a:solidFill>
              <a:srgbClr val="99CCFF"/>
            </a:solidFill>
            <a:miter lim="800000"/>
            <a:headEnd/>
            <a:tailEnd/>
          </a:ln>
        </p:spPr>
        <p:txBody>
          <a:bodyPr wrap="none" anchor="ctr"/>
          <a:lstStyle/>
          <a:p>
            <a:pPr algn="ctr">
              <a:lnSpc>
                <a:spcPct val="80000"/>
              </a:lnSpc>
            </a:pPr>
            <a:r>
              <a:rPr lang="en-US" altLang="ko-KR" sz="1000" b="1">
                <a:latin typeface="Arial" charset="0"/>
              </a:rPr>
              <a:t>Knowledge Discovery</a:t>
            </a:r>
          </a:p>
          <a:p>
            <a:pPr algn="ctr">
              <a:lnSpc>
                <a:spcPct val="80000"/>
              </a:lnSpc>
            </a:pPr>
            <a:r>
              <a:rPr lang="en-US" altLang="ko-KR" sz="1000" b="1">
                <a:latin typeface="Arial" charset="0"/>
              </a:rPr>
              <a:t>and Exchange</a:t>
            </a:r>
          </a:p>
        </p:txBody>
      </p:sp>
      <p:sp>
        <p:nvSpPr>
          <p:cNvPr id="70" name="Rectangle 483"/>
          <p:cNvSpPr>
            <a:spLocks noChangeArrowheads="1"/>
          </p:cNvSpPr>
          <p:nvPr/>
        </p:nvSpPr>
        <p:spPr bwMode="auto">
          <a:xfrm>
            <a:off x="3224213" y="3544888"/>
            <a:ext cx="844550" cy="336550"/>
          </a:xfrm>
          <a:prstGeom prst="rect">
            <a:avLst/>
          </a:prstGeom>
          <a:solidFill>
            <a:srgbClr val="99CCFF"/>
          </a:solidFill>
          <a:ln w="19050" algn="ctr">
            <a:solidFill>
              <a:srgbClr val="99CCFF"/>
            </a:solidFill>
            <a:miter lim="800000"/>
            <a:headEnd/>
            <a:tailEnd/>
          </a:ln>
        </p:spPr>
        <p:txBody>
          <a:bodyPr wrap="none" anchor="ctr"/>
          <a:lstStyle/>
          <a:p>
            <a:pPr algn="ctr">
              <a:lnSpc>
                <a:spcPct val="80000"/>
              </a:lnSpc>
            </a:pPr>
            <a:r>
              <a:rPr lang="en-US" altLang="ko-KR" sz="1000" b="1">
                <a:latin typeface="Arial" charset="0"/>
              </a:rPr>
              <a:t>Personal </a:t>
            </a:r>
          </a:p>
          <a:p>
            <a:pPr algn="ctr">
              <a:lnSpc>
                <a:spcPct val="80000"/>
              </a:lnSpc>
            </a:pPr>
            <a:r>
              <a:rPr lang="en-US" altLang="ko-KR" sz="1000" b="1">
                <a:latin typeface="Arial" charset="0"/>
              </a:rPr>
              <a:t>Information </a:t>
            </a:r>
          </a:p>
        </p:txBody>
      </p:sp>
      <p:sp>
        <p:nvSpPr>
          <p:cNvPr id="71" name="Rectangle 483"/>
          <p:cNvSpPr>
            <a:spLocks noChangeArrowheads="1"/>
          </p:cNvSpPr>
          <p:nvPr/>
        </p:nvSpPr>
        <p:spPr bwMode="auto">
          <a:xfrm>
            <a:off x="2239963" y="3548063"/>
            <a:ext cx="903287" cy="346075"/>
          </a:xfrm>
          <a:prstGeom prst="rect">
            <a:avLst/>
          </a:prstGeom>
          <a:solidFill>
            <a:srgbClr val="99CCFF"/>
          </a:solidFill>
          <a:ln w="19050" algn="ctr">
            <a:solidFill>
              <a:srgbClr val="99CCFF"/>
            </a:solidFill>
            <a:miter lim="800000"/>
            <a:headEnd/>
            <a:tailEnd/>
          </a:ln>
        </p:spPr>
        <p:txBody>
          <a:bodyPr wrap="none" anchor="ctr"/>
          <a:lstStyle/>
          <a:p>
            <a:pPr algn="ctr">
              <a:lnSpc>
                <a:spcPct val="80000"/>
              </a:lnSpc>
            </a:pPr>
            <a:r>
              <a:rPr lang="en-US" altLang="ko-KR" sz="1000" b="1">
                <a:latin typeface="Arial" charset="0"/>
              </a:rPr>
              <a:t>Knowledge </a:t>
            </a:r>
          </a:p>
          <a:p>
            <a:pPr algn="ctr">
              <a:lnSpc>
                <a:spcPct val="80000"/>
              </a:lnSpc>
            </a:pPr>
            <a:r>
              <a:rPr lang="en-US" altLang="ko-KR" sz="1000" b="1">
                <a:latin typeface="Arial" charset="0"/>
              </a:rPr>
              <a:t>Interpretation </a:t>
            </a:r>
          </a:p>
        </p:txBody>
      </p:sp>
      <p:sp>
        <p:nvSpPr>
          <p:cNvPr id="72" name="Rectangle 483"/>
          <p:cNvSpPr>
            <a:spLocks noChangeArrowheads="1"/>
          </p:cNvSpPr>
          <p:nvPr/>
        </p:nvSpPr>
        <p:spPr bwMode="auto">
          <a:xfrm>
            <a:off x="2239963" y="3228975"/>
            <a:ext cx="1828800" cy="211138"/>
          </a:xfrm>
          <a:prstGeom prst="rect">
            <a:avLst/>
          </a:prstGeom>
          <a:solidFill>
            <a:srgbClr val="99CCFF"/>
          </a:solidFill>
          <a:ln w="19050" algn="ctr">
            <a:solidFill>
              <a:srgbClr val="99CCFF"/>
            </a:solidFill>
            <a:miter lim="800000"/>
            <a:headEnd/>
            <a:tailEnd/>
          </a:ln>
        </p:spPr>
        <p:txBody>
          <a:bodyPr wrap="none" anchor="ctr"/>
          <a:lstStyle/>
          <a:p>
            <a:pPr algn="ctr">
              <a:lnSpc>
                <a:spcPct val="80000"/>
              </a:lnSpc>
            </a:pPr>
            <a:r>
              <a:rPr lang="en-US" altLang="ko-KR" sz="1000" b="1">
                <a:latin typeface="Arial" charset="0"/>
              </a:rPr>
              <a:t>Attentive Service</a:t>
            </a:r>
          </a:p>
        </p:txBody>
      </p:sp>
      <p:sp>
        <p:nvSpPr>
          <p:cNvPr id="74" name="Rectangle 483"/>
          <p:cNvSpPr>
            <a:spLocks noChangeArrowheads="1"/>
          </p:cNvSpPr>
          <p:nvPr/>
        </p:nvSpPr>
        <p:spPr bwMode="auto">
          <a:xfrm>
            <a:off x="2239963" y="5003800"/>
            <a:ext cx="1828800" cy="369888"/>
          </a:xfrm>
          <a:prstGeom prst="rect">
            <a:avLst/>
          </a:prstGeom>
          <a:solidFill>
            <a:srgbClr val="99CCFF"/>
          </a:solidFill>
          <a:ln w="19050" algn="ctr">
            <a:solidFill>
              <a:srgbClr val="99CCFF"/>
            </a:solidFill>
            <a:miter lim="800000"/>
            <a:headEnd/>
            <a:tailEnd/>
          </a:ln>
        </p:spPr>
        <p:txBody>
          <a:bodyPr wrap="none" anchor="ctr"/>
          <a:lstStyle/>
          <a:p>
            <a:pPr algn="ctr">
              <a:lnSpc>
                <a:spcPct val="80000"/>
              </a:lnSpc>
            </a:pPr>
            <a:r>
              <a:rPr lang="en-US" altLang="ko-KR" sz="1000" b="1">
                <a:latin typeface="Arial" charset="0"/>
              </a:rPr>
              <a:t>Information and Content</a:t>
            </a:r>
          </a:p>
          <a:p>
            <a:pPr algn="ctr">
              <a:lnSpc>
                <a:spcPct val="80000"/>
              </a:lnSpc>
            </a:pPr>
            <a:r>
              <a:rPr lang="en-US" altLang="ko-KR" sz="900" b="1">
                <a:latin typeface="Arial" charset="0"/>
              </a:rPr>
              <a:t>Delivery and Management</a:t>
            </a:r>
          </a:p>
        </p:txBody>
      </p:sp>
      <p:sp>
        <p:nvSpPr>
          <p:cNvPr id="75" name="Rectangle 483"/>
          <p:cNvSpPr>
            <a:spLocks noChangeArrowheads="1"/>
          </p:cNvSpPr>
          <p:nvPr/>
        </p:nvSpPr>
        <p:spPr bwMode="auto">
          <a:xfrm>
            <a:off x="2239963" y="2663825"/>
            <a:ext cx="1828800" cy="369888"/>
          </a:xfrm>
          <a:prstGeom prst="rect">
            <a:avLst/>
          </a:prstGeom>
          <a:solidFill>
            <a:srgbClr val="99CCFF"/>
          </a:solidFill>
          <a:ln w="19050" algn="ctr">
            <a:solidFill>
              <a:srgbClr val="99CCFF"/>
            </a:solidFill>
            <a:miter lim="800000"/>
            <a:headEnd/>
            <a:tailEnd/>
          </a:ln>
        </p:spPr>
        <p:txBody>
          <a:bodyPr wrap="none" anchor="ctr"/>
          <a:lstStyle/>
          <a:p>
            <a:pPr algn="ctr">
              <a:lnSpc>
                <a:spcPct val="80000"/>
              </a:lnSpc>
            </a:pPr>
            <a:r>
              <a:rPr lang="en-US" altLang="ko-KR" sz="1000" b="1">
                <a:latin typeface="Arial" charset="0"/>
              </a:rPr>
              <a:t>Service Creation and</a:t>
            </a:r>
          </a:p>
          <a:p>
            <a:pPr algn="ctr">
              <a:lnSpc>
                <a:spcPct val="80000"/>
              </a:lnSpc>
            </a:pPr>
            <a:r>
              <a:rPr lang="en-US" altLang="ko-KR" sz="1000" b="1">
                <a:latin typeface="Arial" charset="0"/>
              </a:rPr>
              <a:t>Lifecycle Management</a:t>
            </a:r>
          </a:p>
        </p:txBody>
      </p:sp>
      <p:sp>
        <p:nvSpPr>
          <p:cNvPr id="2" name="Rectangle 483"/>
          <p:cNvSpPr>
            <a:spLocks noChangeArrowheads="1"/>
          </p:cNvSpPr>
          <p:nvPr/>
        </p:nvSpPr>
        <p:spPr bwMode="auto">
          <a:xfrm>
            <a:off x="2239963" y="2220913"/>
            <a:ext cx="914400" cy="336550"/>
          </a:xfrm>
          <a:prstGeom prst="rect">
            <a:avLst/>
          </a:prstGeom>
          <a:solidFill>
            <a:srgbClr val="99CCFF"/>
          </a:solidFill>
          <a:ln w="19050" algn="ctr">
            <a:solidFill>
              <a:srgbClr val="99CCFF"/>
            </a:solidFill>
            <a:miter lim="800000"/>
            <a:headEnd/>
            <a:tailEnd/>
          </a:ln>
        </p:spPr>
        <p:txBody>
          <a:bodyPr wrap="none" anchor="ctr"/>
          <a:lstStyle/>
          <a:p>
            <a:pPr algn="ctr">
              <a:lnSpc>
                <a:spcPct val="80000"/>
              </a:lnSpc>
            </a:pPr>
            <a:r>
              <a:rPr lang="en-US" altLang="ko-KR" sz="1000" b="1">
                <a:latin typeface="Arial" charset="0"/>
              </a:rPr>
              <a:t>Privacy and</a:t>
            </a:r>
          </a:p>
          <a:p>
            <a:pPr algn="ctr">
              <a:lnSpc>
                <a:spcPct val="80000"/>
              </a:lnSpc>
            </a:pPr>
            <a:r>
              <a:rPr lang="en-US" altLang="ko-KR" sz="1000" b="1">
                <a:latin typeface="Arial" charset="0"/>
              </a:rPr>
              <a:t> Trust</a:t>
            </a:r>
          </a:p>
        </p:txBody>
      </p:sp>
      <p:sp>
        <p:nvSpPr>
          <p:cNvPr id="3" name="Rectangle 483"/>
          <p:cNvSpPr>
            <a:spLocks noChangeArrowheads="1"/>
          </p:cNvSpPr>
          <p:nvPr/>
        </p:nvSpPr>
        <p:spPr bwMode="auto">
          <a:xfrm>
            <a:off x="3224213" y="2220913"/>
            <a:ext cx="844550" cy="344487"/>
          </a:xfrm>
          <a:prstGeom prst="rect">
            <a:avLst/>
          </a:prstGeom>
          <a:solidFill>
            <a:srgbClr val="99CCFF"/>
          </a:solidFill>
          <a:ln w="19050" algn="ctr">
            <a:solidFill>
              <a:srgbClr val="99CCFF"/>
            </a:solidFill>
            <a:miter lim="800000"/>
            <a:headEnd/>
            <a:tailEnd/>
          </a:ln>
        </p:spPr>
        <p:txBody>
          <a:bodyPr wrap="none" anchor="ctr"/>
          <a:lstStyle/>
          <a:p>
            <a:pPr algn="ctr">
              <a:lnSpc>
                <a:spcPct val="80000"/>
              </a:lnSpc>
            </a:pPr>
            <a:r>
              <a:rPr lang="en-US" altLang="ko-KR" sz="1000" b="1">
                <a:latin typeface="Arial" charset="0"/>
              </a:rPr>
              <a:t>Group </a:t>
            </a:r>
          </a:p>
          <a:p>
            <a:pPr algn="ctr">
              <a:lnSpc>
                <a:spcPct val="80000"/>
              </a:lnSpc>
            </a:pPr>
            <a:r>
              <a:rPr lang="en-US" altLang="ko-KR" sz="1000" b="1">
                <a:latin typeface="Arial" charset="0"/>
              </a:rPr>
              <a:t>Awareness </a:t>
            </a:r>
          </a:p>
        </p:txBody>
      </p:sp>
      <p:sp>
        <p:nvSpPr>
          <p:cNvPr id="321599" name="Rectangle 63"/>
          <p:cNvSpPr>
            <a:spLocks noChangeArrowheads="1"/>
          </p:cNvSpPr>
          <p:nvPr/>
        </p:nvSpPr>
        <p:spPr bwMode="auto">
          <a:xfrm>
            <a:off x="323850" y="1341438"/>
            <a:ext cx="3892550" cy="304800"/>
          </a:xfrm>
          <a:prstGeom prst="rect">
            <a:avLst/>
          </a:prstGeom>
          <a:solidFill>
            <a:srgbClr val="E5FFFF"/>
          </a:solidFill>
          <a:ln w="12700" algn="ctr">
            <a:noFill/>
            <a:miter lim="800000"/>
            <a:headEnd/>
            <a:tailEnd/>
          </a:ln>
          <a:effectLst>
            <a:outerShdw dist="107763" dir="2700000" algn="ctr" rotWithShape="0">
              <a:schemeClr val="bg2">
                <a:alpha val="50000"/>
              </a:schemeClr>
            </a:outerShdw>
          </a:effectLst>
        </p:spPr>
        <p:txBody>
          <a:bodyPr lIns="90000" tIns="46800" rIns="90000" bIns="46800">
            <a:spAutoFit/>
          </a:bodyPr>
          <a:lstStyle/>
          <a:p>
            <a:pPr algn="ctr"/>
            <a:r>
              <a:rPr lang="en-US" altLang="ko-KR" sz="1400" b="1">
                <a:solidFill>
                  <a:srgbClr val="000066"/>
                </a:solidFill>
                <a:latin typeface="Arial" charset="0"/>
              </a:rPr>
              <a:t>Service Enablers</a:t>
            </a:r>
          </a:p>
        </p:txBody>
      </p:sp>
      <p:sp>
        <p:nvSpPr>
          <p:cNvPr id="321600" name="AutoShape 64"/>
          <p:cNvSpPr>
            <a:spLocks noChangeArrowheads="1"/>
          </p:cNvSpPr>
          <p:nvPr/>
        </p:nvSpPr>
        <p:spPr bwMode="auto">
          <a:xfrm>
            <a:off x="390525" y="3538538"/>
            <a:ext cx="685800" cy="703262"/>
          </a:xfrm>
          <a:prstGeom prst="can">
            <a:avLst>
              <a:gd name="adj" fmla="val 25637"/>
            </a:avLst>
          </a:prstGeom>
          <a:gradFill rotWithShape="1">
            <a:gsLst>
              <a:gs pos="0">
                <a:srgbClr val="E5FFFF">
                  <a:gamma/>
                  <a:shade val="46275"/>
                  <a:invGamma/>
                </a:srgbClr>
              </a:gs>
              <a:gs pos="50000">
                <a:srgbClr val="E5FFFF"/>
              </a:gs>
              <a:gs pos="100000">
                <a:srgbClr val="E5FFFF">
                  <a:gamma/>
                  <a:shade val="46275"/>
                  <a:invGamma/>
                </a:srgbClr>
              </a:gs>
            </a:gsLst>
            <a:lin ang="0" scaled="1"/>
          </a:gradFill>
          <a:ln w="12700">
            <a:solidFill>
              <a:srgbClr val="4D4D4D"/>
            </a:solidFill>
            <a:round/>
            <a:headEnd/>
            <a:tailEnd/>
          </a:ln>
          <a:effectLst/>
        </p:spPr>
        <p:txBody>
          <a:bodyPr wrap="none" lIns="90000" tIns="46800" rIns="90000" bIns="46800" anchor="ctr"/>
          <a:lstStyle/>
          <a:p>
            <a:pPr algn="ctr"/>
            <a:r>
              <a:rPr lang="en-US" altLang="ko-KR" sz="1000" b="1">
                <a:latin typeface="Arial" charset="0"/>
                <a:ea typeface="HY중고딕" pitchFamily="18" charset="-127"/>
              </a:rPr>
              <a:t>Knowledge</a:t>
            </a:r>
          </a:p>
        </p:txBody>
      </p:sp>
      <p:sp>
        <p:nvSpPr>
          <p:cNvPr id="321601" name="AutoShape 65"/>
          <p:cNvSpPr>
            <a:spLocks noChangeArrowheads="1"/>
          </p:cNvSpPr>
          <p:nvPr/>
        </p:nvSpPr>
        <p:spPr bwMode="auto">
          <a:xfrm>
            <a:off x="390525" y="2378075"/>
            <a:ext cx="685800" cy="703263"/>
          </a:xfrm>
          <a:prstGeom prst="can">
            <a:avLst>
              <a:gd name="adj" fmla="val 25637"/>
            </a:avLst>
          </a:prstGeom>
          <a:gradFill rotWithShape="1">
            <a:gsLst>
              <a:gs pos="0">
                <a:srgbClr val="E5FFFF">
                  <a:gamma/>
                  <a:shade val="46275"/>
                  <a:invGamma/>
                </a:srgbClr>
              </a:gs>
              <a:gs pos="50000">
                <a:srgbClr val="E5FFFF"/>
              </a:gs>
              <a:gs pos="100000">
                <a:srgbClr val="E5FFFF">
                  <a:gamma/>
                  <a:shade val="46275"/>
                  <a:invGamma/>
                </a:srgbClr>
              </a:gs>
            </a:gsLst>
            <a:lin ang="0" scaled="1"/>
          </a:gradFill>
          <a:ln w="12700">
            <a:solidFill>
              <a:srgbClr val="4D4D4D"/>
            </a:solidFill>
            <a:round/>
            <a:headEnd/>
            <a:tailEnd/>
          </a:ln>
          <a:effectLst/>
        </p:spPr>
        <p:txBody>
          <a:bodyPr wrap="none" lIns="90000" tIns="46800" rIns="90000" bIns="46800" anchor="ctr"/>
          <a:lstStyle/>
          <a:p>
            <a:pPr algn="ctr"/>
            <a:r>
              <a:rPr lang="en-US" altLang="ko-KR" sz="1000" b="1">
                <a:latin typeface="Arial" charset="0"/>
                <a:ea typeface="HY중고딕" pitchFamily="18" charset="-127"/>
              </a:rPr>
              <a:t>Policy</a:t>
            </a:r>
          </a:p>
        </p:txBody>
      </p:sp>
      <p:sp>
        <p:nvSpPr>
          <p:cNvPr id="321602" name="AutoShape 66"/>
          <p:cNvSpPr>
            <a:spLocks noChangeArrowheads="1"/>
          </p:cNvSpPr>
          <p:nvPr/>
        </p:nvSpPr>
        <p:spPr bwMode="auto">
          <a:xfrm>
            <a:off x="390525" y="4630738"/>
            <a:ext cx="685800" cy="703262"/>
          </a:xfrm>
          <a:prstGeom prst="can">
            <a:avLst>
              <a:gd name="adj" fmla="val 25637"/>
            </a:avLst>
          </a:prstGeom>
          <a:gradFill rotWithShape="1">
            <a:gsLst>
              <a:gs pos="0">
                <a:srgbClr val="E5FFFF">
                  <a:gamma/>
                  <a:shade val="46275"/>
                  <a:invGamma/>
                </a:srgbClr>
              </a:gs>
              <a:gs pos="50000">
                <a:srgbClr val="E5FFFF"/>
              </a:gs>
              <a:gs pos="100000">
                <a:srgbClr val="E5FFFF">
                  <a:gamma/>
                  <a:shade val="46275"/>
                  <a:invGamma/>
                </a:srgbClr>
              </a:gs>
            </a:gsLst>
            <a:lin ang="0" scaled="1"/>
          </a:gradFill>
          <a:ln w="12700">
            <a:solidFill>
              <a:srgbClr val="4D4D4D"/>
            </a:solidFill>
            <a:round/>
            <a:headEnd/>
            <a:tailEnd/>
          </a:ln>
          <a:effectLst/>
        </p:spPr>
        <p:txBody>
          <a:bodyPr wrap="none" lIns="90000" tIns="46800" rIns="90000" bIns="46800" anchor="ctr"/>
          <a:lstStyle/>
          <a:p>
            <a:pPr algn="ctr"/>
            <a:r>
              <a:rPr lang="en-US" altLang="ko-KR" sz="1000" b="1">
                <a:latin typeface="Arial" charset="0"/>
                <a:ea typeface="HY중고딕" pitchFamily="18" charset="-127"/>
              </a:rPr>
              <a:t>User </a:t>
            </a:r>
          </a:p>
          <a:p>
            <a:pPr algn="ctr"/>
            <a:r>
              <a:rPr lang="en-US" altLang="ko-KR" sz="1000" b="1">
                <a:latin typeface="Arial" charset="0"/>
                <a:ea typeface="HY중고딕" pitchFamily="18" charset="-127"/>
              </a:rPr>
              <a:t>Profile</a:t>
            </a:r>
          </a:p>
        </p:txBody>
      </p:sp>
      <p:sp>
        <p:nvSpPr>
          <p:cNvPr id="321603" name="Line 67"/>
          <p:cNvSpPr>
            <a:spLocks noChangeShapeType="1"/>
          </p:cNvSpPr>
          <p:nvPr/>
        </p:nvSpPr>
        <p:spPr bwMode="auto">
          <a:xfrm>
            <a:off x="1076325" y="2654300"/>
            <a:ext cx="131763" cy="1020763"/>
          </a:xfrm>
          <a:prstGeom prst="line">
            <a:avLst/>
          </a:prstGeom>
          <a:noFill/>
          <a:ln w="12700">
            <a:solidFill>
              <a:srgbClr val="4D4D4D"/>
            </a:solidFill>
            <a:round/>
            <a:headEnd/>
            <a:tailEnd/>
          </a:ln>
          <a:effectLst/>
        </p:spPr>
        <p:txBody>
          <a:bodyPr wrap="none" lIns="90000" tIns="46800" rIns="90000" bIns="46800" anchor="ctr"/>
          <a:lstStyle/>
          <a:p>
            <a:endParaRPr lang="ko-KR" altLang="en-US"/>
          </a:p>
        </p:txBody>
      </p:sp>
      <p:sp>
        <p:nvSpPr>
          <p:cNvPr id="321604" name="Line 68"/>
          <p:cNvSpPr>
            <a:spLocks noChangeShapeType="1"/>
          </p:cNvSpPr>
          <p:nvPr/>
        </p:nvSpPr>
        <p:spPr bwMode="auto">
          <a:xfrm>
            <a:off x="1076325" y="3851275"/>
            <a:ext cx="131763" cy="0"/>
          </a:xfrm>
          <a:prstGeom prst="line">
            <a:avLst/>
          </a:prstGeom>
          <a:noFill/>
          <a:ln w="12700">
            <a:solidFill>
              <a:srgbClr val="4D4D4D"/>
            </a:solidFill>
            <a:round/>
            <a:headEnd/>
            <a:tailEnd/>
          </a:ln>
          <a:effectLst/>
        </p:spPr>
        <p:txBody>
          <a:bodyPr wrap="none" lIns="90000" tIns="46800" rIns="90000" bIns="46800" anchor="ctr"/>
          <a:lstStyle/>
          <a:p>
            <a:endParaRPr lang="ko-KR" altLang="en-US"/>
          </a:p>
        </p:txBody>
      </p:sp>
      <p:sp>
        <p:nvSpPr>
          <p:cNvPr id="321605" name="Line 69"/>
          <p:cNvSpPr>
            <a:spLocks noChangeShapeType="1"/>
          </p:cNvSpPr>
          <p:nvPr/>
        </p:nvSpPr>
        <p:spPr bwMode="auto">
          <a:xfrm flipV="1">
            <a:off x="1076325" y="3956050"/>
            <a:ext cx="131763" cy="1020763"/>
          </a:xfrm>
          <a:prstGeom prst="line">
            <a:avLst/>
          </a:prstGeom>
          <a:noFill/>
          <a:ln w="12700">
            <a:solidFill>
              <a:srgbClr val="4D4D4D"/>
            </a:solidFill>
            <a:round/>
            <a:headEnd/>
            <a:tailEnd/>
          </a:ln>
          <a:effectLst/>
        </p:spPr>
        <p:txBody>
          <a:bodyPr wrap="none" lIns="90000" tIns="46800" rIns="90000" bIns="46800" anchor="ctr"/>
          <a:lstStyle/>
          <a:p>
            <a:endParaRPr lang="ko-KR" altLang="en-US"/>
          </a:p>
        </p:txBody>
      </p:sp>
      <p:sp>
        <p:nvSpPr>
          <p:cNvPr id="321606" name="AutoShape 70"/>
          <p:cNvSpPr>
            <a:spLocks noChangeArrowheads="1"/>
          </p:cNvSpPr>
          <p:nvPr/>
        </p:nvSpPr>
        <p:spPr bwMode="auto">
          <a:xfrm>
            <a:off x="4576763" y="5842000"/>
            <a:ext cx="1944687" cy="415925"/>
          </a:xfrm>
          <a:prstGeom prst="can">
            <a:avLst>
              <a:gd name="adj" fmla="val 25000"/>
            </a:avLst>
          </a:prstGeom>
          <a:noFill/>
          <a:ln w="12700">
            <a:noFill/>
            <a:round/>
            <a:headEnd/>
            <a:tailEnd/>
          </a:ln>
          <a:effectLst/>
        </p:spPr>
        <p:txBody>
          <a:bodyPr wrap="none" lIns="90000" tIns="46800" rIns="90000" bIns="46800" anchor="ctr"/>
          <a:lstStyle/>
          <a:p>
            <a:pPr algn="ctr"/>
            <a:r>
              <a:rPr lang="en-US" altLang="ko-KR" sz="1200" b="1">
                <a:latin typeface="Arial" charset="0"/>
                <a:ea typeface="굴림체" pitchFamily="49" charset="-127"/>
              </a:rPr>
              <a:t>Service Usage Behaviors</a:t>
            </a:r>
          </a:p>
        </p:txBody>
      </p:sp>
      <p:sp>
        <p:nvSpPr>
          <p:cNvPr id="321607" name="Rectangle 71"/>
          <p:cNvSpPr>
            <a:spLocks noChangeArrowheads="1"/>
          </p:cNvSpPr>
          <p:nvPr/>
        </p:nvSpPr>
        <p:spPr bwMode="auto">
          <a:xfrm>
            <a:off x="4505325" y="1773238"/>
            <a:ext cx="1250950" cy="4032250"/>
          </a:xfrm>
          <a:prstGeom prst="rect">
            <a:avLst/>
          </a:prstGeom>
          <a:solidFill>
            <a:srgbClr val="FFFF99"/>
          </a:solidFill>
          <a:ln w="12700" algn="ctr">
            <a:noFill/>
            <a:miter lim="800000"/>
            <a:headEnd/>
            <a:tailEnd/>
          </a:ln>
          <a:effectLst>
            <a:outerShdw dist="107763" dir="2700000" algn="ctr" rotWithShape="0">
              <a:schemeClr val="bg2">
                <a:alpha val="50000"/>
              </a:schemeClr>
            </a:outerShdw>
          </a:effectLst>
        </p:spPr>
        <p:txBody>
          <a:bodyPr wrap="none" lIns="90000" tIns="46800" rIns="90000" bIns="46800" anchor="ctr"/>
          <a:lstStyle/>
          <a:p>
            <a:endParaRPr lang="ko-KR" altLang="en-US"/>
          </a:p>
        </p:txBody>
      </p:sp>
      <p:sp>
        <p:nvSpPr>
          <p:cNvPr id="321608" name="Rectangle 72"/>
          <p:cNvSpPr>
            <a:spLocks noChangeArrowheads="1"/>
          </p:cNvSpPr>
          <p:nvPr/>
        </p:nvSpPr>
        <p:spPr bwMode="auto">
          <a:xfrm>
            <a:off x="4468813" y="1341438"/>
            <a:ext cx="1250950" cy="304800"/>
          </a:xfrm>
          <a:prstGeom prst="rect">
            <a:avLst/>
          </a:prstGeom>
          <a:solidFill>
            <a:srgbClr val="FFFF99"/>
          </a:solidFill>
          <a:ln w="12700" algn="ctr">
            <a:noFill/>
            <a:miter lim="800000"/>
            <a:headEnd/>
            <a:tailEnd/>
          </a:ln>
          <a:effectLst>
            <a:outerShdw dist="107763" dir="2700000" algn="ctr" rotWithShape="0">
              <a:schemeClr val="bg2">
                <a:alpha val="50000"/>
              </a:schemeClr>
            </a:outerShdw>
          </a:effectLst>
        </p:spPr>
        <p:txBody>
          <a:bodyPr lIns="90000" tIns="46800" rIns="90000" bIns="46800">
            <a:spAutoFit/>
          </a:bodyPr>
          <a:lstStyle/>
          <a:p>
            <a:pPr algn="ctr"/>
            <a:r>
              <a:rPr lang="en-US" altLang="ko-KR" sz="1400" b="1">
                <a:solidFill>
                  <a:srgbClr val="000066"/>
                </a:solidFill>
                <a:latin typeface="Arial" charset="0"/>
                <a:ea typeface="굴림체" pitchFamily="49" charset="-127"/>
              </a:rPr>
              <a:t>Situation</a:t>
            </a:r>
          </a:p>
        </p:txBody>
      </p:sp>
      <p:sp>
        <p:nvSpPr>
          <p:cNvPr id="321609" name="Oval 73"/>
          <p:cNvSpPr>
            <a:spLocks noChangeArrowheads="1"/>
          </p:cNvSpPr>
          <p:nvPr/>
        </p:nvSpPr>
        <p:spPr bwMode="auto">
          <a:xfrm>
            <a:off x="4622800" y="4167188"/>
            <a:ext cx="930275" cy="527050"/>
          </a:xfrm>
          <a:prstGeom prst="ellipse">
            <a:avLst/>
          </a:prstGeom>
          <a:noFill/>
          <a:ln w="12700" algn="ctr">
            <a:noFill/>
            <a:round/>
            <a:headEnd/>
            <a:tailEnd/>
          </a:ln>
          <a:effectLst/>
        </p:spPr>
        <p:txBody>
          <a:bodyPr wrap="none" lIns="90000" tIns="46800" rIns="90000" bIns="46800" anchor="ctr"/>
          <a:lstStyle/>
          <a:p>
            <a:pPr algn="ctr">
              <a:lnSpc>
                <a:spcPct val="50000"/>
              </a:lnSpc>
            </a:pPr>
            <a:r>
              <a:rPr lang="en-US" altLang="ko-KR" sz="4000" b="1">
                <a:solidFill>
                  <a:schemeClr val="accent2"/>
                </a:solidFill>
                <a:latin typeface="굴림체" pitchFamily="49" charset="-127"/>
                <a:ea typeface="굴림체" pitchFamily="49" charset="-127"/>
              </a:rPr>
              <a:t>.</a:t>
            </a:r>
          </a:p>
          <a:p>
            <a:pPr algn="ctr">
              <a:lnSpc>
                <a:spcPct val="50000"/>
              </a:lnSpc>
            </a:pPr>
            <a:r>
              <a:rPr lang="en-US" altLang="ko-KR" sz="4000" b="1">
                <a:solidFill>
                  <a:schemeClr val="accent2"/>
                </a:solidFill>
                <a:latin typeface="굴림체" pitchFamily="49" charset="-127"/>
                <a:ea typeface="굴림체" pitchFamily="49" charset="-127"/>
              </a:rPr>
              <a:t>.</a:t>
            </a:r>
          </a:p>
          <a:p>
            <a:pPr algn="ctr">
              <a:lnSpc>
                <a:spcPct val="50000"/>
              </a:lnSpc>
            </a:pPr>
            <a:r>
              <a:rPr lang="en-US" altLang="ko-KR" sz="4000" b="1">
                <a:solidFill>
                  <a:schemeClr val="accent2"/>
                </a:solidFill>
                <a:latin typeface="굴림체" pitchFamily="49" charset="-127"/>
                <a:ea typeface="굴림체" pitchFamily="49" charset="-127"/>
              </a:rPr>
              <a:t>.</a:t>
            </a:r>
          </a:p>
        </p:txBody>
      </p:sp>
      <p:sp>
        <p:nvSpPr>
          <p:cNvPr id="321611" name="Rectangle 75"/>
          <p:cNvSpPr>
            <a:spLocks noChangeArrowheads="1"/>
          </p:cNvSpPr>
          <p:nvPr/>
        </p:nvSpPr>
        <p:spPr bwMode="auto">
          <a:xfrm>
            <a:off x="6064250" y="1341438"/>
            <a:ext cx="1390650" cy="336550"/>
          </a:xfrm>
          <a:prstGeom prst="rect">
            <a:avLst/>
          </a:prstGeom>
          <a:solidFill>
            <a:srgbClr val="FFF0C5"/>
          </a:solidFill>
          <a:ln w="12700" algn="ctr">
            <a:noFill/>
            <a:miter lim="800000"/>
            <a:headEnd/>
            <a:tailEnd/>
          </a:ln>
          <a:effectLst>
            <a:outerShdw dist="107763" dir="2700000" algn="ctr" rotWithShape="0">
              <a:schemeClr val="bg2">
                <a:alpha val="50000"/>
              </a:schemeClr>
            </a:outerShdw>
          </a:effectLst>
        </p:spPr>
        <p:txBody>
          <a:bodyPr lIns="90000" tIns="46800" rIns="90000" bIns="46800">
            <a:spAutoFit/>
          </a:bodyPr>
          <a:lstStyle/>
          <a:p>
            <a:pPr algn="ctr"/>
            <a:endParaRPr lang="ko-KR" altLang="ko-KR" sz="1600">
              <a:solidFill>
                <a:srgbClr val="000066"/>
              </a:solidFill>
              <a:latin typeface="굴림체" pitchFamily="49" charset="-127"/>
              <a:ea typeface="굴림체" pitchFamily="49" charset="-127"/>
            </a:endParaRPr>
          </a:p>
        </p:txBody>
      </p:sp>
      <p:sp>
        <p:nvSpPr>
          <p:cNvPr id="321612" name="Rectangle 76"/>
          <p:cNvSpPr>
            <a:spLocks noChangeArrowheads="1"/>
          </p:cNvSpPr>
          <p:nvPr/>
        </p:nvSpPr>
        <p:spPr bwMode="auto">
          <a:xfrm>
            <a:off x="5800725" y="1373188"/>
            <a:ext cx="1955800" cy="304800"/>
          </a:xfrm>
          <a:prstGeom prst="rect">
            <a:avLst/>
          </a:prstGeom>
          <a:noFill/>
          <a:ln w="12700" algn="ctr">
            <a:noFill/>
            <a:miter lim="800000"/>
            <a:headEnd/>
            <a:tailEnd/>
          </a:ln>
          <a:effectLst/>
        </p:spPr>
        <p:txBody>
          <a:bodyPr wrap="none" lIns="90000" tIns="46800" rIns="90000" bIns="46800">
            <a:spAutoFit/>
          </a:bodyPr>
          <a:lstStyle/>
          <a:p>
            <a:pPr algn="ctr"/>
            <a:r>
              <a:rPr lang="en-US" altLang="ko-KR" sz="1400" b="1">
                <a:solidFill>
                  <a:srgbClr val="000066"/>
                </a:solidFill>
                <a:latin typeface="Arial" charset="0"/>
                <a:ea typeface="굴림체" pitchFamily="49" charset="-127"/>
              </a:rPr>
              <a:t>Personalized Service</a:t>
            </a:r>
          </a:p>
        </p:txBody>
      </p:sp>
      <p:cxnSp>
        <p:nvCxnSpPr>
          <p:cNvPr id="321613" name="AutoShape 77"/>
          <p:cNvCxnSpPr>
            <a:cxnSpLocks noChangeShapeType="1"/>
          </p:cNvCxnSpPr>
          <p:nvPr/>
        </p:nvCxnSpPr>
        <p:spPr bwMode="auto">
          <a:xfrm flipH="1">
            <a:off x="4137025" y="3581400"/>
            <a:ext cx="433388" cy="73025"/>
          </a:xfrm>
          <a:prstGeom prst="straightConnector1">
            <a:avLst/>
          </a:prstGeom>
          <a:noFill/>
          <a:ln w="12700">
            <a:solidFill>
              <a:schemeClr val="bg2"/>
            </a:solidFill>
            <a:round/>
            <a:headEnd/>
            <a:tailEnd/>
          </a:ln>
          <a:effectLst/>
        </p:spPr>
      </p:cxnSp>
      <p:cxnSp>
        <p:nvCxnSpPr>
          <p:cNvPr id="321614" name="AutoShape 78"/>
          <p:cNvCxnSpPr>
            <a:cxnSpLocks noChangeShapeType="1"/>
          </p:cNvCxnSpPr>
          <p:nvPr/>
        </p:nvCxnSpPr>
        <p:spPr bwMode="auto">
          <a:xfrm flipH="1">
            <a:off x="4144963" y="2298700"/>
            <a:ext cx="611187" cy="1335088"/>
          </a:xfrm>
          <a:prstGeom prst="straightConnector1">
            <a:avLst/>
          </a:prstGeom>
          <a:noFill/>
          <a:ln w="12700">
            <a:solidFill>
              <a:schemeClr val="bg2"/>
            </a:solidFill>
            <a:round/>
            <a:headEnd/>
            <a:tailEnd/>
          </a:ln>
          <a:effectLst/>
        </p:spPr>
      </p:cxnSp>
      <p:cxnSp>
        <p:nvCxnSpPr>
          <p:cNvPr id="321615" name="AutoShape 79"/>
          <p:cNvCxnSpPr>
            <a:cxnSpLocks noChangeShapeType="1"/>
          </p:cNvCxnSpPr>
          <p:nvPr/>
        </p:nvCxnSpPr>
        <p:spPr bwMode="auto">
          <a:xfrm flipH="1" flipV="1">
            <a:off x="4140200" y="3644900"/>
            <a:ext cx="587375" cy="1574800"/>
          </a:xfrm>
          <a:prstGeom prst="straightConnector1">
            <a:avLst/>
          </a:prstGeom>
          <a:noFill/>
          <a:ln w="12700">
            <a:solidFill>
              <a:schemeClr val="bg2"/>
            </a:solidFill>
            <a:round/>
            <a:headEnd/>
            <a:tailEnd/>
          </a:ln>
          <a:effectLst/>
        </p:spPr>
      </p:cxnSp>
      <p:cxnSp>
        <p:nvCxnSpPr>
          <p:cNvPr id="321617" name="AutoShape 81"/>
          <p:cNvCxnSpPr>
            <a:cxnSpLocks noChangeShapeType="1"/>
          </p:cNvCxnSpPr>
          <p:nvPr/>
        </p:nvCxnSpPr>
        <p:spPr bwMode="auto">
          <a:xfrm flipV="1">
            <a:off x="5551488" y="2259013"/>
            <a:ext cx="803275" cy="39687"/>
          </a:xfrm>
          <a:prstGeom prst="straightConnector1">
            <a:avLst/>
          </a:prstGeom>
          <a:noFill/>
          <a:ln w="12700">
            <a:solidFill>
              <a:schemeClr val="bg2"/>
            </a:solidFill>
            <a:round/>
            <a:headEnd/>
            <a:tailEnd/>
          </a:ln>
          <a:effectLst/>
        </p:spPr>
      </p:cxnSp>
      <p:cxnSp>
        <p:nvCxnSpPr>
          <p:cNvPr id="321618" name="AutoShape 82"/>
          <p:cNvCxnSpPr>
            <a:cxnSpLocks noChangeShapeType="1"/>
          </p:cNvCxnSpPr>
          <p:nvPr/>
        </p:nvCxnSpPr>
        <p:spPr bwMode="auto">
          <a:xfrm>
            <a:off x="5441950" y="5368925"/>
            <a:ext cx="1089025" cy="50800"/>
          </a:xfrm>
          <a:prstGeom prst="straightConnector1">
            <a:avLst/>
          </a:prstGeom>
          <a:noFill/>
          <a:ln w="12700">
            <a:solidFill>
              <a:schemeClr val="bg2"/>
            </a:solidFill>
            <a:round/>
            <a:headEnd/>
            <a:tailEnd/>
          </a:ln>
          <a:effectLst/>
        </p:spPr>
      </p:cxnSp>
      <p:sp>
        <p:nvSpPr>
          <p:cNvPr id="321619" name="AutoShape 83"/>
          <p:cNvSpPr>
            <a:spLocks noChangeArrowheads="1"/>
          </p:cNvSpPr>
          <p:nvPr/>
        </p:nvSpPr>
        <p:spPr bwMode="auto">
          <a:xfrm>
            <a:off x="7756525" y="2597150"/>
            <a:ext cx="1130300" cy="1849438"/>
          </a:xfrm>
          <a:prstGeom prst="roundRect">
            <a:avLst>
              <a:gd name="adj" fmla="val 16667"/>
            </a:avLst>
          </a:prstGeom>
          <a:noFill/>
          <a:ln w="12700" algn="ctr">
            <a:noFill/>
            <a:round/>
            <a:headEnd/>
            <a:tailEnd/>
          </a:ln>
          <a:effectLst/>
        </p:spPr>
        <p:txBody>
          <a:bodyPr lIns="36000" tIns="46800" rIns="32400" bIns="46800">
            <a:spAutoFit/>
          </a:bodyPr>
          <a:lstStyle/>
          <a:p>
            <a:pPr marL="87313" indent="-87313" algn="ctr">
              <a:spcBef>
                <a:spcPct val="50000"/>
              </a:spcBef>
            </a:pPr>
            <a:r>
              <a:rPr lang="ko-KR" altLang="en-US" sz="800" b="1">
                <a:solidFill>
                  <a:srgbClr val="CCFFFF"/>
                </a:solidFill>
                <a:latin typeface="굴림체" pitchFamily="49" charset="-127"/>
                <a:ea typeface="굴림체" pitchFamily="49" charset="-127"/>
              </a:rPr>
              <a:t>응급상황 발생</a:t>
            </a:r>
          </a:p>
          <a:p>
            <a:pPr marL="87313" indent="-87313">
              <a:spcBef>
                <a:spcPct val="50000"/>
              </a:spcBef>
            </a:pPr>
            <a:r>
              <a:rPr lang="en-US" altLang="ko-KR" sz="800" b="1">
                <a:solidFill>
                  <a:srgbClr val="CCFFFF"/>
                </a:solidFill>
                <a:latin typeface="굴림체" pitchFamily="49" charset="-127"/>
                <a:ea typeface="굴림체" pitchFamily="49" charset="-127"/>
              </a:rPr>
              <a:t>※ </a:t>
            </a:r>
            <a:r>
              <a:rPr lang="ko-KR" altLang="en-US" sz="800" b="1">
                <a:solidFill>
                  <a:srgbClr val="CCFFFF"/>
                </a:solidFill>
                <a:latin typeface="굴림체" pitchFamily="49" charset="-127"/>
                <a:ea typeface="굴림체" pitchFamily="49" charset="-127"/>
              </a:rPr>
              <a:t>앰뷸런스 </a:t>
            </a:r>
            <a:r>
              <a:rPr lang="en-US" altLang="ko-KR" sz="800" b="1">
                <a:solidFill>
                  <a:srgbClr val="CCFFFF"/>
                </a:solidFill>
                <a:latin typeface="굴림체" pitchFamily="49" charset="-127"/>
                <a:ea typeface="굴림체" pitchFamily="49" charset="-127"/>
              </a:rPr>
              <a:t>5</a:t>
            </a:r>
            <a:r>
              <a:rPr lang="ko-KR" altLang="en-US" sz="800" b="1">
                <a:solidFill>
                  <a:srgbClr val="CCFFFF"/>
                </a:solidFill>
                <a:latin typeface="굴림체" pitchFamily="49" charset="-127"/>
                <a:ea typeface="굴림체" pitchFamily="49" charset="-127"/>
              </a:rPr>
              <a:t>분내 도착</a:t>
            </a:r>
          </a:p>
          <a:p>
            <a:pPr marL="87313" indent="-87313">
              <a:spcBef>
                <a:spcPct val="50000"/>
              </a:spcBef>
            </a:pPr>
            <a:r>
              <a:rPr lang="en-US" altLang="ko-KR" sz="800" b="1">
                <a:solidFill>
                  <a:srgbClr val="CCFFFF"/>
                </a:solidFill>
                <a:latin typeface="Arial" charset="0"/>
                <a:ea typeface="돋움체" pitchFamily="49" charset="-127"/>
              </a:rPr>
              <a:t>※</a:t>
            </a:r>
            <a:r>
              <a:rPr lang="en-US" altLang="ko-KR" sz="800" b="1">
                <a:latin typeface="Arial" charset="0"/>
                <a:ea typeface="돋움체" pitchFamily="49" charset="-127"/>
              </a:rPr>
              <a:t> </a:t>
            </a:r>
            <a:r>
              <a:rPr lang="ko-KR" altLang="en-US" sz="800" b="1">
                <a:solidFill>
                  <a:srgbClr val="CCFFFF"/>
                </a:solidFill>
                <a:latin typeface="굴림체" pitchFamily="49" charset="-127"/>
                <a:ea typeface="굴림체" pitchFamily="49" charset="-127"/>
              </a:rPr>
              <a:t>견인차 </a:t>
            </a:r>
            <a:r>
              <a:rPr lang="en-US" altLang="ko-KR" sz="800" b="1">
                <a:solidFill>
                  <a:srgbClr val="CCFFFF"/>
                </a:solidFill>
                <a:latin typeface="굴림체" pitchFamily="49" charset="-127"/>
                <a:ea typeface="굴림체" pitchFamily="49" charset="-127"/>
              </a:rPr>
              <a:t>10</a:t>
            </a:r>
            <a:r>
              <a:rPr lang="ko-KR" altLang="en-US" sz="800" b="1">
                <a:solidFill>
                  <a:srgbClr val="CCFFFF"/>
                </a:solidFill>
                <a:latin typeface="굴림체" pitchFamily="49" charset="-127"/>
                <a:ea typeface="굴림체" pitchFamily="49" charset="-127"/>
              </a:rPr>
              <a:t>분 내 도착</a:t>
            </a:r>
          </a:p>
          <a:p>
            <a:pPr marL="87313" indent="-87313">
              <a:spcBef>
                <a:spcPct val="50000"/>
              </a:spcBef>
            </a:pPr>
            <a:r>
              <a:rPr lang="en-US" altLang="ko-KR" sz="800" b="1">
                <a:solidFill>
                  <a:srgbClr val="CCFFFF"/>
                </a:solidFill>
                <a:latin typeface="Arial" charset="0"/>
                <a:ea typeface="돋움체" pitchFamily="49" charset="-127"/>
              </a:rPr>
              <a:t>※</a:t>
            </a:r>
            <a:r>
              <a:rPr lang="en-US" altLang="ko-KR" sz="800" b="1">
                <a:latin typeface="Arial" charset="0"/>
                <a:ea typeface="돋움체" pitchFamily="49" charset="-127"/>
              </a:rPr>
              <a:t> </a:t>
            </a:r>
            <a:r>
              <a:rPr lang="ko-KR" altLang="en-US" sz="800" b="1">
                <a:solidFill>
                  <a:srgbClr val="CCFFFF"/>
                </a:solidFill>
                <a:latin typeface="굴림체" pitchFamily="49" charset="-127"/>
                <a:ea typeface="굴림체" pitchFamily="49" charset="-127"/>
              </a:rPr>
              <a:t>경찰 </a:t>
            </a:r>
            <a:r>
              <a:rPr lang="en-US" altLang="ko-KR" sz="800" b="1">
                <a:solidFill>
                  <a:srgbClr val="CCFFFF"/>
                </a:solidFill>
                <a:latin typeface="굴림체" pitchFamily="49" charset="-127"/>
                <a:ea typeface="굴림체" pitchFamily="49" charset="-127"/>
              </a:rPr>
              <a:t>10</a:t>
            </a:r>
            <a:r>
              <a:rPr lang="ko-KR" altLang="en-US" sz="800" b="1">
                <a:solidFill>
                  <a:srgbClr val="CCFFFF"/>
                </a:solidFill>
                <a:latin typeface="굴림체" pitchFamily="49" charset="-127"/>
                <a:ea typeface="굴림체" pitchFamily="49" charset="-127"/>
              </a:rPr>
              <a:t>분내 도착</a:t>
            </a:r>
          </a:p>
          <a:p>
            <a:pPr marL="87313" indent="-87313">
              <a:spcBef>
                <a:spcPct val="50000"/>
              </a:spcBef>
            </a:pPr>
            <a:r>
              <a:rPr lang="en-US" altLang="ko-KR" sz="800" b="1">
                <a:solidFill>
                  <a:srgbClr val="CCFFFF"/>
                </a:solidFill>
                <a:latin typeface="Arial" charset="0"/>
                <a:ea typeface="돋움체" pitchFamily="49" charset="-127"/>
              </a:rPr>
              <a:t>※</a:t>
            </a:r>
            <a:r>
              <a:rPr lang="en-US" altLang="ko-KR" sz="800" b="1">
                <a:latin typeface="Arial" charset="0"/>
                <a:ea typeface="돋움체" pitchFamily="49" charset="-127"/>
              </a:rPr>
              <a:t> </a:t>
            </a:r>
            <a:r>
              <a:rPr lang="ko-KR" altLang="en-US" sz="800" b="1">
                <a:solidFill>
                  <a:srgbClr val="CCFFFF"/>
                </a:solidFill>
                <a:latin typeface="굴림체" pitchFamily="49" charset="-127"/>
                <a:ea typeface="굴림체" pitchFamily="49" charset="-127"/>
              </a:rPr>
              <a:t>스케줄 자동 조정</a:t>
            </a:r>
          </a:p>
          <a:p>
            <a:pPr marL="87313" indent="-87313">
              <a:spcBef>
                <a:spcPct val="50000"/>
              </a:spcBef>
            </a:pPr>
            <a:r>
              <a:rPr lang="en-US" altLang="ko-KR" sz="800" b="1">
                <a:solidFill>
                  <a:srgbClr val="CCFFFF"/>
                </a:solidFill>
                <a:latin typeface="Arial" charset="0"/>
                <a:ea typeface="돋움체" pitchFamily="49" charset="-127"/>
              </a:rPr>
              <a:t>※</a:t>
            </a:r>
            <a:r>
              <a:rPr lang="en-US" altLang="ko-KR" sz="800" b="1">
                <a:latin typeface="Arial" charset="0"/>
                <a:ea typeface="돋움체" pitchFamily="49" charset="-127"/>
              </a:rPr>
              <a:t> </a:t>
            </a:r>
            <a:r>
              <a:rPr lang="ko-KR" altLang="en-US" sz="800" b="1">
                <a:solidFill>
                  <a:srgbClr val="CCFFFF"/>
                </a:solidFill>
                <a:latin typeface="굴림체" pitchFamily="49" charset="-127"/>
                <a:ea typeface="굴림체" pitchFamily="49" charset="-127"/>
              </a:rPr>
              <a:t>보험회사와 통화 하시겠습니까</a:t>
            </a:r>
            <a:r>
              <a:rPr lang="en-US" altLang="ko-KR" sz="800" b="1">
                <a:solidFill>
                  <a:srgbClr val="CCFFFF"/>
                </a:solidFill>
                <a:latin typeface="굴림체" pitchFamily="49" charset="-127"/>
                <a:ea typeface="굴림체" pitchFamily="49" charset="-127"/>
              </a:rPr>
              <a:t>? (</a:t>
            </a:r>
            <a:r>
              <a:rPr lang="ko-KR" altLang="en-US" sz="800" b="1">
                <a:solidFill>
                  <a:srgbClr val="CCFFFF"/>
                </a:solidFill>
                <a:latin typeface="굴림체" pitchFamily="49" charset="-127"/>
                <a:ea typeface="굴림체" pitchFamily="49" charset="-127"/>
              </a:rPr>
              <a:t>무응답의 경우 </a:t>
            </a:r>
            <a:r>
              <a:rPr lang="en-US" altLang="ko-KR" sz="800" b="1">
                <a:solidFill>
                  <a:srgbClr val="CCFFFF"/>
                </a:solidFill>
                <a:latin typeface="굴림체" pitchFamily="49" charset="-127"/>
                <a:ea typeface="굴림체" pitchFamily="49" charset="-127"/>
              </a:rPr>
              <a:t>10</a:t>
            </a:r>
            <a:r>
              <a:rPr lang="ko-KR" altLang="en-US" sz="800" b="1">
                <a:solidFill>
                  <a:srgbClr val="CCFFFF"/>
                </a:solidFill>
                <a:latin typeface="굴림체" pitchFamily="49" charset="-127"/>
                <a:ea typeface="굴림체" pitchFamily="49" charset="-127"/>
              </a:rPr>
              <a:t>분 후 담당자 출발</a:t>
            </a:r>
            <a:r>
              <a:rPr lang="en-US" altLang="ko-KR" sz="800" b="1">
                <a:solidFill>
                  <a:srgbClr val="CCFFFF"/>
                </a:solidFill>
                <a:latin typeface="굴림체" pitchFamily="49" charset="-127"/>
                <a:ea typeface="굴림체" pitchFamily="49" charset="-127"/>
              </a:rPr>
              <a:t>)</a:t>
            </a:r>
          </a:p>
        </p:txBody>
      </p:sp>
      <p:sp>
        <p:nvSpPr>
          <p:cNvPr id="321620" name="Rectangle 84"/>
          <p:cNvSpPr>
            <a:spLocks noChangeArrowheads="1"/>
          </p:cNvSpPr>
          <p:nvPr/>
        </p:nvSpPr>
        <p:spPr bwMode="auto">
          <a:xfrm>
            <a:off x="7672388" y="1341438"/>
            <a:ext cx="1152525" cy="336550"/>
          </a:xfrm>
          <a:prstGeom prst="rect">
            <a:avLst/>
          </a:prstGeom>
          <a:solidFill>
            <a:srgbClr val="EAEAEA"/>
          </a:solidFill>
          <a:ln w="12700" algn="ctr">
            <a:noFill/>
            <a:miter lim="800000"/>
            <a:headEnd/>
            <a:tailEnd/>
          </a:ln>
          <a:effectLst>
            <a:outerShdw dist="107763" dir="2700000" algn="ctr" rotWithShape="0">
              <a:schemeClr val="bg2">
                <a:alpha val="50000"/>
              </a:schemeClr>
            </a:outerShdw>
          </a:effectLst>
        </p:spPr>
        <p:txBody>
          <a:bodyPr lIns="90000" tIns="46800" rIns="90000" bIns="46800">
            <a:spAutoFit/>
          </a:bodyPr>
          <a:lstStyle/>
          <a:p>
            <a:pPr algn="ctr"/>
            <a:endParaRPr lang="ko-KR" altLang="ko-KR" sz="1600">
              <a:solidFill>
                <a:srgbClr val="000066"/>
              </a:solidFill>
              <a:latin typeface="굴림체" pitchFamily="49" charset="-127"/>
              <a:ea typeface="굴림체" pitchFamily="49" charset="-127"/>
            </a:endParaRPr>
          </a:p>
        </p:txBody>
      </p:sp>
      <p:sp>
        <p:nvSpPr>
          <p:cNvPr id="321621" name="Rectangle 85"/>
          <p:cNvSpPr>
            <a:spLocks noChangeArrowheads="1"/>
          </p:cNvSpPr>
          <p:nvPr/>
        </p:nvSpPr>
        <p:spPr bwMode="auto">
          <a:xfrm>
            <a:off x="7812088" y="1373188"/>
            <a:ext cx="920750" cy="304800"/>
          </a:xfrm>
          <a:prstGeom prst="rect">
            <a:avLst/>
          </a:prstGeom>
          <a:noFill/>
          <a:ln w="12700" algn="ctr">
            <a:noFill/>
            <a:miter lim="800000"/>
            <a:headEnd/>
            <a:tailEnd/>
          </a:ln>
          <a:effectLst/>
        </p:spPr>
        <p:txBody>
          <a:bodyPr wrap="none" lIns="90000" tIns="46800" rIns="90000" bIns="46800">
            <a:spAutoFit/>
          </a:bodyPr>
          <a:lstStyle/>
          <a:p>
            <a:pPr algn="ctr"/>
            <a:r>
              <a:rPr lang="en-US" altLang="ko-KR" sz="1400" b="1">
                <a:solidFill>
                  <a:srgbClr val="000066"/>
                </a:solidFill>
                <a:latin typeface="Arial" charset="0"/>
                <a:ea typeface="굴림체" pitchFamily="49" charset="-127"/>
              </a:rPr>
              <a:t>Terminal</a:t>
            </a:r>
          </a:p>
        </p:txBody>
      </p:sp>
      <p:pic>
        <p:nvPicPr>
          <p:cNvPr id="321622" name="Picture 86" descr="MCj02808580000[1]"/>
          <p:cNvPicPr>
            <a:picLocks noChangeAspect="1" noChangeArrowheads="1"/>
          </p:cNvPicPr>
          <p:nvPr/>
        </p:nvPicPr>
        <p:blipFill>
          <a:blip r:embed="rId3" cstate="print"/>
          <a:srcRect/>
          <a:stretch>
            <a:fillRect/>
          </a:stretch>
        </p:blipFill>
        <p:spPr bwMode="auto">
          <a:xfrm>
            <a:off x="4941888" y="4883150"/>
            <a:ext cx="500062" cy="971550"/>
          </a:xfrm>
          <a:prstGeom prst="rect">
            <a:avLst/>
          </a:prstGeom>
          <a:noFill/>
        </p:spPr>
      </p:pic>
      <p:pic>
        <p:nvPicPr>
          <p:cNvPr id="321623" name="Picture 87" descr="MCFD01559_0000[1]"/>
          <p:cNvPicPr>
            <a:picLocks noChangeAspect="1" noChangeArrowheads="1"/>
          </p:cNvPicPr>
          <p:nvPr/>
        </p:nvPicPr>
        <p:blipFill>
          <a:blip r:embed="rId4" cstate="print"/>
          <a:srcRect/>
          <a:stretch>
            <a:fillRect/>
          </a:stretch>
        </p:blipFill>
        <p:spPr bwMode="auto">
          <a:xfrm>
            <a:off x="4756150" y="2025650"/>
            <a:ext cx="795338" cy="544513"/>
          </a:xfrm>
          <a:prstGeom prst="rect">
            <a:avLst/>
          </a:prstGeom>
          <a:noFill/>
        </p:spPr>
      </p:pic>
      <p:pic>
        <p:nvPicPr>
          <p:cNvPr id="321624" name="Picture 88" descr="MCj02809800000[1]"/>
          <p:cNvPicPr>
            <a:picLocks noChangeAspect="1" noChangeArrowheads="1"/>
          </p:cNvPicPr>
          <p:nvPr/>
        </p:nvPicPr>
        <p:blipFill>
          <a:blip r:embed="rId5" cstate="print"/>
          <a:srcRect/>
          <a:stretch>
            <a:fillRect/>
          </a:stretch>
        </p:blipFill>
        <p:spPr bwMode="auto">
          <a:xfrm>
            <a:off x="6354763" y="1846263"/>
            <a:ext cx="827087" cy="823912"/>
          </a:xfrm>
          <a:prstGeom prst="rect">
            <a:avLst/>
          </a:prstGeom>
          <a:noFill/>
        </p:spPr>
      </p:pic>
      <p:pic>
        <p:nvPicPr>
          <p:cNvPr id="321625" name="Picture 89" descr="MCj02340720000[1]"/>
          <p:cNvPicPr>
            <a:picLocks noChangeAspect="1" noChangeArrowheads="1"/>
          </p:cNvPicPr>
          <p:nvPr/>
        </p:nvPicPr>
        <p:blipFill>
          <a:blip r:embed="rId6" cstate="print"/>
          <a:srcRect/>
          <a:stretch>
            <a:fillRect/>
          </a:stretch>
        </p:blipFill>
        <p:spPr bwMode="auto">
          <a:xfrm>
            <a:off x="6530975" y="5040313"/>
            <a:ext cx="684213" cy="757237"/>
          </a:xfrm>
          <a:prstGeom prst="rect">
            <a:avLst/>
          </a:prstGeom>
          <a:noFill/>
        </p:spPr>
      </p:pic>
      <p:cxnSp>
        <p:nvCxnSpPr>
          <p:cNvPr id="321626" name="AutoShape 90"/>
          <p:cNvCxnSpPr>
            <a:cxnSpLocks noChangeShapeType="1"/>
          </p:cNvCxnSpPr>
          <p:nvPr/>
        </p:nvCxnSpPr>
        <p:spPr bwMode="auto">
          <a:xfrm flipV="1">
            <a:off x="5756275" y="3032125"/>
            <a:ext cx="708025" cy="549275"/>
          </a:xfrm>
          <a:prstGeom prst="straightConnector1">
            <a:avLst/>
          </a:prstGeom>
          <a:noFill/>
          <a:ln w="12700">
            <a:solidFill>
              <a:schemeClr val="bg2"/>
            </a:solidFill>
            <a:round/>
            <a:headEnd/>
            <a:tailEnd/>
          </a:ln>
          <a:effectLst/>
        </p:spPr>
      </p:cxnSp>
      <p:sp>
        <p:nvSpPr>
          <p:cNvPr id="321627" name="Freeform 91"/>
          <p:cNvSpPr>
            <a:spLocks/>
          </p:cNvSpPr>
          <p:nvPr/>
        </p:nvSpPr>
        <p:spPr bwMode="auto">
          <a:xfrm>
            <a:off x="3203575" y="5122863"/>
            <a:ext cx="5221288" cy="1116012"/>
          </a:xfrm>
          <a:custGeom>
            <a:avLst/>
            <a:gdLst/>
            <a:ahLst/>
            <a:cxnLst>
              <a:cxn ang="0">
                <a:pos x="3289" y="0"/>
              </a:cxn>
              <a:cxn ang="0">
                <a:pos x="3289" y="590"/>
              </a:cxn>
              <a:cxn ang="0">
                <a:pos x="0" y="590"/>
              </a:cxn>
              <a:cxn ang="0">
                <a:pos x="0" y="205"/>
              </a:cxn>
            </a:cxnLst>
            <a:rect l="0" t="0" r="r" b="b"/>
            <a:pathLst>
              <a:path w="3289" h="590">
                <a:moveTo>
                  <a:pt x="3289" y="0"/>
                </a:moveTo>
                <a:lnTo>
                  <a:pt x="3289" y="590"/>
                </a:lnTo>
                <a:lnTo>
                  <a:pt x="0" y="590"/>
                </a:lnTo>
                <a:lnTo>
                  <a:pt x="0" y="205"/>
                </a:lnTo>
              </a:path>
            </a:pathLst>
          </a:custGeom>
          <a:noFill/>
          <a:ln w="19050" cap="flat" cmpd="sng">
            <a:solidFill>
              <a:srgbClr val="4D4D4D"/>
            </a:solidFill>
            <a:prstDash val="sysDot"/>
            <a:round/>
            <a:headEnd type="none" w="med" len="med"/>
            <a:tailEnd type="triangle" w="med" len="med"/>
          </a:ln>
          <a:effectLst/>
        </p:spPr>
        <p:txBody>
          <a:bodyPr wrap="none" lIns="90000" tIns="46800" rIns="90000" bIns="46800" anchor="ctr"/>
          <a:lstStyle/>
          <a:p>
            <a:endParaRPr lang="ko-KR" altLang="en-US"/>
          </a:p>
        </p:txBody>
      </p:sp>
      <p:pic>
        <p:nvPicPr>
          <p:cNvPr id="321628" name="Picture 92" descr="am"/>
          <p:cNvPicPr>
            <a:picLocks noChangeAspect="1" noChangeArrowheads="1"/>
          </p:cNvPicPr>
          <p:nvPr/>
        </p:nvPicPr>
        <p:blipFill>
          <a:blip r:embed="rId7" cstate="print"/>
          <a:srcRect/>
          <a:stretch>
            <a:fillRect/>
          </a:stretch>
        </p:blipFill>
        <p:spPr bwMode="auto">
          <a:xfrm>
            <a:off x="6464300" y="2727325"/>
            <a:ext cx="620713" cy="608013"/>
          </a:xfrm>
          <a:prstGeom prst="rect">
            <a:avLst/>
          </a:prstGeom>
          <a:noFill/>
        </p:spPr>
      </p:pic>
      <p:cxnSp>
        <p:nvCxnSpPr>
          <p:cNvPr id="321629" name="AutoShape 93"/>
          <p:cNvCxnSpPr>
            <a:cxnSpLocks noChangeShapeType="1"/>
          </p:cNvCxnSpPr>
          <p:nvPr/>
        </p:nvCxnSpPr>
        <p:spPr bwMode="auto">
          <a:xfrm flipV="1">
            <a:off x="5441950" y="2259013"/>
            <a:ext cx="912813" cy="3109912"/>
          </a:xfrm>
          <a:prstGeom prst="straightConnector1">
            <a:avLst/>
          </a:prstGeom>
          <a:noFill/>
          <a:ln w="12700">
            <a:solidFill>
              <a:schemeClr val="bg2"/>
            </a:solidFill>
            <a:round/>
            <a:headEnd/>
            <a:tailEnd/>
          </a:ln>
          <a:effectLst/>
        </p:spPr>
      </p:cxnSp>
      <p:pic>
        <p:nvPicPr>
          <p:cNvPr id="321631" name="Picture 95" descr="j0290322[1]"/>
          <p:cNvPicPr>
            <a:picLocks noChangeAspect="1" noChangeArrowheads="1"/>
          </p:cNvPicPr>
          <p:nvPr/>
        </p:nvPicPr>
        <p:blipFill>
          <a:blip r:embed="rId8" cstate="print"/>
          <a:srcRect/>
          <a:stretch>
            <a:fillRect/>
          </a:stretch>
        </p:blipFill>
        <p:spPr bwMode="auto">
          <a:xfrm>
            <a:off x="4570413" y="3289300"/>
            <a:ext cx="1185862" cy="582613"/>
          </a:xfrm>
          <a:prstGeom prst="rect">
            <a:avLst/>
          </a:prstGeom>
          <a:noFill/>
        </p:spPr>
      </p:pic>
      <p:pic>
        <p:nvPicPr>
          <p:cNvPr id="321632" name="Picture 96" descr="MCj03378220000[1]"/>
          <p:cNvPicPr>
            <a:picLocks noChangeAspect="1" noChangeArrowheads="1"/>
          </p:cNvPicPr>
          <p:nvPr/>
        </p:nvPicPr>
        <p:blipFill>
          <a:blip r:embed="rId9" cstate="print"/>
          <a:srcRect/>
          <a:stretch>
            <a:fillRect/>
          </a:stretch>
        </p:blipFill>
        <p:spPr bwMode="auto">
          <a:xfrm>
            <a:off x="6472238" y="3436938"/>
            <a:ext cx="612775" cy="690562"/>
          </a:xfrm>
          <a:prstGeom prst="rect">
            <a:avLst/>
          </a:prstGeom>
          <a:noFill/>
        </p:spPr>
      </p:pic>
      <p:pic>
        <p:nvPicPr>
          <p:cNvPr id="321633" name="Picture 97" descr="MCBD07128_0000[1]"/>
          <p:cNvPicPr>
            <a:picLocks noChangeAspect="1" noChangeArrowheads="1"/>
          </p:cNvPicPr>
          <p:nvPr/>
        </p:nvPicPr>
        <p:blipFill>
          <a:blip r:embed="rId10" cstate="print"/>
          <a:srcRect/>
          <a:stretch>
            <a:fillRect/>
          </a:stretch>
        </p:blipFill>
        <p:spPr bwMode="auto">
          <a:xfrm flipH="1">
            <a:off x="6599238" y="4168775"/>
            <a:ext cx="339725" cy="773113"/>
          </a:xfrm>
          <a:prstGeom prst="rect">
            <a:avLst/>
          </a:prstGeom>
          <a:noFill/>
        </p:spPr>
      </p:pic>
      <p:cxnSp>
        <p:nvCxnSpPr>
          <p:cNvPr id="321634" name="AutoShape 98"/>
          <p:cNvCxnSpPr>
            <a:cxnSpLocks noChangeShapeType="1"/>
          </p:cNvCxnSpPr>
          <p:nvPr/>
        </p:nvCxnSpPr>
        <p:spPr bwMode="auto">
          <a:xfrm>
            <a:off x="5756275" y="3581400"/>
            <a:ext cx="715963" cy="201613"/>
          </a:xfrm>
          <a:prstGeom prst="straightConnector1">
            <a:avLst/>
          </a:prstGeom>
          <a:noFill/>
          <a:ln w="12700">
            <a:solidFill>
              <a:schemeClr val="bg2"/>
            </a:solidFill>
            <a:round/>
            <a:headEnd/>
            <a:tailEnd/>
          </a:ln>
          <a:effectLst/>
        </p:spPr>
      </p:cxnSp>
      <p:cxnSp>
        <p:nvCxnSpPr>
          <p:cNvPr id="321635" name="AutoShape 99"/>
          <p:cNvCxnSpPr>
            <a:cxnSpLocks noChangeShapeType="1"/>
          </p:cNvCxnSpPr>
          <p:nvPr/>
        </p:nvCxnSpPr>
        <p:spPr bwMode="auto">
          <a:xfrm>
            <a:off x="5756275" y="3581400"/>
            <a:ext cx="842963" cy="973138"/>
          </a:xfrm>
          <a:prstGeom prst="straightConnector1">
            <a:avLst/>
          </a:prstGeom>
          <a:noFill/>
          <a:ln w="12700">
            <a:solidFill>
              <a:schemeClr val="bg2"/>
            </a:solidFill>
            <a:round/>
            <a:headEnd/>
            <a:tailEnd/>
          </a:ln>
          <a:effectLst/>
        </p:spPr>
      </p:cxnSp>
      <p:cxnSp>
        <p:nvCxnSpPr>
          <p:cNvPr id="321639" name="AutoShape 103"/>
          <p:cNvCxnSpPr>
            <a:cxnSpLocks noChangeShapeType="1"/>
            <a:endCxn id="321619" idx="1"/>
          </p:cNvCxnSpPr>
          <p:nvPr/>
        </p:nvCxnSpPr>
        <p:spPr bwMode="auto">
          <a:xfrm>
            <a:off x="7085013" y="3032125"/>
            <a:ext cx="671512" cy="490538"/>
          </a:xfrm>
          <a:prstGeom prst="straightConnector1">
            <a:avLst/>
          </a:prstGeom>
          <a:noFill/>
          <a:ln w="6350">
            <a:solidFill>
              <a:schemeClr val="bg2"/>
            </a:solidFill>
            <a:round/>
            <a:headEnd/>
            <a:tailEnd type="triangle" w="med" len="med"/>
          </a:ln>
          <a:effectLst/>
        </p:spPr>
      </p:cxnSp>
      <p:cxnSp>
        <p:nvCxnSpPr>
          <p:cNvPr id="321640" name="AutoShape 104"/>
          <p:cNvCxnSpPr>
            <a:cxnSpLocks noChangeShapeType="1"/>
            <a:endCxn id="321619" idx="1"/>
          </p:cNvCxnSpPr>
          <p:nvPr/>
        </p:nvCxnSpPr>
        <p:spPr bwMode="auto">
          <a:xfrm flipV="1">
            <a:off x="7085013" y="3522663"/>
            <a:ext cx="671512" cy="260350"/>
          </a:xfrm>
          <a:prstGeom prst="straightConnector1">
            <a:avLst/>
          </a:prstGeom>
          <a:noFill/>
          <a:ln w="6350">
            <a:solidFill>
              <a:schemeClr val="bg2"/>
            </a:solidFill>
            <a:round/>
            <a:headEnd/>
            <a:tailEnd type="triangle" w="med" len="med"/>
          </a:ln>
          <a:effectLst/>
        </p:spPr>
      </p:cxnSp>
      <p:cxnSp>
        <p:nvCxnSpPr>
          <p:cNvPr id="321641" name="AutoShape 105"/>
          <p:cNvCxnSpPr>
            <a:cxnSpLocks noChangeShapeType="1"/>
            <a:endCxn id="321619" idx="1"/>
          </p:cNvCxnSpPr>
          <p:nvPr/>
        </p:nvCxnSpPr>
        <p:spPr bwMode="auto">
          <a:xfrm flipV="1">
            <a:off x="6938963" y="3522663"/>
            <a:ext cx="817562" cy="1031875"/>
          </a:xfrm>
          <a:prstGeom prst="straightConnector1">
            <a:avLst/>
          </a:prstGeom>
          <a:noFill/>
          <a:ln w="6350">
            <a:solidFill>
              <a:schemeClr val="bg2"/>
            </a:solidFill>
            <a:round/>
            <a:headEnd/>
            <a:tailEnd type="triangle" w="med" len="med"/>
          </a:ln>
          <a:effectLst/>
        </p:spPr>
      </p:cxnSp>
    </p:spTree>
    <p:extLst>
      <p:ext uri="{BB962C8B-B14F-4D97-AF65-F5344CB8AC3E}">
        <p14:creationId xmlns:p14="http://schemas.microsoft.com/office/powerpoint/2010/main" val="21651203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Major Components</a:t>
            </a:r>
            <a:endParaRPr lang="ko-KR" altLang="en-US" dirty="0"/>
          </a:p>
        </p:txBody>
      </p:sp>
      <p:sp>
        <p:nvSpPr>
          <p:cNvPr id="3" name="내용 개체 틀 2"/>
          <p:cNvSpPr>
            <a:spLocks noGrp="1"/>
          </p:cNvSpPr>
          <p:nvPr>
            <p:ph idx="1"/>
          </p:nvPr>
        </p:nvSpPr>
        <p:spPr/>
        <p:txBody>
          <a:bodyPr/>
          <a:lstStyle/>
          <a:p>
            <a:r>
              <a:rPr lang="en-US" altLang="ko-KR" dirty="0" smtClean="0"/>
              <a:t>Service Interaction</a:t>
            </a:r>
          </a:p>
          <a:p>
            <a:r>
              <a:rPr lang="en-US" altLang="ko-KR" dirty="0" smtClean="0"/>
              <a:t>Service Discovery</a:t>
            </a:r>
          </a:p>
          <a:p>
            <a:r>
              <a:rPr lang="en-US" altLang="ko-KR" dirty="0" smtClean="0"/>
              <a:t>Service Composition</a:t>
            </a:r>
            <a:endParaRPr lang="ko-KR" altLang="en-US" dirty="0"/>
          </a:p>
        </p:txBody>
      </p:sp>
    </p:spTree>
    <p:extLst>
      <p:ext uri="{BB962C8B-B14F-4D97-AF65-F5344CB8AC3E}">
        <p14:creationId xmlns:p14="http://schemas.microsoft.com/office/powerpoint/2010/main" val="3000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ko-KR" dirty="0" smtClean="0"/>
              <a:t>Interactions/Publish-Subscribe</a:t>
            </a:r>
            <a:endParaRPr lang="en-US" altLang="ko-KR" dirty="0"/>
          </a:p>
        </p:txBody>
      </p:sp>
      <p:sp>
        <p:nvSpPr>
          <p:cNvPr id="5123" name="Rectangle 3"/>
          <p:cNvSpPr>
            <a:spLocks noGrp="1" noChangeArrowheads="1"/>
          </p:cNvSpPr>
          <p:nvPr>
            <p:ph type="body" idx="1"/>
          </p:nvPr>
        </p:nvSpPr>
        <p:spPr/>
        <p:txBody>
          <a:bodyPr>
            <a:normAutofit lnSpcReduction="10000"/>
          </a:bodyPr>
          <a:lstStyle/>
          <a:p>
            <a:pPr>
              <a:lnSpc>
                <a:spcPct val="80000"/>
              </a:lnSpc>
            </a:pPr>
            <a:r>
              <a:rPr lang="en-US" altLang="ko-KR" sz="2800"/>
              <a:t>Interaction protocols</a:t>
            </a:r>
          </a:p>
          <a:p>
            <a:pPr lvl="1">
              <a:lnSpc>
                <a:spcPct val="80000"/>
              </a:lnSpc>
            </a:pPr>
            <a:r>
              <a:rPr lang="en-US" altLang="ko-KR" sz="2400"/>
              <a:t>Request/Reply vs. Publish/Subscribe</a:t>
            </a:r>
          </a:p>
          <a:p>
            <a:pPr>
              <a:lnSpc>
                <a:spcPct val="80000"/>
              </a:lnSpc>
            </a:pPr>
            <a:r>
              <a:rPr lang="en-US" altLang="ko-KR" sz="2800"/>
              <a:t>Why Publish/Subscribe in Context-aware computing?</a:t>
            </a:r>
          </a:p>
          <a:p>
            <a:pPr lvl="1">
              <a:lnSpc>
                <a:spcPct val="80000"/>
              </a:lnSpc>
            </a:pPr>
            <a:r>
              <a:rPr lang="en-US" altLang="ko-KR" sz="2400"/>
              <a:t>Event producers and consumers should be decoupled to adapt to contextual changes.</a:t>
            </a:r>
          </a:p>
          <a:p>
            <a:pPr>
              <a:lnSpc>
                <a:spcPct val="80000"/>
              </a:lnSpc>
            </a:pPr>
            <a:r>
              <a:rPr lang="en-US" altLang="ko-KR" sz="2800"/>
              <a:t>Issues of publish/subscribe</a:t>
            </a:r>
          </a:p>
          <a:p>
            <a:pPr lvl="1">
              <a:lnSpc>
                <a:spcPct val="80000"/>
              </a:lnSpc>
            </a:pPr>
            <a:r>
              <a:rPr lang="en-US" altLang="ko-KR" sz="2400"/>
              <a:t>Subscription schemes</a:t>
            </a:r>
          </a:p>
          <a:p>
            <a:pPr lvl="2">
              <a:lnSpc>
                <a:spcPct val="80000"/>
              </a:lnSpc>
            </a:pPr>
            <a:r>
              <a:rPr lang="en-US" altLang="ko-KR" sz="2000"/>
              <a:t>Topic-based, content-based, and type-based</a:t>
            </a:r>
          </a:p>
          <a:p>
            <a:pPr lvl="1">
              <a:lnSpc>
                <a:spcPct val="80000"/>
              </a:lnSpc>
            </a:pPr>
            <a:r>
              <a:rPr lang="en-US" altLang="ko-KR" sz="2400"/>
              <a:t>Architecture</a:t>
            </a:r>
          </a:p>
          <a:p>
            <a:pPr lvl="2">
              <a:lnSpc>
                <a:spcPct val="80000"/>
              </a:lnSpc>
            </a:pPr>
            <a:r>
              <a:rPr lang="en-US" altLang="ko-KR" sz="2000"/>
              <a:t>Centralized server, distributed servers, and no server</a:t>
            </a:r>
          </a:p>
          <a:p>
            <a:pPr lvl="1">
              <a:lnSpc>
                <a:spcPct val="80000"/>
              </a:lnSpc>
            </a:pPr>
            <a:r>
              <a:rPr lang="en-US" altLang="ko-KR" sz="2400"/>
              <a:t>Event dissemination</a:t>
            </a:r>
          </a:p>
          <a:p>
            <a:pPr lvl="2">
              <a:lnSpc>
                <a:spcPct val="80000"/>
              </a:lnSpc>
            </a:pPr>
            <a:r>
              <a:rPr lang="en-US" altLang="ko-KR" sz="2000"/>
              <a:t>Communication mechanism: Unicast or multicast</a:t>
            </a:r>
          </a:p>
          <a:p>
            <a:pPr lvl="2">
              <a:lnSpc>
                <a:spcPct val="80000"/>
              </a:lnSpc>
            </a:pPr>
            <a:r>
              <a:rPr lang="en-US" altLang="ko-KR" sz="2000"/>
              <a:t>Event filtering</a:t>
            </a:r>
          </a:p>
        </p:txBody>
      </p:sp>
    </p:spTree>
    <p:extLst>
      <p:ext uri="{BB962C8B-B14F-4D97-AF65-F5344CB8AC3E}">
        <p14:creationId xmlns:p14="http://schemas.microsoft.com/office/powerpoint/2010/main" val="2631331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ko-KR"/>
              <a:t>Standards &amp; Specifications</a:t>
            </a:r>
          </a:p>
        </p:txBody>
      </p:sp>
      <p:sp>
        <p:nvSpPr>
          <p:cNvPr id="6147" name="Rectangle 3"/>
          <p:cNvSpPr>
            <a:spLocks noGrp="1" noChangeArrowheads="1"/>
          </p:cNvSpPr>
          <p:nvPr>
            <p:ph type="body" idx="1"/>
          </p:nvPr>
        </p:nvSpPr>
        <p:spPr/>
        <p:txBody>
          <a:bodyPr>
            <a:normAutofit fontScale="92500" lnSpcReduction="10000"/>
          </a:bodyPr>
          <a:lstStyle/>
          <a:p>
            <a:r>
              <a:rPr lang="en-US" altLang="ko-KR" sz="2800" dirty="0"/>
              <a:t>OMG Data Distribution Service (DDS)</a:t>
            </a:r>
          </a:p>
          <a:p>
            <a:r>
              <a:rPr lang="en-US" altLang="ko-KR" sz="2800" dirty="0"/>
              <a:t>Java Message Service (J2EE JMS)</a:t>
            </a:r>
          </a:p>
          <a:p>
            <a:r>
              <a:rPr lang="en-US" altLang="ko-KR" sz="2800" dirty="0"/>
              <a:t>OASIS WS Notification </a:t>
            </a:r>
          </a:p>
          <a:p>
            <a:r>
              <a:rPr lang="en-US" altLang="ko-KR" sz="2800" dirty="0" smtClean="0"/>
              <a:t>XMPP (Extensible Messaging and Presence Protocol of IETF) </a:t>
            </a:r>
            <a:r>
              <a:rPr lang="en-US" altLang="ko-KR" sz="2800" dirty="0"/>
              <a:t>Publish-Subscribe (XEP-0060)</a:t>
            </a:r>
          </a:p>
          <a:p>
            <a:r>
              <a:rPr lang="en-US" altLang="ko-KR" sz="2800" dirty="0"/>
              <a:t>CORBA Event/Notification Service</a:t>
            </a:r>
          </a:p>
          <a:p>
            <a:r>
              <a:rPr lang="en-US" altLang="ko-KR" sz="2800" dirty="0"/>
              <a:t>OGSI (Open Grid Services Infrastructure) Notification</a:t>
            </a:r>
          </a:p>
          <a:p>
            <a:r>
              <a:rPr lang="en-US" altLang="ko-KR" sz="2800" dirty="0"/>
              <a:t>OGC SWE SAS</a:t>
            </a:r>
          </a:p>
          <a:p>
            <a:pPr lvl="1"/>
            <a:r>
              <a:rPr lang="en-US" altLang="ko-KR" sz="2400" dirty="0"/>
              <a:t>Open Geospatial Consortium Sensor Web Enablement Sensor Alert Service</a:t>
            </a:r>
          </a:p>
        </p:txBody>
      </p:sp>
    </p:spTree>
    <p:extLst>
      <p:ext uri="{BB962C8B-B14F-4D97-AF65-F5344CB8AC3E}">
        <p14:creationId xmlns:p14="http://schemas.microsoft.com/office/powerpoint/2010/main" val="3927575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ko-KR"/>
              <a:t>Issues</a:t>
            </a:r>
          </a:p>
        </p:txBody>
      </p:sp>
      <p:sp>
        <p:nvSpPr>
          <p:cNvPr id="7172" name="Oval 4"/>
          <p:cNvSpPr>
            <a:spLocks noChangeArrowheads="1"/>
          </p:cNvSpPr>
          <p:nvPr/>
        </p:nvSpPr>
        <p:spPr bwMode="auto">
          <a:xfrm>
            <a:off x="3581400" y="1524000"/>
            <a:ext cx="1655763" cy="1655763"/>
          </a:xfrm>
          <a:prstGeom prst="ellipse">
            <a:avLst/>
          </a:prstGeom>
          <a:solidFill>
            <a:srgbClr val="3333CC"/>
          </a:solidFill>
          <a:ln w="9525">
            <a:noFill/>
            <a:round/>
            <a:headEnd/>
            <a:tailEnd/>
          </a:ln>
          <a:effectLst/>
        </p:spPr>
        <p:txBody>
          <a:bodyPr wrap="none" anchor="ctr"/>
          <a:lstStyle/>
          <a:p>
            <a:pPr algn="ctr"/>
            <a:r>
              <a:rPr lang="en-US" altLang="ko-KR" sz="1800">
                <a:latin typeface="Trebuchet MS" pitchFamily="34" charset="0"/>
              </a:rPr>
              <a:t>Interaction</a:t>
            </a:r>
          </a:p>
          <a:p>
            <a:pPr algn="ctr"/>
            <a:r>
              <a:rPr lang="en-US" altLang="ko-KR" sz="1800">
                <a:latin typeface="Trebuchet MS" pitchFamily="34" charset="0"/>
              </a:rPr>
              <a:t>protocol</a:t>
            </a:r>
          </a:p>
        </p:txBody>
      </p:sp>
      <p:sp>
        <p:nvSpPr>
          <p:cNvPr id="7173" name="Oval 5"/>
          <p:cNvSpPr>
            <a:spLocks noChangeArrowheads="1"/>
          </p:cNvSpPr>
          <p:nvPr/>
        </p:nvSpPr>
        <p:spPr bwMode="auto">
          <a:xfrm>
            <a:off x="990600" y="5105400"/>
            <a:ext cx="1655763" cy="1655763"/>
          </a:xfrm>
          <a:prstGeom prst="ellipse">
            <a:avLst/>
          </a:prstGeom>
          <a:solidFill>
            <a:srgbClr val="3333CC"/>
          </a:solidFill>
          <a:ln w="9525">
            <a:noFill/>
            <a:round/>
            <a:headEnd/>
            <a:tailEnd/>
          </a:ln>
          <a:effectLst/>
        </p:spPr>
        <p:txBody>
          <a:bodyPr wrap="none" anchor="ctr"/>
          <a:lstStyle/>
          <a:p>
            <a:pPr algn="ctr"/>
            <a:r>
              <a:rPr lang="en-US" altLang="ko-KR" sz="1800">
                <a:latin typeface="Trebuchet MS" pitchFamily="34" charset="0"/>
              </a:rPr>
              <a:t>Context</a:t>
            </a:r>
          </a:p>
          <a:p>
            <a:pPr algn="ctr"/>
            <a:r>
              <a:rPr lang="en-US" altLang="ko-KR" sz="1800">
                <a:latin typeface="Trebuchet MS" pitchFamily="34" charset="0"/>
              </a:rPr>
              <a:t>awareness</a:t>
            </a:r>
          </a:p>
        </p:txBody>
      </p:sp>
      <p:sp>
        <p:nvSpPr>
          <p:cNvPr id="7174" name="Oval 6"/>
          <p:cNvSpPr>
            <a:spLocks noChangeArrowheads="1"/>
          </p:cNvSpPr>
          <p:nvPr/>
        </p:nvSpPr>
        <p:spPr bwMode="auto">
          <a:xfrm>
            <a:off x="6477000" y="5029200"/>
            <a:ext cx="1655763" cy="1655763"/>
          </a:xfrm>
          <a:prstGeom prst="ellipse">
            <a:avLst/>
          </a:prstGeom>
          <a:solidFill>
            <a:srgbClr val="3333CC"/>
          </a:solidFill>
          <a:ln w="9525">
            <a:noFill/>
            <a:round/>
            <a:headEnd/>
            <a:tailEnd/>
          </a:ln>
          <a:effectLst/>
        </p:spPr>
        <p:txBody>
          <a:bodyPr wrap="none" anchor="ctr"/>
          <a:lstStyle/>
          <a:p>
            <a:pPr algn="ctr"/>
            <a:r>
              <a:rPr lang="en-US" altLang="ko-KR" sz="1800">
                <a:latin typeface="Trebuchet MS" pitchFamily="34" charset="0"/>
              </a:rPr>
              <a:t>Heterogeneous</a:t>
            </a:r>
          </a:p>
          <a:p>
            <a:pPr algn="ctr"/>
            <a:r>
              <a:rPr lang="en-US" altLang="ko-KR" sz="1800">
                <a:latin typeface="Trebuchet MS" pitchFamily="34" charset="0"/>
              </a:rPr>
              <a:t>networks</a:t>
            </a:r>
          </a:p>
        </p:txBody>
      </p:sp>
      <p:cxnSp>
        <p:nvCxnSpPr>
          <p:cNvPr id="7175" name="AutoShape 7"/>
          <p:cNvCxnSpPr>
            <a:cxnSpLocks noChangeShapeType="1"/>
            <a:stCxn id="7173" idx="0"/>
            <a:endCxn id="7172" idx="3"/>
          </p:cNvCxnSpPr>
          <p:nvPr/>
        </p:nvCxnSpPr>
        <p:spPr bwMode="auto">
          <a:xfrm flipV="1">
            <a:off x="1819275" y="2936875"/>
            <a:ext cx="2005013" cy="2168525"/>
          </a:xfrm>
          <a:prstGeom prst="straightConnector1">
            <a:avLst/>
          </a:prstGeom>
          <a:noFill/>
          <a:ln w="38100" cap="rnd">
            <a:solidFill>
              <a:schemeClr val="tx1"/>
            </a:solidFill>
            <a:prstDash val="sysDot"/>
            <a:round/>
            <a:headEnd/>
            <a:tailEnd type="triangle" w="med" len="med"/>
          </a:ln>
          <a:effectLst/>
        </p:spPr>
      </p:cxnSp>
      <p:cxnSp>
        <p:nvCxnSpPr>
          <p:cNvPr id="7176" name="AutoShape 8"/>
          <p:cNvCxnSpPr>
            <a:cxnSpLocks noChangeShapeType="1"/>
          </p:cNvCxnSpPr>
          <p:nvPr/>
        </p:nvCxnSpPr>
        <p:spPr bwMode="auto">
          <a:xfrm flipH="1">
            <a:off x="2655888" y="6111875"/>
            <a:ext cx="3744912" cy="0"/>
          </a:xfrm>
          <a:prstGeom prst="straightConnector1">
            <a:avLst/>
          </a:prstGeom>
          <a:noFill/>
          <a:ln w="38100" cap="rnd">
            <a:solidFill>
              <a:schemeClr val="tx1"/>
            </a:solidFill>
            <a:prstDash val="sysDot"/>
            <a:round/>
            <a:headEnd/>
            <a:tailEnd type="triangle" w="med" len="med"/>
          </a:ln>
          <a:effectLst/>
        </p:spPr>
      </p:cxnSp>
      <p:cxnSp>
        <p:nvCxnSpPr>
          <p:cNvPr id="7177" name="AutoShape 9"/>
          <p:cNvCxnSpPr>
            <a:cxnSpLocks noChangeShapeType="1"/>
            <a:stCxn id="7174" idx="0"/>
            <a:endCxn id="7172" idx="5"/>
          </p:cNvCxnSpPr>
          <p:nvPr/>
        </p:nvCxnSpPr>
        <p:spPr bwMode="auto">
          <a:xfrm flipH="1" flipV="1">
            <a:off x="4994275" y="2936875"/>
            <a:ext cx="2311400" cy="2092325"/>
          </a:xfrm>
          <a:prstGeom prst="straightConnector1">
            <a:avLst/>
          </a:prstGeom>
          <a:noFill/>
          <a:ln w="38100" cap="rnd">
            <a:solidFill>
              <a:schemeClr val="tx1"/>
            </a:solidFill>
            <a:prstDash val="sysDot"/>
            <a:round/>
            <a:headEnd/>
            <a:tailEnd type="triangle" w="med" len="med"/>
          </a:ln>
          <a:effectLst/>
        </p:spPr>
      </p:cxnSp>
      <p:sp>
        <p:nvSpPr>
          <p:cNvPr id="7178" name="Text Box 10"/>
          <p:cNvSpPr txBox="1">
            <a:spLocks noChangeArrowheads="1"/>
          </p:cNvSpPr>
          <p:nvPr/>
        </p:nvSpPr>
        <p:spPr bwMode="auto">
          <a:xfrm>
            <a:off x="1652588" y="3657600"/>
            <a:ext cx="3019425" cy="517525"/>
          </a:xfrm>
          <a:prstGeom prst="rect">
            <a:avLst/>
          </a:prstGeom>
          <a:solidFill>
            <a:srgbClr val="FF9900"/>
          </a:solidFill>
          <a:ln w="9525">
            <a:noFill/>
            <a:miter lim="800000"/>
            <a:headEnd/>
            <a:tailEnd/>
          </a:ln>
          <a:effectLst/>
        </p:spPr>
        <p:txBody>
          <a:bodyPr wrap="none">
            <a:spAutoFit/>
          </a:bodyPr>
          <a:lstStyle/>
          <a:p>
            <a:r>
              <a:rPr lang="en-US" altLang="ko-KR">
                <a:latin typeface="Trebuchet MS" pitchFamily="34" charset="0"/>
              </a:rPr>
              <a:t>dynamic binding of communication </a:t>
            </a:r>
          </a:p>
          <a:p>
            <a:r>
              <a:rPr lang="en-US" altLang="ko-KR">
                <a:latin typeface="Trebuchet MS" pitchFamily="34" charset="0"/>
              </a:rPr>
              <a:t>peers (e.g. pub/sub)</a:t>
            </a:r>
          </a:p>
        </p:txBody>
      </p:sp>
      <p:sp>
        <p:nvSpPr>
          <p:cNvPr id="7179" name="Text Box 11"/>
          <p:cNvSpPr txBox="1">
            <a:spLocks noChangeArrowheads="1"/>
          </p:cNvSpPr>
          <p:nvPr/>
        </p:nvSpPr>
        <p:spPr bwMode="auto">
          <a:xfrm>
            <a:off x="3722688" y="6188075"/>
            <a:ext cx="2595562" cy="517525"/>
          </a:xfrm>
          <a:prstGeom prst="rect">
            <a:avLst/>
          </a:prstGeom>
          <a:solidFill>
            <a:srgbClr val="FF9900"/>
          </a:solidFill>
          <a:ln w="9525">
            <a:noFill/>
            <a:miter lim="800000"/>
            <a:headEnd/>
            <a:tailEnd/>
          </a:ln>
          <a:effectLst/>
        </p:spPr>
        <p:txBody>
          <a:bodyPr>
            <a:spAutoFit/>
          </a:bodyPr>
          <a:lstStyle/>
          <a:p>
            <a:r>
              <a:rPr lang="en-US" altLang="ko-KR">
                <a:latin typeface="Trebuchet MS" pitchFamily="34" charset="0"/>
              </a:rPr>
              <a:t>needs to incorporate network characteristics as context</a:t>
            </a:r>
          </a:p>
        </p:txBody>
      </p:sp>
      <p:sp>
        <p:nvSpPr>
          <p:cNvPr id="7180" name="Text Box 12"/>
          <p:cNvSpPr txBox="1">
            <a:spLocks noChangeArrowheads="1"/>
          </p:cNvSpPr>
          <p:nvPr/>
        </p:nvSpPr>
        <p:spPr bwMode="auto">
          <a:xfrm>
            <a:off x="5410200" y="3657600"/>
            <a:ext cx="1746250" cy="517525"/>
          </a:xfrm>
          <a:prstGeom prst="rect">
            <a:avLst/>
          </a:prstGeom>
          <a:solidFill>
            <a:srgbClr val="FF9900"/>
          </a:solidFill>
          <a:ln w="9525">
            <a:noFill/>
            <a:miter lim="800000"/>
            <a:headEnd/>
            <a:tailEnd/>
          </a:ln>
          <a:effectLst/>
        </p:spPr>
        <p:txBody>
          <a:bodyPr wrap="none">
            <a:spAutoFit/>
          </a:bodyPr>
          <a:lstStyle/>
          <a:p>
            <a:r>
              <a:rPr lang="en-US" altLang="ko-KR">
                <a:latin typeface="Trebuchet MS" pitchFamily="34" charset="0"/>
              </a:rPr>
              <a:t>adapt to underlying</a:t>
            </a:r>
          </a:p>
          <a:p>
            <a:r>
              <a:rPr lang="en-US" altLang="ko-KR">
                <a:latin typeface="Trebuchet MS" pitchFamily="34" charset="0"/>
              </a:rPr>
              <a:t>networks</a:t>
            </a:r>
          </a:p>
        </p:txBody>
      </p:sp>
      <p:cxnSp>
        <p:nvCxnSpPr>
          <p:cNvPr id="7184" name="AutoShape 16"/>
          <p:cNvCxnSpPr>
            <a:cxnSpLocks noChangeShapeType="1"/>
          </p:cNvCxnSpPr>
          <p:nvPr/>
        </p:nvCxnSpPr>
        <p:spPr bwMode="auto">
          <a:xfrm flipH="1">
            <a:off x="2732088" y="5807075"/>
            <a:ext cx="3744912" cy="0"/>
          </a:xfrm>
          <a:prstGeom prst="straightConnector1">
            <a:avLst/>
          </a:prstGeom>
          <a:noFill/>
          <a:ln w="38100" cap="rnd">
            <a:solidFill>
              <a:schemeClr val="tx1"/>
            </a:solidFill>
            <a:prstDash val="sysDot"/>
            <a:round/>
            <a:headEnd type="triangle" w="med" len="med"/>
            <a:tailEnd/>
          </a:ln>
          <a:effectLst/>
        </p:spPr>
      </p:cxnSp>
      <p:sp>
        <p:nvSpPr>
          <p:cNvPr id="7185" name="Text Box 17"/>
          <p:cNvSpPr txBox="1">
            <a:spLocks noChangeArrowheads="1"/>
          </p:cNvSpPr>
          <p:nvPr/>
        </p:nvSpPr>
        <p:spPr bwMode="auto">
          <a:xfrm>
            <a:off x="2895600" y="5257800"/>
            <a:ext cx="2743200" cy="517525"/>
          </a:xfrm>
          <a:prstGeom prst="rect">
            <a:avLst/>
          </a:prstGeom>
          <a:solidFill>
            <a:srgbClr val="FF9900"/>
          </a:solidFill>
          <a:ln w="9525">
            <a:noFill/>
            <a:miter lim="800000"/>
            <a:headEnd/>
            <a:tailEnd/>
          </a:ln>
          <a:effectLst/>
        </p:spPr>
        <p:txBody>
          <a:bodyPr>
            <a:spAutoFit/>
          </a:bodyPr>
          <a:lstStyle/>
          <a:p>
            <a:r>
              <a:rPr lang="en-US" altLang="ko-KR">
                <a:latin typeface="Trebuchet MS" pitchFamily="34" charset="0"/>
              </a:rPr>
              <a:t>context-aware reconfiguration of network (e.g. SDR)</a:t>
            </a:r>
          </a:p>
        </p:txBody>
      </p:sp>
    </p:spTree>
    <p:extLst>
      <p:ext uri="{BB962C8B-B14F-4D97-AF65-F5344CB8AC3E}">
        <p14:creationId xmlns:p14="http://schemas.microsoft.com/office/powerpoint/2010/main" val="2010456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ko-KR"/>
              <a:t>Challenges</a:t>
            </a:r>
          </a:p>
        </p:txBody>
      </p:sp>
      <p:sp>
        <p:nvSpPr>
          <p:cNvPr id="35843" name="Rectangle 3"/>
          <p:cNvSpPr>
            <a:spLocks noGrp="1" noChangeArrowheads="1"/>
          </p:cNvSpPr>
          <p:nvPr>
            <p:ph type="body" idx="1"/>
          </p:nvPr>
        </p:nvSpPr>
        <p:spPr/>
        <p:txBody>
          <a:bodyPr>
            <a:normAutofit fontScale="92500"/>
          </a:bodyPr>
          <a:lstStyle/>
          <a:p>
            <a:pPr>
              <a:lnSpc>
                <a:spcPct val="90000"/>
              </a:lnSpc>
            </a:pPr>
            <a:r>
              <a:rPr lang="en-US" altLang="ko-KR" sz="2800" dirty="0"/>
              <a:t>Context awareness vs. Heterogeneous networks</a:t>
            </a:r>
          </a:p>
          <a:p>
            <a:pPr lvl="1">
              <a:lnSpc>
                <a:spcPct val="90000"/>
              </a:lnSpc>
            </a:pPr>
            <a:r>
              <a:rPr lang="en-US" altLang="ko-KR" sz="2400" dirty="0"/>
              <a:t>Aspects of currently associated network constitute current context. (e.g. attached location, network performance metrics, PAN-id)</a:t>
            </a:r>
          </a:p>
          <a:p>
            <a:pPr lvl="1">
              <a:lnSpc>
                <a:spcPct val="90000"/>
              </a:lnSpc>
            </a:pPr>
            <a:r>
              <a:rPr lang="en-US" altLang="ko-KR" sz="2400" dirty="0"/>
              <a:t>Requires network characteristics to be exposed to context management</a:t>
            </a:r>
          </a:p>
          <a:p>
            <a:pPr lvl="1">
              <a:lnSpc>
                <a:spcPct val="90000"/>
              </a:lnSpc>
            </a:pPr>
            <a:r>
              <a:rPr lang="en-US" altLang="ko-KR" sz="2400" dirty="0"/>
              <a:t>Or, requires network to be context-aware</a:t>
            </a:r>
          </a:p>
          <a:p>
            <a:pPr>
              <a:lnSpc>
                <a:spcPct val="90000"/>
              </a:lnSpc>
            </a:pPr>
            <a:r>
              <a:rPr lang="en-US" altLang="ko-KR" sz="2800" dirty="0"/>
              <a:t>Heterogeneous networks vs. Interaction protocol</a:t>
            </a:r>
          </a:p>
          <a:p>
            <a:pPr lvl="1">
              <a:lnSpc>
                <a:spcPct val="90000"/>
              </a:lnSpc>
            </a:pPr>
            <a:r>
              <a:rPr lang="en-US" altLang="ko-KR" sz="2400" dirty="0"/>
              <a:t>Communication performance is often a limiting characteristic of interaction model. </a:t>
            </a:r>
          </a:p>
          <a:p>
            <a:pPr lvl="1">
              <a:lnSpc>
                <a:spcPct val="90000"/>
              </a:lnSpc>
            </a:pPr>
            <a:r>
              <a:rPr lang="en-US" altLang="ko-KR" sz="2400" dirty="0"/>
              <a:t>Requires an interaction protocol to adapt to underlying networks</a:t>
            </a:r>
          </a:p>
        </p:txBody>
      </p:sp>
    </p:spTree>
    <p:extLst>
      <p:ext uri="{BB962C8B-B14F-4D97-AF65-F5344CB8AC3E}">
        <p14:creationId xmlns:p14="http://schemas.microsoft.com/office/powerpoint/2010/main" val="4198309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3"/>
          <p:cNvSpPr>
            <a:spLocks noGrp="1"/>
          </p:cNvSpPr>
          <p:nvPr>
            <p:ph type="sldNum" sz="quarter" idx="10"/>
          </p:nvPr>
        </p:nvSpPr>
        <p:spPr/>
        <p:txBody>
          <a:bodyPr/>
          <a:lstStyle/>
          <a:p>
            <a:fld id="{D4FF681A-42AF-4DC1-B098-1B18DD5A270A}" type="slidenum">
              <a:rPr lang="en-US" altLang="ko-KR"/>
              <a:pPr/>
              <a:t>27</a:t>
            </a:fld>
            <a:endParaRPr lang="en-US" altLang="ko-KR" sz="1000"/>
          </a:p>
        </p:txBody>
      </p:sp>
      <p:sp>
        <p:nvSpPr>
          <p:cNvPr id="66563" name="Rectangle 3"/>
          <p:cNvSpPr>
            <a:spLocks noGrp="1" noChangeArrowheads="1"/>
          </p:cNvSpPr>
          <p:nvPr>
            <p:ph type="body" idx="1"/>
          </p:nvPr>
        </p:nvSpPr>
        <p:spPr>
          <a:xfrm>
            <a:off x="611188" y="1500174"/>
            <a:ext cx="7920037" cy="3357586"/>
          </a:xfrm>
        </p:spPr>
        <p:txBody>
          <a:bodyPr>
            <a:normAutofit fontScale="77500" lnSpcReduction="20000"/>
          </a:bodyPr>
          <a:lstStyle/>
          <a:p>
            <a:pPr algn="ctr">
              <a:lnSpc>
                <a:spcPct val="90000"/>
              </a:lnSpc>
              <a:buFont typeface="Monotype Sorts" pitchFamily="2" charset="2"/>
              <a:buNone/>
            </a:pPr>
            <a:r>
              <a:rPr lang="en-US" altLang="ko-KR" sz="6400" dirty="0"/>
              <a:t>Large Scale Semantic Service Discovery in the Future Internet </a:t>
            </a:r>
          </a:p>
          <a:p>
            <a:pPr algn="ctr">
              <a:lnSpc>
                <a:spcPct val="90000"/>
              </a:lnSpc>
              <a:buFont typeface="Monotype Sorts" pitchFamily="2" charset="2"/>
              <a:buNone/>
            </a:pPr>
            <a:endParaRPr lang="en-US" altLang="ko-KR" sz="3200" dirty="0"/>
          </a:p>
          <a:p>
            <a:pPr algn="ctr">
              <a:lnSpc>
                <a:spcPct val="90000"/>
              </a:lnSpc>
              <a:buFont typeface="Monotype Sorts" pitchFamily="2" charset="2"/>
              <a:buNone/>
            </a:pPr>
            <a:r>
              <a:rPr lang="en-US" altLang="ko-KR" sz="1600" dirty="0"/>
              <a:t>	</a:t>
            </a:r>
            <a:r>
              <a:rPr lang="en-US" altLang="ko-KR" sz="3500" dirty="0"/>
              <a:t>April </a:t>
            </a:r>
            <a:r>
              <a:rPr lang="en-US" altLang="ko-KR" sz="3500" dirty="0" smtClean="0"/>
              <a:t>2007</a:t>
            </a:r>
          </a:p>
          <a:p>
            <a:pPr algn="ctr">
              <a:lnSpc>
                <a:spcPct val="90000"/>
              </a:lnSpc>
              <a:buFont typeface="Monotype Sorts" pitchFamily="2" charset="2"/>
              <a:buNone/>
            </a:pPr>
            <a:endParaRPr lang="en-US" altLang="ko-KR" sz="3500" dirty="0" smtClean="0"/>
          </a:p>
          <a:p>
            <a:pPr algn="ctr">
              <a:lnSpc>
                <a:spcPct val="90000"/>
              </a:lnSpc>
              <a:buFont typeface="Monotype Sorts" pitchFamily="2" charset="2"/>
              <a:buNone/>
            </a:pPr>
            <a:r>
              <a:rPr lang="en-US" altLang="ko-KR" sz="3500" dirty="0" smtClean="0"/>
              <a:t>ICU, </a:t>
            </a:r>
            <a:r>
              <a:rPr lang="en-US" altLang="ko-KR" sz="3500" dirty="0" err="1" smtClean="0"/>
              <a:t>Younghee</a:t>
            </a:r>
            <a:r>
              <a:rPr lang="en-US" altLang="ko-KR" sz="3500" dirty="0" smtClean="0"/>
              <a:t>, Lee</a:t>
            </a:r>
            <a:endParaRPr lang="en-US" altLang="ko-KR" sz="3500" dirty="0"/>
          </a:p>
        </p:txBody>
      </p:sp>
    </p:spTree>
    <p:extLst>
      <p:ext uri="{BB962C8B-B14F-4D97-AF65-F5344CB8AC3E}">
        <p14:creationId xmlns:p14="http://schemas.microsoft.com/office/powerpoint/2010/main" val="3406051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fld id="{B7C288AA-E6D4-4C68-9A84-97FC1D5C78AC}" type="slidenum">
              <a:rPr lang="en-US" altLang="ko-KR"/>
              <a:pPr/>
              <a:t>28</a:t>
            </a:fld>
            <a:endParaRPr lang="en-US" altLang="ko-KR" sz="1000"/>
          </a:p>
        </p:txBody>
      </p:sp>
      <p:sp>
        <p:nvSpPr>
          <p:cNvPr id="161794" name="Rectangle 2"/>
          <p:cNvSpPr>
            <a:spLocks noGrp="1" noChangeArrowheads="1"/>
          </p:cNvSpPr>
          <p:nvPr>
            <p:ph type="title"/>
          </p:nvPr>
        </p:nvSpPr>
        <p:spPr/>
        <p:txBody>
          <a:bodyPr/>
          <a:lstStyle/>
          <a:p>
            <a:r>
              <a:rPr lang="en-US" altLang="ko-KR"/>
              <a:t>Contents </a:t>
            </a:r>
          </a:p>
        </p:txBody>
      </p:sp>
      <p:sp>
        <p:nvSpPr>
          <p:cNvPr id="161812" name="Rectangle 20"/>
          <p:cNvSpPr>
            <a:spLocks noGrp="1" noChangeArrowheads="1"/>
          </p:cNvSpPr>
          <p:nvPr>
            <p:ph type="body" idx="1"/>
          </p:nvPr>
        </p:nvSpPr>
        <p:spPr>
          <a:xfrm>
            <a:off x="250825" y="1484313"/>
            <a:ext cx="8512175" cy="3457575"/>
          </a:xfrm>
          <a:noFill/>
          <a:ln/>
        </p:spPr>
        <p:txBody>
          <a:bodyPr>
            <a:normAutofit lnSpcReduction="10000"/>
          </a:bodyPr>
          <a:lstStyle/>
          <a:p>
            <a:r>
              <a:rPr lang="en-US" altLang="ko-KR"/>
              <a:t>Introduction</a:t>
            </a:r>
          </a:p>
          <a:p>
            <a:r>
              <a:rPr lang="en-US" altLang="ko-KR"/>
              <a:t>Well known protocols</a:t>
            </a:r>
          </a:p>
          <a:p>
            <a:r>
              <a:rPr lang="en-US" altLang="ko-KR"/>
              <a:t>Service discovery in ad-hoc networks</a:t>
            </a:r>
          </a:p>
          <a:p>
            <a:r>
              <a:rPr lang="en-US" altLang="ko-KR"/>
              <a:t>Semantic service discovery</a:t>
            </a:r>
          </a:p>
          <a:p>
            <a:r>
              <a:rPr lang="en-US" altLang="ko-KR"/>
              <a:t>Large scale semantic service discovery</a:t>
            </a:r>
          </a:p>
          <a:p>
            <a:r>
              <a:rPr lang="en-US" altLang="ko-KR"/>
              <a:t>Context aware service discovery</a:t>
            </a:r>
            <a:endParaRPr lang="en-US" altLang="ko-KR" b="1">
              <a:solidFill>
                <a:schemeClr val="hlink"/>
              </a:solidFill>
            </a:endParaRPr>
          </a:p>
        </p:txBody>
      </p:sp>
    </p:spTree>
    <p:extLst>
      <p:ext uri="{BB962C8B-B14F-4D97-AF65-F5344CB8AC3E}">
        <p14:creationId xmlns:p14="http://schemas.microsoft.com/office/powerpoint/2010/main" val="1905773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fld id="{5D6EA75B-3EB1-49F0-8EBF-60AF95592BEE}" type="slidenum">
              <a:rPr lang="en-US" altLang="ko-KR"/>
              <a:pPr/>
              <a:t>29</a:t>
            </a:fld>
            <a:endParaRPr lang="en-US" altLang="ko-KR" sz="1000"/>
          </a:p>
        </p:txBody>
      </p:sp>
      <p:sp>
        <p:nvSpPr>
          <p:cNvPr id="286722" name="Rectangle 2"/>
          <p:cNvSpPr>
            <a:spLocks noGrp="1" noChangeArrowheads="1"/>
          </p:cNvSpPr>
          <p:nvPr>
            <p:ph type="title"/>
          </p:nvPr>
        </p:nvSpPr>
        <p:spPr/>
        <p:txBody>
          <a:bodyPr/>
          <a:lstStyle/>
          <a:p>
            <a:r>
              <a:rPr lang="en-US" altLang="ko-KR"/>
              <a:t>Why service discovery? </a:t>
            </a:r>
          </a:p>
        </p:txBody>
      </p:sp>
      <p:sp>
        <p:nvSpPr>
          <p:cNvPr id="286723" name="Rectangle 3"/>
          <p:cNvSpPr>
            <a:spLocks noGrp="1" noChangeArrowheads="1"/>
          </p:cNvSpPr>
          <p:nvPr>
            <p:ph type="body" idx="1"/>
          </p:nvPr>
        </p:nvSpPr>
        <p:spPr>
          <a:xfrm>
            <a:off x="250825" y="1484313"/>
            <a:ext cx="8512175" cy="4495800"/>
          </a:xfrm>
          <a:noFill/>
          <a:ln/>
        </p:spPr>
        <p:txBody>
          <a:bodyPr>
            <a:normAutofit lnSpcReduction="10000"/>
          </a:bodyPr>
          <a:lstStyle/>
          <a:p>
            <a:r>
              <a:rPr lang="en-US" altLang="ko-KR" sz="2400"/>
              <a:t>Human will be surrounded by a various computing devices.</a:t>
            </a:r>
          </a:p>
          <a:p>
            <a:pPr lvl="1"/>
            <a:r>
              <a:rPr lang="en-US" altLang="ko-KR" sz="2000"/>
              <a:t>Tiny sensors, PDA, PC, CP, notebook, server…</a:t>
            </a:r>
          </a:p>
          <a:p>
            <a:r>
              <a:rPr lang="en-US" altLang="ko-KR" sz="2400"/>
              <a:t>Extreme complexity to manage those devices</a:t>
            </a:r>
          </a:p>
          <a:p>
            <a:pPr lvl="1"/>
            <a:r>
              <a:rPr lang="en-US" altLang="ko-KR" sz="2000" i="1"/>
              <a:t>Zero-administration, Zero-configuration</a:t>
            </a:r>
          </a:p>
          <a:p>
            <a:pPr lvl="1">
              <a:buFontTx/>
              <a:buChar char="-"/>
            </a:pPr>
            <a:r>
              <a:rPr lang="en-US" altLang="ko-KR" sz="2000"/>
              <a:t>Need to facilitate interaction between the computer</a:t>
            </a:r>
          </a:p>
          <a:p>
            <a:pPr>
              <a:buFontTx/>
              <a:buChar char="-"/>
            </a:pPr>
            <a:r>
              <a:rPr lang="en-US" altLang="ko-KR" sz="2400"/>
              <a:t>=&gt; </a:t>
            </a:r>
            <a:r>
              <a:rPr lang="en-US" altLang="ko-KR" sz="2400">
                <a:solidFill>
                  <a:srgbClr val="0000FF"/>
                </a:solidFill>
              </a:rPr>
              <a:t>Goal of Service discovery</a:t>
            </a:r>
            <a:r>
              <a:rPr lang="en-US" altLang="ko-KR" sz="2400"/>
              <a:t> </a:t>
            </a:r>
          </a:p>
          <a:p>
            <a:pPr>
              <a:buFontTx/>
              <a:buChar char="-"/>
            </a:pPr>
            <a:endParaRPr lang="en-US" altLang="ko-KR" sz="2400"/>
          </a:p>
          <a:p>
            <a:r>
              <a:rPr lang="en-US" sz="2400"/>
              <a:t>Originally, to lower the burden of </a:t>
            </a:r>
            <a:r>
              <a:rPr lang="en-US" altLang="ko-KR" sz="2400"/>
              <a:t>system configuration</a:t>
            </a:r>
            <a:endParaRPr lang="en-US" sz="2400"/>
          </a:p>
          <a:p>
            <a:pPr lvl="1"/>
            <a:r>
              <a:rPr lang="en-US" sz="2000"/>
              <a:t>“Plug and play” or “zero configuration”</a:t>
            </a:r>
          </a:p>
          <a:p>
            <a:r>
              <a:rPr lang="en-US" sz="2400"/>
              <a:t>In more dynamic or ad-hoc environments</a:t>
            </a:r>
            <a:r>
              <a:rPr lang="en-US" altLang="ko-KR" sz="2400"/>
              <a:t>,</a:t>
            </a:r>
            <a:r>
              <a:rPr lang="en-US" sz="2400"/>
              <a:t> service discovery is a necessity.</a:t>
            </a:r>
            <a:endParaRPr lang="en-US" altLang="ko-KR" sz="3200" b="1"/>
          </a:p>
          <a:p>
            <a:endParaRPr lang="en-US" altLang="ko-KR" sz="2400" b="1">
              <a:solidFill>
                <a:schemeClr val="hlink"/>
              </a:solidFill>
            </a:endParaRPr>
          </a:p>
        </p:txBody>
      </p:sp>
    </p:spTree>
    <p:extLst>
      <p:ext uri="{BB962C8B-B14F-4D97-AF65-F5344CB8AC3E}">
        <p14:creationId xmlns:p14="http://schemas.microsoft.com/office/powerpoint/2010/main" val="302652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What is Service?</a:t>
            </a:r>
            <a:endParaRPr lang="ko-KR" altLang="en-US" dirty="0"/>
          </a:p>
        </p:txBody>
      </p:sp>
      <p:sp>
        <p:nvSpPr>
          <p:cNvPr id="3" name="내용 개체 틀 2"/>
          <p:cNvSpPr>
            <a:spLocks noGrp="1"/>
          </p:cNvSpPr>
          <p:nvPr>
            <p:ph idx="1"/>
          </p:nvPr>
        </p:nvSpPr>
        <p:spPr/>
        <p:txBody>
          <a:bodyPr>
            <a:normAutofit fontScale="92500"/>
          </a:bodyPr>
          <a:lstStyle/>
          <a:p>
            <a:r>
              <a:rPr lang="en-US" altLang="ko-KR" dirty="0" smtClean="0"/>
              <a:t>Provider </a:t>
            </a:r>
            <a:r>
              <a:rPr lang="en-US" altLang="ko-KR" dirty="0" err="1" smtClean="0"/>
              <a:t>vs</a:t>
            </a:r>
            <a:r>
              <a:rPr lang="en-US" altLang="ko-KR" dirty="0" smtClean="0"/>
              <a:t> Consumer</a:t>
            </a:r>
          </a:p>
          <a:p>
            <a:r>
              <a:rPr lang="en-US" altLang="ko-KR" dirty="0" smtClean="0"/>
              <a:t>IT Service: executing software component (a piece of application logic) which can be accessed, interactive, descriptive, …</a:t>
            </a:r>
          </a:p>
          <a:p>
            <a:r>
              <a:rPr lang="en-US" altLang="ko-KR" dirty="0" smtClean="0"/>
              <a:t>Telecom service: what the user pays for </a:t>
            </a:r>
          </a:p>
          <a:p>
            <a:r>
              <a:rPr lang="en-US" altLang="ko-KR" dirty="0" smtClean="0"/>
              <a:t>Future Internet Service: a service will be provided through Future Internet or in future required services</a:t>
            </a:r>
            <a:r>
              <a:rPr lang="en-US" altLang="ko-KR" dirty="0" smtClean="0"/>
              <a:t>? Need first? </a:t>
            </a:r>
            <a:r>
              <a:rPr lang="en-US" altLang="ko-KR" dirty="0" smtClean="0"/>
              <a:t>Environment first? Or Interaction?</a:t>
            </a:r>
            <a:endParaRPr lang="ko-KR" altLang="en-US" dirty="0"/>
          </a:p>
        </p:txBody>
      </p:sp>
    </p:spTree>
    <p:extLst>
      <p:ext uri="{BB962C8B-B14F-4D97-AF65-F5344CB8AC3E}">
        <p14:creationId xmlns:p14="http://schemas.microsoft.com/office/powerpoint/2010/main" val="3144676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슬라이드 번호 개체 틀 3"/>
          <p:cNvSpPr>
            <a:spLocks noGrp="1"/>
          </p:cNvSpPr>
          <p:nvPr>
            <p:ph type="sldNum" sz="quarter" idx="10"/>
          </p:nvPr>
        </p:nvSpPr>
        <p:spPr/>
        <p:txBody>
          <a:bodyPr/>
          <a:lstStyle/>
          <a:p>
            <a:fld id="{5EDD9598-1BF4-4B8C-BC18-DE458A3C318A}" type="slidenum">
              <a:rPr lang="en-US" altLang="ko-KR"/>
              <a:pPr/>
              <a:t>30</a:t>
            </a:fld>
            <a:endParaRPr lang="en-US" altLang="ko-KR" sz="1000"/>
          </a:p>
        </p:txBody>
      </p:sp>
      <p:sp>
        <p:nvSpPr>
          <p:cNvPr id="291842" name="Rectangle 2"/>
          <p:cNvSpPr>
            <a:spLocks noGrp="1" noChangeArrowheads="1"/>
          </p:cNvSpPr>
          <p:nvPr>
            <p:ph type="title"/>
          </p:nvPr>
        </p:nvSpPr>
        <p:spPr/>
        <p:txBody>
          <a:bodyPr/>
          <a:lstStyle/>
          <a:p>
            <a:r>
              <a:rPr lang="en-US" altLang="ko-KR"/>
              <a:t>Service Discovery</a:t>
            </a:r>
          </a:p>
        </p:txBody>
      </p:sp>
      <p:sp>
        <p:nvSpPr>
          <p:cNvPr id="291843" name="Rectangle 3"/>
          <p:cNvSpPr>
            <a:spLocks noGrp="1" noChangeArrowheads="1"/>
          </p:cNvSpPr>
          <p:nvPr>
            <p:ph type="body" idx="1"/>
          </p:nvPr>
        </p:nvSpPr>
        <p:spPr>
          <a:xfrm>
            <a:off x="250825" y="1341438"/>
            <a:ext cx="8675688" cy="4533900"/>
          </a:xfrm>
        </p:spPr>
        <p:txBody>
          <a:bodyPr/>
          <a:lstStyle/>
          <a:p>
            <a:r>
              <a:rPr lang="en-US" altLang="ko-KR" sz="2000"/>
              <a:t>What is service discovery?</a:t>
            </a:r>
          </a:p>
          <a:p>
            <a:pPr lvl="1"/>
            <a:r>
              <a:rPr lang="en-US" altLang="ko-KR" sz="1800"/>
              <a:t>A protocol which enables users to </a:t>
            </a:r>
            <a:r>
              <a:rPr lang="en-US" altLang="ko-KR" sz="1800">
                <a:solidFill>
                  <a:srgbClr val="0000FF"/>
                </a:solidFill>
              </a:rPr>
              <a:t>discover the most appropriate services</a:t>
            </a:r>
            <a:r>
              <a:rPr lang="en-US" altLang="ko-KR" sz="1800"/>
              <a:t> to the given context by </a:t>
            </a:r>
            <a:r>
              <a:rPr lang="en-US" altLang="ko-KR" sz="1800">
                <a:solidFill>
                  <a:srgbClr val="0000FF"/>
                </a:solidFill>
              </a:rPr>
              <a:t>automatically detecting</a:t>
            </a:r>
            <a:r>
              <a:rPr lang="en-US" altLang="ko-KR" sz="1800">
                <a:solidFill>
                  <a:srgbClr val="FFFF00"/>
                </a:solidFill>
              </a:rPr>
              <a:t> </a:t>
            </a:r>
            <a:r>
              <a:rPr lang="en-US" altLang="ko-KR" sz="1800"/>
              <a:t>the services available in the network. </a:t>
            </a:r>
          </a:p>
          <a:p>
            <a:r>
              <a:rPr lang="en-US" altLang="ko-KR" sz="2100"/>
              <a:t>Components and issues</a:t>
            </a:r>
          </a:p>
          <a:p>
            <a:pPr lvl="1"/>
            <a:r>
              <a:rPr lang="en-US" altLang="ko-KR" sz="1900"/>
              <a:t>Directory repository</a:t>
            </a:r>
          </a:p>
          <a:p>
            <a:pPr lvl="2"/>
            <a:r>
              <a:rPr lang="en-US" altLang="ko-KR" sz="1500"/>
              <a:t>Directory structurization</a:t>
            </a:r>
          </a:p>
          <a:p>
            <a:pPr lvl="1"/>
            <a:r>
              <a:rPr lang="en-US" altLang="ko-KR" sz="1800"/>
              <a:t>Service description and matching</a:t>
            </a:r>
          </a:p>
          <a:p>
            <a:pPr lvl="2"/>
            <a:r>
              <a:rPr lang="en-US" altLang="ko-KR" sz="1500"/>
              <a:t>Semantic representation and matching</a:t>
            </a:r>
          </a:p>
          <a:p>
            <a:pPr lvl="1"/>
            <a:r>
              <a:rPr lang="en-US" altLang="ko-KR" sz="1800"/>
              <a:t>Query and service announcement</a:t>
            </a:r>
          </a:p>
          <a:p>
            <a:pPr lvl="2"/>
            <a:r>
              <a:rPr lang="en-US" altLang="ko-KR" sz="1500"/>
              <a:t>Semantic routing</a:t>
            </a:r>
          </a:p>
        </p:txBody>
      </p:sp>
      <p:grpSp>
        <p:nvGrpSpPr>
          <p:cNvPr id="2" name="Group 4"/>
          <p:cNvGrpSpPr>
            <a:grpSpLocks/>
          </p:cNvGrpSpPr>
          <p:nvPr/>
        </p:nvGrpSpPr>
        <p:grpSpPr bwMode="auto">
          <a:xfrm>
            <a:off x="4643438" y="3860800"/>
            <a:ext cx="4246562" cy="2325688"/>
            <a:chOff x="1519" y="2099"/>
            <a:chExt cx="2767" cy="1729"/>
          </a:xfrm>
        </p:grpSpPr>
        <p:pic>
          <p:nvPicPr>
            <p:cNvPr id="291845" name="Picture 5" descr="MCj03457210000[1]"/>
            <p:cNvPicPr>
              <a:picLocks noChangeAspect="1" noChangeArrowheads="1"/>
            </p:cNvPicPr>
            <p:nvPr/>
          </p:nvPicPr>
          <p:blipFill>
            <a:blip r:embed="rId3" cstate="print"/>
            <a:srcRect/>
            <a:stretch>
              <a:fillRect/>
            </a:stretch>
          </p:blipFill>
          <p:spPr bwMode="auto">
            <a:xfrm>
              <a:off x="3617" y="3053"/>
              <a:ext cx="669" cy="599"/>
            </a:xfrm>
            <a:prstGeom prst="rect">
              <a:avLst/>
            </a:prstGeom>
            <a:noFill/>
          </p:spPr>
        </p:pic>
        <p:sp>
          <p:nvSpPr>
            <p:cNvPr id="291846" name="Text Box 6"/>
            <p:cNvSpPr txBox="1">
              <a:spLocks noChangeArrowheads="1"/>
            </p:cNvSpPr>
            <p:nvPr/>
          </p:nvSpPr>
          <p:spPr bwMode="auto">
            <a:xfrm>
              <a:off x="3757" y="3628"/>
              <a:ext cx="490" cy="200"/>
            </a:xfrm>
            <a:prstGeom prst="rect">
              <a:avLst/>
            </a:prstGeom>
            <a:noFill/>
            <a:ln w="9525" algn="ctr">
              <a:noFill/>
              <a:miter lim="800000"/>
              <a:headEnd/>
              <a:tailEnd/>
            </a:ln>
            <a:effectLst/>
          </p:spPr>
          <p:txBody>
            <a:bodyPr lIns="36000" tIns="36000" rIns="36000" bIns="36000" anchor="ctr">
              <a:spAutoFit/>
            </a:bodyPr>
            <a:lstStyle/>
            <a:p>
              <a:pPr eaLnBrk="1" latinLnBrk="1" hangingPunct="1"/>
              <a:r>
                <a:rPr lang="en-US" altLang="ko-KR" sz="2000" baseline="-25000"/>
                <a:t>Server</a:t>
              </a:r>
            </a:p>
          </p:txBody>
        </p:sp>
        <p:sp>
          <p:nvSpPr>
            <p:cNvPr id="291847" name="tower"/>
            <p:cNvSpPr>
              <a:spLocks noEditPoints="1" noChangeArrowheads="1"/>
            </p:cNvSpPr>
            <p:nvPr/>
          </p:nvSpPr>
          <p:spPr bwMode="auto">
            <a:xfrm>
              <a:off x="2778" y="2346"/>
              <a:ext cx="350" cy="49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ko-KR" altLang="en-US"/>
            </a:p>
          </p:txBody>
        </p:sp>
        <p:pic>
          <p:nvPicPr>
            <p:cNvPr id="291848" name="Picture 8" descr="MCj04163540000[1]"/>
            <p:cNvPicPr>
              <a:picLocks noChangeAspect="1" noChangeArrowheads="1"/>
            </p:cNvPicPr>
            <p:nvPr/>
          </p:nvPicPr>
          <p:blipFill>
            <a:blip r:embed="rId4" cstate="print"/>
            <a:srcRect/>
            <a:stretch>
              <a:fillRect/>
            </a:stretch>
          </p:blipFill>
          <p:spPr bwMode="auto">
            <a:xfrm flipH="1">
              <a:off x="1519" y="3032"/>
              <a:ext cx="515" cy="601"/>
            </a:xfrm>
            <a:prstGeom prst="rect">
              <a:avLst/>
            </a:prstGeom>
            <a:noFill/>
          </p:spPr>
        </p:pic>
        <p:grpSp>
          <p:nvGrpSpPr>
            <p:cNvPr id="3" name="Group 9"/>
            <p:cNvGrpSpPr>
              <a:grpSpLocks/>
            </p:cNvGrpSpPr>
            <p:nvPr/>
          </p:nvGrpSpPr>
          <p:grpSpPr bwMode="auto">
            <a:xfrm>
              <a:off x="1519" y="2563"/>
              <a:ext cx="1121" cy="436"/>
              <a:chOff x="1519" y="2563"/>
              <a:chExt cx="1121" cy="436"/>
            </a:xfrm>
          </p:grpSpPr>
          <p:sp>
            <p:nvSpPr>
              <p:cNvPr id="291850" name="Line 10"/>
              <p:cNvSpPr>
                <a:spLocks noChangeShapeType="1"/>
              </p:cNvSpPr>
              <p:nvPr/>
            </p:nvSpPr>
            <p:spPr bwMode="auto">
              <a:xfrm flipV="1">
                <a:off x="2009" y="2563"/>
                <a:ext cx="631" cy="436"/>
              </a:xfrm>
              <a:prstGeom prst="line">
                <a:avLst/>
              </a:prstGeom>
              <a:noFill/>
              <a:ln w="9525">
                <a:solidFill>
                  <a:schemeClr val="tx1"/>
                </a:solidFill>
                <a:round/>
                <a:headEnd/>
                <a:tailEnd type="triangle" w="med" len="med"/>
              </a:ln>
              <a:effectLst/>
            </p:spPr>
            <p:txBody>
              <a:bodyPr/>
              <a:lstStyle/>
              <a:p>
                <a:endParaRPr lang="ko-KR" altLang="en-US"/>
              </a:p>
            </p:txBody>
          </p:sp>
          <p:sp>
            <p:nvSpPr>
              <p:cNvPr id="291851" name="Text Box 11"/>
              <p:cNvSpPr txBox="1">
                <a:spLocks noChangeArrowheads="1"/>
              </p:cNvSpPr>
              <p:nvPr/>
            </p:nvSpPr>
            <p:spPr bwMode="auto">
              <a:xfrm>
                <a:off x="1519" y="2617"/>
                <a:ext cx="700" cy="302"/>
              </a:xfrm>
              <a:prstGeom prst="rect">
                <a:avLst/>
              </a:prstGeom>
              <a:noFill/>
              <a:ln w="9525" algn="ctr">
                <a:noFill/>
                <a:miter lim="800000"/>
                <a:headEnd/>
                <a:tailEnd/>
              </a:ln>
              <a:effectLst/>
            </p:spPr>
            <p:txBody>
              <a:bodyPr lIns="36000" tIns="36000" rIns="36000" bIns="36000" anchor="ctr">
                <a:spAutoFit/>
              </a:bodyPr>
              <a:lstStyle/>
              <a:p>
                <a:pPr eaLnBrk="1" latinLnBrk="1" hangingPunct="1"/>
                <a:r>
                  <a:rPr lang="en-US" altLang="ko-KR" baseline="-25000"/>
                  <a:t>2. Service Request</a:t>
                </a:r>
              </a:p>
            </p:txBody>
          </p:sp>
        </p:grpSp>
        <p:grpSp>
          <p:nvGrpSpPr>
            <p:cNvPr id="4" name="Group 12"/>
            <p:cNvGrpSpPr>
              <a:grpSpLocks/>
            </p:cNvGrpSpPr>
            <p:nvPr/>
          </p:nvGrpSpPr>
          <p:grpSpPr bwMode="auto">
            <a:xfrm>
              <a:off x="2079" y="2617"/>
              <a:ext cx="1048" cy="436"/>
              <a:chOff x="2079" y="2617"/>
              <a:chExt cx="1048" cy="436"/>
            </a:xfrm>
          </p:grpSpPr>
          <p:sp>
            <p:nvSpPr>
              <p:cNvPr id="291853" name="Line 13"/>
              <p:cNvSpPr>
                <a:spLocks noChangeShapeType="1"/>
              </p:cNvSpPr>
              <p:nvPr/>
            </p:nvSpPr>
            <p:spPr bwMode="auto">
              <a:xfrm flipH="1">
                <a:off x="2079" y="2617"/>
                <a:ext cx="628" cy="436"/>
              </a:xfrm>
              <a:prstGeom prst="line">
                <a:avLst/>
              </a:prstGeom>
              <a:noFill/>
              <a:ln w="9525">
                <a:solidFill>
                  <a:schemeClr val="tx1"/>
                </a:solidFill>
                <a:round/>
                <a:headEnd/>
                <a:tailEnd type="triangle" w="med" len="med"/>
              </a:ln>
              <a:effectLst/>
            </p:spPr>
            <p:txBody>
              <a:bodyPr/>
              <a:lstStyle/>
              <a:p>
                <a:endParaRPr lang="ko-KR" altLang="en-US"/>
              </a:p>
            </p:txBody>
          </p:sp>
          <p:sp>
            <p:nvSpPr>
              <p:cNvPr id="291854" name="Text Box 14"/>
              <p:cNvSpPr txBox="1">
                <a:spLocks noChangeArrowheads="1"/>
              </p:cNvSpPr>
              <p:nvPr/>
            </p:nvSpPr>
            <p:spPr bwMode="auto">
              <a:xfrm>
                <a:off x="2288" y="2864"/>
                <a:ext cx="839" cy="179"/>
              </a:xfrm>
              <a:prstGeom prst="rect">
                <a:avLst/>
              </a:prstGeom>
              <a:noFill/>
              <a:ln w="9525" algn="ctr">
                <a:noFill/>
                <a:miter lim="800000"/>
                <a:headEnd/>
                <a:tailEnd/>
              </a:ln>
              <a:effectLst/>
            </p:spPr>
            <p:txBody>
              <a:bodyPr lIns="36000" tIns="36000" rIns="36000" bIns="36000" anchor="ctr">
                <a:spAutoFit/>
              </a:bodyPr>
              <a:lstStyle/>
              <a:p>
                <a:pPr eaLnBrk="1" latinLnBrk="1" hangingPunct="1"/>
                <a:r>
                  <a:rPr lang="en-US" altLang="ko-KR" baseline="-25000"/>
                  <a:t>3. Service Location</a:t>
                </a:r>
              </a:p>
            </p:txBody>
          </p:sp>
        </p:grpSp>
        <p:grpSp>
          <p:nvGrpSpPr>
            <p:cNvPr id="5" name="Group 15"/>
            <p:cNvGrpSpPr>
              <a:grpSpLocks/>
            </p:cNvGrpSpPr>
            <p:nvPr/>
          </p:nvGrpSpPr>
          <p:grpSpPr bwMode="auto">
            <a:xfrm>
              <a:off x="3198" y="2563"/>
              <a:ext cx="1048" cy="490"/>
              <a:chOff x="3198" y="2563"/>
              <a:chExt cx="1048" cy="490"/>
            </a:xfrm>
          </p:grpSpPr>
          <p:sp>
            <p:nvSpPr>
              <p:cNvPr id="291856" name="Line 16"/>
              <p:cNvSpPr>
                <a:spLocks noChangeShapeType="1"/>
              </p:cNvSpPr>
              <p:nvPr/>
            </p:nvSpPr>
            <p:spPr bwMode="auto">
              <a:xfrm flipH="1" flipV="1">
                <a:off x="3198" y="2672"/>
                <a:ext cx="629" cy="381"/>
              </a:xfrm>
              <a:prstGeom prst="line">
                <a:avLst/>
              </a:prstGeom>
              <a:noFill/>
              <a:ln w="9525">
                <a:solidFill>
                  <a:schemeClr val="tx1"/>
                </a:solidFill>
                <a:round/>
                <a:headEnd/>
                <a:tailEnd type="triangle" w="med" len="med"/>
              </a:ln>
              <a:effectLst/>
            </p:spPr>
            <p:txBody>
              <a:bodyPr/>
              <a:lstStyle/>
              <a:p>
                <a:endParaRPr lang="ko-KR" altLang="en-US"/>
              </a:p>
            </p:txBody>
          </p:sp>
          <p:sp>
            <p:nvSpPr>
              <p:cNvPr id="291857" name="Text Box 17"/>
              <p:cNvSpPr txBox="1">
                <a:spLocks noChangeArrowheads="1"/>
              </p:cNvSpPr>
              <p:nvPr/>
            </p:nvSpPr>
            <p:spPr bwMode="auto">
              <a:xfrm>
                <a:off x="3408" y="2563"/>
                <a:ext cx="838" cy="302"/>
              </a:xfrm>
              <a:prstGeom prst="rect">
                <a:avLst/>
              </a:prstGeom>
              <a:noFill/>
              <a:ln w="9525">
                <a:noFill/>
                <a:miter lim="800000"/>
                <a:headEnd/>
                <a:tailEnd/>
              </a:ln>
              <a:effectLst/>
            </p:spPr>
            <p:txBody>
              <a:bodyPr lIns="36000" tIns="36000" rIns="36000" bIns="36000" anchor="ctr">
                <a:spAutoFit/>
              </a:bodyPr>
              <a:lstStyle/>
              <a:p>
                <a:pPr eaLnBrk="1" latinLnBrk="1" hangingPunct="1"/>
                <a:r>
                  <a:rPr lang="en-US" altLang="ko-KR" baseline="-25000"/>
                  <a:t>1. Service Registration</a:t>
                </a:r>
              </a:p>
            </p:txBody>
          </p:sp>
        </p:grpSp>
        <p:sp>
          <p:nvSpPr>
            <p:cNvPr id="291858" name="Text Box 18"/>
            <p:cNvSpPr txBox="1">
              <a:spLocks noChangeArrowheads="1"/>
            </p:cNvSpPr>
            <p:nvPr/>
          </p:nvSpPr>
          <p:spPr bwMode="auto">
            <a:xfrm>
              <a:off x="1729" y="3626"/>
              <a:ext cx="281" cy="202"/>
            </a:xfrm>
            <a:prstGeom prst="rect">
              <a:avLst/>
            </a:prstGeom>
            <a:noFill/>
            <a:ln w="9525" algn="ctr">
              <a:noFill/>
              <a:miter lim="800000"/>
              <a:headEnd/>
              <a:tailEnd/>
            </a:ln>
            <a:effectLst/>
          </p:spPr>
          <p:txBody>
            <a:bodyPr lIns="36000" tIns="36000" rIns="36000" bIns="36000" anchor="ctr">
              <a:spAutoFit/>
            </a:bodyPr>
            <a:lstStyle/>
            <a:p>
              <a:pPr eaLnBrk="1" latinLnBrk="1" hangingPunct="1"/>
              <a:r>
                <a:rPr lang="en-US" altLang="ko-KR" sz="2000" baseline="-25000"/>
                <a:t>User</a:t>
              </a:r>
            </a:p>
          </p:txBody>
        </p:sp>
        <p:sp>
          <p:nvSpPr>
            <p:cNvPr id="291859" name="Text Box 19"/>
            <p:cNvSpPr txBox="1">
              <a:spLocks noChangeArrowheads="1"/>
            </p:cNvSpPr>
            <p:nvPr/>
          </p:nvSpPr>
          <p:spPr bwMode="auto">
            <a:xfrm>
              <a:off x="2708" y="2099"/>
              <a:ext cx="487" cy="202"/>
            </a:xfrm>
            <a:prstGeom prst="rect">
              <a:avLst/>
            </a:prstGeom>
            <a:noFill/>
            <a:ln w="9525" algn="ctr">
              <a:noFill/>
              <a:miter lim="800000"/>
              <a:headEnd/>
              <a:tailEnd/>
            </a:ln>
            <a:effectLst/>
          </p:spPr>
          <p:txBody>
            <a:bodyPr lIns="36000" tIns="36000" rIns="36000" bIns="36000" anchor="ctr">
              <a:spAutoFit/>
            </a:bodyPr>
            <a:lstStyle/>
            <a:p>
              <a:pPr eaLnBrk="1" latinLnBrk="1" hangingPunct="1"/>
              <a:r>
                <a:rPr lang="en-US" altLang="ko-KR" sz="2000" baseline="-25000"/>
                <a:t>Resolver</a:t>
              </a:r>
            </a:p>
          </p:txBody>
        </p:sp>
        <p:grpSp>
          <p:nvGrpSpPr>
            <p:cNvPr id="6" name="Group 20"/>
            <p:cNvGrpSpPr>
              <a:grpSpLocks/>
            </p:cNvGrpSpPr>
            <p:nvPr/>
          </p:nvGrpSpPr>
          <p:grpSpPr bwMode="auto">
            <a:xfrm>
              <a:off x="2149" y="3235"/>
              <a:ext cx="1468" cy="199"/>
              <a:chOff x="2149" y="3235"/>
              <a:chExt cx="1468" cy="199"/>
            </a:xfrm>
          </p:grpSpPr>
          <p:sp>
            <p:nvSpPr>
              <p:cNvPr id="291861" name="Line 21"/>
              <p:cNvSpPr>
                <a:spLocks noChangeShapeType="1"/>
              </p:cNvSpPr>
              <p:nvPr/>
            </p:nvSpPr>
            <p:spPr bwMode="auto">
              <a:xfrm>
                <a:off x="2149" y="3434"/>
                <a:ext cx="1468" cy="0"/>
              </a:xfrm>
              <a:prstGeom prst="line">
                <a:avLst/>
              </a:prstGeom>
              <a:noFill/>
              <a:ln w="9525">
                <a:solidFill>
                  <a:schemeClr val="tx1"/>
                </a:solidFill>
                <a:round/>
                <a:headEnd type="triangle" w="med" len="med"/>
                <a:tailEnd type="triangle" w="med" len="med"/>
              </a:ln>
              <a:effectLst/>
            </p:spPr>
            <p:txBody>
              <a:bodyPr/>
              <a:lstStyle/>
              <a:p>
                <a:endParaRPr lang="ko-KR" altLang="en-US"/>
              </a:p>
            </p:txBody>
          </p:sp>
          <p:sp>
            <p:nvSpPr>
              <p:cNvPr id="291862" name="Text Box 22"/>
              <p:cNvSpPr txBox="1">
                <a:spLocks noChangeArrowheads="1"/>
              </p:cNvSpPr>
              <p:nvPr/>
            </p:nvSpPr>
            <p:spPr bwMode="auto">
              <a:xfrm>
                <a:off x="2518" y="3235"/>
                <a:ext cx="697" cy="180"/>
              </a:xfrm>
              <a:prstGeom prst="rect">
                <a:avLst/>
              </a:prstGeom>
              <a:noFill/>
              <a:ln w="9525" algn="ctr">
                <a:noFill/>
                <a:miter lim="800000"/>
                <a:headEnd/>
                <a:tailEnd/>
              </a:ln>
              <a:effectLst/>
            </p:spPr>
            <p:txBody>
              <a:bodyPr lIns="36000" tIns="36000" rIns="36000" bIns="36000" anchor="ctr">
                <a:spAutoFit/>
              </a:bodyPr>
              <a:lstStyle/>
              <a:p>
                <a:pPr eaLnBrk="1" latinLnBrk="1" hangingPunct="1"/>
                <a:r>
                  <a:rPr lang="en-US" altLang="ko-KR" baseline="-25000"/>
                  <a:t>4. Service Use</a:t>
                </a:r>
              </a:p>
            </p:txBody>
          </p:sp>
        </p:grpSp>
      </p:grpSp>
    </p:spTree>
    <p:extLst>
      <p:ext uri="{BB962C8B-B14F-4D97-AF65-F5344CB8AC3E}">
        <p14:creationId xmlns:p14="http://schemas.microsoft.com/office/powerpoint/2010/main" val="2098677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fld id="{4A2D88CD-4280-4D63-8996-1E4B3426FA36}" type="slidenum">
              <a:rPr lang="en-US" altLang="ko-KR"/>
              <a:pPr/>
              <a:t>31</a:t>
            </a:fld>
            <a:endParaRPr lang="en-US" altLang="ko-KR" sz="1000"/>
          </a:p>
        </p:txBody>
      </p:sp>
      <p:sp>
        <p:nvSpPr>
          <p:cNvPr id="221187" name="Rectangle 3"/>
          <p:cNvSpPr>
            <a:spLocks noGrp="1" noChangeArrowheads="1"/>
          </p:cNvSpPr>
          <p:nvPr>
            <p:ph type="body" idx="1"/>
          </p:nvPr>
        </p:nvSpPr>
        <p:spPr>
          <a:xfrm>
            <a:off x="250825" y="1341438"/>
            <a:ext cx="8458200" cy="4751858"/>
          </a:xfrm>
        </p:spPr>
        <p:txBody>
          <a:bodyPr>
            <a:normAutofit/>
          </a:bodyPr>
          <a:lstStyle/>
          <a:p>
            <a:r>
              <a:rPr lang="en-US" altLang="ko-KR" sz="2400" dirty="0"/>
              <a:t>Scenario [1]</a:t>
            </a:r>
          </a:p>
          <a:p>
            <a:pPr lvl="1"/>
            <a:r>
              <a:rPr lang="en-US" altLang="ko-KR" sz="1800" b="1" dirty="0">
                <a:solidFill>
                  <a:schemeClr val="hlink"/>
                </a:solidFill>
              </a:rPr>
              <a:t>Mr. Sue visits ICU</a:t>
            </a:r>
          </a:p>
          <a:p>
            <a:pPr lvl="1"/>
            <a:r>
              <a:rPr lang="en-US" altLang="ko-KR" sz="1800" b="1" dirty="0">
                <a:solidFill>
                  <a:schemeClr val="hlink"/>
                </a:solidFill>
              </a:rPr>
              <a:t>He searches the Web and finds an on-line Map using his PDA.</a:t>
            </a:r>
          </a:p>
          <a:p>
            <a:pPr lvl="2"/>
            <a:r>
              <a:rPr lang="en-US" altLang="ko-KR" sz="1400" b="1" dirty="0">
                <a:solidFill>
                  <a:schemeClr val="hlink"/>
                </a:solidFill>
              </a:rPr>
              <a:t>But it’s too small to view on his PDA</a:t>
            </a:r>
          </a:p>
          <a:p>
            <a:pPr lvl="1"/>
            <a:r>
              <a:rPr lang="en-US" altLang="ko-KR" sz="1800" b="1" dirty="0">
                <a:solidFill>
                  <a:schemeClr val="hlink"/>
                </a:solidFill>
              </a:rPr>
              <a:t>PDA locates the printers</a:t>
            </a:r>
          </a:p>
          <a:p>
            <a:pPr lvl="1"/>
            <a:r>
              <a:rPr lang="en-US" altLang="ko-KR" sz="1800" b="1" dirty="0">
                <a:solidFill>
                  <a:schemeClr val="hlink"/>
                </a:solidFill>
              </a:rPr>
              <a:t>Mr. Sue (or system) picks up a closest printer among the public printers that are allowed to be used by the guests</a:t>
            </a:r>
          </a:p>
          <a:p>
            <a:pPr lvl="1"/>
            <a:r>
              <a:rPr lang="en-US" altLang="ko-KR" sz="1800" b="1" dirty="0">
                <a:solidFill>
                  <a:schemeClr val="hlink"/>
                </a:solidFill>
              </a:rPr>
              <a:t>PDA requests printing service (without having a driver for the printer) without Mr. Sue’s intervention</a:t>
            </a:r>
          </a:p>
          <a:p>
            <a:r>
              <a:rPr lang="en-US" altLang="ko-KR" sz="2400" dirty="0"/>
              <a:t>We need to find appropriate services: </a:t>
            </a:r>
          </a:p>
          <a:p>
            <a:pPr lvl="1"/>
            <a:r>
              <a:rPr lang="en-US" altLang="ko-KR" sz="2000" dirty="0"/>
              <a:t>Printing service, Wireless connection service and Location information service.</a:t>
            </a:r>
          </a:p>
          <a:p>
            <a:pPr lvl="1"/>
            <a:r>
              <a:rPr lang="en-US" altLang="ko-KR" sz="2000" dirty="0">
                <a:solidFill>
                  <a:srgbClr val="0000FF"/>
                </a:solidFill>
              </a:rPr>
              <a:t>Service discovery system will do that with your minimum intervention</a:t>
            </a:r>
            <a:endParaRPr lang="en-US" altLang="ko-KR" sz="1800" b="1" dirty="0">
              <a:solidFill>
                <a:srgbClr val="0000FF"/>
              </a:solidFill>
            </a:endParaRPr>
          </a:p>
        </p:txBody>
      </p:sp>
      <p:sp>
        <p:nvSpPr>
          <p:cNvPr id="221188" name="Rectangle 4"/>
          <p:cNvSpPr>
            <a:spLocks noChangeArrowheads="1"/>
          </p:cNvSpPr>
          <p:nvPr/>
        </p:nvSpPr>
        <p:spPr bwMode="auto">
          <a:xfrm>
            <a:off x="827088" y="333375"/>
            <a:ext cx="7451725" cy="647700"/>
          </a:xfrm>
          <a:prstGeom prst="rect">
            <a:avLst/>
          </a:prstGeom>
          <a:noFill/>
          <a:ln w="9525">
            <a:noFill/>
            <a:miter lim="800000"/>
            <a:headEnd/>
            <a:tailEnd/>
          </a:ln>
          <a:effectLst/>
        </p:spPr>
        <p:txBody>
          <a:bodyPr lIns="92075" tIns="46038" rIns="92075" bIns="46038" anchor="b"/>
          <a:lstStyle/>
          <a:p>
            <a:pPr eaLnBrk="1" hangingPunct="1"/>
            <a:r>
              <a:rPr lang="en-US" altLang="ko-KR" sz="3600" b="1">
                <a:solidFill>
                  <a:srgbClr val="000099"/>
                </a:solidFill>
              </a:rPr>
              <a:t>Why service discovery? </a:t>
            </a:r>
          </a:p>
        </p:txBody>
      </p:sp>
    </p:spTree>
    <p:extLst>
      <p:ext uri="{BB962C8B-B14F-4D97-AF65-F5344CB8AC3E}">
        <p14:creationId xmlns:p14="http://schemas.microsoft.com/office/powerpoint/2010/main" val="188008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fld id="{F0031035-D97D-4874-84BB-7D9D549050FD}" type="slidenum">
              <a:rPr lang="en-US" altLang="ko-KR"/>
              <a:pPr/>
              <a:t>32</a:t>
            </a:fld>
            <a:endParaRPr lang="en-US" altLang="ko-KR" sz="1000"/>
          </a:p>
        </p:txBody>
      </p:sp>
      <p:sp>
        <p:nvSpPr>
          <p:cNvPr id="263170" name="Rectangle 2"/>
          <p:cNvSpPr>
            <a:spLocks noGrp="1" noChangeArrowheads="1"/>
          </p:cNvSpPr>
          <p:nvPr>
            <p:ph type="title"/>
          </p:nvPr>
        </p:nvSpPr>
        <p:spPr>
          <a:xfrm>
            <a:off x="1116013" y="404813"/>
            <a:ext cx="6894512" cy="647700"/>
          </a:xfrm>
        </p:spPr>
        <p:txBody>
          <a:bodyPr>
            <a:noAutofit/>
          </a:bodyPr>
          <a:lstStyle/>
          <a:p>
            <a:r>
              <a:rPr lang="en-US" altLang="ko-KR" sz="3200" dirty="0"/>
              <a:t>Pervasive Service Discovery </a:t>
            </a:r>
            <a:r>
              <a:rPr lang="en-US" altLang="ko-KR" sz="3200" dirty="0" err="1"/>
              <a:t>vs</a:t>
            </a:r>
            <a:r>
              <a:rPr lang="en-US" altLang="ko-KR" sz="3200" dirty="0"/>
              <a:t> </a:t>
            </a:r>
            <a:br>
              <a:rPr lang="en-US" altLang="ko-KR" sz="3200" dirty="0"/>
            </a:br>
            <a:r>
              <a:rPr lang="en-US" altLang="ko-KR" sz="3200" dirty="0"/>
              <a:t>Web service discovery </a:t>
            </a:r>
          </a:p>
        </p:txBody>
      </p:sp>
      <p:sp>
        <p:nvSpPr>
          <p:cNvPr id="263171" name="Rectangle 3"/>
          <p:cNvSpPr>
            <a:spLocks noGrp="1" noChangeArrowheads="1"/>
          </p:cNvSpPr>
          <p:nvPr>
            <p:ph type="body" idx="1"/>
          </p:nvPr>
        </p:nvSpPr>
        <p:spPr>
          <a:xfrm>
            <a:off x="179388" y="1412776"/>
            <a:ext cx="8713787" cy="4680520"/>
          </a:xfrm>
        </p:spPr>
        <p:txBody>
          <a:bodyPr>
            <a:normAutofit lnSpcReduction="10000"/>
          </a:bodyPr>
          <a:lstStyle/>
          <a:p>
            <a:r>
              <a:rPr lang="en-US" altLang="ko-KR" sz="2400" dirty="0"/>
              <a:t> Web Service Discovery</a:t>
            </a:r>
          </a:p>
          <a:p>
            <a:pPr lvl="1"/>
            <a:r>
              <a:rPr lang="en-US" altLang="ko-KR" sz="2000" dirty="0"/>
              <a:t>No physical location limitation</a:t>
            </a:r>
          </a:p>
          <a:p>
            <a:pPr lvl="1"/>
            <a:r>
              <a:rPr lang="en-US" altLang="ko-KR" sz="2000" dirty="0"/>
              <a:t>Focuses only on interoperation among applications</a:t>
            </a:r>
          </a:p>
          <a:p>
            <a:pPr lvl="1"/>
            <a:r>
              <a:rPr lang="en-US" altLang="ko-KR" sz="2000" dirty="0"/>
              <a:t>Interoperability through standards such as WSDL and XML</a:t>
            </a:r>
          </a:p>
          <a:p>
            <a:pPr lvl="1"/>
            <a:r>
              <a:rPr lang="en-US" altLang="ko-KR" sz="2000" dirty="0"/>
              <a:t>Universal Description, Discovery, and Integration(UDDI)</a:t>
            </a:r>
          </a:p>
          <a:p>
            <a:pPr lvl="2"/>
            <a:r>
              <a:rPr lang="en-US" altLang="ko-KR" sz="1600" dirty="0"/>
              <a:t>The discovery and configuration process: analysts, programmers, administrators</a:t>
            </a:r>
          </a:p>
          <a:p>
            <a:pPr lvl="1"/>
            <a:r>
              <a:rPr lang="en-US" altLang="ko-KR" sz="2000" dirty="0"/>
              <a:t>Registry and data structure: mainly for EC.: too specific for Pervasive computing service</a:t>
            </a:r>
          </a:p>
          <a:p>
            <a:pPr lvl="1"/>
            <a:endParaRPr lang="en-US" altLang="ko-KR" sz="2000" dirty="0"/>
          </a:p>
          <a:p>
            <a:r>
              <a:rPr lang="en-US" altLang="ko-KR" sz="2400" dirty="0"/>
              <a:t>Pervasive Service Discovery</a:t>
            </a:r>
          </a:p>
          <a:p>
            <a:pPr lvl="1"/>
            <a:r>
              <a:rPr lang="en-US" altLang="ko-KR" sz="2000" dirty="0"/>
              <a:t>Ambient Services Discovery: Local</a:t>
            </a:r>
          </a:p>
          <a:p>
            <a:pPr lvl="1"/>
            <a:r>
              <a:rPr lang="en-US" altLang="ko-KR" sz="2000" dirty="0"/>
              <a:t>Focuses also on both among applications and people</a:t>
            </a:r>
          </a:p>
          <a:p>
            <a:pPr lvl="1"/>
            <a:r>
              <a:rPr lang="en-US" altLang="ko-KR" sz="2000" dirty="0"/>
              <a:t> Integration with people and their ambient environments.</a:t>
            </a:r>
          </a:p>
        </p:txBody>
      </p:sp>
    </p:spTree>
    <p:extLst>
      <p:ext uri="{BB962C8B-B14F-4D97-AF65-F5344CB8AC3E}">
        <p14:creationId xmlns:p14="http://schemas.microsoft.com/office/powerpoint/2010/main" val="1813024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Web Service Stack for UDDI</a:t>
            </a:r>
            <a:endParaRPr lang="ko-KR" altLang="en-US" dirty="0"/>
          </a:p>
        </p:txBody>
      </p:sp>
      <p:sp>
        <p:nvSpPr>
          <p:cNvPr id="3" name="내용 개체 틀 2"/>
          <p:cNvSpPr>
            <a:spLocks noGrp="1"/>
          </p:cNvSpPr>
          <p:nvPr>
            <p:ph idx="1"/>
          </p:nvPr>
        </p:nvSpPr>
        <p:spPr/>
        <p:txBody>
          <a:bodyPr/>
          <a:lstStyle/>
          <a:p>
            <a:endParaRPr lang="ko-KR" altLang="en-US" dirty="0"/>
          </a:p>
        </p:txBody>
      </p:sp>
      <p:pic>
        <p:nvPicPr>
          <p:cNvPr id="1026" name="Picture 2" descr="C:\Documents and Settings\dchoi\My Documents\My Pictures\Fig1.gif"/>
          <p:cNvPicPr>
            <a:picLocks noChangeAspect="1" noChangeArrowheads="1"/>
          </p:cNvPicPr>
          <p:nvPr/>
        </p:nvPicPr>
        <p:blipFill>
          <a:blip r:embed="rId2" cstate="print"/>
          <a:srcRect/>
          <a:stretch>
            <a:fillRect/>
          </a:stretch>
        </p:blipFill>
        <p:spPr bwMode="auto">
          <a:xfrm>
            <a:off x="1619672" y="1732507"/>
            <a:ext cx="5904656" cy="4344935"/>
          </a:xfrm>
          <a:prstGeom prst="rect">
            <a:avLst/>
          </a:prstGeom>
          <a:noFill/>
        </p:spPr>
      </p:pic>
    </p:spTree>
    <p:extLst>
      <p:ext uri="{BB962C8B-B14F-4D97-AF65-F5344CB8AC3E}">
        <p14:creationId xmlns:p14="http://schemas.microsoft.com/office/powerpoint/2010/main" val="3262003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Message flow between Client and Registry</a:t>
            </a:r>
            <a:endParaRPr lang="ko-KR" altLang="en-US" dirty="0"/>
          </a:p>
        </p:txBody>
      </p:sp>
      <p:sp>
        <p:nvSpPr>
          <p:cNvPr id="3" name="내용 개체 틀 2"/>
          <p:cNvSpPr>
            <a:spLocks noGrp="1"/>
          </p:cNvSpPr>
          <p:nvPr>
            <p:ph idx="1"/>
          </p:nvPr>
        </p:nvSpPr>
        <p:spPr/>
        <p:txBody>
          <a:bodyPr/>
          <a:lstStyle/>
          <a:p>
            <a:endParaRPr lang="ko-KR" altLang="en-US"/>
          </a:p>
        </p:txBody>
      </p:sp>
      <p:pic>
        <p:nvPicPr>
          <p:cNvPr id="2050" name="Picture 2" descr="C:\Documents and Settings\dchoi\My Documents\My Pictures\Fig2.gif"/>
          <p:cNvPicPr>
            <a:picLocks noChangeAspect="1" noChangeArrowheads="1"/>
          </p:cNvPicPr>
          <p:nvPr/>
        </p:nvPicPr>
        <p:blipFill>
          <a:blip r:embed="rId2" cstate="print"/>
          <a:srcRect/>
          <a:stretch>
            <a:fillRect/>
          </a:stretch>
        </p:blipFill>
        <p:spPr bwMode="auto">
          <a:xfrm>
            <a:off x="1331640" y="1484784"/>
            <a:ext cx="6721566" cy="4511321"/>
          </a:xfrm>
          <a:prstGeom prst="rect">
            <a:avLst/>
          </a:prstGeom>
          <a:noFill/>
        </p:spPr>
      </p:pic>
    </p:spTree>
    <p:extLst>
      <p:ext uri="{BB962C8B-B14F-4D97-AF65-F5344CB8AC3E}">
        <p14:creationId xmlns:p14="http://schemas.microsoft.com/office/powerpoint/2010/main" val="2247255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UDDI  Working Sequence</a:t>
            </a:r>
            <a:endParaRPr lang="ko-KR" altLang="en-US" dirty="0"/>
          </a:p>
        </p:txBody>
      </p:sp>
      <p:sp>
        <p:nvSpPr>
          <p:cNvPr id="3" name="내용 개체 틀 2"/>
          <p:cNvSpPr>
            <a:spLocks noGrp="1"/>
          </p:cNvSpPr>
          <p:nvPr>
            <p:ph idx="1"/>
          </p:nvPr>
        </p:nvSpPr>
        <p:spPr/>
        <p:txBody>
          <a:bodyPr/>
          <a:lstStyle/>
          <a:p>
            <a:endParaRPr lang="ko-KR" altLang="en-US"/>
          </a:p>
        </p:txBody>
      </p:sp>
      <p:pic>
        <p:nvPicPr>
          <p:cNvPr id="3074" name="Picture 2" descr="C:\Documents and Settings\dchoi\My Documents\My Pictures\Fig3.gif"/>
          <p:cNvPicPr>
            <a:picLocks noChangeAspect="1" noChangeArrowheads="1"/>
          </p:cNvPicPr>
          <p:nvPr/>
        </p:nvPicPr>
        <p:blipFill>
          <a:blip r:embed="rId2" cstate="print"/>
          <a:srcRect/>
          <a:stretch>
            <a:fillRect/>
          </a:stretch>
        </p:blipFill>
        <p:spPr bwMode="auto">
          <a:xfrm>
            <a:off x="827584" y="1556792"/>
            <a:ext cx="7521418" cy="4597230"/>
          </a:xfrm>
          <a:prstGeom prst="rect">
            <a:avLst/>
          </a:prstGeom>
          <a:noFill/>
        </p:spPr>
      </p:pic>
    </p:spTree>
    <p:extLst>
      <p:ext uri="{BB962C8B-B14F-4D97-AF65-F5344CB8AC3E}">
        <p14:creationId xmlns:p14="http://schemas.microsoft.com/office/powerpoint/2010/main" val="4266818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fld id="{2EF5F529-9EDC-44F8-9180-4375A4B0D0B0}" type="slidenum">
              <a:rPr lang="en-US" altLang="ko-KR"/>
              <a:pPr/>
              <a:t>36</a:t>
            </a:fld>
            <a:endParaRPr lang="en-US" altLang="ko-KR" sz="1000"/>
          </a:p>
        </p:txBody>
      </p:sp>
      <p:sp>
        <p:nvSpPr>
          <p:cNvPr id="264194" name="Rectangle 2"/>
          <p:cNvSpPr>
            <a:spLocks noGrp="1" noChangeArrowheads="1"/>
          </p:cNvSpPr>
          <p:nvPr>
            <p:ph type="title"/>
          </p:nvPr>
        </p:nvSpPr>
        <p:spPr>
          <a:xfrm>
            <a:off x="1116013" y="404813"/>
            <a:ext cx="6894512" cy="647700"/>
          </a:xfrm>
        </p:spPr>
        <p:txBody>
          <a:bodyPr>
            <a:normAutofit fontScale="90000"/>
          </a:bodyPr>
          <a:lstStyle/>
          <a:p>
            <a:r>
              <a:rPr lang="en-US" altLang="ko-KR"/>
              <a:t>Pervasive Service Discovery  </a:t>
            </a:r>
          </a:p>
        </p:txBody>
      </p:sp>
      <p:sp>
        <p:nvSpPr>
          <p:cNvPr id="264195" name="Rectangle 3"/>
          <p:cNvSpPr>
            <a:spLocks noGrp="1" noChangeArrowheads="1"/>
          </p:cNvSpPr>
          <p:nvPr>
            <p:ph type="body" idx="1"/>
          </p:nvPr>
        </p:nvSpPr>
        <p:spPr>
          <a:xfrm>
            <a:off x="179388" y="1268413"/>
            <a:ext cx="8713787" cy="5040312"/>
          </a:xfrm>
        </p:spPr>
        <p:txBody>
          <a:bodyPr/>
          <a:lstStyle/>
          <a:p>
            <a:pPr>
              <a:lnSpc>
                <a:spcPct val="90000"/>
              </a:lnSpc>
            </a:pPr>
            <a:r>
              <a:rPr lang="en-US" altLang="ko-KR" sz="2400"/>
              <a:t> Integration with People</a:t>
            </a:r>
          </a:p>
          <a:p>
            <a:pPr lvl="1">
              <a:lnSpc>
                <a:spcPct val="90000"/>
              </a:lnSpc>
            </a:pPr>
            <a:r>
              <a:rPr lang="en-US" altLang="ko-KR" sz="2000"/>
              <a:t>Integration of computing devices with people</a:t>
            </a:r>
          </a:p>
          <a:p>
            <a:pPr lvl="1">
              <a:lnSpc>
                <a:spcPct val="90000"/>
              </a:lnSpc>
            </a:pPr>
            <a:r>
              <a:rPr lang="en-US" altLang="ko-KR" sz="2000"/>
              <a:t>How do we protect personal privacy?</a:t>
            </a:r>
          </a:p>
          <a:p>
            <a:pPr lvl="2">
              <a:lnSpc>
                <a:spcPct val="90000"/>
              </a:lnSpc>
            </a:pPr>
            <a:r>
              <a:rPr lang="en-US" altLang="ko-KR" sz="1600"/>
              <a:t>Personal information : person’s presence, even health status from wearable medical device, user’s intention…..</a:t>
            </a:r>
          </a:p>
          <a:p>
            <a:pPr lvl="1">
              <a:lnSpc>
                <a:spcPct val="90000"/>
              </a:lnSpc>
            </a:pPr>
            <a:r>
              <a:rPr lang="en-US" altLang="ko-KR" sz="2000"/>
              <a:t>How much prior knowledge a user or service provider must have for service discovery?</a:t>
            </a:r>
          </a:p>
          <a:p>
            <a:pPr lvl="2">
              <a:lnSpc>
                <a:spcPct val="90000"/>
              </a:lnSpc>
            </a:pPr>
            <a:r>
              <a:rPr lang="en-US" altLang="ko-KR" sz="1600"/>
              <a:t>Ambiguity: “print” service, “printing” service, standard service name?</a:t>
            </a:r>
          </a:p>
          <a:p>
            <a:pPr>
              <a:lnSpc>
                <a:spcPct val="90000"/>
              </a:lnSpc>
            </a:pPr>
            <a:r>
              <a:rPr lang="en-US" altLang="ko-KR" sz="2400"/>
              <a:t>Integration with Environments</a:t>
            </a:r>
          </a:p>
          <a:p>
            <a:pPr lvl="1">
              <a:lnSpc>
                <a:spcPct val="90000"/>
              </a:lnSpc>
            </a:pPr>
            <a:r>
              <a:rPr lang="en-US" altLang="ko-KR" sz="2000"/>
              <a:t>How can we precisely define the ambient environment ?</a:t>
            </a:r>
          </a:p>
          <a:p>
            <a:pPr lvl="2">
              <a:lnSpc>
                <a:spcPct val="90000"/>
              </a:lnSpc>
            </a:pPr>
            <a:r>
              <a:rPr lang="en-US" altLang="ko-KR" sz="1600"/>
              <a:t>Location, current user tasks,</a:t>
            </a:r>
          </a:p>
          <a:p>
            <a:pPr lvl="2">
              <a:lnSpc>
                <a:spcPct val="90000"/>
              </a:lnSpc>
            </a:pPr>
            <a:r>
              <a:rPr lang="en-US" altLang="ko-KR" sz="1600"/>
              <a:t>Visitor’s view differs from host’s view</a:t>
            </a:r>
          </a:p>
          <a:p>
            <a:pPr lvl="1">
              <a:lnSpc>
                <a:spcPct val="90000"/>
              </a:lnSpc>
            </a:pPr>
            <a:r>
              <a:rPr lang="en-US" altLang="ko-KR" sz="2000"/>
              <a:t>Heterogeneity</a:t>
            </a:r>
          </a:p>
          <a:p>
            <a:pPr lvl="2">
              <a:lnSpc>
                <a:spcPct val="90000"/>
              </a:lnSpc>
            </a:pPr>
            <a:r>
              <a:rPr lang="en-US" altLang="ko-KR" sz="1600"/>
              <a:t>H/W, S/W platform,  network protocols  : common platform?</a:t>
            </a:r>
          </a:p>
          <a:p>
            <a:pPr lvl="1">
              <a:lnSpc>
                <a:spcPct val="90000"/>
              </a:lnSpc>
            </a:pPr>
            <a:r>
              <a:rPr lang="en-US" altLang="ko-KR" sz="2000"/>
              <a:t>Dynamic conditions</a:t>
            </a:r>
          </a:p>
          <a:p>
            <a:pPr lvl="2">
              <a:lnSpc>
                <a:spcPct val="90000"/>
              </a:lnSpc>
            </a:pPr>
            <a:r>
              <a:rPr lang="en-US" altLang="ko-KR" sz="1600"/>
              <a:t>Time based approaches: soft state and leased based approaches</a:t>
            </a:r>
          </a:p>
        </p:txBody>
      </p:sp>
    </p:spTree>
    <p:extLst>
      <p:ext uri="{BB962C8B-B14F-4D97-AF65-F5344CB8AC3E}">
        <p14:creationId xmlns:p14="http://schemas.microsoft.com/office/powerpoint/2010/main" val="2708283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슬라이드 번호 개체 틀 3"/>
          <p:cNvSpPr>
            <a:spLocks noGrp="1"/>
          </p:cNvSpPr>
          <p:nvPr>
            <p:ph type="sldNum" sz="quarter" idx="10"/>
          </p:nvPr>
        </p:nvSpPr>
        <p:spPr/>
        <p:txBody>
          <a:bodyPr/>
          <a:lstStyle/>
          <a:p>
            <a:fld id="{8FFB09F4-B199-4D8A-9A36-583FB21717CD}" type="slidenum">
              <a:rPr lang="en-US" altLang="ko-KR"/>
              <a:pPr/>
              <a:t>37</a:t>
            </a:fld>
            <a:endParaRPr lang="en-US" altLang="ko-KR" sz="1000"/>
          </a:p>
        </p:txBody>
      </p:sp>
      <p:sp>
        <p:nvSpPr>
          <p:cNvPr id="288770" name="Rectangle 2"/>
          <p:cNvSpPr>
            <a:spLocks noGrp="1" noChangeArrowheads="1"/>
          </p:cNvSpPr>
          <p:nvPr>
            <p:ph type="title"/>
          </p:nvPr>
        </p:nvSpPr>
        <p:spPr/>
        <p:txBody>
          <a:bodyPr/>
          <a:lstStyle/>
          <a:p>
            <a:r>
              <a:rPr lang="en-US" altLang="ko-KR"/>
              <a:t>Service Discovery</a:t>
            </a:r>
          </a:p>
        </p:txBody>
      </p:sp>
      <p:sp>
        <p:nvSpPr>
          <p:cNvPr id="288771" name="Rectangle 3"/>
          <p:cNvSpPr>
            <a:spLocks noGrp="1" noChangeArrowheads="1"/>
          </p:cNvSpPr>
          <p:nvPr>
            <p:ph type="body" idx="1"/>
          </p:nvPr>
        </p:nvSpPr>
        <p:spPr/>
        <p:txBody>
          <a:bodyPr/>
          <a:lstStyle/>
          <a:p>
            <a:r>
              <a:rPr lang="en-US" altLang="ko-KR"/>
              <a:t>Research Trend</a:t>
            </a:r>
          </a:p>
        </p:txBody>
      </p:sp>
      <p:sp>
        <p:nvSpPr>
          <p:cNvPr id="288772" name="Line 4"/>
          <p:cNvSpPr>
            <a:spLocks noChangeShapeType="1"/>
          </p:cNvSpPr>
          <p:nvPr/>
        </p:nvSpPr>
        <p:spPr bwMode="auto">
          <a:xfrm>
            <a:off x="1427163" y="5659438"/>
            <a:ext cx="6961187" cy="0"/>
          </a:xfrm>
          <a:prstGeom prst="line">
            <a:avLst/>
          </a:prstGeom>
          <a:noFill/>
          <a:ln w="9525">
            <a:solidFill>
              <a:schemeClr val="tx1"/>
            </a:solidFill>
            <a:round/>
            <a:headEnd/>
            <a:tailEnd type="triangle" w="med" len="med"/>
          </a:ln>
          <a:effectLst/>
        </p:spPr>
        <p:txBody>
          <a:bodyPr/>
          <a:lstStyle/>
          <a:p>
            <a:endParaRPr lang="ko-KR" altLang="en-US"/>
          </a:p>
        </p:txBody>
      </p:sp>
      <p:sp>
        <p:nvSpPr>
          <p:cNvPr id="288773" name="Line 5"/>
          <p:cNvSpPr>
            <a:spLocks noChangeShapeType="1"/>
          </p:cNvSpPr>
          <p:nvPr/>
        </p:nvSpPr>
        <p:spPr bwMode="auto">
          <a:xfrm flipH="1" flipV="1">
            <a:off x="1403350" y="1987550"/>
            <a:ext cx="23813" cy="3671888"/>
          </a:xfrm>
          <a:prstGeom prst="line">
            <a:avLst/>
          </a:prstGeom>
          <a:noFill/>
          <a:ln w="9525">
            <a:solidFill>
              <a:schemeClr val="tx1"/>
            </a:solidFill>
            <a:round/>
            <a:headEnd/>
            <a:tailEnd type="triangle" w="med" len="med"/>
          </a:ln>
          <a:effectLst/>
        </p:spPr>
        <p:txBody>
          <a:bodyPr/>
          <a:lstStyle/>
          <a:p>
            <a:endParaRPr lang="ko-KR" altLang="en-US"/>
          </a:p>
        </p:txBody>
      </p:sp>
      <p:sp>
        <p:nvSpPr>
          <p:cNvPr id="288774" name="Text Box 6"/>
          <p:cNvSpPr txBox="1">
            <a:spLocks noChangeArrowheads="1"/>
          </p:cNvSpPr>
          <p:nvPr/>
        </p:nvSpPr>
        <p:spPr bwMode="auto">
          <a:xfrm>
            <a:off x="900113" y="2132013"/>
            <a:ext cx="458787" cy="1612900"/>
          </a:xfrm>
          <a:prstGeom prst="rect">
            <a:avLst/>
          </a:prstGeom>
          <a:noFill/>
          <a:ln w="9525">
            <a:noFill/>
            <a:miter lim="800000"/>
            <a:headEnd/>
            <a:tailEnd/>
          </a:ln>
          <a:effectLst/>
        </p:spPr>
        <p:txBody>
          <a:bodyPr vert="eaVert" wrap="none">
            <a:spAutoFit/>
          </a:bodyPr>
          <a:lstStyle/>
          <a:p>
            <a:pPr eaLnBrk="1" latinLnBrk="1" hangingPunct="1"/>
            <a:r>
              <a:rPr lang="en-US" altLang="ko-KR" sz="1800">
                <a:latin typeface="굴림" pitchFamily="50" charset="-127"/>
              </a:rPr>
              <a:t>Pervasiveness</a:t>
            </a:r>
          </a:p>
        </p:txBody>
      </p:sp>
      <p:sp>
        <p:nvSpPr>
          <p:cNvPr id="288775" name="Text Box 7"/>
          <p:cNvSpPr txBox="1">
            <a:spLocks noChangeArrowheads="1"/>
          </p:cNvSpPr>
          <p:nvPr/>
        </p:nvSpPr>
        <p:spPr bwMode="auto">
          <a:xfrm>
            <a:off x="7596188" y="5803900"/>
            <a:ext cx="700087" cy="366713"/>
          </a:xfrm>
          <a:prstGeom prst="rect">
            <a:avLst/>
          </a:prstGeom>
          <a:noFill/>
          <a:ln w="9525">
            <a:noFill/>
            <a:miter lim="800000"/>
            <a:headEnd/>
            <a:tailEnd/>
          </a:ln>
          <a:effectLst/>
        </p:spPr>
        <p:txBody>
          <a:bodyPr wrap="none">
            <a:spAutoFit/>
          </a:bodyPr>
          <a:lstStyle/>
          <a:p>
            <a:pPr eaLnBrk="1" latinLnBrk="1" hangingPunct="1"/>
            <a:r>
              <a:rPr lang="en-US" altLang="ko-KR" sz="1800">
                <a:latin typeface="굴림" pitchFamily="50" charset="-127"/>
              </a:rPr>
              <a:t>Time</a:t>
            </a:r>
          </a:p>
        </p:txBody>
      </p:sp>
      <p:sp>
        <p:nvSpPr>
          <p:cNvPr id="288776" name="Text Box 8"/>
          <p:cNvSpPr txBox="1">
            <a:spLocks noChangeArrowheads="1"/>
          </p:cNvSpPr>
          <p:nvPr/>
        </p:nvSpPr>
        <p:spPr bwMode="auto">
          <a:xfrm>
            <a:off x="1462088" y="5113338"/>
            <a:ext cx="2303462" cy="517525"/>
          </a:xfrm>
          <a:prstGeom prst="rect">
            <a:avLst/>
          </a:prstGeom>
          <a:solidFill>
            <a:srgbClr val="66FF99"/>
          </a:solidFill>
          <a:ln w="9525">
            <a:noFill/>
            <a:miter lim="800000"/>
            <a:headEnd/>
            <a:tailEnd/>
          </a:ln>
          <a:effectLst/>
        </p:spPr>
        <p:txBody>
          <a:bodyPr>
            <a:spAutoFit/>
          </a:bodyPr>
          <a:lstStyle/>
          <a:p>
            <a:pPr eaLnBrk="1" latinLnBrk="1" hangingPunct="1"/>
            <a:r>
              <a:rPr lang="en-US" altLang="ko-KR" sz="1400">
                <a:latin typeface="굴림" pitchFamily="50" charset="-127"/>
              </a:rPr>
              <a:t>Static Directory Service</a:t>
            </a:r>
          </a:p>
          <a:p>
            <a:pPr eaLnBrk="1" latinLnBrk="1" hangingPunct="1"/>
            <a:r>
              <a:rPr lang="en-US" altLang="ko-KR" sz="1400">
                <a:latin typeface="굴림" pitchFamily="50" charset="-127"/>
              </a:rPr>
              <a:t>-X.500, LDAP</a:t>
            </a:r>
          </a:p>
        </p:txBody>
      </p:sp>
      <p:sp>
        <p:nvSpPr>
          <p:cNvPr id="288777" name="Text Box 9"/>
          <p:cNvSpPr txBox="1">
            <a:spLocks noChangeArrowheads="1"/>
          </p:cNvSpPr>
          <p:nvPr/>
        </p:nvSpPr>
        <p:spPr bwMode="auto">
          <a:xfrm>
            <a:off x="3132138" y="3859213"/>
            <a:ext cx="3311525" cy="517525"/>
          </a:xfrm>
          <a:prstGeom prst="rect">
            <a:avLst/>
          </a:prstGeom>
          <a:solidFill>
            <a:srgbClr val="66FF99"/>
          </a:solidFill>
          <a:ln w="9525" algn="ctr">
            <a:noFill/>
            <a:miter lim="800000"/>
            <a:headEnd/>
            <a:tailEnd/>
          </a:ln>
          <a:effectLst/>
        </p:spPr>
        <p:txBody>
          <a:bodyPr>
            <a:spAutoFit/>
          </a:bodyPr>
          <a:lstStyle/>
          <a:p>
            <a:pPr eaLnBrk="1" latinLnBrk="1" hangingPunct="1"/>
            <a:r>
              <a:rPr lang="en-US" altLang="ko-KR" sz="1400">
                <a:latin typeface="굴림" pitchFamily="50" charset="-127"/>
              </a:rPr>
              <a:t>Discovery in Large-scale Networks</a:t>
            </a:r>
          </a:p>
          <a:p>
            <a:pPr eaLnBrk="1" latinLnBrk="1" hangingPunct="1"/>
            <a:r>
              <a:rPr lang="en-US" altLang="ko-KR" sz="1400">
                <a:latin typeface="굴림" pitchFamily="50" charset="-127"/>
              </a:rPr>
              <a:t>- Structured architecture (e.g. DHT)</a:t>
            </a:r>
          </a:p>
        </p:txBody>
      </p:sp>
      <p:sp>
        <p:nvSpPr>
          <p:cNvPr id="288778" name="Text Box 10"/>
          <p:cNvSpPr txBox="1">
            <a:spLocks noChangeArrowheads="1"/>
          </p:cNvSpPr>
          <p:nvPr/>
        </p:nvSpPr>
        <p:spPr bwMode="auto">
          <a:xfrm>
            <a:off x="2195513" y="4494213"/>
            <a:ext cx="2592387" cy="517525"/>
          </a:xfrm>
          <a:prstGeom prst="rect">
            <a:avLst/>
          </a:prstGeom>
          <a:solidFill>
            <a:srgbClr val="66FF99"/>
          </a:solidFill>
          <a:ln w="9525" algn="ctr">
            <a:noFill/>
            <a:miter lim="800000"/>
            <a:headEnd/>
            <a:tailEnd/>
          </a:ln>
          <a:effectLst/>
        </p:spPr>
        <p:txBody>
          <a:bodyPr>
            <a:spAutoFit/>
          </a:bodyPr>
          <a:lstStyle/>
          <a:p>
            <a:pPr eaLnBrk="1" latinLnBrk="1" hangingPunct="1"/>
            <a:r>
              <a:rPr lang="en-US" altLang="ko-KR" sz="1400">
                <a:latin typeface="굴림" pitchFamily="50" charset="-127"/>
              </a:rPr>
              <a:t>Discovery in LAN</a:t>
            </a:r>
          </a:p>
          <a:p>
            <a:pPr eaLnBrk="1" latinLnBrk="1" hangingPunct="1"/>
            <a:r>
              <a:rPr lang="en-US" altLang="ko-KR" sz="1400">
                <a:latin typeface="굴림" pitchFamily="50" charset="-127"/>
              </a:rPr>
              <a:t>-Jini, UPnP, SLP, Salutation</a:t>
            </a:r>
          </a:p>
        </p:txBody>
      </p:sp>
      <p:sp>
        <p:nvSpPr>
          <p:cNvPr id="288779" name="Text Box 11"/>
          <p:cNvSpPr txBox="1">
            <a:spLocks noChangeArrowheads="1"/>
          </p:cNvSpPr>
          <p:nvPr/>
        </p:nvSpPr>
        <p:spPr bwMode="auto">
          <a:xfrm>
            <a:off x="4572000" y="3211513"/>
            <a:ext cx="3384550" cy="517525"/>
          </a:xfrm>
          <a:prstGeom prst="rect">
            <a:avLst/>
          </a:prstGeom>
          <a:solidFill>
            <a:srgbClr val="66FF99"/>
          </a:solidFill>
          <a:ln w="9525" algn="ctr">
            <a:noFill/>
            <a:miter lim="800000"/>
            <a:headEnd/>
            <a:tailEnd/>
          </a:ln>
          <a:effectLst/>
        </p:spPr>
        <p:txBody>
          <a:bodyPr>
            <a:spAutoFit/>
          </a:bodyPr>
          <a:lstStyle/>
          <a:p>
            <a:pPr eaLnBrk="1" latinLnBrk="1" hangingPunct="1"/>
            <a:r>
              <a:rPr lang="en-US" altLang="ko-KR" sz="1400">
                <a:latin typeface="굴림" pitchFamily="50" charset="-127"/>
              </a:rPr>
              <a:t>Discovery in Ad-hoc Networks</a:t>
            </a:r>
          </a:p>
          <a:p>
            <a:pPr eaLnBrk="1" latinLnBrk="1" hangingPunct="1"/>
            <a:r>
              <a:rPr lang="en-US" altLang="ko-KR" sz="1400">
                <a:latin typeface="굴림" pitchFamily="50" charset="-127"/>
              </a:rPr>
              <a:t>- Mobility, Minimizing Cost</a:t>
            </a:r>
          </a:p>
        </p:txBody>
      </p:sp>
      <p:sp>
        <p:nvSpPr>
          <p:cNvPr id="288780" name="Text Box 12"/>
          <p:cNvSpPr txBox="1">
            <a:spLocks noChangeArrowheads="1"/>
          </p:cNvSpPr>
          <p:nvPr/>
        </p:nvSpPr>
        <p:spPr bwMode="auto">
          <a:xfrm>
            <a:off x="4572000" y="1916113"/>
            <a:ext cx="3384550" cy="517525"/>
          </a:xfrm>
          <a:prstGeom prst="rect">
            <a:avLst/>
          </a:prstGeom>
          <a:solidFill>
            <a:srgbClr val="66FF99"/>
          </a:solidFill>
          <a:ln w="9525" algn="ctr">
            <a:noFill/>
            <a:miter lim="800000"/>
            <a:headEnd/>
            <a:tailEnd/>
          </a:ln>
          <a:effectLst/>
        </p:spPr>
        <p:txBody>
          <a:bodyPr>
            <a:spAutoFit/>
          </a:bodyPr>
          <a:lstStyle/>
          <a:p>
            <a:pPr eaLnBrk="1" latinLnBrk="1" hangingPunct="1"/>
            <a:r>
              <a:rPr lang="en-US" altLang="ko-KR" sz="1400">
                <a:latin typeface="굴림" pitchFamily="50" charset="-127"/>
              </a:rPr>
              <a:t>Context-aware Discovery</a:t>
            </a:r>
          </a:p>
          <a:p>
            <a:pPr eaLnBrk="1" latinLnBrk="1" hangingPunct="1"/>
            <a:r>
              <a:rPr lang="en-US" altLang="ko-KR" sz="1400">
                <a:latin typeface="굴림" pitchFamily="50" charset="-127"/>
              </a:rPr>
              <a:t>- Context-based Ranking</a:t>
            </a:r>
          </a:p>
        </p:txBody>
      </p:sp>
      <p:sp>
        <p:nvSpPr>
          <p:cNvPr id="288781" name="Text Box 13"/>
          <p:cNvSpPr txBox="1">
            <a:spLocks noChangeArrowheads="1"/>
          </p:cNvSpPr>
          <p:nvPr/>
        </p:nvSpPr>
        <p:spPr bwMode="auto">
          <a:xfrm>
            <a:off x="4572000" y="2563813"/>
            <a:ext cx="3384550" cy="517525"/>
          </a:xfrm>
          <a:prstGeom prst="rect">
            <a:avLst/>
          </a:prstGeom>
          <a:solidFill>
            <a:srgbClr val="66FF99"/>
          </a:solidFill>
          <a:ln w="9525" algn="ctr">
            <a:noFill/>
            <a:miter lim="800000"/>
            <a:headEnd/>
            <a:tailEnd/>
          </a:ln>
          <a:effectLst/>
        </p:spPr>
        <p:txBody>
          <a:bodyPr>
            <a:spAutoFit/>
          </a:bodyPr>
          <a:lstStyle/>
          <a:p>
            <a:pPr eaLnBrk="1" latinLnBrk="1" hangingPunct="1"/>
            <a:r>
              <a:rPr lang="en-US" altLang="ko-KR" sz="1400">
                <a:latin typeface="굴림" pitchFamily="50" charset="-127"/>
              </a:rPr>
              <a:t>Semantic Discovery</a:t>
            </a:r>
          </a:p>
          <a:p>
            <a:pPr eaLnBrk="1" latinLnBrk="1" hangingPunct="1"/>
            <a:r>
              <a:rPr lang="en-US" altLang="ko-KR" sz="1400">
                <a:latin typeface="굴림" pitchFamily="50" charset="-127"/>
              </a:rPr>
              <a:t>-Semantic representation &amp; Matching</a:t>
            </a:r>
          </a:p>
        </p:txBody>
      </p:sp>
    </p:spTree>
    <p:extLst>
      <p:ext uri="{BB962C8B-B14F-4D97-AF65-F5344CB8AC3E}">
        <p14:creationId xmlns:p14="http://schemas.microsoft.com/office/powerpoint/2010/main" val="23384013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fld id="{AF172B73-66D1-4BC7-81F4-F4180B0C9D66}" type="slidenum">
              <a:rPr lang="en-US" altLang="ko-KR"/>
              <a:pPr/>
              <a:t>38</a:t>
            </a:fld>
            <a:endParaRPr lang="en-US" altLang="ko-KR" sz="1000"/>
          </a:p>
        </p:txBody>
      </p:sp>
      <p:sp>
        <p:nvSpPr>
          <p:cNvPr id="262146" name="Rectangle 2"/>
          <p:cNvSpPr>
            <a:spLocks noGrp="1" noChangeArrowheads="1"/>
          </p:cNvSpPr>
          <p:nvPr>
            <p:ph type="title"/>
          </p:nvPr>
        </p:nvSpPr>
        <p:spPr/>
        <p:txBody>
          <a:bodyPr/>
          <a:lstStyle/>
          <a:p>
            <a:r>
              <a:rPr lang="en-US" altLang="ko-KR"/>
              <a:t>Well-known protocols</a:t>
            </a:r>
          </a:p>
        </p:txBody>
      </p:sp>
      <p:sp>
        <p:nvSpPr>
          <p:cNvPr id="262147" name="Rectangle 3"/>
          <p:cNvSpPr>
            <a:spLocks noGrp="1" noChangeArrowheads="1"/>
          </p:cNvSpPr>
          <p:nvPr>
            <p:ph type="body" idx="1"/>
          </p:nvPr>
        </p:nvSpPr>
        <p:spPr/>
        <p:txBody>
          <a:bodyPr/>
          <a:lstStyle/>
          <a:p>
            <a:r>
              <a:rPr lang="en-US" altLang="ko-KR"/>
              <a:t>Jini</a:t>
            </a:r>
          </a:p>
          <a:p>
            <a:r>
              <a:rPr lang="en-US" altLang="ko-KR"/>
              <a:t>UPnP</a:t>
            </a:r>
          </a:p>
          <a:p>
            <a:r>
              <a:rPr lang="en-US" altLang="ko-KR"/>
              <a:t>SLP</a:t>
            </a:r>
          </a:p>
          <a:p>
            <a:r>
              <a:rPr lang="en-US" altLang="ko-KR"/>
              <a:t>Bluetooth SDP</a:t>
            </a:r>
          </a:p>
          <a:p>
            <a:r>
              <a:rPr lang="en-US" altLang="ko-KR"/>
              <a:t>Salutation</a:t>
            </a:r>
          </a:p>
        </p:txBody>
      </p:sp>
    </p:spTree>
    <p:extLst>
      <p:ext uri="{BB962C8B-B14F-4D97-AF65-F5344CB8AC3E}">
        <p14:creationId xmlns:p14="http://schemas.microsoft.com/office/powerpoint/2010/main" val="2828730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fld id="{2C3F2327-F79D-4EBE-B98B-B6391E9E81CC}" type="slidenum">
              <a:rPr lang="en-US" altLang="ko-KR"/>
              <a:pPr/>
              <a:t>39</a:t>
            </a:fld>
            <a:endParaRPr lang="en-US" altLang="ko-KR" sz="1000"/>
          </a:p>
        </p:txBody>
      </p:sp>
      <p:sp>
        <p:nvSpPr>
          <p:cNvPr id="295938" name="Rectangle 2"/>
          <p:cNvSpPr>
            <a:spLocks noGrp="1" noChangeArrowheads="1"/>
          </p:cNvSpPr>
          <p:nvPr>
            <p:ph type="title"/>
          </p:nvPr>
        </p:nvSpPr>
        <p:spPr>
          <a:xfrm>
            <a:off x="684213" y="400050"/>
            <a:ext cx="8442325" cy="647700"/>
          </a:xfrm>
        </p:spPr>
        <p:txBody>
          <a:bodyPr>
            <a:normAutofit fontScale="90000"/>
          </a:bodyPr>
          <a:lstStyle/>
          <a:p>
            <a:r>
              <a:rPr lang="en-US" altLang="ko-KR"/>
              <a:t>Service discovery in ad hoc networks</a:t>
            </a:r>
          </a:p>
        </p:txBody>
      </p:sp>
      <p:sp>
        <p:nvSpPr>
          <p:cNvPr id="295939" name="Rectangle 3"/>
          <p:cNvSpPr>
            <a:spLocks noGrp="1" noChangeArrowheads="1"/>
          </p:cNvSpPr>
          <p:nvPr>
            <p:ph type="body" idx="1"/>
          </p:nvPr>
        </p:nvSpPr>
        <p:spPr>
          <a:xfrm>
            <a:off x="323850" y="1309688"/>
            <a:ext cx="8569325" cy="4999632"/>
          </a:xfrm>
        </p:spPr>
        <p:txBody>
          <a:bodyPr>
            <a:normAutofit/>
          </a:bodyPr>
          <a:lstStyle/>
          <a:p>
            <a:pPr>
              <a:lnSpc>
                <a:spcPct val="80000"/>
              </a:lnSpc>
              <a:spcBef>
                <a:spcPct val="10000"/>
              </a:spcBef>
            </a:pPr>
            <a:r>
              <a:rPr lang="en-US" altLang="ko-KR" sz="2400" dirty="0"/>
              <a:t>Service description</a:t>
            </a:r>
          </a:p>
          <a:p>
            <a:pPr lvl="1">
              <a:lnSpc>
                <a:spcPct val="80000"/>
              </a:lnSpc>
              <a:spcBef>
                <a:spcPct val="10000"/>
              </a:spcBef>
            </a:pPr>
            <a:r>
              <a:rPr lang="en-US" altLang="ko-KR" sz="2000" dirty="0"/>
              <a:t>What is described?</a:t>
            </a:r>
          </a:p>
          <a:p>
            <a:pPr lvl="2">
              <a:lnSpc>
                <a:spcPct val="80000"/>
              </a:lnSpc>
              <a:spcBef>
                <a:spcPct val="10000"/>
              </a:spcBef>
            </a:pPr>
            <a:r>
              <a:rPr lang="en-US" altLang="ko-KR" sz="1600" dirty="0"/>
              <a:t>service name, type, attribute, keywords, properties and functions</a:t>
            </a:r>
          </a:p>
          <a:p>
            <a:pPr lvl="2">
              <a:lnSpc>
                <a:spcPct val="80000"/>
              </a:lnSpc>
              <a:spcBef>
                <a:spcPct val="10000"/>
              </a:spcBef>
            </a:pPr>
            <a:r>
              <a:rPr lang="en-US" altLang="ko-KR" sz="1600" dirty="0"/>
              <a:t>Service hierarchy - tree like structure (</a:t>
            </a:r>
            <a:r>
              <a:rPr lang="en-US" altLang="ko-KR" sz="1600" dirty="0" err="1"/>
              <a:t>Konark</a:t>
            </a:r>
            <a:r>
              <a:rPr lang="en-US" altLang="ko-KR" sz="1600" dirty="0"/>
              <a:t>, GSD)</a:t>
            </a:r>
          </a:p>
          <a:p>
            <a:pPr lvl="2">
              <a:lnSpc>
                <a:spcPct val="80000"/>
              </a:lnSpc>
              <a:spcBef>
                <a:spcPct val="10000"/>
              </a:spcBef>
            </a:pPr>
            <a:r>
              <a:rPr lang="en-US" altLang="ko-KR" sz="1600" dirty="0"/>
              <a:t>Interface format, e.g., function prototype.</a:t>
            </a:r>
          </a:p>
          <a:p>
            <a:pPr lvl="1">
              <a:lnSpc>
                <a:spcPct val="80000"/>
              </a:lnSpc>
              <a:spcBef>
                <a:spcPct val="10000"/>
              </a:spcBef>
            </a:pPr>
            <a:r>
              <a:rPr lang="en-US" altLang="ko-KR" sz="2000" dirty="0"/>
              <a:t>How is it described and stored?</a:t>
            </a:r>
          </a:p>
          <a:p>
            <a:pPr lvl="2">
              <a:lnSpc>
                <a:spcPct val="80000"/>
              </a:lnSpc>
              <a:spcBef>
                <a:spcPct val="10000"/>
              </a:spcBef>
            </a:pPr>
            <a:r>
              <a:rPr lang="en-US" altLang="ko-KR" sz="1600" dirty="0"/>
              <a:t>WSDL file (</a:t>
            </a:r>
            <a:r>
              <a:rPr lang="en-US" altLang="ko-KR" sz="1600" dirty="0" err="1"/>
              <a:t>Konark</a:t>
            </a:r>
            <a:r>
              <a:rPr lang="en-US" altLang="ko-KR" sz="1600" dirty="0"/>
              <a:t>)</a:t>
            </a:r>
          </a:p>
          <a:p>
            <a:pPr lvl="2">
              <a:lnSpc>
                <a:spcPct val="80000"/>
              </a:lnSpc>
              <a:spcBef>
                <a:spcPct val="10000"/>
              </a:spcBef>
            </a:pPr>
            <a:r>
              <a:rPr lang="en-US" altLang="ko-KR" sz="1600" dirty="0"/>
              <a:t>Data structures similar to ASN.1 (</a:t>
            </a:r>
            <a:r>
              <a:rPr lang="en-US" altLang="ko-KR" sz="1600" dirty="0" err="1"/>
              <a:t>DEAPSpace</a:t>
            </a:r>
            <a:r>
              <a:rPr lang="en-US" altLang="ko-KR" sz="1600" dirty="0"/>
              <a:t>)</a:t>
            </a:r>
          </a:p>
          <a:p>
            <a:pPr lvl="3">
              <a:lnSpc>
                <a:spcPct val="80000"/>
              </a:lnSpc>
              <a:spcBef>
                <a:spcPct val="10000"/>
              </a:spcBef>
            </a:pPr>
            <a:r>
              <a:rPr lang="en-US" altLang="ko-KR" sz="1600" dirty="0"/>
              <a:t>Encoder/decoder</a:t>
            </a:r>
          </a:p>
          <a:p>
            <a:pPr lvl="2">
              <a:lnSpc>
                <a:spcPct val="80000"/>
              </a:lnSpc>
              <a:spcBef>
                <a:spcPct val="10000"/>
              </a:spcBef>
            </a:pPr>
            <a:r>
              <a:rPr lang="en-US" altLang="ko-KR" sz="1600" dirty="0"/>
              <a:t>Ontology: OWL, DAML+OIL (GSD)</a:t>
            </a:r>
          </a:p>
          <a:p>
            <a:pPr>
              <a:lnSpc>
                <a:spcPct val="80000"/>
              </a:lnSpc>
              <a:spcBef>
                <a:spcPct val="10000"/>
              </a:spcBef>
            </a:pPr>
            <a:r>
              <a:rPr lang="en-US" altLang="ko-KR" sz="2400" dirty="0"/>
              <a:t>Access to the service</a:t>
            </a:r>
          </a:p>
          <a:p>
            <a:pPr lvl="1">
              <a:lnSpc>
                <a:spcPct val="80000"/>
              </a:lnSpc>
              <a:spcBef>
                <a:spcPct val="10000"/>
              </a:spcBef>
            </a:pPr>
            <a:r>
              <a:rPr lang="en-US" altLang="ko-KR" sz="2000" dirty="0"/>
              <a:t>RPC</a:t>
            </a:r>
          </a:p>
          <a:p>
            <a:pPr lvl="2">
              <a:lnSpc>
                <a:spcPct val="80000"/>
              </a:lnSpc>
              <a:spcBef>
                <a:spcPct val="10000"/>
              </a:spcBef>
            </a:pPr>
            <a:r>
              <a:rPr lang="en-US" altLang="ko-KR" sz="1600" dirty="0"/>
              <a:t>SOAP/HTTP (</a:t>
            </a:r>
            <a:r>
              <a:rPr lang="en-US" altLang="ko-KR" sz="1600" dirty="0" err="1"/>
              <a:t>Konark</a:t>
            </a:r>
            <a:r>
              <a:rPr lang="en-US" altLang="ko-KR" sz="1600" dirty="0"/>
              <a:t>)</a:t>
            </a:r>
          </a:p>
          <a:p>
            <a:pPr lvl="2">
              <a:lnSpc>
                <a:spcPct val="80000"/>
              </a:lnSpc>
              <a:spcBef>
                <a:spcPct val="10000"/>
              </a:spcBef>
            </a:pPr>
            <a:r>
              <a:rPr lang="en-US" altLang="ko-KR" sz="1600" dirty="0"/>
              <a:t>Specific Interface, e.g., function prototype</a:t>
            </a:r>
          </a:p>
          <a:p>
            <a:pPr lvl="3">
              <a:lnSpc>
                <a:spcPct val="80000"/>
              </a:lnSpc>
              <a:spcBef>
                <a:spcPct val="10000"/>
              </a:spcBef>
            </a:pPr>
            <a:r>
              <a:rPr lang="en-US" altLang="ko-KR" sz="1600" dirty="0"/>
              <a:t>Encoder/decoder (</a:t>
            </a:r>
            <a:r>
              <a:rPr lang="en-US" altLang="ko-KR" sz="1600" dirty="0" err="1"/>
              <a:t>DEAPSpace</a:t>
            </a:r>
            <a:r>
              <a:rPr lang="en-US" altLang="ko-KR" sz="1600" dirty="0"/>
              <a:t>)</a:t>
            </a:r>
          </a:p>
          <a:p>
            <a:pPr lvl="1">
              <a:lnSpc>
                <a:spcPct val="80000"/>
              </a:lnSpc>
              <a:spcBef>
                <a:spcPct val="10000"/>
              </a:spcBef>
            </a:pPr>
            <a:r>
              <a:rPr lang="en-US" altLang="ko-KR" sz="2000" dirty="0"/>
              <a:t>Query formation</a:t>
            </a:r>
          </a:p>
          <a:p>
            <a:pPr lvl="2">
              <a:lnSpc>
                <a:spcPct val="80000"/>
              </a:lnSpc>
              <a:spcBef>
                <a:spcPct val="10000"/>
              </a:spcBef>
            </a:pPr>
            <a:r>
              <a:rPr lang="en-US" altLang="ko-KR" sz="1600" dirty="0"/>
              <a:t>Path based or syntax based</a:t>
            </a:r>
          </a:p>
          <a:p>
            <a:pPr lvl="1">
              <a:lnSpc>
                <a:spcPct val="80000"/>
              </a:lnSpc>
              <a:spcBef>
                <a:spcPct val="10000"/>
              </a:spcBef>
            </a:pPr>
            <a:r>
              <a:rPr lang="en-US" altLang="ko-KR" sz="2000" dirty="0"/>
              <a:t>Request routing</a:t>
            </a:r>
          </a:p>
          <a:p>
            <a:pPr lvl="2">
              <a:lnSpc>
                <a:spcPct val="80000"/>
              </a:lnSpc>
              <a:spcBef>
                <a:spcPct val="10000"/>
              </a:spcBef>
            </a:pPr>
            <a:r>
              <a:rPr lang="en-US" altLang="ko-KR" sz="1600" dirty="0"/>
              <a:t>Policy based (</a:t>
            </a:r>
            <a:r>
              <a:rPr lang="en-US" altLang="ko-KR" sz="1600" dirty="0" err="1"/>
              <a:t>Allia</a:t>
            </a:r>
            <a:r>
              <a:rPr lang="en-US" altLang="ko-KR" sz="1600" dirty="0"/>
              <a:t>)</a:t>
            </a:r>
          </a:p>
          <a:p>
            <a:pPr lvl="2">
              <a:lnSpc>
                <a:spcPct val="80000"/>
              </a:lnSpc>
              <a:spcBef>
                <a:spcPct val="10000"/>
              </a:spcBef>
            </a:pPr>
            <a:r>
              <a:rPr lang="en-US" altLang="ko-KR" sz="1600" dirty="0"/>
              <a:t>Group based (GSD)</a:t>
            </a:r>
          </a:p>
        </p:txBody>
      </p:sp>
    </p:spTree>
    <p:extLst>
      <p:ext uri="{BB962C8B-B14F-4D97-AF65-F5344CB8AC3E}">
        <p14:creationId xmlns:p14="http://schemas.microsoft.com/office/powerpoint/2010/main" val="1889634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Provider vs Consumer</a:t>
            </a:r>
            <a:endParaRPr lang="ko-KR" altLang="en-US" dirty="0"/>
          </a:p>
        </p:txBody>
      </p:sp>
      <p:sp>
        <p:nvSpPr>
          <p:cNvPr id="3" name="내용 개체 틀 2"/>
          <p:cNvSpPr>
            <a:spLocks noGrp="1"/>
          </p:cNvSpPr>
          <p:nvPr>
            <p:ph idx="1"/>
          </p:nvPr>
        </p:nvSpPr>
        <p:spPr/>
        <p:txBody>
          <a:bodyPr/>
          <a:lstStyle/>
          <a:p>
            <a:r>
              <a:rPr lang="en-US" altLang="ko-KR" dirty="0" smtClean="0"/>
              <a:t>Application is a user.</a:t>
            </a:r>
          </a:p>
          <a:p>
            <a:r>
              <a:rPr lang="en-US" altLang="ko-KR" dirty="0" smtClean="0"/>
              <a:t>Network including transport is a provider.</a:t>
            </a:r>
          </a:p>
          <a:p>
            <a:endParaRPr lang="en-US" altLang="ko-KR" dirty="0"/>
          </a:p>
          <a:p>
            <a:r>
              <a:rPr lang="en-US" altLang="ko-KR" dirty="0" smtClean="0"/>
              <a:t>Traditional Class </a:t>
            </a:r>
            <a:r>
              <a:rPr lang="en-US" altLang="ko-KR" dirty="0" smtClean="0"/>
              <a:t>of </a:t>
            </a:r>
            <a:r>
              <a:rPr lang="en-US" altLang="ko-KR" dirty="0" smtClean="0"/>
              <a:t>Applications </a:t>
            </a:r>
            <a:r>
              <a:rPr lang="en-US" altLang="ko-KR" dirty="0" smtClean="0"/>
              <a:t>(from network provider viewpoint): requires certain services from network.</a:t>
            </a:r>
          </a:p>
          <a:p>
            <a:pPr lvl="1"/>
            <a:r>
              <a:rPr lang="en-US" altLang="ko-KR" dirty="0" smtClean="0"/>
              <a:t>Elastic</a:t>
            </a:r>
          </a:p>
          <a:p>
            <a:pPr lvl="1"/>
            <a:r>
              <a:rPr lang="en-US" altLang="ko-KR" dirty="0" err="1" smtClean="0"/>
              <a:t>Realtime</a:t>
            </a:r>
            <a:endParaRPr lang="ko-KR" altLang="en-US" dirty="0"/>
          </a:p>
        </p:txBody>
      </p:sp>
    </p:spTree>
    <p:extLst>
      <p:ext uri="{BB962C8B-B14F-4D97-AF65-F5344CB8AC3E}">
        <p14:creationId xmlns:p14="http://schemas.microsoft.com/office/powerpoint/2010/main" val="32695909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4"/>
          <p:cNvSpPr>
            <a:spLocks noGrp="1"/>
          </p:cNvSpPr>
          <p:nvPr>
            <p:ph type="sldNum" sz="quarter" idx="10"/>
          </p:nvPr>
        </p:nvSpPr>
        <p:spPr/>
        <p:txBody>
          <a:bodyPr/>
          <a:lstStyle/>
          <a:p>
            <a:fld id="{9352BE38-88F0-4F47-98A4-41C9F93EF086}" type="slidenum">
              <a:rPr lang="en-US" altLang="ko-KR"/>
              <a:pPr/>
              <a:t>40</a:t>
            </a:fld>
            <a:endParaRPr lang="en-US" altLang="ko-KR" sz="1000"/>
          </a:p>
        </p:txBody>
      </p:sp>
      <p:sp>
        <p:nvSpPr>
          <p:cNvPr id="299010" name="Rectangle 2"/>
          <p:cNvSpPr>
            <a:spLocks noGrp="1" noChangeArrowheads="1"/>
          </p:cNvSpPr>
          <p:nvPr>
            <p:ph type="title"/>
          </p:nvPr>
        </p:nvSpPr>
        <p:spPr/>
        <p:txBody>
          <a:bodyPr>
            <a:normAutofit fontScale="90000"/>
          </a:bodyPr>
          <a:lstStyle/>
          <a:p>
            <a:r>
              <a:rPr lang="en-US" altLang="ko-KR"/>
              <a:t>Semantic service discovery</a:t>
            </a:r>
          </a:p>
        </p:txBody>
      </p:sp>
      <p:sp>
        <p:nvSpPr>
          <p:cNvPr id="299011" name="Rectangle 3"/>
          <p:cNvSpPr>
            <a:spLocks noGrp="1" noChangeArrowheads="1"/>
          </p:cNvSpPr>
          <p:nvPr>
            <p:ph type="body" sz="half" idx="1"/>
          </p:nvPr>
        </p:nvSpPr>
        <p:spPr>
          <a:xfrm>
            <a:off x="250825" y="1295400"/>
            <a:ext cx="7129463" cy="4941888"/>
          </a:xfrm>
        </p:spPr>
        <p:txBody>
          <a:bodyPr/>
          <a:lstStyle/>
          <a:p>
            <a:pPr>
              <a:lnSpc>
                <a:spcPct val="90000"/>
              </a:lnSpc>
            </a:pPr>
            <a:r>
              <a:rPr lang="en-US" altLang="ko-KR" sz="2400"/>
              <a:t>Difficulties of Service Discovery</a:t>
            </a:r>
          </a:p>
          <a:p>
            <a:pPr lvl="1">
              <a:lnSpc>
                <a:spcPct val="90000"/>
              </a:lnSpc>
            </a:pPr>
            <a:r>
              <a:rPr lang="en-US" altLang="ko-KR" sz="2000"/>
              <a:t>Different Resources</a:t>
            </a:r>
          </a:p>
          <a:p>
            <a:pPr lvl="2">
              <a:lnSpc>
                <a:spcPct val="90000"/>
              </a:lnSpc>
            </a:pPr>
            <a:r>
              <a:rPr lang="en-US" altLang="ko-KR" sz="1600"/>
              <a:t>Computing Devices, Software Services, Information Sources</a:t>
            </a:r>
          </a:p>
          <a:p>
            <a:pPr lvl="2">
              <a:lnSpc>
                <a:spcPct val="90000"/>
              </a:lnSpc>
            </a:pPr>
            <a:r>
              <a:rPr lang="en-US" altLang="ko-KR" sz="1600"/>
              <a:t>Representations, Capabilities, Usage</a:t>
            </a:r>
          </a:p>
          <a:p>
            <a:pPr lvl="1">
              <a:lnSpc>
                <a:spcPct val="90000"/>
              </a:lnSpc>
            </a:pPr>
            <a:r>
              <a:rPr lang="en-US" altLang="ko-KR" sz="2000"/>
              <a:t>Distinct Environmental Characteristics</a:t>
            </a:r>
          </a:p>
          <a:p>
            <a:pPr lvl="2">
              <a:lnSpc>
                <a:spcPct val="90000"/>
              </a:lnSpc>
            </a:pPr>
            <a:r>
              <a:rPr lang="en-US" altLang="ko-KR" sz="1600"/>
              <a:t>Preference, Permission, Context</a:t>
            </a:r>
          </a:p>
          <a:p>
            <a:pPr>
              <a:lnSpc>
                <a:spcPct val="90000"/>
              </a:lnSpc>
            </a:pPr>
            <a:r>
              <a:rPr lang="en-US" altLang="ko-KR" sz="2400"/>
              <a:t>Research Issues</a:t>
            </a:r>
          </a:p>
          <a:p>
            <a:pPr lvl="1">
              <a:lnSpc>
                <a:spcPct val="90000"/>
              </a:lnSpc>
            </a:pPr>
            <a:r>
              <a:rPr lang="en-US" altLang="ko-KR" sz="2000"/>
              <a:t>Abstract Representations</a:t>
            </a:r>
          </a:p>
          <a:p>
            <a:pPr lvl="1">
              <a:lnSpc>
                <a:spcPct val="90000"/>
              </a:lnSpc>
            </a:pPr>
            <a:r>
              <a:rPr lang="en-US" altLang="ko-KR" sz="2000"/>
              <a:t>Semantic Matching</a:t>
            </a:r>
          </a:p>
          <a:p>
            <a:pPr lvl="1">
              <a:lnSpc>
                <a:spcPct val="90000"/>
              </a:lnSpc>
            </a:pPr>
            <a:r>
              <a:rPr lang="en-US" altLang="ko-KR" sz="2000"/>
              <a:t>Context-awareness</a:t>
            </a:r>
          </a:p>
          <a:p>
            <a:pPr>
              <a:lnSpc>
                <a:spcPct val="90000"/>
              </a:lnSpc>
            </a:pPr>
            <a:r>
              <a:rPr lang="en-US" altLang="ko-KR" sz="2400"/>
              <a:t>Use of semantic ontology</a:t>
            </a:r>
          </a:p>
          <a:p>
            <a:pPr lvl="1">
              <a:lnSpc>
                <a:spcPct val="90000"/>
              </a:lnSpc>
            </a:pPr>
            <a:r>
              <a:rPr lang="en-US" altLang="ko-KR" sz="2000"/>
              <a:t>Inexact/exact querying</a:t>
            </a:r>
          </a:p>
          <a:p>
            <a:pPr lvl="1">
              <a:lnSpc>
                <a:spcPct val="90000"/>
              </a:lnSpc>
            </a:pPr>
            <a:r>
              <a:rPr lang="en-US" altLang="ko-KR" sz="2000"/>
              <a:t>More powerful reasoning engines and AI tools</a:t>
            </a:r>
          </a:p>
          <a:p>
            <a:pPr lvl="1">
              <a:lnSpc>
                <a:spcPct val="90000"/>
              </a:lnSpc>
            </a:pPr>
            <a:r>
              <a:rPr lang="en-US" altLang="ko-KR" sz="2000"/>
              <a:t>Enhancing current service location protocols</a:t>
            </a:r>
            <a:endParaRPr lang="en-US" altLang="ko-KR"/>
          </a:p>
        </p:txBody>
      </p:sp>
      <p:sp>
        <p:nvSpPr>
          <p:cNvPr id="299012" name="AutoShape 4"/>
          <p:cNvSpPr>
            <a:spLocks noChangeArrowheads="1"/>
          </p:cNvSpPr>
          <p:nvPr/>
        </p:nvSpPr>
        <p:spPr bwMode="auto">
          <a:xfrm>
            <a:off x="6705600" y="2463800"/>
            <a:ext cx="2438400" cy="1828800"/>
          </a:xfrm>
          <a:prstGeom prst="cloudCallout">
            <a:avLst>
              <a:gd name="adj1" fmla="val -14389"/>
              <a:gd name="adj2" fmla="val 104949"/>
            </a:avLst>
          </a:prstGeom>
          <a:solidFill>
            <a:srgbClr val="FFFF99">
              <a:alpha val="50000"/>
            </a:srgbClr>
          </a:solidFill>
          <a:ln w="9525">
            <a:solidFill>
              <a:schemeClr val="tx1"/>
            </a:solidFill>
            <a:round/>
            <a:headEnd/>
            <a:tailEnd/>
          </a:ln>
          <a:effectLst/>
        </p:spPr>
        <p:txBody>
          <a:bodyPr anchor="ctr"/>
          <a:lstStyle/>
          <a:p>
            <a:pPr algn="ctr" eaLnBrk="1" hangingPunct="1"/>
            <a:r>
              <a:rPr kumimoji="0" lang="en-US" altLang="ko-KR" sz="2000">
                <a:latin typeface="Times New Roman" pitchFamily="18" charset="0"/>
              </a:rPr>
              <a:t>Find me the best Pizza service…</a:t>
            </a:r>
          </a:p>
        </p:txBody>
      </p:sp>
      <p:pic>
        <p:nvPicPr>
          <p:cNvPr id="299013" name="Picture 5" descr="CH005"/>
          <p:cNvPicPr>
            <a:picLocks noGrp="1" noChangeAspect="1" noChangeArrowheads="1"/>
          </p:cNvPicPr>
          <p:nvPr>
            <p:ph sz="half" idx="2"/>
          </p:nvPr>
        </p:nvPicPr>
        <p:blipFill>
          <a:blip r:embed="rId3" cstate="print"/>
          <a:srcRect/>
          <a:stretch>
            <a:fillRect/>
          </a:stretch>
        </p:blipFill>
        <p:spPr>
          <a:xfrm>
            <a:off x="7019925" y="4724400"/>
            <a:ext cx="1427163" cy="1620838"/>
          </a:xfrm>
          <a:noFill/>
          <a:ln/>
        </p:spPr>
      </p:pic>
    </p:spTree>
    <p:extLst>
      <p:ext uri="{BB962C8B-B14F-4D97-AF65-F5344CB8AC3E}">
        <p14:creationId xmlns:p14="http://schemas.microsoft.com/office/powerpoint/2010/main" val="23728114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fld id="{7681BEF0-E86F-42C5-A761-80A21EF3D5CE}" type="slidenum">
              <a:rPr lang="en-US" altLang="ko-KR"/>
              <a:pPr/>
              <a:t>41</a:t>
            </a:fld>
            <a:endParaRPr lang="en-US" altLang="ko-KR" sz="1000"/>
          </a:p>
        </p:txBody>
      </p:sp>
      <p:sp>
        <p:nvSpPr>
          <p:cNvPr id="351234" name="Rectangle 2"/>
          <p:cNvSpPr>
            <a:spLocks noGrp="1" noChangeArrowheads="1"/>
          </p:cNvSpPr>
          <p:nvPr>
            <p:ph type="title"/>
          </p:nvPr>
        </p:nvSpPr>
        <p:spPr>
          <a:noFill/>
          <a:ln/>
        </p:spPr>
        <p:txBody>
          <a:bodyPr/>
          <a:lstStyle/>
          <a:p>
            <a:r>
              <a:rPr lang="en-US" altLang="ko-KR" sz="4000">
                <a:latin typeface="Tahoma" pitchFamily="34" charset="0"/>
              </a:rPr>
              <a:t>Context vs. Semantics</a:t>
            </a:r>
          </a:p>
        </p:txBody>
      </p:sp>
      <p:sp>
        <p:nvSpPr>
          <p:cNvPr id="351235" name="Rectangle 3"/>
          <p:cNvSpPr>
            <a:spLocks noGrp="1" noChangeArrowheads="1"/>
          </p:cNvSpPr>
          <p:nvPr>
            <p:ph type="body" idx="1"/>
          </p:nvPr>
        </p:nvSpPr>
        <p:spPr>
          <a:xfrm>
            <a:off x="250825" y="1268413"/>
            <a:ext cx="8642350" cy="5111750"/>
          </a:xfrm>
          <a:noFill/>
          <a:ln/>
        </p:spPr>
        <p:txBody>
          <a:bodyPr/>
          <a:lstStyle/>
          <a:p>
            <a:pPr>
              <a:lnSpc>
                <a:spcPct val="90000"/>
              </a:lnSpc>
            </a:pPr>
            <a:r>
              <a:rPr lang="en-US" altLang="ko-KR" sz="2400"/>
              <a:t>Context</a:t>
            </a:r>
          </a:p>
          <a:p>
            <a:pPr lvl="1">
              <a:lnSpc>
                <a:spcPct val="90000"/>
              </a:lnSpc>
            </a:pPr>
            <a:r>
              <a:rPr lang="en-US" altLang="ko-KR" sz="2000"/>
              <a:t>Any information that can be used to characterize the situation of entities (i.e. whether a person, place or object)</a:t>
            </a:r>
          </a:p>
          <a:p>
            <a:pPr lvl="2">
              <a:lnSpc>
                <a:spcPct val="90000"/>
              </a:lnSpc>
            </a:pPr>
            <a:r>
              <a:rPr lang="en-US" altLang="ko-KR"/>
              <a:t>Identity, Location, Status (or Activity), Time</a:t>
            </a:r>
          </a:p>
          <a:p>
            <a:pPr lvl="2">
              <a:lnSpc>
                <a:spcPct val="90000"/>
              </a:lnSpc>
            </a:pPr>
            <a:endParaRPr lang="en-US" altLang="ko-KR"/>
          </a:p>
          <a:p>
            <a:pPr>
              <a:lnSpc>
                <a:spcPct val="90000"/>
              </a:lnSpc>
            </a:pPr>
            <a:r>
              <a:rPr lang="en-US" altLang="ko-KR" sz="2400"/>
              <a:t>Semantics</a:t>
            </a:r>
          </a:p>
          <a:p>
            <a:pPr lvl="1">
              <a:lnSpc>
                <a:spcPct val="90000"/>
              </a:lnSpc>
            </a:pPr>
            <a:r>
              <a:rPr lang="en-US" altLang="ko-KR" sz="2000"/>
              <a:t>Abstract notions which can be implicitly derived to identify the differences and correlations between objects/concepts</a:t>
            </a:r>
          </a:p>
          <a:p>
            <a:pPr lvl="2">
              <a:lnSpc>
                <a:spcPct val="90000"/>
              </a:lnSpc>
            </a:pPr>
            <a:r>
              <a:rPr lang="en-US" altLang="ko-KR"/>
              <a:t>What is the semantics of “Alarm”?</a:t>
            </a:r>
          </a:p>
          <a:p>
            <a:pPr lvl="3">
              <a:lnSpc>
                <a:spcPct val="90000"/>
              </a:lnSpc>
            </a:pPr>
            <a:r>
              <a:rPr lang="en-US" altLang="ko-KR"/>
              <a:t>Definition in dictionary</a:t>
            </a:r>
          </a:p>
          <a:p>
            <a:pPr lvl="4">
              <a:lnSpc>
                <a:spcPct val="90000"/>
              </a:lnSpc>
            </a:pPr>
            <a:r>
              <a:rPr lang="en-US" altLang="ko-KR"/>
              <a:t>Sudden fear produced by awareness of danger</a:t>
            </a:r>
          </a:p>
          <a:p>
            <a:pPr lvl="4">
              <a:lnSpc>
                <a:spcPct val="90000"/>
              </a:lnSpc>
            </a:pPr>
            <a:r>
              <a:rPr lang="en-US" altLang="ko-KR"/>
              <a:t>A noise warning of danger</a:t>
            </a:r>
          </a:p>
          <a:p>
            <a:pPr lvl="4">
              <a:lnSpc>
                <a:spcPct val="90000"/>
              </a:lnSpc>
            </a:pPr>
            <a:r>
              <a:rPr lang="en-US" altLang="ko-KR"/>
              <a:t>A bell and etc. which sounds to warn of danger or to wake a person from sleep</a:t>
            </a:r>
          </a:p>
        </p:txBody>
      </p:sp>
    </p:spTree>
    <p:extLst>
      <p:ext uri="{BB962C8B-B14F-4D97-AF65-F5344CB8AC3E}">
        <p14:creationId xmlns:p14="http://schemas.microsoft.com/office/powerpoint/2010/main" val="232348219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fld id="{97167E54-4C28-4EB2-A00D-F856F48B8527}" type="slidenum">
              <a:rPr lang="en-US" altLang="ko-KR"/>
              <a:pPr/>
              <a:t>42</a:t>
            </a:fld>
            <a:endParaRPr lang="en-US" altLang="ko-KR" sz="1000"/>
          </a:p>
        </p:txBody>
      </p:sp>
      <p:sp>
        <p:nvSpPr>
          <p:cNvPr id="325634" name="Rectangle 2"/>
          <p:cNvSpPr>
            <a:spLocks noGrp="1" noChangeArrowheads="1"/>
          </p:cNvSpPr>
          <p:nvPr>
            <p:ph type="title"/>
          </p:nvPr>
        </p:nvSpPr>
        <p:spPr/>
        <p:txBody>
          <a:bodyPr>
            <a:normAutofit fontScale="90000"/>
          </a:bodyPr>
          <a:lstStyle/>
          <a:p>
            <a:r>
              <a:rPr lang="en-US" altLang="ko-KR"/>
              <a:t>Location-aware service discovery</a:t>
            </a:r>
          </a:p>
        </p:txBody>
      </p:sp>
      <p:sp>
        <p:nvSpPr>
          <p:cNvPr id="325635" name="Text Box 3"/>
          <p:cNvSpPr txBox="1">
            <a:spLocks noChangeArrowheads="1"/>
          </p:cNvSpPr>
          <p:nvPr/>
        </p:nvSpPr>
        <p:spPr bwMode="auto">
          <a:xfrm>
            <a:off x="533400" y="1676400"/>
            <a:ext cx="8359775" cy="1920875"/>
          </a:xfrm>
          <a:prstGeom prst="rect">
            <a:avLst/>
          </a:prstGeom>
          <a:noFill/>
          <a:ln w="9525">
            <a:noFill/>
            <a:miter lim="800000"/>
            <a:headEnd/>
            <a:tailEnd/>
          </a:ln>
          <a:effectLst/>
        </p:spPr>
        <p:txBody>
          <a:bodyPr>
            <a:spAutoFit/>
          </a:bodyPr>
          <a:lstStyle/>
          <a:p>
            <a:pPr marL="457200" indent="-457200" eaLnBrk="1" hangingPunct="1"/>
            <a:r>
              <a:rPr kumimoji="0" lang="en-US" altLang="ko-KR" sz="2000">
                <a:latin typeface="Times New Roman" pitchFamily="18" charset="0"/>
              </a:rPr>
              <a:t>Where is the closest Italian restaurant to me?</a:t>
            </a:r>
          </a:p>
          <a:p>
            <a:pPr marL="457200" indent="-457200" eaLnBrk="1" hangingPunct="1">
              <a:buFontTx/>
              <a:buChar char="•"/>
            </a:pPr>
            <a:r>
              <a:rPr kumimoji="0" lang="en-US" altLang="ko-KR" sz="2000">
                <a:latin typeface="Times New Roman" pitchFamily="18" charset="0"/>
              </a:rPr>
              <a:t>Location sensing</a:t>
            </a:r>
          </a:p>
          <a:p>
            <a:pPr marL="457200" indent="-457200" eaLnBrk="1" hangingPunct="1">
              <a:buFontTx/>
              <a:buChar char="•"/>
            </a:pPr>
            <a:r>
              <a:rPr kumimoji="0" lang="en-US" altLang="ko-KR" sz="2000">
                <a:latin typeface="Times New Roman" pitchFamily="18" charset="0"/>
              </a:rPr>
              <a:t>Nomadic users</a:t>
            </a:r>
          </a:p>
          <a:p>
            <a:pPr marL="457200" indent="-457200" eaLnBrk="1" hangingPunct="1">
              <a:buFontTx/>
              <a:buChar char="•"/>
            </a:pPr>
            <a:r>
              <a:rPr kumimoji="0" lang="en-US" altLang="ko-KR" sz="2000">
                <a:latin typeface="Times New Roman" pitchFamily="18" charset="0"/>
              </a:rPr>
              <a:t>Handy devices</a:t>
            </a:r>
          </a:p>
          <a:p>
            <a:pPr marL="457200" indent="-457200" eaLnBrk="1" hangingPunct="1">
              <a:buFontTx/>
              <a:buChar char="•"/>
            </a:pPr>
            <a:endParaRPr kumimoji="0" lang="en-US" altLang="ko-KR" sz="2000">
              <a:latin typeface="Times New Roman" pitchFamily="18" charset="0"/>
            </a:endParaRPr>
          </a:p>
          <a:p>
            <a:pPr marL="457200" indent="-457200" eaLnBrk="1" hangingPunct="1">
              <a:buFontTx/>
              <a:buChar char="•"/>
            </a:pPr>
            <a:endParaRPr kumimoji="0" lang="en-US" altLang="ko-KR" sz="2000">
              <a:latin typeface="Times New Roman" pitchFamily="18" charset="0"/>
            </a:endParaRPr>
          </a:p>
        </p:txBody>
      </p:sp>
    </p:spTree>
    <p:extLst>
      <p:ext uri="{BB962C8B-B14F-4D97-AF65-F5344CB8AC3E}">
        <p14:creationId xmlns:p14="http://schemas.microsoft.com/office/powerpoint/2010/main" val="1733649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Future Internet: Service Web 3.0</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492848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the Internet</a:t>
            </a:r>
            <a:endParaRPr lang="en-US" dirty="0"/>
          </a:p>
        </p:txBody>
      </p:sp>
      <p:pic>
        <p:nvPicPr>
          <p:cNvPr id="4" name="Content Placeholder 3"/>
          <p:cNvPicPr>
            <a:picLocks noGrp="1" noChangeAspect="1"/>
          </p:cNvPicPr>
          <p:nvPr>
            <p:ph idx="1"/>
          </p:nvPr>
        </p:nvPicPr>
        <p:blipFill>
          <a:blip r:embed="rId2"/>
          <a:stretch>
            <a:fillRect/>
          </a:stretch>
        </p:blipFill>
        <p:spPr>
          <a:xfrm>
            <a:off x="923193" y="1863969"/>
            <a:ext cx="7443568" cy="4484077"/>
          </a:xfrm>
          <a:prstGeom prst="rect">
            <a:avLst/>
          </a:prstGeom>
        </p:spPr>
      </p:pic>
    </p:spTree>
    <p:extLst>
      <p:ext uri="{BB962C8B-B14F-4D97-AF65-F5344CB8AC3E}">
        <p14:creationId xmlns:p14="http://schemas.microsoft.com/office/powerpoint/2010/main" val="15392960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Web 1.0 </a:t>
            </a:r>
            <a:endParaRPr lang="en-US" dirty="0"/>
          </a:p>
        </p:txBody>
      </p:sp>
      <p:sp>
        <p:nvSpPr>
          <p:cNvPr id="3" name="Content Placeholder 2"/>
          <p:cNvSpPr>
            <a:spLocks noGrp="1"/>
          </p:cNvSpPr>
          <p:nvPr>
            <p:ph idx="1"/>
          </p:nvPr>
        </p:nvSpPr>
        <p:spPr/>
        <p:txBody>
          <a:bodyPr>
            <a:normAutofit fontScale="92500" lnSpcReduction="10000"/>
          </a:bodyPr>
          <a:lstStyle/>
          <a:p>
            <a:pPr marL="398463" indent="-398463" algn="just">
              <a:buFont typeface="Arial" panose="020B0604020202020204" pitchFamily="34" charset="0"/>
              <a:buChar char="•"/>
            </a:pPr>
            <a:r>
              <a:rPr lang="en-US" sz="3200" dirty="0" smtClean="0"/>
              <a:t>Web 1.0 refers to the first version of the web, sometimes also known as the informational web. </a:t>
            </a:r>
          </a:p>
          <a:p>
            <a:pPr marL="398463" indent="-398463" algn="just">
              <a:buFont typeface="Arial" panose="020B0604020202020204" pitchFamily="34" charset="0"/>
              <a:buChar char="•"/>
            </a:pPr>
            <a:r>
              <a:rPr lang="en-US" sz="3200" dirty="0" smtClean="0"/>
              <a:t>Web </a:t>
            </a:r>
            <a:r>
              <a:rPr lang="en-US" sz="3200" dirty="0"/>
              <a:t>1.0 was essentially a source of information created by </a:t>
            </a:r>
            <a:r>
              <a:rPr lang="en-US" sz="3200" dirty="0" smtClean="0"/>
              <a:t> a </a:t>
            </a:r>
            <a:r>
              <a:rPr lang="en-US" sz="3200" dirty="0"/>
              <a:t>small number of authors for a very large number of users. </a:t>
            </a:r>
            <a:endParaRPr lang="en-US" sz="3200" dirty="0" smtClean="0"/>
          </a:p>
          <a:p>
            <a:pPr marL="347663" indent="-347663" algn="just">
              <a:buFont typeface="Arial" panose="020B0604020202020204" pitchFamily="34" charset="0"/>
              <a:buChar char="•"/>
            </a:pPr>
            <a:r>
              <a:rPr lang="en-US" sz="3200" dirty="0" smtClean="0"/>
              <a:t>It </a:t>
            </a:r>
            <a:r>
              <a:rPr lang="en-US" sz="3200" dirty="0"/>
              <a:t>consisted largely of static webpages with little room for real interactivity. Thus, it functioned much like a large reference book, or indeed a whole library of reference books.</a:t>
            </a:r>
          </a:p>
          <a:p>
            <a:endParaRPr lang="en-US" dirty="0"/>
          </a:p>
        </p:txBody>
      </p:sp>
    </p:spTree>
    <p:extLst>
      <p:ext uri="{BB962C8B-B14F-4D97-AF65-F5344CB8AC3E}">
        <p14:creationId xmlns:p14="http://schemas.microsoft.com/office/powerpoint/2010/main" val="9803080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Web 1.0</a:t>
            </a:r>
            <a:endParaRPr lang="en-US" dirty="0"/>
          </a:p>
        </p:txBody>
      </p:sp>
      <p:sp>
        <p:nvSpPr>
          <p:cNvPr id="3" name="Content Placeholder 2"/>
          <p:cNvSpPr>
            <a:spLocks noGrp="1"/>
          </p:cNvSpPr>
          <p:nvPr>
            <p:ph idx="1"/>
          </p:nvPr>
        </p:nvSpPr>
        <p:spPr>
          <a:xfrm>
            <a:off x="457200" y="1600200"/>
            <a:ext cx="8291264" cy="4525963"/>
          </a:xfrm>
        </p:spPr>
        <p:txBody>
          <a:bodyPr>
            <a:normAutofit/>
          </a:bodyPr>
          <a:lstStyle/>
          <a:p>
            <a:pPr>
              <a:buFont typeface="Arial" panose="020B0604020202020204" pitchFamily="34" charset="0"/>
              <a:buChar char="•"/>
            </a:pPr>
            <a:r>
              <a:rPr lang="en-US" sz="3600" dirty="0" smtClean="0"/>
              <a:t> Web 1.0 site are static</a:t>
            </a:r>
          </a:p>
          <a:p>
            <a:pPr>
              <a:buFont typeface="Arial" panose="020B0604020202020204" pitchFamily="34" charset="0"/>
              <a:buChar char="•"/>
            </a:pPr>
            <a:r>
              <a:rPr lang="en-US" sz="3600" dirty="0"/>
              <a:t> </a:t>
            </a:r>
            <a:r>
              <a:rPr lang="en-US" sz="3600" dirty="0" smtClean="0"/>
              <a:t>Web 1.0 site are not interactive</a:t>
            </a:r>
          </a:p>
          <a:p>
            <a:pPr>
              <a:buFont typeface="Arial" panose="020B0604020202020204" pitchFamily="34" charset="0"/>
              <a:buChar char="•"/>
            </a:pPr>
            <a:r>
              <a:rPr lang="en-US" sz="3600" dirty="0"/>
              <a:t> </a:t>
            </a:r>
            <a:r>
              <a:rPr lang="en-US" sz="3600" dirty="0" smtClean="0"/>
              <a:t>Web 1.0 applications are proprietary </a:t>
            </a:r>
            <a:endParaRPr lang="en-US" sz="3600" dirty="0"/>
          </a:p>
        </p:txBody>
      </p:sp>
    </p:spTree>
    <p:extLst>
      <p:ext uri="{BB962C8B-B14F-4D97-AF65-F5344CB8AC3E}">
        <p14:creationId xmlns:p14="http://schemas.microsoft.com/office/powerpoint/2010/main" val="255433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Web 2.0</a:t>
            </a:r>
            <a:endParaRPr lang="en-US" dirty="0"/>
          </a:p>
        </p:txBody>
      </p:sp>
      <p:sp>
        <p:nvSpPr>
          <p:cNvPr id="3" name="Content Placeholder 2"/>
          <p:cNvSpPr>
            <a:spLocks noGrp="1"/>
          </p:cNvSpPr>
          <p:nvPr>
            <p:ph idx="1"/>
          </p:nvPr>
        </p:nvSpPr>
        <p:spPr/>
        <p:txBody>
          <a:bodyPr>
            <a:normAutofit lnSpcReduction="10000"/>
          </a:bodyPr>
          <a:lstStyle/>
          <a:p>
            <a:pPr marL="463550" indent="-463550" algn="just">
              <a:buFont typeface="Arial" panose="020B0604020202020204" pitchFamily="34" charset="0"/>
              <a:buChar char="•"/>
            </a:pPr>
            <a:r>
              <a:rPr lang="en-US" sz="3200" dirty="0"/>
              <a:t>Web 2.0 is the term given to describe a second generation of the World Wide Web that is focused on the ability for people to collaborate and share information online</a:t>
            </a:r>
            <a:r>
              <a:rPr lang="en-US" sz="3200" dirty="0" smtClean="0"/>
              <a:t>. </a:t>
            </a:r>
          </a:p>
          <a:p>
            <a:pPr marL="463550" indent="-463550" algn="just">
              <a:buFont typeface="Arial" panose="020B0604020202020204" pitchFamily="34" charset="0"/>
              <a:buChar char="•"/>
            </a:pPr>
            <a:r>
              <a:rPr lang="en-US" sz="3200" dirty="0" smtClean="0"/>
              <a:t>Most people use it to refer to things like social networks such as Facebook, and other site such as </a:t>
            </a:r>
            <a:r>
              <a:rPr lang="en-US" sz="3200" dirty="0" err="1" smtClean="0"/>
              <a:t>Youtube</a:t>
            </a:r>
            <a:r>
              <a:rPr lang="en-US" sz="3200" dirty="0" smtClean="0"/>
              <a:t>, where people can post stuff and others can comment.</a:t>
            </a:r>
            <a:endParaRPr lang="en-US" sz="3200" dirty="0"/>
          </a:p>
          <a:p>
            <a:endParaRPr lang="en-US" dirty="0"/>
          </a:p>
        </p:txBody>
      </p:sp>
    </p:spTree>
    <p:extLst>
      <p:ext uri="{BB962C8B-B14F-4D97-AF65-F5344CB8AC3E}">
        <p14:creationId xmlns:p14="http://schemas.microsoft.com/office/powerpoint/2010/main" val="3538728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Web </a:t>
            </a:r>
            <a:r>
              <a:rPr lang="en-US" dirty="0" smtClean="0"/>
              <a:t>2.0</a:t>
            </a:r>
            <a:endParaRPr lang="en-US" dirty="0"/>
          </a:p>
        </p:txBody>
      </p:sp>
      <p:sp>
        <p:nvSpPr>
          <p:cNvPr id="3" name="Content Placeholder 2"/>
          <p:cNvSpPr>
            <a:spLocks noGrp="1"/>
          </p:cNvSpPr>
          <p:nvPr>
            <p:ph idx="1"/>
          </p:nvPr>
        </p:nvSpPr>
        <p:spPr>
          <a:xfrm>
            <a:off x="457200" y="1600200"/>
            <a:ext cx="8363272" cy="4525963"/>
          </a:xfrm>
        </p:spPr>
        <p:txBody>
          <a:bodyPr>
            <a:noAutofit/>
          </a:bodyPr>
          <a:lstStyle/>
          <a:p>
            <a:pPr lvl="1" algn="just">
              <a:buFont typeface="Arial" panose="020B0604020202020204" pitchFamily="34" charset="0"/>
              <a:buChar char="•"/>
            </a:pPr>
            <a:r>
              <a:rPr lang="en-US" sz="3200" dirty="0">
                <a:solidFill>
                  <a:schemeClr val="tx1"/>
                </a:solidFill>
              </a:rPr>
              <a:t>Folksonomy- free classification of information; allows users to collectively classify and find information </a:t>
            </a:r>
            <a:r>
              <a:rPr lang="en-US" sz="3200" dirty="0" smtClean="0">
                <a:solidFill>
                  <a:schemeClr val="tx1"/>
                </a:solidFill>
              </a:rPr>
              <a:t>(e.g. Tagging)</a:t>
            </a:r>
          </a:p>
          <a:p>
            <a:pPr lvl="1" algn="just">
              <a:buFont typeface="Arial" panose="020B0604020202020204" pitchFamily="34" charset="0"/>
              <a:buChar char="•"/>
            </a:pPr>
            <a:r>
              <a:rPr lang="en-US" sz="3200" dirty="0" smtClean="0">
                <a:solidFill>
                  <a:schemeClr val="tx1"/>
                </a:solidFill>
              </a:rPr>
              <a:t>Rich User Experience- dynamic content; responsive to user input</a:t>
            </a:r>
          </a:p>
          <a:p>
            <a:pPr lvl="1" algn="just">
              <a:buFont typeface="Arial" panose="020B0604020202020204" pitchFamily="34" charset="0"/>
              <a:buChar char="•"/>
            </a:pPr>
            <a:r>
              <a:rPr lang="en-US" sz="3200" dirty="0" smtClean="0">
                <a:solidFill>
                  <a:schemeClr val="tx1"/>
                </a:solidFill>
              </a:rPr>
              <a:t>User </a:t>
            </a:r>
            <a:r>
              <a:rPr lang="en-US" sz="3200" dirty="0">
                <a:solidFill>
                  <a:schemeClr val="tx1"/>
                </a:solidFill>
              </a:rPr>
              <a:t>Participation - </a:t>
            </a:r>
            <a:r>
              <a:rPr lang="en-US" sz="3200" dirty="0" smtClean="0">
                <a:solidFill>
                  <a:schemeClr val="tx1"/>
                </a:solidFill>
              </a:rPr>
              <a:t>Information </a:t>
            </a:r>
            <a:r>
              <a:rPr lang="en-US" sz="3200" dirty="0">
                <a:solidFill>
                  <a:schemeClr val="tx1"/>
                </a:solidFill>
              </a:rPr>
              <a:t>flows two ways between site owner and site user by means of evaluation, review, and </a:t>
            </a:r>
            <a:r>
              <a:rPr lang="en-US" sz="3200" dirty="0" smtClean="0">
                <a:solidFill>
                  <a:schemeClr val="tx1"/>
                </a:solidFill>
              </a:rPr>
              <a:t>commenting.</a:t>
            </a:r>
          </a:p>
        </p:txBody>
      </p:sp>
    </p:spTree>
    <p:extLst>
      <p:ext uri="{BB962C8B-B14F-4D97-AF65-F5344CB8AC3E}">
        <p14:creationId xmlns:p14="http://schemas.microsoft.com/office/powerpoint/2010/main" val="17399352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is Web 3.0</a:t>
            </a:r>
            <a:endParaRPr lang="en-US" dirty="0"/>
          </a:p>
        </p:txBody>
      </p:sp>
      <p:sp>
        <p:nvSpPr>
          <p:cNvPr id="3" name="Content Placeholder 2"/>
          <p:cNvSpPr>
            <a:spLocks noGrp="1"/>
          </p:cNvSpPr>
          <p:nvPr>
            <p:ph idx="1"/>
          </p:nvPr>
        </p:nvSpPr>
        <p:spPr>
          <a:xfrm>
            <a:off x="457200" y="1600200"/>
            <a:ext cx="8363272" cy="4525963"/>
          </a:xfrm>
        </p:spPr>
        <p:txBody>
          <a:bodyPr>
            <a:normAutofit fontScale="92500" lnSpcReduction="10000"/>
          </a:bodyPr>
          <a:lstStyle/>
          <a:p>
            <a:pPr algn="just"/>
            <a:r>
              <a:rPr lang="en-US" sz="3600" dirty="0" smtClean="0"/>
              <a:t>The web 3.0 is the next paradigm shift of the internet taking the best of web 2.0, including rich internet applications and social media, and bringing them to mobile devices, netbooks, and digital signage. Information is searched for filtered, personalized, and delivered to end users based on preferences, biofeedback and location</a:t>
            </a:r>
            <a:endParaRPr lang="en-US" sz="3600" dirty="0"/>
          </a:p>
        </p:txBody>
      </p:sp>
    </p:spTree>
    <p:extLst>
      <p:ext uri="{BB962C8B-B14F-4D97-AF65-F5344CB8AC3E}">
        <p14:creationId xmlns:p14="http://schemas.microsoft.com/office/powerpoint/2010/main" val="515010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Network Service</a:t>
            </a:r>
            <a:endParaRPr lang="ko-KR" altLang="en-US" dirty="0"/>
          </a:p>
        </p:txBody>
      </p:sp>
      <p:sp>
        <p:nvSpPr>
          <p:cNvPr id="3" name="내용 개체 틀 2"/>
          <p:cNvSpPr>
            <a:spLocks noGrp="1"/>
          </p:cNvSpPr>
          <p:nvPr>
            <p:ph idx="1"/>
          </p:nvPr>
        </p:nvSpPr>
        <p:spPr/>
        <p:txBody>
          <a:bodyPr/>
          <a:lstStyle/>
          <a:p>
            <a:r>
              <a:rPr lang="en-US" altLang="ko-KR" dirty="0" smtClean="0"/>
              <a:t>CO vs CL vs VC</a:t>
            </a:r>
          </a:p>
          <a:p>
            <a:r>
              <a:rPr lang="en-US" altLang="ko-KR" dirty="0" smtClean="0"/>
              <a:t>Multimedia traffic</a:t>
            </a:r>
          </a:p>
          <a:p>
            <a:pPr lvl="1"/>
            <a:r>
              <a:rPr lang="en-US" altLang="ko-KR" dirty="0" err="1" smtClean="0"/>
              <a:t>Realtime</a:t>
            </a:r>
            <a:r>
              <a:rPr lang="en-US" altLang="ko-KR" dirty="0" smtClean="0"/>
              <a:t>(?)</a:t>
            </a:r>
          </a:p>
          <a:p>
            <a:pPr lvl="1"/>
            <a:r>
              <a:rPr lang="en-US" altLang="ko-KR" dirty="0" smtClean="0"/>
              <a:t>Now?  Why?</a:t>
            </a:r>
            <a:endParaRPr lang="ko-KR" altLang="en-US" dirty="0"/>
          </a:p>
        </p:txBody>
      </p:sp>
    </p:spTree>
    <p:extLst>
      <p:ext uri="{BB962C8B-B14F-4D97-AF65-F5344CB8AC3E}">
        <p14:creationId xmlns:p14="http://schemas.microsoft.com/office/powerpoint/2010/main" val="20838428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n-US" sz="4000" dirty="0" smtClean="0">
                <a:solidFill>
                  <a:schemeClr val="tx1"/>
                </a:solidFill>
              </a:rPr>
              <a:t>Technology Trends</a:t>
            </a:r>
            <a:endParaRPr lang="en-US" sz="4000" dirty="0">
              <a:solidFill>
                <a:schemeClr val="tx1"/>
              </a:solidFill>
            </a:endParaRPr>
          </a:p>
        </p:txBody>
      </p:sp>
      <p:sp>
        <p:nvSpPr>
          <p:cNvPr id="3" name="Content Placeholder 2"/>
          <p:cNvSpPr>
            <a:spLocks noGrp="1"/>
          </p:cNvSpPr>
          <p:nvPr>
            <p:ph idx="1"/>
          </p:nvPr>
        </p:nvSpPr>
        <p:spPr/>
        <p:txBody>
          <a:bodyPr>
            <a:noAutofit/>
          </a:bodyPr>
          <a:lstStyle/>
          <a:p>
            <a:pPr algn="just"/>
            <a:r>
              <a:rPr lang="en-US" sz="2400" dirty="0">
                <a:solidFill>
                  <a:schemeClr val="tx1"/>
                </a:solidFill>
              </a:rPr>
              <a:t>Web 3.0 might be defined as a third-generation of the Web enabled by the convergence of several key emerging technology </a:t>
            </a:r>
            <a:r>
              <a:rPr lang="en-US" sz="2400" dirty="0" smtClean="0">
                <a:solidFill>
                  <a:schemeClr val="tx1"/>
                </a:solidFill>
              </a:rPr>
              <a:t>trends. </a:t>
            </a:r>
            <a:endParaRPr lang="en-US" sz="2400" b="1" dirty="0" smtClean="0">
              <a:solidFill>
                <a:schemeClr val="tx1"/>
              </a:solidFill>
            </a:endParaRPr>
          </a:p>
          <a:p>
            <a:pPr algn="just"/>
            <a:r>
              <a:rPr lang="en-US" sz="2800" b="1" dirty="0" smtClean="0">
                <a:solidFill>
                  <a:schemeClr val="tx1"/>
                </a:solidFill>
              </a:rPr>
              <a:t>Ubiquitous Connectivity</a:t>
            </a:r>
          </a:p>
          <a:p>
            <a:pPr lvl="1" algn="just"/>
            <a:r>
              <a:rPr lang="en-US" sz="2000" dirty="0" smtClean="0">
                <a:solidFill>
                  <a:schemeClr val="tx1"/>
                </a:solidFill>
              </a:rPr>
              <a:t>Broadband adoption</a:t>
            </a:r>
          </a:p>
          <a:p>
            <a:pPr lvl="1" algn="just"/>
            <a:r>
              <a:rPr lang="en-US" sz="2000" dirty="0" smtClean="0">
                <a:solidFill>
                  <a:schemeClr val="tx1"/>
                </a:solidFill>
              </a:rPr>
              <a:t>Mobile </a:t>
            </a:r>
            <a:r>
              <a:rPr lang="en-US" sz="2000" dirty="0">
                <a:solidFill>
                  <a:schemeClr val="tx1"/>
                </a:solidFill>
              </a:rPr>
              <a:t>Internet </a:t>
            </a:r>
            <a:r>
              <a:rPr lang="en-US" sz="2000" dirty="0" smtClean="0">
                <a:solidFill>
                  <a:schemeClr val="tx1"/>
                </a:solidFill>
              </a:rPr>
              <a:t>access</a:t>
            </a:r>
          </a:p>
          <a:p>
            <a:pPr lvl="1" algn="just"/>
            <a:r>
              <a:rPr lang="en-US" sz="2000" dirty="0" smtClean="0">
                <a:solidFill>
                  <a:schemeClr val="tx1"/>
                </a:solidFill>
              </a:rPr>
              <a:t>Mobile devices</a:t>
            </a:r>
          </a:p>
          <a:p>
            <a:pPr marL="201168" lvl="1" indent="0" algn="just">
              <a:buNone/>
            </a:pPr>
            <a:r>
              <a:rPr lang="en-US" sz="2000" b="1" dirty="0" smtClean="0">
                <a:solidFill>
                  <a:schemeClr val="tx1"/>
                </a:solidFill>
              </a:rPr>
              <a:t>Network Computing</a:t>
            </a:r>
          </a:p>
          <a:p>
            <a:pPr lvl="1" algn="just"/>
            <a:r>
              <a:rPr lang="en-US" sz="2000" dirty="0" smtClean="0">
                <a:solidFill>
                  <a:schemeClr val="tx1"/>
                </a:solidFill>
              </a:rPr>
              <a:t>Software-as-a-service </a:t>
            </a:r>
            <a:r>
              <a:rPr lang="en-US" sz="2000" dirty="0">
                <a:solidFill>
                  <a:schemeClr val="tx1"/>
                </a:solidFill>
              </a:rPr>
              <a:t>business </a:t>
            </a:r>
            <a:r>
              <a:rPr lang="en-US" sz="2000" dirty="0" smtClean="0">
                <a:solidFill>
                  <a:schemeClr val="tx1"/>
                </a:solidFill>
              </a:rPr>
              <a:t>models</a:t>
            </a:r>
          </a:p>
          <a:p>
            <a:pPr lvl="1" algn="just"/>
            <a:r>
              <a:rPr lang="en-US" sz="2000" dirty="0" smtClean="0">
                <a:solidFill>
                  <a:schemeClr val="tx1"/>
                </a:solidFill>
              </a:rPr>
              <a:t>Web </a:t>
            </a:r>
            <a:r>
              <a:rPr lang="en-US" sz="2000" dirty="0">
                <a:solidFill>
                  <a:schemeClr val="tx1"/>
                </a:solidFill>
              </a:rPr>
              <a:t>services </a:t>
            </a:r>
            <a:r>
              <a:rPr lang="en-US" sz="2000" dirty="0" smtClean="0">
                <a:solidFill>
                  <a:schemeClr val="tx1"/>
                </a:solidFill>
              </a:rPr>
              <a:t>interoperability</a:t>
            </a:r>
          </a:p>
          <a:p>
            <a:pPr lvl="1" algn="just"/>
            <a:r>
              <a:rPr lang="en-US" sz="2000" dirty="0" smtClean="0">
                <a:solidFill>
                  <a:schemeClr val="tx1"/>
                </a:solidFill>
              </a:rPr>
              <a:t>Distributed </a:t>
            </a:r>
            <a:r>
              <a:rPr lang="en-US" sz="2000" dirty="0">
                <a:solidFill>
                  <a:schemeClr val="tx1"/>
                </a:solidFill>
              </a:rPr>
              <a:t>computing (P2P, grid computing, hosted “cloud computing” server farms such as Amazon S3)</a:t>
            </a:r>
          </a:p>
        </p:txBody>
      </p:sp>
    </p:spTree>
    <p:extLst>
      <p:ext uri="{BB962C8B-B14F-4D97-AF65-F5344CB8AC3E}">
        <p14:creationId xmlns:p14="http://schemas.microsoft.com/office/powerpoint/2010/main" val="13340517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Technology </a:t>
            </a:r>
            <a:r>
              <a:rPr lang="en-US" dirty="0" smtClean="0">
                <a:solidFill>
                  <a:schemeClr val="tx1"/>
                </a:solidFill>
              </a:rPr>
              <a:t>Trends (Cont’d)</a:t>
            </a:r>
            <a:endParaRPr lang="en-US" dirty="0">
              <a:solidFill>
                <a:schemeClr val="tx1"/>
              </a:solidFill>
            </a:endParaRPr>
          </a:p>
        </p:txBody>
      </p:sp>
      <p:sp>
        <p:nvSpPr>
          <p:cNvPr id="3" name="Content Placeholder 2"/>
          <p:cNvSpPr>
            <a:spLocks noGrp="1"/>
          </p:cNvSpPr>
          <p:nvPr>
            <p:ph idx="1"/>
          </p:nvPr>
        </p:nvSpPr>
        <p:spPr/>
        <p:txBody>
          <a:bodyPr>
            <a:noAutofit/>
          </a:bodyPr>
          <a:lstStyle/>
          <a:p>
            <a:pPr algn="just"/>
            <a:r>
              <a:rPr lang="en-US" sz="2400" b="1" dirty="0">
                <a:solidFill>
                  <a:schemeClr val="tx1"/>
                </a:solidFill>
              </a:rPr>
              <a:t>Open </a:t>
            </a:r>
            <a:r>
              <a:rPr lang="en-US" sz="2400" b="1" dirty="0" smtClean="0">
                <a:solidFill>
                  <a:schemeClr val="tx1"/>
                </a:solidFill>
              </a:rPr>
              <a:t>Technologies</a:t>
            </a:r>
          </a:p>
          <a:p>
            <a:pPr lvl="1" algn="just"/>
            <a:r>
              <a:rPr lang="en-US" sz="2000" dirty="0">
                <a:solidFill>
                  <a:schemeClr val="tx1"/>
                </a:solidFill>
              </a:rPr>
              <a:t>Open APIs and protocols</a:t>
            </a:r>
          </a:p>
          <a:p>
            <a:pPr lvl="1" algn="just"/>
            <a:r>
              <a:rPr lang="en-US" sz="2000" dirty="0">
                <a:solidFill>
                  <a:schemeClr val="tx1"/>
                </a:solidFill>
              </a:rPr>
              <a:t>Open data formats</a:t>
            </a:r>
          </a:p>
          <a:p>
            <a:pPr lvl="1" algn="just"/>
            <a:r>
              <a:rPr lang="en-US" sz="2000" dirty="0">
                <a:solidFill>
                  <a:schemeClr val="tx1"/>
                </a:solidFill>
              </a:rPr>
              <a:t>Open-source software platforms</a:t>
            </a:r>
          </a:p>
          <a:p>
            <a:pPr lvl="1" algn="just"/>
            <a:r>
              <a:rPr lang="en-US" sz="2000" dirty="0">
                <a:solidFill>
                  <a:schemeClr val="tx1"/>
                </a:solidFill>
              </a:rPr>
              <a:t>Open data (Creative Commons, Open Data License, etc</a:t>
            </a:r>
            <a:r>
              <a:rPr lang="en-US" sz="2000" dirty="0" smtClean="0">
                <a:solidFill>
                  <a:schemeClr val="tx1"/>
                </a:solidFill>
              </a:rPr>
              <a:t>.)</a:t>
            </a:r>
          </a:p>
          <a:p>
            <a:pPr lvl="1" algn="just"/>
            <a:endParaRPr lang="en-US" sz="2400" dirty="0">
              <a:solidFill>
                <a:schemeClr val="tx1"/>
              </a:solidFill>
            </a:endParaRPr>
          </a:p>
          <a:p>
            <a:pPr algn="just"/>
            <a:r>
              <a:rPr lang="en-US" sz="2400" b="1" dirty="0">
                <a:solidFill>
                  <a:schemeClr val="tx1"/>
                </a:solidFill>
              </a:rPr>
              <a:t>Open </a:t>
            </a:r>
            <a:r>
              <a:rPr lang="en-US" sz="2400" b="1" dirty="0" smtClean="0">
                <a:solidFill>
                  <a:schemeClr val="tx1"/>
                </a:solidFill>
              </a:rPr>
              <a:t>Identity</a:t>
            </a:r>
            <a:endParaRPr lang="en-US" sz="2400" dirty="0" smtClean="0">
              <a:solidFill>
                <a:schemeClr val="tx1"/>
              </a:solidFill>
            </a:endParaRPr>
          </a:p>
          <a:p>
            <a:pPr lvl="1" algn="just"/>
            <a:r>
              <a:rPr lang="en-US" sz="2000" dirty="0" smtClean="0">
                <a:solidFill>
                  <a:schemeClr val="tx1"/>
                </a:solidFill>
              </a:rPr>
              <a:t>Open </a:t>
            </a:r>
            <a:r>
              <a:rPr lang="en-US" sz="2000" dirty="0">
                <a:solidFill>
                  <a:schemeClr val="tx1"/>
                </a:solidFill>
              </a:rPr>
              <a:t>identity (</a:t>
            </a:r>
            <a:r>
              <a:rPr lang="en-US" sz="2000" dirty="0" err="1" smtClean="0">
                <a:solidFill>
                  <a:schemeClr val="tx1"/>
                </a:solidFill>
              </a:rPr>
              <a:t>OpenID</a:t>
            </a:r>
            <a:r>
              <a:rPr lang="en-US" sz="2000" dirty="0" smtClean="0">
                <a:solidFill>
                  <a:schemeClr val="tx1"/>
                </a:solidFill>
              </a:rPr>
              <a:t>)</a:t>
            </a:r>
          </a:p>
          <a:p>
            <a:pPr lvl="1" algn="just"/>
            <a:r>
              <a:rPr lang="en-US" sz="2000" dirty="0" smtClean="0">
                <a:solidFill>
                  <a:schemeClr val="tx1"/>
                </a:solidFill>
              </a:rPr>
              <a:t>Open reputation</a:t>
            </a:r>
          </a:p>
          <a:p>
            <a:pPr lvl="1" algn="just"/>
            <a:r>
              <a:rPr lang="en-US" sz="2000" dirty="0" smtClean="0">
                <a:solidFill>
                  <a:schemeClr val="tx1"/>
                </a:solidFill>
              </a:rPr>
              <a:t>Portable </a:t>
            </a:r>
            <a:r>
              <a:rPr lang="en-US" sz="2000" dirty="0">
                <a:solidFill>
                  <a:schemeClr val="tx1"/>
                </a:solidFill>
              </a:rPr>
              <a:t>identity and personal data (for example, the ability to port your user account and search history from one service to another)</a:t>
            </a:r>
          </a:p>
          <a:p>
            <a:pPr marL="201168" lvl="1" indent="0" algn="just">
              <a:buNone/>
            </a:pPr>
            <a:endParaRPr lang="en-US" sz="2400" dirty="0">
              <a:solidFill>
                <a:schemeClr val="tx1"/>
              </a:solidFill>
            </a:endParaRPr>
          </a:p>
          <a:p>
            <a:pPr algn="just"/>
            <a:endParaRPr lang="en-US" sz="2400" dirty="0">
              <a:solidFill>
                <a:schemeClr val="tx1"/>
              </a:solidFill>
            </a:endParaRPr>
          </a:p>
        </p:txBody>
      </p:sp>
    </p:spTree>
    <p:extLst>
      <p:ext uri="{BB962C8B-B14F-4D97-AF65-F5344CB8AC3E}">
        <p14:creationId xmlns:p14="http://schemas.microsoft.com/office/powerpoint/2010/main" val="392106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Technology Trends (Cont’d)</a:t>
            </a:r>
          </a:p>
        </p:txBody>
      </p:sp>
      <p:sp>
        <p:nvSpPr>
          <p:cNvPr id="3" name="Content Placeholder 2"/>
          <p:cNvSpPr>
            <a:spLocks noGrp="1"/>
          </p:cNvSpPr>
          <p:nvPr>
            <p:ph idx="1"/>
          </p:nvPr>
        </p:nvSpPr>
        <p:spPr/>
        <p:txBody>
          <a:bodyPr>
            <a:normAutofit fontScale="92500"/>
          </a:bodyPr>
          <a:lstStyle/>
          <a:p>
            <a:pPr algn="just"/>
            <a:r>
              <a:rPr lang="en-US" sz="2800" b="1" dirty="0">
                <a:solidFill>
                  <a:schemeClr val="tx1"/>
                </a:solidFill>
              </a:rPr>
              <a:t>The Intelligent </a:t>
            </a:r>
            <a:r>
              <a:rPr lang="en-US" sz="2800" b="1" dirty="0" smtClean="0">
                <a:solidFill>
                  <a:schemeClr val="tx1"/>
                </a:solidFill>
              </a:rPr>
              <a:t>Web</a:t>
            </a:r>
            <a:endParaRPr lang="en-US" sz="2800" dirty="0" smtClean="0">
              <a:solidFill>
                <a:schemeClr val="tx1"/>
              </a:solidFill>
            </a:endParaRPr>
          </a:p>
          <a:p>
            <a:pPr lvl="1" algn="just"/>
            <a:r>
              <a:rPr lang="en-US" sz="2400" dirty="0">
                <a:solidFill>
                  <a:schemeClr val="tx1"/>
                </a:solidFill>
              </a:rPr>
              <a:t>Semantic Web </a:t>
            </a:r>
            <a:r>
              <a:rPr lang="en-US" sz="2400" dirty="0" smtClean="0">
                <a:solidFill>
                  <a:schemeClr val="tx1"/>
                </a:solidFill>
              </a:rPr>
              <a:t>technologies : an exciting new evolution of WWW providing machine-readable and machine comprehensible information far beyond current capabilities (RDF, OWL, SWRL, SPARQL, Semantic application platforms, and statement-based data stores such as triple stores, tuple stores and associative databases)</a:t>
            </a:r>
          </a:p>
          <a:p>
            <a:pPr lvl="1" algn="just"/>
            <a:r>
              <a:rPr lang="en-US" sz="2400" dirty="0" smtClean="0">
                <a:solidFill>
                  <a:schemeClr val="tx1"/>
                </a:solidFill>
              </a:rPr>
              <a:t>Distributed databases — or what I call “The World Wide Database” (wide-area distributed database interoperability enabled by Semantic Web technologies)</a:t>
            </a:r>
          </a:p>
          <a:p>
            <a:pPr lvl="1" algn="just"/>
            <a:r>
              <a:rPr lang="en-US" sz="2400" dirty="0" smtClean="0">
                <a:solidFill>
                  <a:schemeClr val="tx1"/>
                </a:solidFill>
              </a:rPr>
              <a:t>Intelligent </a:t>
            </a:r>
            <a:r>
              <a:rPr lang="en-US" sz="2400" dirty="0">
                <a:solidFill>
                  <a:schemeClr val="tx1"/>
                </a:solidFill>
              </a:rPr>
              <a:t>applications (natural language processing, machine learning, machine reasoning, autonomous agents)</a:t>
            </a:r>
          </a:p>
        </p:txBody>
      </p:sp>
    </p:spTree>
    <p:extLst>
      <p:ext uri="{BB962C8B-B14F-4D97-AF65-F5344CB8AC3E}">
        <p14:creationId xmlns:p14="http://schemas.microsoft.com/office/powerpoint/2010/main" val="17857207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of Future Internet Services</a:t>
            </a:r>
            <a:endParaRPr lang="en-US" dirty="0"/>
          </a:p>
        </p:txBody>
      </p:sp>
      <p:sp>
        <p:nvSpPr>
          <p:cNvPr id="3" name="Subtitle 2"/>
          <p:cNvSpPr>
            <a:spLocks noGrp="1"/>
          </p:cNvSpPr>
          <p:nvPr>
            <p:ph type="subTitle" idx="1"/>
          </p:nvPr>
        </p:nvSpPr>
        <p:spPr/>
        <p:txBody>
          <a:bodyPr/>
          <a:lstStyle/>
          <a:p>
            <a:r>
              <a:rPr lang="en-US" dirty="0" smtClean="0"/>
              <a:t> City Service with </a:t>
            </a:r>
            <a:r>
              <a:rPr lang="en-US" dirty="0" err="1" smtClean="0"/>
              <a:t>IoT</a:t>
            </a:r>
            <a:r>
              <a:rPr lang="en-US" dirty="0" smtClean="0"/>
              <a:t> </a:t>
            </a:r>
            <a:endParaRPr lang="en-US" dirty="0"/>
          </a:p>
        </p:txBody>
      </p:sp>
    </p:spTree>
    <p:extLst>
      <p:ext uri="{BB962C8B-B14F-4D97-AF65-F5344CB8AC3E}">
        <p14:creationId xmlns:p14="http://schemas.microsoft.com/office/powerpoint/2010/main" val="34547498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pPr algn="l"/>
            <a:r>
              <a:rPr lang="en-US" sz="4000" dirty="0"/>
              <a:t>Smart Cities </a:t>
            </a:r>
            <a:r>
              <a:rPr lang="en-US" sz="4000" dirty="0" smtClean="0"/>
              <a:t>: Needs of Cooperation </a:t>
            </a:r>
            <a:r>
              <a:rPr lang="en-US" sz="4000" dirty="0"/>
              <a:t>Frameworks for Open Innovation </a:t>
            </a:r>
          </a:p>
        </p:txBody>
      </p:sp>
      <p:sp>
        <p:nvSpPr>
          <p:cNvPr id="6" name="Subtitle 5"/>
          <p:cNvSpPr>
            <a:spLocks noGrp="1"/>
          </p:cNvSpPr>
          <p:nvPr>
            <p:ph type="subTitle" idx="1"/>
          </p:nvPr>
        </p:nvSpPr>
        <p:spPr/>
        <p:txBody>
          <a:bodyPr>
            <a:normAutofit/>
          </a:bodyPr>
          <a:lstStyle/>
          <a:p>
            <a:pPr algn="l"/>
            <a:r>
              <a:rPr lang="en-US" sz="1400" dirty="0"/>
              <a:t>H. </a:t>
            </a:r>
            <a:r>
              <a:rPr lang="en-US" sz="1400" dirty="0" err="1"/>
              <a:t>Schaffers</a:t>
            </a:r>
            <a:r>
              <a:rPr lang="en-US" sz="1400" dirty="0"/>
              <a:t>, N. </a:t>
            </a:r>
            <a:r>
              <a:rPr lang="en-US" sz="1400" dirty="0" err="1"/>
              <a:t>Komninos</a:t>
            </a:r>
            <a:r>
              <a:rPr lang="en-US" sz="1400" dirty="0"/>
              <a:t>, M. </a:t>
            </a:r>
            <a:r>
              <a:rPr lang="en-US" sz="1400" dirty="0" err="1"/>
              <a:t>Pallot</a:t>
            </a:r>
            <a:r>
              <a:rPr lang="en-US" sz="1400" dirty="0"/>
              <a:t>, B. </a:t>
            </a:r>
            <a:r>
              <a:rPr lang="en-US" sz="1400" dirty="0" err="1"/>
              <a:t>Trousse</a:t>
            </a:r>
            <a:r>
              <a:rPr lang="en-US" sz="1400" dirty="0"/>
              <a:t>, M. Nilsson and A. Oliveira, "The Future Internet 2011," 2011. [Online]. Available: http://www.springerlink.com/content/978-3-642-20897-3/.</a:t>
            </a:r>
          </a:p>
        </p:txBody>
      </p:sp>
    </p:spTree>
    <p:extLst>
      <p:ext uri="{BB962C8B-B14F-4D97-AF65-F5344CB8AC3E}">
        <p14:creationId xmlns:p14="http://schemas.microsoft.com/office/powerpoint/2010/main" val="6537827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Smart City Key Application Areas</a:t>
            </a:r>
            <a:endParaRPr lang="en-US" dirty="0"/>
          </a:p>
        </p:txBody>
      </p:sp>
      <p:pic>
        <p:nvPicPr>
          <p:cNvPr id="4" name="Content Placeholder 3"/>
          <p:cNvPicPr>
            <a:picLocks noGrp="1" noChangeAspect="1"/>
          </p:cNvPicPr>
          <p:nvPr>
            <p:ph idx="1"/>
          </p:nvPr>
        </p:nvPicPr>
        <p:blipFill>
          <a:blip r:embed="rId2"/>
          <a:stretch>
            <a:fillRect/>
          </a:stretch>
        </p:blipFill>
        <p:spPr>
          <a:xfrm>
            <a:off x="1566650" y="1930400"/>
            <a:ext cx="4330203" cy="4927600"/>
          </a:xfrm>
          <a:prstGeom prst="rect">
            <a:avLst/>
          </a:prstGeom>
        </p:spPr>
      </p:pic>
    </p:spTree>
    <p:extLst>
      <p:ext uri="{BB962C8B-B14F-4D97-AF65-F5344CB8AC3E}">
        <p14:creationId xmlns:p14="http://schemas.microsoft.com/office/powerpoint/2010/main" val="4248106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 Services to Smart Cities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Smart cities exploit synergies between the ubiquitous sensing technology and their social components to enhance the quality of life of citizens and to improve the efficiency of the city </a:t>
            </a:r>
            <a:r>
              <a:rPr lang="en-US" dirty="0" smtClean="0"/>
              <a:t>services</a:t>
            </a:r>
          </a:p>
          <a:p>
            <a:r>
              <a:rPr lang="en-US" dirty="0"/>
              <a:t>However, sometimes this technological environment leads us to disregard the fact that the ultimate aim of the Smart City concept must be the </a:t>
            </a:r>
            <a:r>
              <a:rPr lang="en-US" dirty="0" smtClean="0"/>
              <a:t>citizens</a:t>
            </a:r>
          </a:p>
          <a:p>
            <a:r>
              <a:rPr lang="en-US" dirty="0" smtClean="0"/>
              <a:t>Following </a:t>
            </a:r>
            <a:r>
              <a:rPr lang="en-US" dirty="0"/>
              <a:t>Internet of Things (</a:t>
            </a:r>
            <a:r>
              <a:rPr lang="en-US" dirty="0" err="1"/>
              <a:t>IoT</a:t>
            </a:r>
            <a:r>
              <a:rPr lang="en-US" dirty="0"/>
              <a:t>), enables the creation of a ubiquitous sensing infrastructure within the scope of a Smart City aiming at improving city service efficiency</a:t>
            </a:r>
          </a:p>
        </p:txBody>
      </p:sp>
    </p:spTree>
    <p:extLst>
      <p:ext uri="{BB962C8B-B14F-4D97-AF65-F5344CB8AC3E}">
        <p14:creationId xmlns:p14="http://schemas.microsoft.com/office/powerpoint/2010/main" val="16000359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Services</a:t>
            </a:r>
            <a:endParaRPr lang="en-US" dirty="0"/>
          </a:p>
        </p:txBody>
      </p:sp>
      <p:sp>
        <p:nvSpPr>
          <p:cNvPr id="3" name="Content Placeholder 2"/>
          <p:cNvSpPr>
            <a:spLocks noGrp="1"/>
          </p:cNvSpPr>
          <p:nvPr>
            <p:ph idx="1"/>
          </p:nvPr>
        </p:nvSpPr>
        <p:spPr/>
        <p:txBody>
          <a:bodyPr>
            <a:normAutofit/>
          </a:bodyPr>
          <a:lstStyle/>
          <a:p>
            <a:r>
              <a:rPr lang="en-US" dirty="0" smtClean="0"/>
              <a:t>Augmented Reality Services</a:t>
            </a:r>
          </a:p>
          <a:p>
            <a:r>
              <a:rPr lang="en-US" dirty="0" smtClean="0"/>
              <a:t>Participatory Sensing Services</a:t>
            </a:r>
            <a:endParaRPr lang="en-US" dirty="0"/>
          </a:p>
        </p:txBody>
      </p:sp>
    </p:spTree>
    <p:extLst>
      <p:ext uri="{BB962C8B-B14F-4D97-AF65-F5344CB8AC3E}">
        <p14:creationId xmlns:p14="http://schemas.microsoft.com/office/powerpoint/2010/main" val="749618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Augmented Reality Services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Augmented </a:t>
            </a:r>
            <a:r>
              <a:rPr lang="en-US" dirty="0"/>
              <a:t>Reality (AR) systems have recently emerged as a powerful visualization tool, which augments real world elements with digital </a:t>
            </a:r>
            <a:r>
              <a:rPr lang="en-US" dirty="0" smtClean="0"/>
              <a:t>information</a:t>
            </a:r>
          </a:p>
          <a:p>
            <a:r>
              <a:rPr lang="en-US" dirty="0" smtClean="0"/>
              <a:t>Powerful </a:t>
            </a:r>
            <a:r>
              <a:rPr lang="en-US" dirty="0"/>
              <a:t>smartphones has accelerated the adoption of AR in mobile </a:t>
            </a:r>
            <a:r>
              <a:rPr lang="en-US" dirty="0" smtClean="0"/>
              <a:t>environments</a:t>
            </a:r>
          </a:p>
          <a:p>
            <a:r>
              <a:rPr lang="en-US" dirty="0" smtClean="0"/>
              <a:t>A </a:t>
            </a:r>
            <a:r>
              <a:rPr lang="en-US" dirty="0"/>
              <a:t>particularly important aspect of the AR is its ability to make the user feel naturally surrounded by the technology, thus providing a perfect eco-system for the user to engage with the Smart City concept</a:t>
            </a:r>
          </a:p>
        </p:txBody>
      </p:sp>
      <p:pic>
        <p:nvPicPr>
          <p:cNvPr id="1026" name="Picture 2" descr="http://www.metaio.com/fileadmin/upload/images/img_galleries/ar_engine_2013/metaio_arengine_03.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731751" y="2160589"/>
            <a:ext cx="5174364" cy="3880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4369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Participatory Sensing Services</a:t>
            </a:r>
            <a:br>
              <a:rPr lang="en-US" dirty="0"/>
            </a:b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Social media affect a big part in our lives, from individual to corporate user.</a:t>
            </a:r>
          </a:p>
          <a:p>
            <a:r>
              <a:rPr lang="en-US" dirty="0" smtClean="0"/>
              <a:t>This increase in use of social media makes the topic very important for research and development of new services</a:t>
            </a:r>
          </a:p>
          <a:p>
            <a:r>
              <a:rPr lang="en-US" dirty="0" smtClean="0"/>
              <a:t>Participatory sensing services aims at exploiting the use of citizens smartphones to make people become active in observations and data contributions</a:t>
            </a:r>
          </a:p>
          <a:p>
            <a:r>
              <a:rPr lang="en-US" dirty="0" smtClean="0"/>
              <a:t>Using common platform, citizen can share, report, or notified any events happening in city</a:t>
            </a:r>
          </a:p>
          <a:p>
            <a:r>
              <a:rPr lang="en-US" dirty="0" smtClean="0"/>
              <a:t>By using this platform, city authorities can get real-time feed about important event in the city</a:t>
            </a:r>
          </a:p>
        </p:txBody>
      </p:sp>
    </p:spTree>
    <p:extLst>
      <p:ext uri="{BB962C8B-B14F-4D97-AF65-F5344CB8AC3E}">
        <p14:creationId xmlns:p14="http://schemas.microsoft.com/office/powerpoint/2010/main" val="240641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Can we change from network to Users?</a:t>
            </a:r>
            <a:endParaRPr lang="ko-KR" altLang="en-US" dirty="0"/>
          </a:p>
        </p:txBody>
      </p:sp>
      <p:sp>
        <p:nvSpPr>
          <p:cNvPr id="3" name="내용 개체 틀 2"/>
          <p:cNvSpPr>
            <a:spLocks noGrp="1"/>
          </p:cNvSpPr>
          <p:nvPr>
            <p:ph idx="1"/>
          </p:nvPr>
        </p:nvSpPr>
        <p:spPr/>
        <p:txBody>
          <a:bodyPr/>
          <a:lstStyle/>
          <a:p>
            <a:r>
              <a:rPr lang="en-US" altLang="ko-KR" dirty="0" smtClean="0"/>
              <a:t>Service </a:t>
            </a:r>
            <a:r>
              <a:rPr lang="en-US" altLang="ko-KR" dirty="0" smtClean="0"/>
              <a:t>Provided by </a:t>
            </a:r>
            <a:r>
              <a:rPr lang="en-US" altLang="ko-KR" dirty="0" smtClean="0"/>
              <a:t>Network </a:t>
            </a:r>
          </a:p>
          <a:p>
            <a:r>
              <a:rPr lang="en-US" altLang="ko-KR" dirty="0" smtClean="0"/>
              <a:t>Service </a:t>
            </a:r>
            <a:r>
              <a:rPr lang="en-US" altLang="ko-KR" dirty="0" smtClean="0"/>
              <a:t>Request from </a:t>
            </a:r>
            <a:r>
              <a:rPr lang="en-US" altLang="ko-KR" dirty="0" smtClean="0"/>
              <a:t>User </a:t>
            </a:r>
          </a:p>
          <a:p>
            <a:pPr lvl="1"/>
            <a:r>
              <a:rPr lang="en-US" altLang="ko-KR" dirty="0" smtClean="0"/>
              <a:t>How can we find new services without considering current network limitations</a:t>
            </a:r>
            <a:r>
              <a:rPr lang="en-US" altLang="ko-KR" dirty="0" smtClean="0"/>
              <a:t>?</a:t>
            </a:r>
          </a:p>
          <a:p>
            <a:pPr lvl="1"/>
            <a:r>
              <a:rPr lang="en-US" altLang="ko-KR" dirty="0" smtClean="0"/>
              <a:t>Is it possible?</a:t>
            </a:r>
            <a:endParaRPr lang="ko-KR" altLang="en-US" dirty="0"/>
          </a:p>
        </p:txBody>
      </p:sp>
    </p:spTree>
    <p:extLst>
      <p:ext uri="{BB962C8B-B14F-4D97-AF65-F5344CB8AC3E}">
        <p14:creationId xmlns:p14="http://schemas.microsoft.com/office/powerpoint/2010/main" val="22255056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Participatory Sensing Services</a:t>
            </a:r>
            <a:br>
              <a:rPr lang="en-US" dirty="0"/>
            </a:b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Each citizen can subscribe to each specific type of event, for example : accident, traffic jam, flood, etc.</a:t>
            </a:r>
          </a:p>
          <a:p>
            <a:r>
              <a:rPr lang="en-US" dirty="0" smtClean="0"/>
              <a:t>Each subscriber will get notification for each new event posted by other person</a:t>
            </a:r>
          </a:p>
          <a:p>
            <a:r>
              <a:rPr lang="en-US" dirty="0" smtClean="0"/>
              <a:t>The application will also gather GPS location, humidity, acceleration, temperature, etc. which can contribute to further development of new services.</a:t>
            </a:r>
            <a:endParaRPr lang="en-US" dirty="0"/>
          </a:p>
        </p:txBody>
      </p:sp>
      <p:pic>
        <p:nvPicPr>
          <p:cNvPr id="6" name="Content Placeholder 5"/>
          <p:cNvPicPr>
            <a:picLocks noGrp="1" noChangeAspect="1"/>
          </p:cNvPicPr>
          <p:nvPr>
            <p:ph sz="half" idx="2"/>
          </p:nvPr>
        </p:nvPicPr>
        <p:blipFill>
          <a:blip r:embed="rId2"/>
          <a:stretch>
            <a:fillRect/>
          </a:stretch>
        </p:blipFill>
        <p:spPr>
          <a:xfrm>
            <a:off x="4788024" y="2592389"/>
            <a:ext cx="4251202" cy="2672836"/>
          </a:xfrm>
          <a:prstGeom prst="rect">
            <a:avLst/>
          </a:prstGeom>
        </p:spPr>
      </p:pic>
    </p:spTree>
    <p:extLst>
      <p:ext uri="{BB962C8B-B14F-4D97-AF65-F5344CB8AC3E}">
        <p14:creationId xmlns:p14="http://schemas.microsoft.com/office/powerpoint/2010/main" val="3692204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Architecture Model for Service Oriented Future Internet</a:t>
            </a:r>
          </a:p>
        </p:txBody>
      </p:sp>
      <p:sp>
        <p:nvSpPr>
          <p:cNvPr id="6" name="Text Placeholder 5"/>
          <p:cNvSpPr>
            <a:spLocks noGrp="1"/>
          </p:cNvSpPr>
          <p:nvPr>
            <p:ph type="body" idx="1"/>
          </p:nvPr>
        </p:nvSpPr>
        <p:spPr/>
        <p:txBody>
          <a:bodyPr>
            <a:normAutofit/>
          </a:bodyPr>
          <a:lstStyle/>
          <a:p>
            <a:r>
              <a:rPr lang="en-US" dirty="0"/>
              <a:t>D. S. Antonio Marcos </a:t>
            </a:r>
            <a:r>
              <a:rPr lang="en-US" dirty="0" err="1"/>
              <a:t>Alberti</a:t>
            </a:r>
            <a:r>
              <a:rPr lang="en-US" dirty="0"/>
              <a:t>, "Developing a </a:t>
            </a:r>
            <a:r>
              <a:rPr lang="en-US" dirty="0" err="1"/>
              <a:t>NovaGenesis</a:t>
            </a:r>
            <a:r>
              <a:rPr lang="en-US" dirty="0"/>
              <a:t> Architecture Model for Service Oriented Future Internet and </a:t>
            </a:r>
            <a:r>
              <a:rPr lang="en-US" dirty="0" err="1"/>
              <a:t>IoT</a:t>
            </a:r>
            <a:r>
              <a:rPr lang="en-US" dirty="0"/>
              <a:t>: An Advanced Transportation System Scenario," in </a:t>
            </a:r>
            <a:r>
              <a:rPr lang="en-US" i="1" dirty="0"/>
              <a:t>IEEE World Forum on Internet of Things</a:t>
            </a:r>
            <a:r>
              <a:rPr lang="en-US" dirty="0"/>
              <a:t>, 2014. </a:t>
            </a:r>
          </a:p>
          <a:p>
            <a:endParaRPr lang="en-US" dirty="0"/>
          </a:p>
        </p:txBody>
      </p:sp>
    </p:spTree>
    <p:extLst>
      <p:ext uri="{BB962C8B-B14F-4D97-AF65-F5344CB8AC3E}">
        <p14:creationId xmlns:p14="http://schemas.microsoft.com/office/powerpoint/2010/main" val="36455084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Architecture Model for Service Oriented Future Internet</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NovaGenesis</a:t>
            </a:r>
            <a:r>
              <a:rPr lang="en-US" dirty="0" smtClean="0"/>
              <a:t> : An Advanced Transportation System Scenario</a:t>
            </a:r>
          </a:p>
          <a:p>
            <a:pPr lvl="1"/>
            <a:r>
              <a:rPr lang="en-US" dirty="0" smtClean="0"/>
              <a:t>A new internet architecture starting from scratch, </a:t>
            </a:r>
            <a:r>
              <a:rPr lang="en-US" dirty="0"/>
              <a:t>this revolutionary internet will be so different from the current one that it can be seen as a new digital beginning</a:t>
            </a:r>
            <a:r>
              <a:rPr lang="en-US" dirty="0" smtClean="0"/>
              <a:t>.</a:t>
            </a:r>
          </a:p>
          <a:p>
            <a:r>
              <a:rPr lang="en-US" dirty="0" smtClean="0"/>
              <a:t>Why?</a:t>
            </a:r>
          </a:p>
          <a:p>
            <a:pPr lvl="1"/>
            <a:r>
              <a:rPr lang="en-US" dirty="0"/>
              <a:t>The technology available today makes it possible to develop a much better internet, one which will be able to cope with the challenges of the next </a:t>
            </a:r>
            <a:r>
              <a:rPr lang="en-US" dirty="0" smtClean="0"/>
              <a:t>decades</a:t>
            </a:r>
          </a:p>
          <a:p>
            <a:pPr lvl="1"/>
            <a:r>
              <a:rPr lang="en-US" dirty="0" smtClean="0"/>
              <a:t>Internet access is facing big issue of mobility support for scalable network</a:t>
            </a:r>
          </a:p>
          <a:p>
            <a:pPr lvl="1"/>
            <a:r>
              <a:rPr lang="en-US" dirty="0" smtClean="0"/>
              <a:t>How to support global connectivity over trillions of device</a:t>
            </a:r>
          </a:p>
          <a:p>
            <a:pPr lvl="1"/>
            <a:r>
              <a:rPr lang="en-US" dirty="0" smtClean="0"/>
              <a:t>How to secure huge amount of private, sensible information from the army of devices</a:t>
            </a:r>
          </a:p>
          <a:p>
            <a:pPr lvl="1"/>
            <a:r>
              <a:rPr lang="en-US" dirty="0" smtClean="0"/>
              <a:t>How to manage all of it?</a:t>
            </a:r>
            <a:endParaRPr lang="en-US" dirty="0"/>
          </a:p>
        </p:txBody>
      </p:sp>
    </p:spTree>
    <p:extLst>
      <p:ext uri="{BB962C8B-B14F-4D97-AF65-F5344CB8AC3E}">
        <p14:creationId xmlns:p14="http://schemas.microsoft.com/office/powerpoint/2010/main" val="28697619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IoT</a:t>
            </a:r>
            <a:r>
              <a:rPr lang="en-US" dirty="0" smtClean="0"/>
              <a:t> Background scenario </a:t>
            </a:r>
            <a:endParaRPr lang="en-US" dirty="0"/>
          </a:p>
        </p:txBody>
      </p:sp>
      <p:sp>
        <p:nvSpPr>
          <p:cNvPr id="3" name="Content Placeholder 2"/>
          <p:cNvSpPr>
            <a:spLocks noGrp="1"/>
          </p:cNvSpPr>
          <p:nvPr>
            <p:ph idx="1"/>
          </p:nvPr>
        </p:nvSpPr>
        <p:spPr/>
        <p:txBody>
          <a:bodyPr/>
          <a:lstStyle/>
          <a:p>
            <a:r>
              <a:rPr lang="en-US" dirty="0" smtClean="0"/>
              <a:t>Using Advanced Rural Transportation System(ARTS)</a:t>
            </a:r>
          </a:p>
          <a:p>
            <a:pPr lvl="1"/>
            <a:r>
              <a:rPr lang="en-US" dirty="0" smtClean="0"/>
              <a:t>An Intelligent Transportation System that controls and provides relevant information about remote roads and other transportation system in rural area</a:t>
            </a:r>
          </a:p>
          <a:p>
            <a:r>
              <a:rPr lang="en-US" dirty="0" smtClean="0"/>
              <a:t>A comprehensive ART can cover many systems, including for surveillance, monitoring, policing, security, etc.</a:t>
            </a:r>
            <a:endParaRPr lang="en-US" dirty="0"/>
          </a:p>
        </p:txBody>
      </p:sp>
    </p:spTree>
    <p:extLst>
      <p:ext uri="{BB962C8B-B14F-4D97-AF65-F5344CB8AC3E}">
        <p14:creationId xmlns:p14="http://schemas.microsoft.com/office/powerpoint/2010/main" val="25346987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IoT</a:t>
            </a:r>
            <a:r>
              <a:rPr lang="en-US" dirty="0"/>
              <a:t> Scenario : ARTS Service</a:t>
            </a:r>
          </a:p>
        </p:txBody>
      </p:sp>
      <p:sp>
        <p:nvSpPr>
          <p:cNvPr id="3" name="Content Placeholder 2"/>
          <p:cNvSpPr>
            <a:spLocks noGrp="1"/>
          </p:cNvSpPr>
          <p:nvPr>
            <p:ph idx="1"/>
          </p:nvPr>
        </p:nvSpPr>
        <p:spPr/>
        <p:txBody>
          <a:bodyPr/>
          <a:lstStyle/>
          <a:p>
            <a:r>
              <a:rPr lang="en-US" dirty="0" err="1" smtClean="0"/>
              <a:t>IoT</a:t>
            </a:r>
            <a:r>
              <a:rPr lang="en-US" dirty="0" smtClean="0"/>
              <a:t> is progressively committing with all kinds of applications, services and platform</a:t>
            </a:r>
          </a:p>
          <a:p>
            <a:r>
              <a:rPr lang="en-US" dirty="0" smtClean="0"/>
              <a:t>The vision is each pervasive scenarios can be accessed to Internet</a:t>
            </a:r>
          </a:p>
          <a:p>
            <a:r>
              <a:rPr lang="en-US" dirty="0" smtClean="0"/>
              <a:t>This means we deal with ad-hoc networks and smart sensors to monitor ARTS service</a:t>
            </a:r>
          </a:p>
        </p:txBody>
      </p:sp>
    </p:spTree>
    <p:extLst>
      <p:ext uri="{BB962C8B-B14F-4D97-AF65-F5344CB8AC3E}">
        <p14:creationId xmlns:p14="http://schemas.microsoft.com/office/powerpoint/2010/main" val="22652032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IoT</a:t>
            </a:r>
            <a:r>
              <a:rPr lang="en-US" dirty="0" smtClean="0"/>
              <a:t> Scenario : ARTS Service</a:t>
            </a:r>
            <a:endParaRPr lang="en-US" dirty="0"/>
          </a:p>
        </p:txBody>
      </p:sp>
      <p:pic>
        <p:nvPicPr>
          <p:cNvPr id="4" name="Content Placeholder 3"/>
          <p:cNvPicPr>
            <a:picLocks noGrp="1" noChangeAspect="1"/>
          </p:cNvPicPr>
          <p:nvPr>
            <p:ph idx="1"/>
          </p:nvPr>
        </p:nvPicPr>
        <p:blipFill>
          <a:blip r:embed="rId2"/>
          <a:stretch>
            <a:fillRect/>
          </a:stretch>
        </p:blipFill>
        <p:spPr>
          <a:xfrm>
            <a:off x="508001" y="1386680"/>
            <a:ext cx="7680793" cy="5293519"/>
          </a:xfrm>
          <a:prstGeom prst="rect">
            <a:avLst/>
          </a:prstGeom>
        </p:spPr>
      </p:pic>
    </p:spTree>
    <p:extLst>
      <p:ext uri="{BB962C8B-B14F-4D97-AF65-F5344CB8AC3E}">
        <p14:creationId xmlns:p14="http://schemas.microsoft.com/office/powerpoint/2010/main" val="41585290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Security, Privacy, and Trust</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Ideally ARTS architecture needs built in security</a:t>
            </a:r>
          </a:p>
          <a:p>
            <a:r>
              <a:rPr lang="en-US" dirty="0" smtClean="0"/>
              <a:t>Another useful technique is to change from the “receiver accepts all” model to the “publish/subscribe” model</a:t>
            </a:r>
          </a:p>
          <a:p>
            <a:r>
              <a:rPr lang="en-US" dirty="0" smtClean="0"/>
              <a:t>Entities create trust networks among peers, evaluating the reputation of another entities before dynamic service contact established</a:t>
            </a:r>
          </a:p>
          <a:p>
            <a:r>
              <a:rPr lang="en-US" dirty="0" smtClean="0"/>
              <a:t>Entities also can collaborate to detect illicit behaviors that can characterize potential attack</a:t>
            </a:r>
          </a:p>
          <a:p>
            <a:pPr marL="0" indent="0">
              <a:buNone/>
            </a:pPr>
            <a:endParaRPr lang="en-US" dirty="0"/>
          </a:p>
        </p:txBody>
      </p:sp>
    </p:spTree>
    <p:extLst>
      <p:ext uri="{BB962C8B-B14F-4D97-AF65-F5344CB8AC3E}">
        <p14:creationId xmlns:p14="http://schemas.microsoft.com/office/powerpoint/2010/main" val="40428137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NovaGenesis</a:t>
            </a:r>
            <a:r>
              <a:rPr lang="en-US" dirty="0" smtClean="0"/>
              <a:t> Architecture Model</a:t>
            </a:r>
            <a:endParaRPr lang="en-US" dirty="0"/>
          </a:p>
        </p:txBody>
      </p:sp>
      <p:sp>
        <p:nvSpPr>
          <p:cNvPr id="3" name="Content Placeholder 2"/>
          <p:cNvSpPr>
            <a:spLocks noGrp="1"/>
          </p:cNvSpPr>
          <p:nvPr>
            <p:ph idx="1"/>
          </p:nvPr>
        </p:nvSpPr>
        <p:spPr/>
        <p:txBody>
          <a:bodyPr/>
          <a:lstStyle/>
          <a:p>
            <a:r>
              <a:rPr lang="en-US" dirty="0" err="1" smtClean="0"/>
              <a:t>NovaGenesis</a:t>
            </a:r>
            <a:r>
              <a:rPr lang="en-US" dirty="0" smtClean="0"/>
              <a:t> is a set of distributed systems where any information processing is seen as a service</a:t>
            </a:r>
          </a:p>
          <a:p>
            <a:r>
              <a:rPr lang="en-US" dirty="0" smtClean="0"/>
              <a:t>Services organize themselves based on names and contracts </a:t>
            </a:r>
          </a:p>
          <a:p>
            <a:endParaRPr lang="en-US" dirty="0"/>
          </a:p>
        </p:txBody>
      </p:sp>
    </p:spTree>
    <p:extLst>
      <p:ext uri="{BB962C8B-B14F-4D97-AF65-F5344CB8AC3E}">
        <p14:creationId xmlns:p14="http://schemas.microsoft.com/office/powerpoint/2010/main" val="27677316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Open Connectivity Services for the Future Internet</a:t>
            </a:r>
            <a:endParaRPr lang="en-GB" dirty="0"/>
          </a:p>
        </p:txBody>
      </p:sp>
      <p:sp>
        <p:nvSpPr>
          <p:cNvPr id="3" name="Subtitle 2"/>
          <p:cNvSpPr>
            <a:spLocks noGrp="1"/>
          </p:cNvSpPr>
          <p:nvPr>
            <p:ph type="subTitle" idx="1"/>
          </p:nvPr>
        </p:nvSpPr>
        <p:spPr/>
        <p:txBody>
          <a:bodyPr>
            <a:normAutofit/>
          </a:bodyPr>
          <a:lstStyle/>
          <a:p>
            <a:pPr algn="l"/>
            <a:r>
              <a:rPr lang="en-GB" sz="1600" dirty="0"/>
              <a:t>Zhao, Liang; </a:t>
            </a:r>
            <a:r>
              <a:rPr lang="en-GB" sz="1600" dirty="0" err="1"/>
              <a:t>Zaki</a:t>
            </a:r>
            <a:r>
              <a:rPr lang="en-GB" sz="1600" dirty="0"/>
              <a:t>, Y.; </a:t>
            </a:r>
            <a:r>
              <a:rPr lang="en-GB" sz="1600" dirty="0" err="1"/>
              <a:t>Udugama</a:t>
            </a:r>
            <a:r>
              <a:rPr lang="en-GB" sz="1600" dirty="0"/>
              <a:t>, </a:t>
            </a:r>
            <a:r>
              <a:rPr lang="en-GB" sz="1600" dirty="0" err="1"/>
              <a:t>Asanga</a:t>
            </a:r>
            <a:r>
              <a:rPr lang="en-GB" sz="1600" dirty="0"/>
              <a:t>; </a:t>
            </a:r>
            <a:r>
              <a:rPr lang="en-GB" sz="1600" dirty="0" err="1"/>
              <a:t>Toseef</a:t>
            </a:r>
            <a:r>
              <a:rPr lang="en-GB" sz="1600" dirty="0"/>
              <a:t>, Umar; </a:t>
            </a:r>
            <a:r>
              <a:rPr lang="en-GB" sz="1600" dirty="0" err="1"/>
              <a:t>Gorg</a:t>
            </a:r>
            <a:r>
              <a:rPr lang="en-GB" sz="1600" dirty="0"/>
              <a:t>, C.; </a:t>
            </a:r>
            <a:r>
              <a:rPr lang="en-GB" sz="1600" dirty="0" err="1"/>
              <a:t>Timm</a:t>
            </a:r>
            <a:r>
              <a:rPr lang="en-GB" sz="1600" dirty="0"/>
              <a:t>-Giel, A., "Open Connectivity Services for future networks," </a:t>
            </a:r>
            <a:r>
              <a:rPr lang="en-GB" sz="1600" i="1" dirty="0"/>
              <a:t>Emerging Technologies for a Smarter World (CEWIT), 2011 8th International Conference &amp; Expo on</a:t>
            </a:r>
            <a:r>
              <a:rPr lang="en-GB" sz="1600" dirty="0"/>
              <a:t> , vol., no., pp.1,4, 2-3 Nov. 2011</a:t>
            </a:r>
            <a:r>
              <a:rPr lang="en-GB" sz="1600" dirty="0" smtClean="0"/>
              <a:t/>
            </a:r>
            <a:br>
              <a:rPr lang="en-GB" sz="1600" dirty="0" smtClean="0"/>
            </a:br>
            <a:r>
              <a:rPr lang="en-GB" sz="1600" dirty="0" err="1"/>
              <a:t>doi</a:t>
            </a:r>
            <a:r>
              <a:rPr lang="en-GB" sz="1600" dirty="0"/>
              <a:t>: 10.1109/CEWIT.2011.6135865</a:t>
            </a:r>
          </a:p>
        </p:txBody>
      </p:sp>
    </p:spTree>
    <p:extLst>
      <p:ext uri="{BB962C8B-B14F-4D97-AF65-F5344CB8AC3E}">
        <p14:creationId xmlns:p14="http://schemas.microsoft.com/office/powerpoint/2010/main" val="3642637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and Solution Approaches</a:t>
            </a:r>
            <a:endParaRPr lang="en-GB" dirty="0"/>
          </a:p>
        </p:txBody>
      </p:sp>
      <p:sp>
        <p:nvSpPr>
          <p:cNvPr id="3" name="Content Placeholder 2"/>
          <p:cNvSpPr>
            <a:spLocks noGrp="1"/>
          </p:cNvSpPr>
          <p:nvPr>
            <p:ph idx="1"/>
          </p:nvPr>
        </p:nvSpPr>
        <p:spPr/>
        <p:txBody>
          <a:bodyPr>
            <a:normAutofit fontScale="70000" lnSpcReduction="20000"/>
          </a:bodyPr>
          <a:lstStyle/>
          <a:p>
            <a:r>
              <a:rPr lang="en-US" dirty="0" smtClean="0"/>
              <a:t>Problems for Current Internet Technology:</a:t>
            </a:r>
          </a:p>
          <a:p>
            <a:pPr lvl="1"/>
            <a:r>
              <a:rPr lang="en-US" dirty="0" smtClean="0"/>
              <a:t>Internet today has to support completely different applications and requirements that it was originally designed for.</a:t>
            </a:r>
          </a:p>
          <a:p>
            <a:pPr lvl="1"/>
            <a:r>
              <a:rPr lang="en-US" dirty="0" smtClean="0"/>
              <a:t>Hard to adapt to the changes in traffic pattern in a timely manner.</a:t>
            </a:r>
          </a:p>
          <a:p>
            <a:pPr lvl="1"/>
            <a:r>
              <a:rPr lang="en-US" dirty="0" smtClean="0"/>
              <a:t>Current networking solutions lack efficient orchestration of several connectivity services spanning multiple protocols, layers and interfaces.</a:t>
            </a:r>
            <a:endParaRPr lang="en-GB" dirty="0" smtClean="0"/>
          </a:p>
          <a:p>
            <a:r>
              <a:rPr lang="en-US" dirty="0" smtClean="0"/>
              <a:t>Two Approaches for this problem:</a:t>
            </a:r>
          </a:p>
          <a:p>
            <a:pPr lvl="1"/>
            <a:r>
              <a:rPr lang="en-US" i="1" dirty="0" smtClean="0"/>
              <a:t>Clean Slate</a:t>
            </a:r>
            <a:r>
              <a:rPr lang="en-US" dirty="0" smtClean="0"/>
              <a:t> approaches, design a completely new Internet.</a:t>
            </a:r>
          </a:p>
          <a:p>
            <a:pPr lvl="1"/>
            <a:r>
              <a:rPr lang="en-US" i="1" dirty="0" smtClean="0"/>
              <a:t>Evolution </a:t>
            </a:r>
            <a:r>
              <a:rPr lang="en-US" dirty="0" smtClean="0"/>
              <a:t>approaches, evolving the current internet technology to make it more flexible, and thus to cope with the challenges of the future networks.</a:t>
            </a:r>
            <a:endParaRPr lang="en-GB" i="1" dirty="0"/>
          </a:p>
        </p:txBody>
      </p:sp>
    </p:spTree>
    <p:extLst>
      <p:ext uri="{BB962C8B-B14F-4D97-AF65-F5344CB8AC3E}">
        <p14:creationId xmlns:p14="http://schemas.microsoft.com/office/powerpoint/2010/main" val="4039217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Driving Forces for Services</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smtClean="0"/>
              <a:t>Mainframe Period (1945 ~ 1980)</a:t>
            </a:r>
          </a:p>
          <a:p>
            <a:pPr lvl="1"/>
            <a:r>
              <a:rPr lang="en-US" altLang="ko-KR" dirty="0" smtClean="0"/>
              <a:t>Military</a:t>
            </a:r>
          </a:p>
          <a:p>
            <a:pPr lvl="1"/>
            <a:r>
              <a:rPr lang="en-US" altLang="ko-KR" dirty="0" smtClean="0"/>
              <a:t>A small number of users</a:t>
            </a:r>
          </a:p>
          <a:p>
            <a:pPr lvl="1"/>
            <a:r>
              <a:rPr lang="en-US" altLang="ko-KR" dirty="0" smtClean="0"/>
              <a:t>For static tasks</a:t>
            </a:r>
          </a:p>
          <a:p>
            <a:r>
              <a:rPr lang="en-US" altLang="ko-KR" dirty="0" smtClean="0"/>
              <a:t>Minicomputer with early Networking (1980 ~1990)</a:t>
            </a:r>
          </a:p>
          <a:p>
            <a:pPr lvl="1"/>
            <a:r>
              <a:rPr lang="en-US" altLang="ko-KR" dirty="0" smtClean="0"/>
              <a:t>Scientists or some experts</a:t>
            </a:r>
          </a:p>
          <a:p>
            <a:r>
              <a:rPr lang="en-US" altLang="ko-KR" dirty="0" smtClean="0"/>
              <a:t>PCs: </a:t>
            </a:r>
          </a:p>
          <a:p>
            <a:pPr lvl="1"/>
            <a:r>
              <a:rPr lang="en-US" altLang="ko-KR" dirty="0" smtClean="0"/>
              <a:t>Word Processing, Spread sheet (business)</a:t>
            </a:r>
            <a:endParaRPr lang="ko-KR" altLang="en-US" dirty="0"/>
          </a:p>
        </p:txBody>
      </p:sp>
    </p:spTree>
    <p:extLst>
      <p:ext uri="{BB962C8B-B14F-4D97-AF65-F5344CB8AC3E}">
        <p14:creationId xmlns:p14="http://schemas.microsoft.com/office/powerpoint/2010/main" val="41624515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OConS</a:t>
            </a:r>
            <a:endParaRPr lang="en-GB" dirty="0"/>
          </a:p>
        </p:txBody>
      </p:sp>
      <p:sp>
        <p:nvSpPr>
          <p:cNvPr id="3" name="Content Placeholder 2"/>
          <p:cNvSpPr>
            <a:spLocks noGrp="1"/>
          </p:cNvSpPr>
          <p:nvPr>
            <p:ph idx="1"/>
          </p:nvPr>
        </p:nvSpPr>
        <p:spPr/>
        <p:txBody>
          <a:bodyPr>
            <a:normAutofit fontScale="70000" lnSpcReduction="20000"/>
          </a:bodyPr>
          <a:lstStyle/>
          <a:p>
            <a:r>
              <a:rPr lang="en-US" dirty="0" smtClean="0"/>
              <a:t>One of Evolution Approaches that proposed in this paper is Open Connectivity Services (</a:t>
            </a:r>
            <a:r>
              <a:rPr lang="en-US" dirty="0" err="1" smtClean="0"/>
              <a:t>OConS</a:t>
            </a:r>
            <a:r>
              <a:rPr lang="en-US" dirty="0" smtClean="0"/>
              <a:t>)</a:t>
            </a:r>
          </a:p>
          <a:p>
            <a:r>
              <a:rPr lang="en-US" dirty="0" smtClean="0"/>
              <a:t>The goals of </a:t>
            </a:r>
            <a:r>
              <a:rPr lang="en-US" dirty="0" err="1" smtClean="0"/>
              <a:t>OConS</a:t>
            </a:r>
            <a:r>
              <a:rPr lang="en-US" dirty="0" smtClean="0"/>
              <a:t> (Open Connectivity Service) is to provide enhanced and new connectivity mechanisms that are beneficial for the end-users and their applications, as well as for the network operators.</a:t>
            </a:r>
          </a:p>
          <a:p>
            <a:r>
              <a:rPr lang="en-US" dirty="0" smtClean="0"/>
              <a:t>The proposed </a:t>
            </a:r>
            <a:r>
              <a:rPr lang="en-US" dirty="0" err="1" smtClean="0"/>
              <a:t>OConS</a:t>
            </a:r>
            <a:r>
              <a:rPr lang="en-US" dirty="0" smtClean="0"/>
              <a:t> complies with the following principles:</a:t>
            </a:r>
          </a:p>
          <a:p>
            <a:pPr lvl="1"/>
            <a:r>
              <a:rPr lang="en-GB" dirty="0" smtClean="0"/>
              <a:t>Build on the existing Internet foundations.</a:t>
            </a:r>
          </a:p>
          <a:p>
            <a:pPr lvl="1"/>
            <a:r>
              <a:rPr lang="en-GB" dirty="0" smtClean="0"/>
              <a:t>Provide a unified and abstract access to the </a:t>
            </a:r>
            <a:r>
              <a:rPr lang="en-GB" dirty="0" err="1" smtClean="0"/>
              <a:t>OConS</a:t>
            </a:r>
            <a:r>
              <a:rPr lang="en-GB" dirty="0" smtClean="0"/>
              <a:t> services.</a:t>
            </a:r>
          </a:p>
          <a:p>
            <a:pPr lvl="1"/>
            <a:r>
              <a:rPr lang="en-GB" dirty="0" smtClean="0"/>
              <a:t>Provide an orchestration for the </a:t>
            </a:r>
            <a:r>
              <a:rPr lang="en-GB" dirty="0" err="1" smtClean="0"/>
              <a:t>OConS</a:t>
            </a:r>
            <a:r>
              <a:rPr lang="en-GB" dirty="0" smtClean="0"/>
              <a:t> </a:t>
            </a:r>
            <a:r>
              <a:rPr lang="en-GB" dirty="0" smtClean="0"/>
              <a:t>mechanisms.</a:t>
            </a:r>
          </a:p>
          <a:p>
            <a:pPr lvl="1"/>
            <a:r>
              <a:rPr lang="en-GB" dirty="0" smtClean="0"/>
              <a:t>Concerning security and privacy, the approach is to rely on existing security technology, applying cryptographic solutions that were proven to be useful and showed viability so far.</a:t>
            </a:r>
          </a:p>
          <a:p>
            <a:endParaRPr lang="en-US" dirty="0" smtClean="0"/>
          </a:p>
          <a:p>
            <a:endParaRPr lang="en-GB" dirty="0"/>
          </a:p>
        </p:txBody>
      </p:sp>
    </p:spTree>
    <p:extLst>
      <p:ext uri="{BB962C8B-B14F-4D97-AF65-F5344CB8AC3E}">
        <p14:creationId xmlns:p14="http://schemas.microsoft.com/office/powerpoint/2010/main" val="17873339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OConS</a:t>
            </a:r>
            <a:r>
              <a:rPr lang="en-US" dirty="0" smtClean="0"/>
              <a:t> Approach</a:t>
            </a:r>
            <a:endParaRPr lang="en-GB" dirty="0"/>
          </a:p>
        </p:txBody>
      </p:sp>
      <p:sp>
        <p:nvSpPr>
          <p:cNvPr id="3" name="Content Placeholder 2"/>
          <p:cNvSpPr>
            <a:spLocks noGrp="1"/>
          </p:cNvSpPr>
          <p:nvPr>
            <p:ph idx="1"/>
          </p:nvPr>
        </p:nvSpPr>
        <p:spPr>
          <a:xfrm>
            <a:off x="628651" y="1825625"/>
            <a:ext cx="3873425" cy="4351338"/>
          </a:xfrm>
        </p:spPr>
        <p:txBody>
          <a:bodyPr>
            <a:normAutofit fontScale="55000" lnSpcReduction="20000"/>
          </a:bodyPr>
          <a:lstStyle/>
          <a:p>
            <a:r>
              <a:rPr lang="en-US" dirty="0" smtClean="0"/>
              <a:t>Open Connectivity Services which will be offered by </a:t>
            </a:r>
            <a:r>
              <a:rPr lang="en-US" dirty="0" err="1" smtClean="0"/>
              <a:t>OConS</a:t>
            </a:r>
            <a:r>
              <a:rPr lang="en-US" dirty="0" smtClean="0"/>
              <a:t> are:</a:t>
            </a:r>
          </a:p>
          <a:p>
            <a:pPr lvl="1"/>
            <a:r>
              <a:rPr lang="en-GB" i="1" dirty="0" smtClean="0"/>
              <a:t>Link Connectivity Services</a:t>
            </a:r>
            <a:r>
              <a:rPr lang="en-GB" dirty="0" smtClean="0"/>
              <a:t>: typically implemented in the PHY or data-link layers.</a:t>
            </a:r>
          </a:p>
          <a:p>
            <a:pPr lvl="1"/>
            <a:r>
              <a:rPr lang="en-GB" i="1" dirty="0" smtClean="0"/>
              <a:t>Network Connectivity Services</a:t>
            </a:r>
            <a:r>
              <a:rPr lang="en-GB" dirty="0" smtClean="0"/>
              <a:t>: These are node specific services that are related to routing and transport mechanisms, and are independent of the application. </a:t>
            </a:r>
          </a:p>
          <a:p>
            <a:pPr lvl="1"/>
            <a:r>
              <a:rPr lang="en-GB" i="1" dirty="0" smtClean="0"/>
              <a:t>Flow Connectivity Services</a:t>
            </a:r>
            <a:r>
              <a:rPr lang="en-GB" dirty="0" smtClean="0"/>
              <a:t>: These are flow and session specific, either end-to-end or edge-to-edge, that are related to routing and transport mechanisms, and dependent of the application.</a:t>
            </a:r>
          </a:p>
          <a:p>
            <a:endParaRPr lang="en-GB" dirty="0"/>
          </a:p>
        </p:txBody>
      </p:sp>
      <p:pic>
        <p:nvPicPr>
          <p:cNvPr id="4" name="Picture 3"/>
          <p:cNvPicPr>
            <a:picLocks noChangeAspect="1"/>
          </p:cNvPicPr>
          <p:nvPr/>
        </p:nvPicPr>
        <p:blipFill>
          <a:blip r:embed="rId2"/>
          <a:stretch>
            <a:fillRect/>
          </a:stretch>
        </p:blipFill>
        <p:spPr>
          <a:xfrm>
            <a:off x="4671509" y="1565641"/>
            <a:ext cx="4236588" cy="4611323"/>
          </a:xfrm>
          <a:prstGeom prst="rect">
            <a:avLst/>
          </a:prstGeom>
        </p:spPr>
      </p:pic>
    </p:spTree>
    <p:extLst>
      <p:ext uri="{BB962C8B-B14F-4D97-AF65-F5344CB8AC3E}">
        <p14:creationId xmlns:p14="http://schemas.microsoft.com/office/powerpoint/2010/main" val="28705746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OConS</a:t>
            </a:r>
            <a:r>
              <a:rPr lang="en-US" dirty="0" smtClean="0"/>
              <a:t> Approach</a:t>
            </a:r>
            <a:endParaRPr lang="en-GB" dirty="0"/>
          </a:p>
        </p:txBody>
      </p:sp>
      <p:sp>
        <p:nvSpPr>
          <p:cNvPr id="3" name="Content Placeholder 2"/>
          <p:cNvSpPr>
            <a:spLocks noGrp="1"/>
          </p:cNvSpPr>
          <p:nvPr>
            <p:ph idx="1"/>
          </p:nvPr>
        </p:nvSpPr>
        <p:spPr/>
        <p:txBody>
          <a:bodyPr>
            <a:normAutofit fontScale="70000" lnSpcReduction="20000"/>
          </a:bodyPr>
          <a:lstStyle/>
          <a:p>
            <a:r>
              <a:rPr lang="en-US" dirty="0" err="1" smtClean="0"/>
              <a:t>OConS</a:t>
            </a:r>
            <a:r>
              <a:rPr lang="en-US" dirty="0" smtClean="0"/>
              <a:t> emphasized the functionality of orchestration for its architecture.</a:t>
            </a:r>
          </a:p>
          <a:p>
            <a:r>
              <a:rPr lang="en-US" dirty="0" smtClean="0"/>
              <a:t>The orchestration applies at several levels, each of them having specific functionalities as follow:</a:t>
            </a:r>
          </a:p>
          <a:p>
            <a:pPr lvl="1"/>
            <a:r>
              <a:rPr lang="en-US" dirty="0" smtClean="0"/>
              <a:t>Orchestration Register: registering all entities so orchestration become aware of their existence and localization.</a:t>
            </a:r>
          </a:p>
          <a:p>
            <a:pPr lvl="1"/>
            <a:r>
              <a:rPr lang="en-US" dirty="0" smtClean="0"/>
              <a:t>Orchestration Monitoring: to monitors network state, implicitly communicating the need of triggering appropriated mechanism to answer specific adverse situations.</a:t>
            </a:r>
          </a:p>
          <a:p>
            <a:pPr lvl="1"/>
            <a:r>
              <a:rPr lang="en-US" dirty="0" smtClean="0"/>
              <a:t>Entities, Resources and Mechanisms Orchestration: responsible for the orchestration among </a:t>
            </a:r>
            <a:r>
              <a:rPr lang="en-US" dirty="0" err="1" smtClean="0"/>
              <a:t>OConS</a:t>
            </a:r>
            <a:r>
              <a:rPr lang="en-US" dirty="0" smtClean="0"/>
              <a:t> entities as well as the allocation and management of </a:t>
            </a:r>
            <a:r>
              <a:rPr lang="en-US" dirty="0" err="1" smtClean="0"/>
              <a:t>OConS</a:t>
            </a:r>
            <a:r>
              <a:rPr lang="en-US" dirty="0" smtClean="0"/>
              <a:t> entities resources.</a:t>
            </a:r>
          </a:p>
          <a:p>
            <a:pPr lvl="1"/>
            <a:r>
              <a:rPr lang="en-US" dirty="0" smtClean="0"/>
              <a:t>Link, Network, and Flow Connectivity Services Orchestration: in charge of the instantiation, composition, and launching of </a:t>
            </a:r>
            <a:r>
              <a:rPr lang="en-US" dirty="0" err="1" smtClean="0"/>
              <a:t>OConS</a:t>
            </a:r>
            <a:r>
              <a:rPr lang="en-US" dirty="0" smtClean="0"/>
              <a:t> mechanisms. </a:t>
            </a:r>
            <a:endParaRPr lang="en-GB" dirty="0"/>
          </a:p>
        </p:txBody>
      </p:sp>
    </p:spTree>
    <p:extLst>
      <p:ext uri="{BB962C8B-B14F-4D97-AF65-F5344CB8AC3E}">
        <p14:creationId xmlns:p14="http://schemas.microsoft.com/office/powerpoint/2010/main" val="9978390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OConS</a:t>
            </a:r>
            <a:r>
              <a:rPr lang="en-US" dirty="0" smtClean="0"/>
              <a:t> Approach</a:t>
            </a:r>
            <a:endParaRPr lang="en-GB" dirty="0"/>
          </a:p>
        </p:txBody>
      </p:sp>
      <p:sp>
        <p:nvSpPr>
          <p:cNvPr id="3" name="Content Placeholder 2"/>
          <p:cNvSpPr>
            <a:spLocks noGrp="1"/>
          </p:cNvSpPr>
          <p:nvPr>
            <p:ph idx="1"/>
          </p:nvPr>
        </p:nvSpPr>
        <p:spPr/>
        <p:txBody>
          <a:bodyPr/>
          <a:lstStyle/>
          <a:p>
            <a:r>
              <a:rPr lang="en-US" dirty="0" smtClean="0"/>
              <a:t>The illustration of </a:t>
            </a:r>
            <a:r>
              <a:rPr lang="en-US" dirty="0" err="1" smtClean="0"/>
              <a:t>OConS</a:t>
            </a:r>
            <a:r>
              <a:rPr lang="en-US" dirty="0" smtClean="0"/>
              <a:t> orchestration:</a:t>
            </a:r>
            <a:endParaRPr lang="en-GB" dirty="0"/>
          </a:p>
        </p:txBody>
      </p:sp>
      <p:pic>
        <p:nvPicPr>
          <p:cNvPr id="4" name="Picture 3"/>
          <p:cNvPicPr>
            <a:picLocks noChangeAspect="1"/>
          </p:cNvPicPr>
          <p:nvPr/>
        </p:nvPicPr>
        <p:blipFill>
          <a:blip r:embed="rId2"/>
          <a:stretch>
            <a:fillRect/>
          </a:stretch>
        </p:blipFill>
        <p:spPr>
          <a:xfrm>
            <a:off x="1768288" y="2406373"/>
            <a:ext cx="4633466" cy="3770591"/>
          </a:xfrm>
          <a:prstGeom prst="rect">
            <a:avLst/>
          </a:prstGeom>
        </p:spPr>
      </p:pic>
    </p:spTree>
    <p:extLst>
      <p:ext uri="{BB962C8B-B14F-4D97-AF65-F5344CB8AC3E}">
        <p14:creationId xmlns:p14="http://schemas.microsoft.com/office/powerpoint/2010/main" val="25354402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fluid internet: service-centric management of a virtualized future network</a:t>
            </a:r>
            <a:endParaRPr lang="en-GB" dirty="0"/>
          </a:p>
        </p:txBody>
      </p:sp>
      <p:sp>
        <p:nvSpPr>
          <p:cNvPr id="3" name="Subtitle 2"/>
          <p:cNvSpPr>
            <a:spLocks noGrp="1"/>
          </p:cNvSpPr>
          <p:nvPr>
            <p:ph type="subTitle" idx="1"/>
          </p:nvPr>
        </p:nvSpPr>
        <p:spPr/>
        <p:txBody>
          <a:bodyPr>
            <a:normAutofit/>
          </a:bodyPr>
          <a:lstStyle/>
          <a:p>
            <a:pPr algn="l"/>
            <a:r>
              <a:rPr lang="en-GB" sz="1800" dirty="0" err="1"/>
              <a:t>Latre</a:t>
            </a:r>
            <a:r>
              <a:rPr lang="en-GB" sz="1800" dirty="0"/>
              <a:t>, S.; </a:t>
            </a:r>
            <a:r>
              <a:rPr lang="en-GB" sz="1800" dirty="0" err="1"/>
              <a:t>Famaey</a:t>
            </a:r>
            <a:r>
              <a:rPr lang="en-GB" sz="1800" dirty="0"/>
              <a:t>, J.; De </a:t>
            </a:r>
            <a:r>
              <a:rPr lang="en-GB" sz="1800" dirty="0" err="1"/>
              <a:t>Turck</a:t>
            </a:r>
            <a:r>
              <a:rPr lang="en-GB" sz="1800" dirty="0"/>
              <a:t>, F.; </a:t>
            </a:r>
            <a:r>
              <a:rPr lang="en-GB" sz="1800" dirty="0" err="1"/>
              <a:t>Demeester</a:t>
            </a:r>
            <a:r>
              <a:rPr lang="en-GB" sz="1800" dirty="0"/>
              <a:t>, P., "The fluid internet: service-centric management of a virtualized future internet," </a:t>
            </a:r>
            <a:r>
              <a:rPr lang="en-GB" sz="1800" i="1" dirty="0"/>
              <a:t>Communications Magazine, IEEE</a:t>
            </a:r>
            <a:r>
              <a:rPr lang="en-GB" sz="1800" dirty="0"/>
              <a:t> , vol.52, no.1, pp.140,148, January 2014</a:t>
            </a:r>
            <a:r>
              <a:rPr lang="en-GB" sz="1800" dirty="0" smtClean="0"/>
              <a:t/>
            </a:r>
            <a:br>
              <a:rPr lang="en-GB" sz="1800" dirty="0" smtClean="0"/>
            </a:br>
            <a:r>
              <a:rPr lang="en-GB" sz="1800" dirty="0" err="1"/>
              <a:t>doi</a:t>
            </a:r>
            <a:r>
              <a:rPr lang="en-GB" sz="1800" dirty="0"/>
              <a:t>: 10.1109/MCOM.2014.6710076</a:t>
            </a:r>
          </a:p>
        </p:txBody>
      </p:sp>
    </p:spTree>
    <p:extLst>
      <p:ext uri="{BB962C8B-B14F-4D97-AF65-F5344CB8AC3E}">
        <p14:creationId xmlns:p14="http://schemas.microsoft.com/office/powerpoint/2010/main" val="40409858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Fluid Internet</a:t>
            </a:r>
            <a:endParaRPr lang="en-GB" dirty="0"/>
          </a:p>
        </p:txBody>
      </p:sp>
      <p:sp>
        <p:nvSpPr>
          <p:cNvPr id="3" name="Content Placeholder 2"/>
          <p:cNvSpPr>
            <a:spLocks noGrp="1"/>
          </p:cNvSpPr>
          <p:nvPr>
            <p:ph idx="1"/>
          </p:nvPr>
        </p:nvSpPr>
        <p:spPr/>
        <p:txBody>
          <a:bodyPr>
            <a:normAutofit fontScale="77500" lnSpcReduction="20000"/>
          </a:bodyPr>
          <a:lstStyle/>
          <a:p>
            <a:r>
              <a:rPr lang="en-US" dirty="0" smtClean="0"/>
              <a:t>Another paradigm for Evolution Approach is Fluid Internet.</a:t>
            </a:r>
          </a:p>
          <a:p>
            <a:r>
              <a:rPr lang="en-US" dirty="0"/>
              <a:t>The challenges:</a:t>
            </a:r>
          </a:p>
          <a:p>
            <a:pPr lvl="1"/>
            <a:r>
              <a:rPr lang="en-GB" dirty="0"/>
              <a:t>It must be possible to dynamically manage and provision services end-to-end, effectively breaking the boundaries between different management domains.</a:t>
            </a:r>
          </a:p>
          <a:p>
            <a:pPr lvl="1"/>
            <a:r>
              <a:rPr lang="en-GB" dirty="0"/>
              <a:t>Current static management approaches, over dimensioning of resources, and classification of traffic in only a few traffic classes (e.g., </a:t>
            </a:r>
            <a:r>
              <a:rPr lang="en-GB" dirty="0" err="1"/>
              <a:t>Diffserv’s</a:t>
            </a:r>
            <a:r>
              <a:rPr lang="en-GB" dirty="0"/>
              <a:t> best effort vs. assured forwarding) contrast greatly with the service centric nature of today’s Internet.</a:t>
            </a:r>
          </a:p>
          <a:p>
            <a:pPr lvl="1"/>
            <a:r>
              <a:rPr lang="en-GB" dirty="0"/>
              <a:t>As devices are becoming smaller and more portable, future Internet management should place larger emphasis on mobility support.</a:t>
            </a:r>
          </a:p>
          <a:p>
            <a:endParaRPr lang="en-GB" dirty="0"/>
          </a:p>
        </p:txBody>
      </p:sp>
    </p:spTree>
    <p:extLst>
      <p:ext uri="{BB962C8B-B14F-4D97-AF65-F5344CB8AC3E}">
        <p14:creationId xmlns:p14="http://schemas.microsoft.com/office/powerpoint/2010/main" val="1689115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Fluid Internet</a:t>
            </a:r>
            <a:endParaRPr lang="en-GB" dirty="0"/>
          </a:p>
        </p:txBody>
      </p:sp>
      <p:sp>
        <p:nvSpPr>
          <p:cNvPr id="3" name="Content Placeholder 2"/>
          <p:cNvSpPr>
            <a:spLocks noGrp="1"/>
          </p:cNvSpPr>
          <p:nvPr>
            <p:ph idx="1"/>
          </p:nvPr>
        </p:nvSpPr>
        <p:spPr/>
        <p:txBody>
          <a:bodyPr>
            <a:normAutofit fontScale="77500" lnSpcReduction="20000"/>
          </a:bodyPr>
          <a:lstStyle/>
          <a:p>
            <a:r>
              <a:rPr lang="en-US" i="1" dirty="0"/>
              <a:t>Fluid Internet</a:t>
            </a:r>
            <a:r>
              <a:rPr lang="en-US" dirty="0"/>
              <a:t> is paradigm </a:t>
            </a:r>
            <a:r>
              <a:rPr lang="en-GB" dirty="0" smtClean="0"/>
              <a:t>which </a:t>
            </a:r>
            <a:r>
              <a:rPr lang="en-GB" dirty="0"/>
              <a:t>envisions the dynamic and seamless provisioning of virtualized infrastructure capabilities in order to continuously satisfy the ever-changing requirements of services and users in the face of environmental dynamics.</a:t>
            </a:r>
          </a:p>
          <a:p>
            <a:r>
              <a:rPr lang="en-US" i="1" dirty="0"/>
              <a:t>Fluid Internet </a:t>
            </a:r>
            <a:r>
              <a:rPr lang="en-GB" dirty="0"/>
              <a:t>introduce two main differentiating points:</a:t>
            </a:r>
          </a:p>
          <a:p>
            <a:pPr lvl="1"/>
            <a:r>
              <a:rPr lang="en-GB" dirty="0"/>
              <a:t>services are treated as first class citizens.</a:t>
            </a:r>
          </a:p>
          <a:p>
            <a:pPr lvl="1"/>
            <a:r>
              <a:rPr lang="en-GB" dirty="0"/>
              <a:t>facilitates the elastic provisioning of virtualized end-to-end service delivery infrastructures.</a:t>
            </a:r>
          </a:p>
          <a:p>
            <a:r>
              <a:rPr lang="en-GB" dirty="0"/>
              <a:t>A unification of concepts from several networking and management principles: cloud computing, network virtualization, and service-centric networking (SCN).</a:t>
            </a:r>
          </a:p>
          <a:p>
            <a:endParaRPr lang="en-GB" dirty="0"/>
          </a:p>
        </p:txBody>
      </p:sp>
    </p:spTree>
    <p:extLst>
      <p:ext uri="{BB962C8B-B14F-4D97-AF65-F5344CB8AC3E}">
        <p14:creationId xmlns:p14="http://schemas.microsoft.com/office/powerpoint/2010/main" val="481431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Fluid Internet</a:t>
            </a:r>
            <a:endParaRPr lang="en-GB" dirty="0"/>
          </a:p>
        </p:txBody>
      </p:sp>
      <p:sp>
        <p:nvSpPr>
          <p:cNvPr id="3" name="Content Placeholder 2"/>
          <p:cNvSpPr>
            <a:spLocks noGrp="1"/>
          </p:cNvSpPr>
          <p:nvPr>
            <p:ph idx="1"/>
          </p:nvPr>
        </p:nvSpPr>
        <p:spPr>
          <a:xfrm>
            <a:off x="628650" y="1825625"/>
            <a:ext cx="3829050" cy="4351338"/>
          </a:xfrm>
        </p:spPr>
        <p:txBody>
          <a:bodyPr>
            <a:normAutofit fontScale="70000" lnSpcReduction="20000"/>
          </a:bodyPr>
          <a:lstStyle/>
          <a:p>
            <a:r>
              <a:rPr lang="en-US" dirty="0" smtClean="0"/>
              <a:t>Fluid internet involves many stakeholders to build the architecture. The figure shows the illustration of fluid architecture that divided into four layer that each which have stakeholders with specific function regarding their layer position. This architecture introduces Infrastructure Provider (IP), Virtual Service Infrastructure Provider (VSIP), and Service Provider (SP).</a:t>
            </a:r>
            <a:endParaRPr lang="en-GB" dirty="0"/>
          </a:p>
        </p:txBody>
      </p:sp>
      <p:pic>
        <p:nvPicPr>
          <p:cNvPr id="4" name="Picture 3"/>
          <p:cNvPicPr>
            <a:picLocks noChangeAspect="1"/>
          </p:cNvPicPr>
          <p:nvPr/>
        </p:nvPicPr>
        <p:blipFill>
          <a:blip r:embed="rId2"/>
          <a:stretch>
            <a:fillRect/>
          </a:stretch>
        </p:blipFill>
        <p:spPr>
          <a:xfrm>
            <a:off x="4457700" y="1450405"/>
            <a:ext cx="4303059" cy="5101777"/>
          </a:xfrm>
          <a:prstGeom prst="rect">
            <a:avLst/>
          </a:prstGeom>
        </p:spPr>
      </p:pic>
    </p:spTree>
    <p:extLst>
      <p:ext uri="{BB962C8B-B14F-4D97-AF65-F5344CB8AC3E}">
        <p14:creationId xmlns:p14="http://schemas.microsoft.com/office/powerpoint/2010/main" val="63017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Setting up a Virtual Service Delivery Network in Fluid Internet</a:t>
            </a:r>
            <a:endParaRPr lang="en-GB" dirty="0"/>
          </a:p>
        </p:txBody>
      </p:sp>
      <p:sp>
        <p:nvSpPr>
          <p:cNvPr id="3" name="Content Placeholder 2"/>
          <p:cNvSpPr>
            <a:spLocks noGrp="1"/>
          </p:cNvSpPr>
          <p:nvPr>
            <p:ph idx="1"/>
          </p:nvPr>
        </p:nvSpPr>
        <p:spPr>
          <a:xfrm>
            <a:off x="628650" y="1825625"/>
            <a:ext cx="3546662" cy="4351338"/>
          </a:xfrm>
        </p:spPr>
        <p:txBody>
          <a:bodyPr>
            <a:normAutofit fontScale="70000" lnSpcReduction="20000"/>
          </a:bodyPr>
          <a:lstStyle/>
          <a:p>
            <a:r>
              <a:rPr lang="en-US" dirty="0" smtClean="0"/>
              <a:t>An SP may request end-to-end Virtual Service Infrastructure (VSI) for delivering its service under specific guarantees. Based on this request, the VSIP subsequently performs two or more actions. First, it translates the received end-to-end service requirements into a VSI configuration. Second, it executes a virtual network embedding step.</a:t>
            </a:r>
            <a:endParaRPr lang="en-GB" dirty="0"/>
          </a:p>
        </p:txBody>
      </p:sp>
      <p:pic>
        <p:nvPicPr>
          <p:cNvPr id="4" name="Picture 3"/>
          <p:cNvPicPr>
            <a:picLocks noChangeAspect="1"/>
          </p:cNvPicPr>
          <p:nvPr/>
        </p:nvPicPr>
        <p:blipFill>
          <a:blip r:embed="rId2"/>
          <a:stretch>
            <a:fillRect/>
          </a:stretch>
        </p:blipFill>
        <p:spPr>
          <a:xfrm>
            <a:off x="4431351" y="1589990"/>
            <a:ext cx="4084000" cy="4431268"/>
          </a:xfrm>
          <a:prstGeom prst="rect">
            <a:avLst/>
          </a:prstGeom>
        </p:spPr>
      </p:pic>
    </p:spTree>
    <p:extLst>
      <p:ext uri="{BB962C8B-B14F-4D97-AF65-F5344CB8AC3E}">
        <p14:creationId xmlns:p14="http://schemas.microsoft.com/office/powerpoint/2010/main" val="42417503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Management in the Fluid Internet</a:t>
            </a:r>
            <a:endParaRPr lang="en-GB" dirty="0"/>
          </a:p>
        </p:txBody>
      </p:sp>
      <p:sp>
        <p:nvSpPr>
          <p:cNvPr id="3" name="Content Placeholder 2"/>
          <p:cNvSpPr>
            <a:spLocks noGrp="1"/>
          </p:cNvSpPr>
          <p:nvPr>
            <p:ph idx="1"/>
          </p:nvPr>
        </p:nvSpPr>
        <p:spPr>
          <a:xfrm>
            <a:off x="628650" y="1825625"/>
            <a:ext cx="3939989" cy="4351338"/>
          </a:xfrm>
        </p:spPr>
        <p:txBody>
          <a:bodyPr>
            <a:normAutofit fontScale="70000" lnSpcReduction="20000"/>
          </a:bodyPr>
          <a:lstStyle/>
          <a:p>
            <a:r>
              <a:rPr lang="en-US" dirty="0" smtClean="0"/>
              <a:t>Dynamic management concept in the Fluid Internet goes beyond traditional internet elastic management in both scale and capabilities. In Fluid Internet, Service Provider (SP) continuously evaluates the deployed services requirements in order to assess if its VSIs still satisfy the requirement resource for the service. Illustration of this management concept is shows in the figure.</a:t>
            </a:r>
            <a:endParaRPr lang="en-GB" dirty="0"/>
          </a:p>
        </p:txBody>
      </p:sp>
      <p:pic>
        <p:nvPicPr>
          <p:cNvPr id="4" name="Picture 3"/>
          <p:cNvPicPr>
            <a:picLocks noChangeAspect="1"/>
          </p:cNvPicPr>
          <p:nvPr/>
        </p:nvPicPr>
        <p:blipFill>
          <a:blip r:embed="rId2"/>
          <a:stretch>
            <a:fillRect/>
          </a:stretch>
        </p:blipFill>
        <p:spPr>
          <a:xfrm>
            <a:off x="4568638" y="1636900"/>
            <a:ext cx="4215653" cy="4449264"/>
          </a:xfrm>
          <a:prstGeom prst="rect">
            <a:avLst/>
          </a:prstGeom>
        </p:spPr>
      </p:pic>
    </p:spTree>
    <p:extLst>
      <p:ext uri="{BB962C8B-B14F-4D97-AF65-F5344CB8AC3E}">
        <p14:creationId xmlns:p14="http://schemas.microsoft.com/office/powerpoint/2010/main" val="3921420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Driving Forces</a:t>
            </a:r>
            <a:endParaRPr lang="ko-KR" altLang="en-US" dirty="0"/>
          </a:p>
        </p:txBody>
      </p:sp>
      <p:sp>
        <p:nvSpPr>
          <p:cNvPr id="3" name="내용 개체 틀 2"/>
          <p:cNvSpPr>
            <a:spLocks noGrp="1"/>
          </p:cNvSpPr>
          <p:nvPr>
            <p:ph idx="1"/>
          </p:nvPr>
        </p:nvSpPr>
        <p:spPr/>
        <p:txBody>
          <a:bodyPr>
            <a:normAutofit/>
          </a:bodyPr>
          <a:lstStyle/>
          <a:p>
            <a:r>
              <a:rPr lang="en-US" altLang="ko-KR" dirty="0" smtClean="0"/>
              <a:t>Networking period: information search and transfer (Frame: Devices are connected to the fixed network.)</a:t>
            </a:r>
          </a:p>
          <a:p>
            <a:r>
              <a:rPr lang="en-US" altLang="ko-KR" dirty="0" smtClean="0"/>
              <a:t>How can we name the coming future computing world?</a:t>
            </a:r>
          </a:p>
          <a:p>
            <a:pPr lvl="1"/>
            <a:r>
              <a:rPr lang="en-US" altLang="ko-KR" dirty="0" smtClean="0"/>
              <a:t>Ubiquitous Computing Period?</a:t>
            </a:r>
          </a:p>
          <a:p>
            <a:pPr lvl="1"/>
            <a:r>
              <a:rPr lang="en-US" altLang="ko-KR" dirty="0" err="1" smtClean="0"/>
              <a:t>IoT</a:t>
            </a:r>
            <a:endParaRPr lang="en-US" altLang="ko-KR" dirty="0" smtClean="0"/>
          </a:p>
          <a:p>
            <a:pPr lvl="1"/>
            <a:r>
              <a:rPr lang="en-US" altLang="ko-KR" dirty="0" smtClean="0"/>
              <a:t>SNS </a:t>
            </a:r>
          </a:p>
          <a:p>
            <a:endParaRPr lang="ko-KR" altLang="en-US" dirty="0"/>
          </a:p>
        </p:txBody>
      </p:sp>
    </p:spTree>
    <p:extLst>
      <p:ext uri="{BB962C8B-B14F-4D97-AF65-F5344CB8AC3E}">
        <p14:creationId xmlns:p14="http://schemas.microsoft.com/office/powerpoint/2010/main" val="39558991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Future Internet Trend</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799336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Technology Roadmap</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7318" y="1930400"/>
            <a:ext cx="5888866" cy="4792372"/>
          </a:xfrm>
        </p:spPr>
      </p:pic>
    </p:spTree>
    <p:extLst>
      <p:ext uri="{BB962C8B-B14F-4D97-AF65-F5344CB8AC3E}">
        <p14:creationId xmlns:p14="http://schemas.microsoft.com/office/powerpoint/2010/main" val="533374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Computing Concept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5389" y="1707658"/>
            <a:ext cx="5953974" cy="5150343"/>
          </a:xfrm>
        </p:spPr>
      </p:pic>
    </p:spTree>
    <p:extLst>
      <p:ext uri="{BB962C8B-B14F-4D97-AF65-F5344CB8AC3E}">
        <p14:creationId xmlns:p14="http://schemas.microsoft.com/office/powerpoint/2010/main" val="18072889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Emergence of Smart Devices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9368" y="1493234"/>
            <a:ext cx="5364766" cy="5364766"/>
          </a:xfrm>
        </p:spPr>
      </p:pic>
    </p:spTree>
    <p:extLst>
      <p:ext uri="{BB962C8B-B14F-4D97-AF65-F5344CB8AC3E}">
        <p14:creationId xmlns:p14="http://schemas.microsoft.com/office/powerpoint/2010/main" val="29991578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Future?</a:t>
            </a:r>
            <a:endParaRPr lang="ko-KR" altLang="en-US" dirty="0"/>
          </a:p>
        </p:txBody>
      </p:sp>
      <p:sp>
        <p:nvSpPr>
          <p:cNvPr id="3" name="내용 개체 틀 2"/>
          <p:cNvSpPr>
            <a:spLocks noGrp="1"/>
          </p:cNvSpPr>
          <p:nvPr>
            <p:ph idx="1"/>
          </p:nvPr>
        </p:nvSpPr>
        <p:spPr/>
        <p:txBody>
          <a:bodyPr>
            <a:normAutofit fontScale="85000" lnSpcReduction="10000"/>
          </a:bodyPr>
          <a:lstStyle/>
          <a:p>
            <a:r>
              <a:rPr lang="en-US" altLang="ko-KR" dirty="0" smtClean="0"/>
              <a:t>Human does not know future, even tomorrow what may take place, we do not know?</a:t>
            </a:r>
          </a:p>
          <a:p>
            <a:pPr lvl="1"/>
            <a:r>
              <a:rPr lang="en-US" altLang="ko-KR" dirty="0" smtClean="0"/>
              <a:t>How can we imagine after 20 years later application or services</a:t>
            </a:r>
            <a:r>
              <a:rPr lang="en-US" altLang="ko-KR" dirty="0" smtClean="0"/>
              <a:t>?</a:t>
            </a:r>
          </a:p>
          <a:p>
            <a:r>
              <a:rPr lang="en-US" altLang="ko-KR" dirty="0" smtClean="0"/>
              <a:t>Bible says: ‘And </a:t>
            </a:r>
            <a:r>
              <a:rPr lang="en-US" altLang="ko-KR" dirty="0"/>
              <a:t>he </a:t>
            </a:r>
            <a:r>
              <a:rPr lang="en-US" altLang="ko-KR" dirty="0" err="1"/>
              <a:t>causeth</a:t>
            </a:r>
            <a:r>
              <a:rPr lang="en-US" altLang="ko-KR" dirty="0"/>
              <a:t> all, both small and great, rich and poor, free and bond, to receive a mark in their right hand, or in their foreheads: </a:t>
            </a:r>
          </a:p>
          <a:p>
            <a:r>
              <a:rPr lang="en-US" altLang="ko-KR" dirty="0"/>
              <a:t>And that no man might buy or sell, save he that had the mark, or the name of the beast, or the number of his </a:t>
            </a:r>
            <a:r>
              <a:rPr lang="en-US" altLang="ko-KR"/>
              <a:t>name</a:t>
            </a:r>
            <a:r>
              <a:rPr lang="en-US" altLang="ko-KR" smtClean="0"/>
              <a:t>.’ Rev 13:16-17</a:t>
            </a:r>
            <a:endParaRPr lang="en-US" altLang="ko-KR" dirty="0"/>
          </a:p>
          <a:p>
            <a:pPr lvl="1"/>
            <a:endParaRPr lang="en-US" altLang="ko-KR" dirty="0" smtClean="0"/>
          </a:p>
          <a:p>
            <a:pPr>
              <a:buNone/>
            </a:pPr>
            <a:endParaRPr lang="en-US" dirty="0" smtClean="0"/>
          </a:p>
        </p:txBody>
      </p:sp>
    </p:spTree>
    <p:extLst>
      <p:ext uri="{BB962C8B-B14F-4D97-AF65-F5344CB8AC3E}">
        <p14:creationId xmlns:p14="http://schemas.microsoft.com/office/powerpoint/2010/main" val="3507297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33965898"/>
              </p:ext>
            </p:extLst>
          </p:nvPr>
        </p:nvGraphicFramePr>
        <p:xfrm>
          <a:off x="392167" y="1700808"/>
          <a:ext cx="8751833" cy="4235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81303" y="1082565"/>
            <a:ext cx="3742625" cy="369332"/>
          </a:xfrm>
          <a:prstGeom prst="rect">
            <a:avLst/>
          </a:prstGeom>
          <a:noFill/>
        </p:spPr>
        <p:txBody>
          <a:bodyPr wrap="square" rtlCol="0">
            <a:spAutoFit/>
          </a:bodyPr>
          <a:lstStyle/>
          <a:p>
            <a:r>
              <a:rPr lang="en-US" dirty="0" smtClean="0"/>
              <a:t>Phase 1. Invention of Network</a:t>
            </a:r>
            <a:endParaRPr lang="en-GB" dirty="0"/>
          </a:p>
        </p:txBody>
      </p:sp>
      <p:sp>
        <p:nvSpPr>
          <p:cNvPr id="8" name="TextBox 7"/>
          <p:cNvSpPr txBox="1"/>
          <p:nvPr/>
        </p:nvSpPr>
        <p:spPr>
          <a:xfrm>
            <a:off x="2443656" y="136634"/>
            <a:ext cx="3641834" cy="369332"/>
          </a:xfrm>
          <a:prstGeom prst="rect">
            <a:avLst/>
          </a:prstGeom>
          <a:noFill/>
        </p:spPr>
        <p:txBody>
          <a:bodyPr wrap="square" rtlCol="0">
            <a:spAutoFit/>
          </a:bodyPr>
          <a:lstStyle/>
          <a:p>
            <a:pPr algn="ctr"/>
            <a:r>
              <a:rPr lang="en-US" dirty="0" smtClean="0"/>
              <a:t>Evolution of Computer Networks</a:t>
            </a:r>
            <a:endParaRPr lang="en-GB" dirty="0"/>
          </a:p>
        </p:txBody>
      </p:sp>
    </p:spTree>
    <p:extLst>
      <p:ext uri="{BB962C8B-B14F-4D97-AF65-F5344CB8AC3E}">
        <p14:creationId xmlns:p14="http://schemas.microsoft.com/office/powerpoint/2010/main" val="4180273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3791</Words>
  <Application>Microsoft Office PowerPoint</Application>
  <PresentationFormat>화면 슬라이드 쇼(4:3)</PresentationFormat>
  <Paragraphs>596</Paragraphs>
  <Slides>84</Slides>
  <Notes>13</Notes>
  <HiddenSlides>0</HiddenSlides>
  <MMClips>0</MMClips>
  <ScaleCrop>false</ScaleCrop>
  <HeadingPairs>
    <vt:vector size="4" baseType="variant">
      <vt:variant>
        <vt:lpstr>테마</vt:lpstr>
      </vt:variant>
      <vt:variant>
        <vt:i4>1</vt:i4>
      </vt:variant>
      <vt:variant>
        <vt:lpstr>슬라이드 제목</vt:lpstr>
      </vt:variant>
      <vt:variant>
        <vt:i4>84</vt:i4>
      </vt:variant>
    </vt:vector>
  </HeadingPairs>
  <TitlesOfParts>
    <vt:vector size="85" baseType="lpstr">
      <vt:lpstr>Office 테마</vt:lpstr>
      <vt:lpstr>Future Internet Service/Applications</vt:lpstr>
      <vt:lpstr>Contents</vt:lpstr>
      <vt:lpstr>What is Service?</vt:lpstr>
      <vt:lpstr>Provider vs Consumer</vt:lpstr>
      <vt:lpstr>Network Service</vt:lpstr>
      <vt:lpstr>Can we change from network to Users?</vt:lpstr>
      <vt:lpstr>Driving Forces for Services</vt:lpstr>
      <vt:lpstr>Driving Forces</vt:lpstr>
      <vt:lpstr>PowerPoint 프레젠테이션</vt:lpstr>
      <vt:lpstr>PowerPoint 프레젠테이션</vt:lpstr>
      <vt:lpstr>PowerPoint 프레젠테이션</vt:lpstr>
      <vt:lpstr>Evolution of World Wide Web</vt:lpstr>
      <vt:lpstr>Evolution of Internet Services</vt:lpstr>
      <vt:lpstr>Ubiquitous</vt:lpstr>
      <vt:lpstr>What are the characteristics for ubiquitous computing?</vt:lpstr>
      <vt:lpstr>Requirements for Future User</vt:lpstr>
      <vt:lpstr>I-Centric</vt:lpstr>
      <vt:lpstr>Context</vt:lpstr>
      <vt:lpstr>Knowledge</vt:lpstr>
      <vt:lpstr>Network Intelligence</vt:lpstr>
      <vt:lpstr>Service Scenario</vt:lpstr>
      <vt:lpstr>Major Components</vt:lpstr>
      <vt:lpstr>Interactions/Publish-Subscribe</vt:lpstr>
      <vt:lpstr>Standards &amp; Specifications</vt:lpstr>
      <vt:lpstr>Issues</vt:lpstr>
      <vt:lpstr>Challenges</vt:lpstr>
      <vt:lpstr>PowerPoint 프레젠테이션</vt:lpstr>
      <vt:lpstr>Contents </vt:lpstr>
      <vt:lpstr>Why service discovery? </vt:lpstr>
      <vt:lpstr>Service Discovery</vt:lpstr>
      <vt:lpstr>PowerPoint 프레젠테이션</vt:lpstr>
      <vt:lpstr>Pervasive Service Discovery vs  Web service discovery </vt:lpstr>
      <vt:lpstr>Web Service Stack for UDDI</vt:lpstr>
      <vt:lpstr>Message flow between Client and Registry</vt:lpstr>
      <vt:lpstr>UDDI  Working Sequence</vt:lpstr>
      <vt:lpstr>Pervasive Service Discovery  </vt:lpstr>
      <vt:lpstr>Service Discovery</vt:lpstr>
      <vt:lpstr>Well-known protocols</vt:lpstr>
      <vt:lpstr>Service discovery in ad hoc networks</vt:lpstr>
      <vt:lpstr>Semantic service discovery</vt:lpstr>
      <vt:lpstr>Context vs. Semantics</vt:lpstr>
      <vt:lpstr>Location-aware service discovery</vt:lpstr>
      <vt:lpstr>The Future Internet: Service Web 3.0</vt:lpstr>
      <vt:lpstr>Evolution of the Internet</vt:lpstr>
      <vt:lpstr>What is Web 1.0 </vt:lpstr>
      <vt:lpstr>Characteristics of Web 1.0</vt:lpstr>
      <vt:lpstr>What is Web 2.0</vt:lpstr>
      <vt:lpstr>Characteristics of Web 2.0</vt:lpstr>
      <vt:lpstr>What is Web 3.0</vt:lpstr>
      <vt:lpstr>Technology Trends</vt:lpstr>
      <vt:lpstr>Technology Trends (Cont’d)</vt:lpstr>
      <vt:lpstr>Technology Trends (Cont’d)</vt:lpstr>
      <vt:lpstr>Application of Future Internet Services</vt:lpstr>
      <vt:lpstr>Smart Cities : Needs of Cooperation Frameworks for Open Innovation </vt:lpstr>
      <vt:lpstr>Smart City Key Application Areas</vt:lpstr>
      <vt:lpstr>Toward Services to Smart Cities</vt:lpstr>
      <vt:lpstr>Future Services</vt:lpstr>
      <vt:lpstr>Augmented Reality Services</vt:lpstr>
      <vt:lpstr>Participatory Sensing Services </vt:lpstr>
      <vt:lpstr>Participatory Sensing Services </vt:lpstr>
      <vt:lpstr>Architecture Model for Service Oriented Future Internet</vt:lpstr>
      <vt:lpstr>Architecture Model for Service Oriented Future Internet</vt:lpstr>
      <vt:lpstr>IoT Background scenario </vt:lpstr>
      <vt:lpstr>IoT Scenario : ARTS Service</vt:lpstr>
      <vt:lpstr>IoT Scenario : ARTS Service</vt:lpstr>
      <vt:lpstr>Security, Privacy, and Trust </vt:lpstr>
      <vt:lpstr>NovaGenesis Architecture Model</vt:lpstr>
      <vt:lpstr>Open Connectivity Services for the Future Internet</vt:lpstr>
      <vt:lpstr>Problems and Solution Approaches</vt:lpstr>
      <vt:lpstr>OConS</vt:lpstr>
      <vt:lpstr>OConS Approach</vt:lpstr>
      <vt:lpstr>OConS Approach</vt:lpstr>
      <vt:lpstr>OConS Approach</vt:lpstr>
      <vt:lpstr>The fluid internet: service-centric management of a virtualized future network</vt:lpstr>
      <vt:lpstr>The Fluid Internet</vt:lpstr>
      <vt:lpstr>The Fluid Internet</vt:lpstr>
      <vt:lpstr>Architecture of Fluid Internet</vt:lpstr>
      <vt:lpstr>Setting up a Virtual Service Delivery Network in Fluid Internet</vt:lpstr>
      <vt:lpstr>Dynamic Management in the Fluid Internet</vt:lpstr>
      <vt:lpstr>Future Internet Trend</vt:lpstr>
      <vt:lpstr>Technology Roadmap</vt:lpstr>
      <vt:lpstr>Computing Concept</vt:lpstr>
      <vt:lpstr>Emergence of Smart Devices</vt:lpstr>
      <vt:lpstr>Future?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Internet Service/Applications</dc:title>
  <dc:creator>최덕재</dc:creator>
  <cp:lastModifiedBy>최덕재</cp:lastModifiedBy>
  <cp:revision>14</cp:revision>
  <dcterms:created xsi:type="dcterms:W3CDTF">2015-03-23T13:24:28Z</dcterms:created>
  <dcterms:modified xsi:type="dcterms:W3CDTF">2015-03-24T00:53:26Z</dcterms:modified>
</cp:coreProperties>
</file>