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264" r:id="rId3"/>
    <p:sldId id="257" r:id="rId4"/>
    <p:sldId id="280" r:id="rId5"/>
    <p:sldId id="281" r:id="rId6"/>
    <p:sldId id="279" r:id="rId7"/>
    <p:sldId id="262" r:id="rId8"/>
    <p:sldId id="261" r:id="rId9"/>
    <p:sldId id="263" r:id="rId10"/>
    <p:sldId id="258" r:id="rId11"/>
    <p:sldId id="282" r:id="rId12"/>
    <p:sldId id="285" r:id="rId13"/>
    <p:sldId id="284" r:id="rId14"/>
    <p:sldId id="283" r:id="rId15"/>
    <p:sldId id="286" r:id="rId16"/>
    <p:sldId id="287" r:id="rId17"/>
    <p:sldId id="288" r:id="rId18"/>
    <p:sldId id="289" r:id="rId19"/>
    <p:sldId id="277" r:id="rId20"/>
    <p:sldId id="276" r:id="rId21"/>
    <p:sldId id="259" r:id="rId22"/>
    <p:sldId id="278" r:id="rId23"/>
    <p:sldId id="260" r:id="rId24"/>
    <p:sldId id="265" r:id="rId25"/>
    <p:sldId id="266" r:id="rId26"/>
    <p:sldId id="267" r:id="rId27"/>
    <p:sldId id="268" r:id="rId28"/>
    <p:sldId id="269" r:id="rId29"/>
    <p:sldId id="270" r:id="rId30"/>
    <p:sldId id="271" r:id="rId31"/>
    <p:sldId id="272" r:id="rId32"/>
    <p:sldId id="273" r:id="rId33"/>
    <p:sldId id="274" r:id="rId34"/>
    <p:sldId id="275"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5" r:id="rId50"/>
    <p:sldId id="306" r:id="rId51"/>
    <p:sldId id="310" r:id="rId52"/>
    <p:sldId id="311" r:id="rId53"/>
    <p:sldId id="331" r:id="rId54"/>
    <p:sldId id="332" r:id="rId55"/>
    <p:sldId id="333" r:id="rId56"/>
    <p:sldId id="334" r:id="rId57"/>
    <p:sldId id="335" r:id="rId58"/>
    <p:sldId id="336" r:id="rId59"/>
    <p:sldId id="337" r:id="rId60"/>
    <p:sldId id="338" r:id="rId61"/>
    <p:sldId id="339" r:id="rId62"/>
    <p:sldId id="340" r:id="rId63"/>
    <p:sldId id="341" r:id="rId64"/>
    <p:sldId id="342" r:id="rId65"/>
    <p:sldId id="343" r:id="rId66"/>
    <p:sldId id="344" r:id="rId67"/>
    <p:sldId id="345" r:id="rId68"/>
    <p:sldId id="346" r:id="rId69"/>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266" y="-102"/>
      </p:cViewPr>
      <p:guideLst>
        <p:guide orient="horz" pos="2160"/>
        <p:guide pos="2880"/>
      </p:guideLst>
    </p:cSldViewPr>
  </p:slideViewPr>
  <p:notesTextViewPr>
    <p:cViewPr>
      <p:scale>
        <a:sx n="1" d="1"/>
        <a:sy n="1" d="1"/>
      </p:scale>
      <p:origin x="0" y="0"/>
    </p:cViewPr>
  </p:notesTextViewPr>
  <p:sorterViewPr>
    <p:cViewPr>
      <p:scale>
        <a:sx n="144" d="100"/>
        <a:sy n="144" d="100"/>
      </p:scale>
      <p:origin x="0" y="258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Basic 8-bit Microcontroller (MCU)</c:v>
                </c:pt>
              </c:strCache>
            </c:strRef>
          </c:tx>
          <c:spPr>
            <a:ln>
              <a:solidFill>
                <a:schemeClr val="bg2">
                  <a:lumMod val="25000"/>
                  <a:lumOff val="75000"/>
                </a:schemeClr>
              </a:solidFill>
            </a:ln>
          </c:spPr>
          <c:marker>
            <c:symbol val="none"/>
          </c:marker>
          <c:dPt>
            <c:idx val="1"/>
            <c:bubble3D val="0"/>
          </c:dPt>
          <c:cat>
            <c:strRef>
              <c:f>Sheet1!$B$1:$D$1</c:f>
              <c:strCache>
                <c:ptCount val="3"/>
                <c:pt idx="0">
                  <c:v>'10</c:v>
                </c:pt>
                <c:pt idx="1">
                  <c:v>'12</c:v>
                </c:pt>
                <c:pt idx="2">
                  <c:v>16E</c:v>
                </c:pt>
              </c:strCache>
            </c:strRef>
          </c:cat>
          <c:val>
            <c:numRef>
              <c:f>Sheet1!$B$2:$D$2</c:f>
              <c:numCache>
                <c:formatCode>0.0</c:formatCode>
                <c:ptCount val="3"/>
                <c:pt idx="0">
                  <c:v>1</c:v>
                </c:pt>
                <c:pt idx="1">
                  <c:v>0.6</c:v>
                </c:pt>
                <c:pt idx="2">
                  <c:v>0.5</c:v>
                </c:pt>
              </c:numCache>
            </c:numRef>
          </c:val>
          <c:smooth val="0"/>
        </c:ser>
        <c:ser>
          <c:idx val="1"/>
          <c:order val="1"/>
          <c:tx>
            <c:strRef>
              <c:f>Sheet1!$A$3</c:f>
              <c:strCache>
                <c:ptCount val="1"/>
                <c:pt idx="0">
                  <c:v>Radio, Wi-Fi</c:v>
                </c:pt>
              </c:strCache>
            </c:strRef>
          </c:tx>
          <c:spPr>
            <a:ln>
              <a:solidFill>
                <a:schemeClr val="bg2">
                  <a:lumMod val="50000"/>
                  <a:lumOff val="50000"/>
                </a:schemeClr>
              </a:solidFill>
            </a:ln>
          </c:spPr>
          <c:marker>
            <c:symbol val="none"/>
          </c:marker>
          <c:cat>
            <c:strRef>
              <c:f>Sheet1!$B$1:$D$1</c:f>
              <c:strCache>
                <c:ptCount val="3"/>
                <c:pt idx="0">
                  <c:v>'10</c:v>
                </c:pt>
                <c:pt idx="1">
                  <c:v>'12</c:v>
                </c:pt>
                <c:pt idx="2">
                  <c:v>16E</c:v>
                </c:pt>
              </c:strCache>
            </c:strRef>
          </c:cat>
          <c:val>
            <c:numRef>
              <c:f>Sheet1!$B$3:$D$3</c:f>
              <c:numCache>
                <c:formatCode>0.0</c:formatCode>
                <c:ptCount val="3"/>
                <c:pt idx="0">
                  <c:v>1.5</c:v>
                </c:pt>
                <c:pt idx="1">
                  <c:v>1.3</c:v>
                </c:pt>
                <c:pt idx="2">
                  <c:v>0.8</c:v>
                </c:pt>
              </c:numCache>
            </c:numRef>
          </c:val>
          <c:smooth val="0"/>
        </c:ser>
        <c:ser>
          <c:idx val="4"/>
          <c:order val="2"/>
          <c:tx>
            <c:strRef>
              <c:f>Sheet1!$A$4</c:f>
              <c:strCache>
                <c:ptCount val="1"/>
                <c:pt idx="0">
                  <c:v>Radio, Bluetooth</c:v>
                </c:pt>
              </c:strCache>
            </c:strRef>
          </c:tx>
          <c:spPr>
            <a:ln>
              <a:solidFill>
                <a:schemeClr val="accent1">
                  <a:lumMod val="40000"/>
                  <a:lumOff val="60000"/>
                </a:schemeClr>
              </a:solidFill>
            </a:ln>
          </c:spPr>
          <c:marker>
            <c:symbol val="none"/>
          </c:marker>
          <c:cat>
            <c:strRef>
              <c:f>Sheet1!$B$1:$D$1</c:f>
              <c:strCache>
                <c:ptCount val="3"/>
                <c:pt idx="0">
                  <c:v>'10</c:v>
                </c:pt>
                <c:pt idx="1">
                  <c:v>'12</c:v>
                </c:pt>
                <c:pt idx="2">
                  <c:v>16E</c:v>
                </c:pt>
              </c:strCache>
            </c:strRef>
          </c:cat>
          <c:val>
            <c:numRef>
              <c:f>Sheet1!$B$4:$D$4</c:f>
              <c:numCache>
                <c:formatCode>0.0</c:formatCode>
                <c:ptCount val="3"/>
                <c:pt idx="0">
                  <c:v>1</c:v>
                </c:pt>
                <c:pt idx="1">
                  <c:v>0.75</c:v>
                </c:pt>
                <c:pt idx="2">
                  <c:v>0.35</c:v>
                </c:pt>
              </c:numCache>
            </c:numRef>
          </c:val>
          <c:smooth val="0"/>
        </c:ser>
        <c:ser>
          <c:idx val="5"/>
          <c:order val="3"/>
          <c:tx>
            <c:strRef>
              <c:f>Sheet1!$A$5</c:f>
              <c:strCache>
                <c:ptCount val="1"/>
                <c:pt idx="0">
                  <c:v>Sensor (Temperature)</c:v>
                </c:pt>
              </c:strCache>
            </c:strRef>
          </c:tx>
          <c:spPr>
            <a:ln>
              <a:solidFill>
                <a:srgbClr val="FFC000"/>
              </a:solidFill>
            </a:ln>
          </c:spPr>
          <c:marker>
            <c:symbol val="none"/>
          </c:marker>
          <c:cat>
            <c:strRef>
              <c:f>Sheet1!$B$1:$D$1</c:f>
              <c:strCache>
                <c:ptCount val="3"/>
                <c:pt idx="0">
                  <c:v>'10</c:v>
                </c:pt>
                <c:pt idx="1">
                  <c:v>'12</c:v>
                </c:pt>
                <c:pt idx="2">
                  <c:v>16E</c:v>
                </c:pt>
              </c:strCache>
            </c:strRef>
          </c:cat>
          <c:val>
            <c:numRef>
              <c:f>Sheet1!$B$5:$D$5</c:f>
              <c:numCache>
                <c:formatCode>0.0</c:formatCode>
                <c:ptCount val="3"/>
                <c:pt idx="0">
                  <c:v>1</c:v>
                </c:pt>
                <c:pt idx="1">
                  <c:v>0.8</c:v>
                </c:pt>
                <c:pt idx="2">
                  <c:v>0.75</c:v>
                </c:pt>
              </c:numCache>
            </c:numRef>
          </c:val>
          <c:smooth val="0"/>
        </c:ser>
        <c:ser>
          <c:idx val="6"/>
          <c:order val="4"/>
          <c:tx>
            <c:strRef>
              <c:f>Sheet1!$A$6</c:f>
              <c:strCache>
                <c:ptCount val="1"/>
                <c:pt idx="0">
                  <c:v>Sensor (Accelerometer)</c:v>
                </c:pt>
              </c:strCache>
            </c:strRef>
          </c:tx>
          <c:spPr>
            <a:ln>
              <a:solidFill>
                <a:schemeClr val="tx1">
                  <a:lumMod val="65000"/>
                </a:schemeClr>
              </a:solidFill>
            </a:ln>
          </c:spPr>
          <c:marker>
            <c:symbol val="none"/>
          </c:marker>
          <c:cat>
            <c:strRef>
              <c:f>Sheet1!$B$1:$D$1</c:f>
              <c:strCache>
                <c:ptCount val="3"/>
                <c:pt idx="0">
                  <c:v>'10</c:v>
                </c:pt>
                <c:pt idx="1">
                  <c:v>'12</c:v>
                </c:pt>
                <c:pt idx="2">
                  <c:v>16E</c:v>
                </c:pt>
              </c:strCache>
            </c:strRef>
          </c:cat>
          <c:val>
            <c:numRef>
              <c:f>Sheet1!$B$6:$D$6</c:f>
              <c:numCache>
                <c:formatCode>0.0</c:formatCode>
                <c:ptCount val="3"/>
                <c:pt idx="0">
                  <c:v>1.5</c:v>
                </c:pt>
                <c:pt idx="1">
                  <c:v>1.3</c:v>
                </c:pt>
                <c:pt idx="2">
                  <c:v>0.95</c:v>
                </c:pt>
              </c:numCache>
            </c:numRef>
          </c:val>
          <c:smooth val="0"/>
        </c:ser>
        <c:ser>
          <c:idx val="7"/>
          <c:order val="5"/>
          <c:tx>
            <c:strRef>
              <c:f>Sheet1!$A$7</c:f>
              <c:strCache>
                <c:ptCount val="1"/>
                <c:pt idx="0">
                  <c:v>Camera (1.8 MP CMOS)</c:v>
                </c:pt>
              </c:strCache>
            </c:strRef>
          </c:tx>
          <c:spPr>
            <a:ln>
              <a:solidFill>
                <a:srgbClr val="00FFFF"/>
              </a:solidFill>
            </a:ln>
          </c:spPr>
          <c:marker>
            <c:symbol val="none"/>
          </c:marker>
          <c:cat>
            <c:strRef>
              <c:f>Sheet1!$B$1:$D$1</c:f>
              <c:strCache>
                <c:ptCount val="3"/>
                <c:pt idx="0">
                  <c:v>'10</c:v>
                </c:pt>
                <c:pt idx="1">
                  <c:v>'12</c:v>
                </c:pt>
                <c:pt idx="2">
                  <c:v>16E</c:v>
                </c:pt>
              </c:strCache>
            </c:strRef>
          </c:cat>
          <c:val>
            <c:numRef>
              <c:f>Sheet1!$B$7:$D$7</c:f>
              <c:numCache>
                <c:formatCode>0.0</c:formatCode>
                <c:ptCount val="3"/>
                <c:pt idx="0">
                  <c:v>1.8</c:v>
                </c:pt>
                <c:pt idx="1">
                  <c:v>1.7</c:v>
                </c:pt>
                <c:pt idx="2">
                  <c:v>1.1000000000000001</c:v>
                </c:pt>
              </c:numCache>
            </c:numRef>
          </c:val>
          <c:smooth val="0"/>
        </c:ser>
        <c:ser>
          <c:idx val="8"/>
          <c:order val="6"/>
          <c:tx>
            <c:strRef>
              <c:f>Sheet1!$A$8</c:f>
              <c:strCache>
                <c:ptCount val="1"/>
                <c:pt idx="0">
                  <c:v>Microphone</c:v>
                </c:pt>
              </c:strCache>
            </c:strRef>
          </c:tx>
          <c:spPr>
            <a:ln>
              <a:solidFill>
                <a:srgbClr val="FF0000"/>
              </a:solidFill>
            </a:ln>
          </c:spPr>
          <c:marker>
            <c:spPr>
              <a:solidFill>
                <a:srgbClr val="FF0000"/>
              </a:solidFill>
              <a:ln>
                <a:solidFill>
                  <a:srgbClr val="FF0000"/>
                </a:solidFill>
              </a:ln>
            </c:spPr>
          </c:marker>
          <c:cat>
            <c:strRef>
              <c:f>Sheet1!$B$1:$D$1</c:f>
              <c:strCache>
                <c:ptCount val="3"/>
                <c:pt idx="0">
                  <c:v>'10</c:v>
                </c:pt>
                <c:pt idx="1">
                  <c:v>'12</c:v>
                </c:pt>
                <c:pt idx="2">
                  <c:v>16E</c:v>
                </c:pt>
              </c:strCache>
            </c:strRef>
          </c:cat>
          <c:val>
            <c:numRef>
              <c:f>Sheet1!$B$8:$D$8</c:f>
              <c:numCache>
                <c:formatCode>0.0</c:formatCode>
                <c:ptCount val="3"/>
                <c:pt idx="0">
                  <c:v>1.2</c:v>
                </c:pt>
                <c:pt idx="1">
                  <c:v>1.1000000000000001</c:v>
                </c:pt>
                <c:pt idx="2">
                  <c:v>0.95</c:v>
                </c:pt>
              </c:numCache>
            </c:numRef>
          </c:val>
          <c:smooth val="0"/>
        </c:ser>
        <c:ser>
          <c:idx val="2"/>
          <c:order val="7"/>
          <c:tx>
            <c:strRef>
              <c:f>Sheet1!$A$9</c:f>
              <c:strCache>
                <c:ptCount val="1"/>
                <c:pt idx="0">
                  <c:v>GPS</c:v>
                </c:pt>
              </c:strCache>
            </c:strRef>
          </c:tx>
          <c:spPr>
            <a:ln>
              <a:solidFill>
                <a:srgbClr val="92D050"/>
              </a:solidFill>
            </a:ln>
          </c:spPr>
          <c:marker>
            <c:symbol val="none"/>
          </c:marker>
          <c:cat>
            <c:strRef>
              <c:f>Sheet1!$B$1:$D$1</c:f>
              <c:strCache>
                <c:ptCount val="3"/>
                <c:pt idx="0">
                  <c:v>'10</c:v>
                </c:pt>
                <c:pt idx="1">
                  <c:v>'12</c:v>
                </c:pt>
                <c:pt idx="2">
                  <c:v>16E</c:v>
                </c:pt>
              </c:strCache>
            </c:strRef>
          </c:cat>
          <c:val>
            <c:numRef>
              <c:f>Sheet1!$B$9:$D$9</c:f>
              <c:numCache>
                <c:formatCode>0.0</c:formatCode>
                <c:ptCount val="3"/>
                <c:pt idx="0">
                  <c:v>1.25</c:v>
                </c:pt>
                <c:pt idx="1">
                  <c:v>1.1499999999999999</c:v>
                </c:pt>
                <c:pt idx="2">
                  <c:v>0.65</c:v>
                </c:pt>
              </c:numCache>
            </c:numRef>
          </c:val>
          <c:smooth val="0"/>
        </c:ser>
        <c:ser>
          <c:idx val="3"/>
          <c:order val="8"/>
          <c:tx>
            <c:strRef>
              <c:f>Sheet1!$A$10</c:f>
              <c:strCache>
                <c:ptCount val="1"/>
                <c:pt idx="0">
                  <c:v>Inductive loop wireless power</c:v>
                </c:pt>
              </c:strCache>
            </c:strRef>
          </c:tx>
          <c:spPr>
            <a:ln>
              <a:solidFill>
                <a:srgbClr val="FF33CC"/>
              </a:solidFill>
            </a:ln>
          </c:spPr>
          <c:marker>
            <c:symbol val="none"/>
          </c:marker>
          <c:cat>
            <c:strRef>
              <c:f>Sheet1!$B$1:$D$1</c:f>
              <c:strCache>
                <c:ptCount val="3"/>
                <c:pt idx="0">
                  <c:v>'10</c:v>
                </c:pt>
                <c:pt idx="1">
                  <c:v>'12</c:v>
                </c:pt>
                <c:pt idx="2">
                  <c:v>16E</c:v>
                </c:pt>
              </c:strCache>
            </c:strRef>
          </c:cat>
          <c:val>
            <c:numRef>
              <c:f>Sheet1!$B$10:$D$10</c:f>
              <c:numCache>
                <c:formatCode>0.0</c:formatCode>
                <c:ptCount val="3"/>
                <c:pt idx="0">
                  <c:v>2.5</c:v>
                </c:pt>
                <c:pt idx="1">
                  <c:v>2.5</c:v>
                </c:pt>
                <c:pt idx="2">
                  <c:v>2</c:v>
                </c:pt>
              </c:numCache>
            </c:numRef>
          </c:val>
          <c:smooth val="0"/>
        </c:ser>
        <c:dLbls>
          <c:showLegendKey val="0"/>
          <c:showVal val="0"/>
          <c:showCatName val="0"/>
          <c:showSerName val="0"/>
          <c:showPercent val="0"/>
          <c:showBubbleSize val="0"/>
        </c:dLbls>
        <c:marker val="1"/>
        <c:smooth val="0"/>
        <c:axId val="122302848"/>
        <c:axId val="122304384"/>
      </c:lineChart>
      <c:catAx>
        <c:axId val="122302848"/>
        <c:scaling>
          <c:orientation val="minMax"/>
        </c:scaling>
        <c:delete val="0"/>
        <c:axPos val="b"/>
        <c:numFmt formatCode="General" sourceLinked="0"/>
        <c:majorTickMark val="none"/>
        <c:minorTickMark val="none"/>
        <c:tickLblPos val="nextTo"/>
        <c:txPr>
          <a:bodyPr/>
          <a:lstStyle/>
          <a:p>
            <a:pPr>
              <a:defRPr sz="1600"/>
            </a:pPr>
            <a:endParaRPr lang="ko-KR"/>
          </a:p>
        </c:txPr>
        <c:crossAx val="122304384"/>
        <c:crosses val="autoZero"/>
        <c:auto val="1"/>
        <c:lblAlgn val="ctr"/>
        <c:lblOffset val="100"/>
        <c:noMultiLvlLbl val="0"/>
      </c:catAx>
      <c:valAx>
        <c:axId val="122304384"/>
        <c:scaling>
          <c:orientation val="minMax"/>
          <c:max val="2.6"/>
          <c:min val="0"/>
        </c:scaling>
        <c:delete val="0"/>
        <c:axPos val="l"/>
        <c:numFmt formatCode="&quot;$&quot;#,##0.0" sourceLinked="0"/>
        <c:majorTickMark val="out"/>
        <c:minorTickMark val="none"/>
        <c:tickLblPos val="nextTo"/>
        <c:txPr>
          <a:bodyPr/>
          <a:lstStyle/>
          <a:p>
            <a:pPr>
              <a:defRPr sz="1400"/>
            </a:pPr>
            <a:endParaRPr lang="ko-KR"/>
          </a:p>
        </c:txPr>
        <c:crossAx val="122302848"/>
        <c:crosses val="autoZero"/>
        <c:crossBetween val="between"/>
      </c:valAx>
    </c:plotArea>
    <c:plotVisOnly val="1"/>
    <c:dispBlanksAs val="gap"/>
    <c:showDLblsOverMax val="0"/>
  </c:chart>
  <c:txPr>
    <a:bodyPr/>
    <a:lstStyle/>
    <a:p>
      <a:pPr>
        <a:defRPr sz="1800"/>
      </a:pPr>
      <a:endParaRPr lang="ko-K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5778E-4950-4FF4-B941-3D6DA3D0621D}" type="datetimeFigureOut">
              <a:rPr lang="ko-KR" altLang="en-US" smtClean="0"/>
              <a:t>2015-04-27</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F2FF84-E82E-4C28-96DF-9BFBB52F137B}" type="slidenum">
              <a:rPr lang="ko-KR" altLang="en-US" smtClean="0"/>
              <a:t>‹#›</a:t>
            </a:fld>
            <a:endParaRPr lang="ko-KR" altLang="en-US"/>
          </a:p>
        </p:txBody>
      </p:sp>
    </p:spTree>
    <p:extLst>
      <p:ext uri="{BB962C8B-B14F-4D97-AF65-F5344CB8AC3E}">
        <p14:creationId xmlns:p14="http://schemas.microsoft.com/office/powerpoint/2010/main" val="276251374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600"/>
              </a:spcBef>
              <a:buClr>
                <a:srgbClr val="5F8CB3"/>
              </a:buClr>
              <a:buSzPct val="100000"/>
              <a:buFont typeface="Arial"/>
              <a:buChar char="•"/>
            </a:pPr>
            <a:r>
              <a:rPr lang="en-US" sz="900" b="0" dirty="0" smtClean="0">
                <a:solidFill>
                  <a:srgbClr val="000000"/>
                </a:solidFill>
                <a:latin typeface="Arial"/>
              </a:rPr>
              <a:t>Component costs are projected to reduce drastically by 2016</a:t>
            </a:r>
          </a:p>
          <a:p>
            <a:pPr marL="334963" indent="-171450">
              <a:lnSpc>
                <a:spcPct val="100000"/>
              </a:lnSpc>
              <a:spcBef>
                <a:spcPts val="600"/>
              </a:spcBef>
              <a:buClr>
                <a:srgbClr val="5F8CB3"/>
              </a:buClr>
              <a:buSzPct val="75000"/>
              <a:buFont typeface="Arial" pitchFamily="34" charset="0"/>
              <a:buChar char="–"/>
            </a:pPr>
            <a:r>
              <a:rPr lang="en-US" sz="900" b="0" dirty="0" smtClean="0">
                <a:solidFill>
                  <a:srgbClr val="202020"/>
                </a:solidFill>
              </a:rPr>
              <a:t>Controller and connectivity costs are projected to drop by ~50% of the 2010 costs</a:t>
            </a:r>
          </a:p>
          <a:p>
            <a:pPr marL="334963" indent="-171450">
              <a:lnSpc>
                <a:spcPct val="100000"/>
              </a:lnSpc>
              <a:spcBef>
                <a:spcPts val="600"/>
              </a:spcBef>
              <a:buClr>
                <a:srgbClr val="5F8CB3"/>
              </a:buClr>
              <a:buSzPct val="75000"/>
              <a:buFont typeface="Arial" pitchFamily="34" charset="0"/>
              <a:buChar char="–"/>
            </a:pPr>
            <a:r>
              <a:rPr lang="en-US" sz="900" b="0" dirty="0" smtClean="0">
                <a:solidFill>
                  <a:srgbClr val="202020"/>
                </a:solidFill>
              </a:rPr>
              <a:t>Sensor costs are projected to reduce between 20% - 50%</a:t>
            </a:r>
          </a:p>
          <a:p>
            <a:pPr marL="171450" indent="-171450">
              <a:lnSpc>
                <a:spcPct val="100000"/>
              </a:lnSpc>
              <a:spcBef>
                <a:spcPts val="600"/>
              </a:spcBef>
              <a:buClr>
                <a:srgbClr val="5F8CB3"/>
              </a:buClr>
              <a:buSzPct val="100000"/>
              <a:buFont typeface="Arial"/>
              <a:buChar char="•"/>
            </a:pPr>
            <a:r>
              <a:rPr lang="en-US" sz="900" b="0" dirty="0" smtClean="0">
                <a:solidFill>
                  <a:srgbClr val="202020"/>
                </a:solidFill>
              </a:rPr>
              <a:t>More sensors are being integrated on a single chip to reduce power, cost and physical size</a:t>
            </a:r>
          </a:p>
          <a:p>
            <a:pPr marL="171450" indent="-171450">
              <a:lnSpc>
                <a:spcPct val="100000"/>
              </a:lnSpc>
              <a:spcBef>
                <a:spcPts val="600"/>
              </a:spcBef>
              <a:buClr>
                <a:srgbClr val="5F8CB3"/>
              </a:buClr>
              <a:buSzPct val="100000"/>
              <a:buFont typeface="Arial"/>
              <a:buChar char="•"/>
            </a:pPr>
            <a:r>
              <a:rPr lang="en-US" sz="900" b="0" dirty="0" smtClean="0">
                <a:solidFill>
                  <a:srgbClr val="202020"/>
                </a:solidFill>
              </a:rPr>
              <a:t>Low-cost connectivity chips for </a:t>
            </a:r>
            <a:r>
              <a:rPr lang="en-US" sz="900" b="0" dirty="0" err="1" smtClean="0">
                <a:solidFill>
                  <a:srgbClr val="202020"/>
                </a:solidFill>
              </a:rPr>
              <a:t>WiFi</a:t>
            </a:r>
            <a:r>
              <a:rPr lang="en-US" sz="900" b="0" dirty="0" smtClean="0">
                <a:solidFill>
                  <a:srgbClr val="202020"/>
                </a:solidFill>
              </a:rPr>
              <a:t>, </a:t>
            </a:r>
            <a:r>
              <a:rPr lang="en-US" sz="900" b="0" dirty="0" err="1" smtClean="0">
                <a:solidFill>
                  <a:srgbClr val="202020"/>
                </a:solidFill>
              </a:rPr>
              <a:t>Zigbee</a:t>
            </a:r>
            <a:r>
              <a:rPr lang="en-US" sz="900" b="0" dirty="0" smtClean="0">
                <a:solidFill>
                  <a:srgbClr val="202020"/>
                </a:solidFill>
              </a:rPr>
              <a:t>, 6LoWPAN and Bluetooth Low Energy are widely available</a:t>
            </a:r>
          </a:p>
          <a:p>
            <a:pPr marL="334963" indent="-171450">
              <a:lnSpc>
                <a:spcPct val="100000"/>
              </a:lnSpc>
              <a:spcBef>
                <a:spcPts val="600"/>
              </a:spcBef>
              <a:buClr>
                <a:srgbClr val="5F8CB3"/>
              </a:buClr>
              <a:buSzPct val="75000"/>
              <a:buFont typeface="Arial" pitchFamily="34" charset="0"/>
              <a:buChar char="–"/>
            </a:pPr>
            <a:r>
              <a:rPr lang="en-US" sz="900" b="0" dirty="0" smtClean="0">
                <a:solidFill>
                  <a:srgbClr val="202020"/>
                </a:solidFill>
              </a:rPr>
              <a:t>TI’s </a:t>
            </a:r>
            <a:r>
              <a:rPr lang="en-US" sz="900" b="0" dirty="0" err="1" smtClean="0">
                <a:solidFill>
                  <a:srgbClr val="202020"/>
                </a:solidFill>
              </a:rPr>
              <a:t>WiFi</a:t>
            </a:r>
            <a:r>
              <a:rPr lang="en-US" sz="900" b="0" dirty="0" smtClean="0">
                <a:solidFill>
                  <a:srgbClr val="202020"/>
                </a:solidFill>
              </a:rPr>
              <a:t> chip module is priced at $10 for a quantity of 1000 chips</a:t>
            </a:r>
          </a:p>
          <a:p>
            <a:pPr marL="0" indent="0">
              <a:lnSpc>
                <a:spcPct val="100000"/>
              </a:lnSpc>
              <a:spcBef>
                <a:spcPts val="600"/>
              </a:spcBef>
              <a:buClr>
                <a:srgbClr val="5F8CB3"/>
              </a:buClr>
              <a:buSzPct val="100000"/>
              <a:buFont typeface="Arial"/>
              <a:buNone/>
            </a:pPr>
            <a:endParaRPr lang="en-US" sz="900" b="0" dirty="0" smtClean="0">
              <a:solidFill>
                <a:srgbClr val="202020"/>
              </a:solidFill>
            </a:endParaRPr>
          </a:p>
          <a:p>
            <a:pPr marL="0" indent="0">
              <a:lnSpc>
                <a:spcPct val="100000"/>
              </a:lnSpc>
              <a:spcBef>
                <a:spcPts val="600"/>
              </a:spcBef>
              <a:buClr>
                <a:srgbClr val="5F8CB3"/>
              </a:buClr>
              <a:buSzPct val="100000"/>
              <a:buFont typeface="Arial"/>
              <a:buNone/>
            </a:pPr>
            <a:endParaRPr lang="en-US" sz="900" b="0" dirty="0" smtClean="0">
              <a:solidFill>
                <a:srgbClr val="202020"/>
              </a:solidFill>
            </a:endParaRPr>
          </a:p>
          <a:p>
            <a:pPr marL="0" indent="0">
              <a:lnSpc>
                <a:spcPct val="100000"/>
              </a:lnSpc>
              <a:spcBef>
                <a:spcPts val="600"/>
              </a:spcBef>
              <a:buClr>
                <a:srgbClr val="5F8CB3"/>
              </a:buClr>
              <a:buSzPct val="100000"/>
              <a:buFont typeface="Arial"/>
              <a:buNone/>
            </a:pPr>
            <a:r>
              <a:rPr lang="en-US" sz="900" b="0" dirty="0" smtClean="0">
                <a:solidFill>
                  <a:srgbClr val="202020"/>
                </a:solidFill>
              </a:rPr>
              <a:t>http://www.dragoninnovation.com/projects </a:t>
            </a:r>
          </a:p>
          <a:p>
            <a:pPr marL="0" indent="0">
              <a:lnSpc>
                <a:spcPct val="100000"/>
              </a:lnSpc>
              <a:spcBef>
                <a:spcPts val="600"/>
              </a:spcBef>
              <a:buClr>
                <a:srgbClr val="5F8CB3"/>
              </a:buClr>
              <a:buSzPct val="100000"/>
              <a:buFont typeface="Arial"/>
              <a:buNone/>
            </a:pPr>
            <a:endParaRPr lang="en-US" sz="900" b="0" dirty="0" smtClean="0">
              <a:solidFill>
                <a:srgbClr val="202020"/>
              </a:solidFill>
            </a:endParaRP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8BD9A80-FF81-4B30-85DF-287243ED3657}" type="datetime1">
              <a:rPr lang="en-US" smtClean="0">
                <a:solidFill>
                  <a:prstClr val="black"/>
                </a:solidFill>
              </a:rPr>
              <a:pPr/>
              <a:t>4/27/2015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07269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14A9DFE-7F85-4F13-BF3E-6D10EBAF03CD}" type="slidenum">
              <a:rPr lang="en-US" altLang="ko-KR" sz="1200"/>
              <a:pPr eaLnBrk="1" hangingPunct="1"/>
              <a:t>17</a:t>
            </a:fld>
            <a:endParaRPr lang="en-US" altLang="ko-KR" sz="1200"/>
          </a:p>
        </p:txBody>
      </p:sp>
      <p:sp>
        <p:nvSpPr>
          <p:cNvPr id="34819" name="Rectangle 1"/>
          <p:cNvSpPr>
            <a:spLocks noGrp="1" noRot="1" noChangeAspect="1" noChangeArrowheads="1" noTextEdit="1"/>
          </p:cNvSpPr>
          <p:nvPr>
            <p:ph type="sldImg"/>
          </p:nvPr>
        </p:nvSpPr>
        <p:spPr>
          <a:ln/>
        </p:spPr>
      </p:sp>
      <p:sp>
        <p:nvSpPr>
          <p:cNvPr id="34820"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ko-KR" sz="1600" smtClean="0">
                <a:solidFill>
                  <a:srgbClr val="444444"/>
                </a:solidFill>
                <a:latin typeface="Arial" panose="020B0604020202020204" pitchFamily="34" charset="0"/>
                <a:ea typeface="굴림" panose="020B0600000101010101" pitchFamily="50" charset="-127"/>
              </a:rPr>
              <a:t>Shields aren't the only way to extend an Arduino board - you can hook sensors to it!  These are some of the hundreds (if not thousands) available.  Many of these are not made specifically for Arduino - some sensors, such as thermistors, you can get from Radio Shack and wire them in!</a:t>
            </a:r>
            <a:endParaRPr lang="en-US" altLang="ko-KR" smtClean="0">
              <a:latin typeface="Times New Roman" panose="02020603050405020304" pitchFamily="18" charset="0"/>
              <a:ea typeface="굴림" panose="020B0600000101010101" pitchFamily="50" charset="-127"/>
            </a:endParaRPr>
          </a:p>
          <a:p>
            <a:pPr eaLnBrk="1" hangingPunct="1">
              <a:lnSpc>
                <a:spcPct val="95000"/>
              </a:lnSpc>
              <a:spcBef>
                <a:spcPct val="0"/>
              </a:spcBef>
            </a:pPr>
            <a:endParaRPr lang="en-US" altLang="ko-KR" sz="1600" smtClean="0">
              <a:solidFill>
                <a:srgbClr val="444444"/>
              </a:solidFill>
              <a:latin typeface="Arial" panose="020B0604020202020204" pitchFamily="34" charset="0"/>
              <a:ea typeface="굴림" panose="020B0600000101010101" pitchFamily="50" charset="-127"/>
            </a:endParaRPr>
          </a:p>
          <a:p>
            <a:pPr eaLnBrk="1" hangingPunct="1">
              <a:lnSpc>
                <a:spcPct val="95000"/>
              </a:lnSpc>
              <a:spcBef>
                <a:spcPct val="0"/>
              </a:spcBef>
            </a:pPr>
            <a:r>
              <a:rPr lang="en-US" altLang="ko-KR" sz="1600" smtClean="0">
                <a:solidFill>
                  <a:srgbClr val="444444"/>
                </a:solidFill>
                <a:latin typeface="Arial" panose="020B0604020202020204" pitchFamily="34" charset="0"/>
                <a:ea typeface="굴림" panose="020B0600000101010101" pitchFamily="50" charset="-127"/>
              </a:rPr>
              <a:t>Sensors can run as low as $0.95 (for a thermistor or light sensor) to $150 (Geiger counter sensor)</a:t>
            </a:r>
          </a:p>
        </p:txBody>
      </p:sp>
    </p:spTree>
    <p:extLst>
      <p:ext uri="{BB962C8B-B14F-4D97-AF65-F5344CB8AC3E}">
        <p14:creationId xmlns:p14="http://schemas.microsoft.com/office/powerpoint/2010/main" val="56156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ko-KR" smtClean="0">
              <a:latin typeface="Times New Roman" panose="02020603050405020304" pitchFamily="18"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A072095-3765-45DE-8EEE-7B4157DFA188}" type="slidenum">
              <a:rPr lang="en-US" altLang="ko-KR" sz="1200"/>
              <a:pPr eaLnBrk="1" hangingPunct="1"/>
              <a:t>18</a:t>
            </a:fld>
            <a:endParaRPr lang="en-US" altLang="ko-KR" sz="1200"/>
          </a:p>
        </p:txBody>
      </p:sp>
    </p:spTree>
    <p:extLst>
      <p:ext uri="{BB962C8B-B14F-4D97-AF65-F5344CB8AC3E}">
        <p14:creationId xmlns:p14="http://schemas.microsoft.com/office/powerpoint/2010/main" val="3804243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0DF943AE-EDC6-4FA0-9E2E-6A67146B61F9}" type="datetimeFigureOut">
              <a:rPr lang="ko-KR" altLang="en-US" smtClean="0"/>
              <a:t>2015-04-27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FB70BEA-FA9E-45D6-8876-44B3883DF6BE}" type="slidenum">
              <a:rPr lang="ko-KR" altLang="en-US" smtClean="0"/>
              <a:t>‹#›</a:t>
            </a:fld>
            <a:endParaRPr lang="ko-KR" altLang="en-US"/>
          </a:p>
        </p:txBody>
      </p:sp>
    </p:spTree>
    <p:extLst>
      <p:ext uri="{BB962C8B-B14F-4D97-AF65-F5344CB8AC3E}">
        <p14:creationId xmlns:p14="http://schemas.microsoft.com/office/powerpoint/2010/main" val="3769559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DF943AE-EDC6-4FA0-9E2E-6A67146B61F9}" type="datetimeFigureOut">
              <a:rPr lang="ko-KR" altLang="en-US" smtClean="0"/>
              <a:t>2015-04-27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FB70BEA-FA9E-45D6-8876-44B3883DF6BE}" type="slidenum">
              <a:rPr lang="ko-KR" altLang="en-US" smtClean="0"/>
              <a:t>‹#›</a:t>
            </a:fld>
            <a:endParaRPr lang="ko-KR" altLang="en-US"/>
          </a:p>
        </p:txBody>
      </p:sp>
    </p:spTree>
    <p:extLst>
      <p:ext uri="{BB962C8B-B14F-4D97-AF65-F5344CB8AC3E}">
        <p14:creationId xmlns:p14="http://schemas.microsoft.com/office/powerpoint/2010/main" val="3374330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DF943AE-EDC6-4FA0-9E2E-6A67146B61F9}" type="datetimeFigureOut">
              <a:rPr lang="ko-KR" altLang="en-US" smtClean="0"/>
              <a:t>2015-04-27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FB70BEA-FA9E-45D6-8876-44B3883DF6BE}" type="slidenum">
              <a:rPr lang="ko-KR" altLang="en-US" smtClean="0"/>
              <a:t>‹#›</a:t>
            </a:fld>
            <a:endParaRPr lang="ko-KR" altLang="en-US"/>
          </a:p>
        </p:txBody>
      </p:sp>
    </p:spTree>
    <p:extLst>
      <p:ext uri="{BB962C8B-B14F-4D97-AF65-F5344CB8AC3E}">
        <p14:creationId xmlns:p14="http://schemas.microsoft.com/office/powerpoint/2010/main" val="627615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01930" y="1189177"/>
            <a:ext cx="8740142" cy="1985641"/>
          </a:xfrm>
        </p:spPr>
        <p:txBody>
          <a:bodyPr/>
          <a:lstStyle>
            <a:lvl1pPr marL="0" indent="0">
              <a:buNone/>
              <a:defRPr>
                <a:solidFill>
                  <a:srgbClr val="6DC2E9"/>
                </a:soli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1202222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DF943AE-EDC6-4FA0-9E2E-6A67146B61F9}" type="datetimeFigureOut">
              <a:rPr lang="ko-KR" altLang="en-US" smtClean="0"/>
              <a:t>2015-04-27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FB70BEA-FA9E-45D6-8876-44B3883DF6BE}" type="slidenum">
              <a:rPr lang="ko-KR" altLang="en-US" smtClean="0"/>
              <a:t>‹#›</a:t>
            </a:fld>
            <a:endParaRPr lang="ko-KR" altLang="en-US"/>
          </a:p>
        </p:txBody>
      </p:sp>
    </p:spTree>
    <p:extLst>
      <p:ext uri="{BB962C8B-B14F-4D97-AF65-F5344CB8AC3E}">
        <p14:creationId xmlns:p14="http://schemas.microsoft.com/office/powerpoint/2010/main" val="3760669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0DF943AE-EDC6-4FA0-9E2E-6A67146B61F9}" type="datetimeFigureOut">
              <a:rPr lang="ko-KR" altLang="en-US" smtClean="0"/>
              <a:t>2015-04-27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FB70BEA-FA9E-45D6-8876-44B3883DF6BE}" type="slidenum">
              <a:rPr lang="ko-KR" altLang="en-US" smtClean="0"/>
              <a:t>‹#›</a:t>
            </a:fld>
            <a:endParaRPr lang="ko-KR" altLang="en-US"/>
          </a:p>
        </p:txBody>
      </p:sp>
    </p:spTree>
    <p:extLst>
      <p:ext uri="{BB962C8B-B14F-4D97-AF65-F5344CB8AC3E}">
        <p14:creationId xmlns:p14="http://schemas.microsoft.com/office/powerpoint/2010/main" val="3518775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0DF943AE-EDC6-4FA0-9E2E-6A67146B61F9}" type="datetimeFigureOut">
              <a:rPr lang="ko-KR" altLang="en-US" smtClean="0"/>
              <a:t>2015-04-27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FB70BEA-FA9E-45D6-8876-44B3883DF6BE}" type="slidenum">
              <a:rPr lang="ko-KR" altLang="en-US" smtClean="0"/>
              <a:t>‹#›</a:t>
            </a:fld>
            <a:endParaRPr lang="ko-KR" altLang="en-US"/>
          </a:p>
        </p:txBody>
      </p:sp>
    </p:spTree>
    <p:extLst>
      <p:ext uri="{BB962C8B-B14F-4D97-AF65-F5344CB8AC3E}">
        <p14:creationId xmlns:p14="http://schemas.microsoft.com/office/powerpoint/2010/main" val="363316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0DF943AE-EDC6-4FA0-9E2E-6A67146B61F9}" type="datetimeFigureOut">
              <a:rPr lang="ko-KR" altLang="en-US" smtClean="0"/>
              <a:t>2015-04-27</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AFB70BEA-FA9E-45D6-8876-44B3883DF6BE}" type="slidenum">
              <a:rPr lang="ko-KR" altLang="en-US" smtClean="0"/>
              <a:t>‹#›</a:t>
            </a:fld>
            <a:endParaRPr lang="ko-KR" altLang="en-US"/>
          </a:p>
        </p:txBody>
      </p:sp>
    </p:spTree>
    <p:extLst>
      <p:ext uri="{BB962C8B-B14F-4D97-AF65-F5344CB8AC3E}">
        <p14:creationId xmlns:p14="http://schemas.microsoft.com/office/powerpoint/2010/main" val="2413555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0DF943AE-EDC6-4FA0-9E2E-6A67146B61F9}" type="datetimeFigureOut">
              <a:rPr lang="ko-KR" altLang="en-US" smtClean="0"/>
              <a:t>2015-04-27</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AFB70BEA-FA9E-45D6-8876-44B3883DF6BE}" type="slidenum">
              <a:rPr lang="ko-KR" altLang="en-US" smtClean="0"/>
              <a:t>‹#›</a:t>
            </a:fld>
            <a:endParaRPr lang="ko-KR" altLang="en-US"/>
          </a:p>
        </p:txBody>
      </p:sp>
    </p:spTree>
    <p:extLst>
      <p:ext uri="{BB962C8B-B14F-4D97-AF65-F5344CB8AC3E}">
        <p14:creationId xmlns:p14="http://schemas.microsoft.com/office/powerpoint/2010/main" val="2449622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0DF943AE-EDC6-4FA0-9E2E-6A67146B61F9}" type="datetimeFigureOut">
              <a:rPr lang="ko-KR" altLang="en-US" smtClean="0"/>
              <a:t>2015-04-27</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AFB70BEA-FA9E-45D6-8876-44B3883DF6BE}" type="slidenum">
              <a:rPr lang="ko-KR" altLang="en-US" smtClean="0"/>
              <a:t>‹#›</a:t>
            </a:fld>
            <a:endParaRPr lang="ko-KR" altLang="en-US"/>
          </a:p>
        </p:txBody>
      </p:sp>
    </p:spTree>
    <p:extLst>
      <p:ext uri="{BB962C8B-B14F-4D97-AF65-F5344CB8AC3E}">
        <p14:creationId xmlns:p14="http://schemas.microsoft.com/office/powerpoint/2010/main" val="57538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0DF943AE-EDC6-4FA0-9E2E-6A67146B61F9}" type="datetimeFigureOut">
              <a:rPr lang="ko-KR" altLang="en-US" smtClean="0"/>
              <a:t>2015-04-27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FB70BEA-FA9E-45D6-8876-44B3883DF6BE}" type="slidenum">
              <a:rPr lang="ko-KR" altLang="en-US" smtClean="0"/>
              <a:t>‹#›</a:t>
            </a:fld>
            <a:endParaRPr lang="ko-KR" altLang="en-US"/>
          </a:p>
        </p:txBody>
      </p:sp>
    </p:spTree>
    <p:extLst>
      <p:ext uri="{BB962C8B-B14F-4D97-AF65-F5344CB8AC3E}">
        <p14:creationId xmlns:p14="http://schemas.microsoft.com/office/powerpoint/2010/main" val="3047136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0DF943AE-EDC6-4FA0-9E2E-6A67146B61F9}" type="datetimeFigureOut">
              <a:rPr lang="ko-KR" altLang="en-US" smtClean="0"/>
              <a:t>2015-04-27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FB70BEA-FA9E-45D6-8876-44B3883DF6BE}" type="slidenum">
              <a:rPr lang="ko-KR" altLang="en-US" smtClean="0"/>
              <a:t>‹#›</a:t>
            </a:fld>
            <a:endParaRPr lang="ko-KR" altLang="en-US"/>
          </a:p>
        </p:txBody>
      </p:sp>
    </p:spTree>
    <p:extLst>
      <p:ext uri="{BB962C8B-B14F-4D97-AF65-F5344CB8AC3E}">
        <p14:creationId xmlns:p14="http://schemas.microsoft.com/office/powerpoint/2010/main" val="1907791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943AE-EDC6-4FA0-9E2E-6A67146B61F9}" type="datetimeFigureOut">
              <a:rPr lang="ko-KR" altLang="en-US" smtClean="0"/>
              <a:t>2015-04-27</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70BEA-FA9E-45D6-8876-44B3883DF6BE}" type="slidenum">
              <a:rPr lang="ko-KR" altLang="en-US" smtClean="0"/>
              <a:t>‹#›</a:t>
            </a:fld>
            <a:endParaRPr lang="ko-KR" altLang="en-US"/>
          </a:p>
        </p:txBody>
      </p:sp>
    </p:spTree>
    <p:extLst>
      <p:ext uri="{BB962C8B-B14F-4D97-AF65-F5344CB8AC3E}">
        <p14:creationId xmlns:p14="http://schemas.microsoft.com/office/powerpoint/2010/main" val="2688430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1.xml"/><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err="1" smtClean="0"/>
              <a:t>IoT</a:t>
            </a:r>
            <a:r>
              <a:rPr lang="en-US" altLang="ko-KR" dirty="0" smtClean="0"/>
              <a:t> in Future Internet</a:t>
            </a:r>
            <a:endParaRPr lang="ko-KR" altLang="en-US" dirty="0"/>
          </a:p>
        </p:txBody>
      </p:sp>
      <p:sp>
        <p:nvSpPr>
          <p:cNvPr id="3" name="부제목 2"/>
          <p:cNvSpPr>
            <a:spLocks noGrp="1"/>
          </p:cNvSpPr>
          <p:nvPr>
            <p:ph type="subTitle" idx="1"/>
          </p:nvPr>
        </p:nvSpPr>
        <p:spPr/>
        <p:txBody>
          <a:bodyPr/>
          <a:lstStyle/>
          <a:p>
            <a:r>
              <a:rPr lang="en-US" altLang="ko-KR" dirty="0" smtClean="0"/>
              <a:t>2015. 4</a:t>
            </a:r>
          </a:p>
          <a:p>
            <a:r>
              <a:rPr lang="en-US" altLang="ko-KR" dirty="0" err="1" smtClean="0"/>
              <a:t>Deokjai</a:t>
            </a:r>
            <a:r>
              <a:rPr lang="en-US" altLang="ko-KR" dirty="0" smtClean="0"/>
              <a:t> Choi</a:t>
            </a:r>
            <a:endParaRPr lang="ko-KR" altLang="en-US" dirty="0"/>
          </a:p>
        </p:txBody>
      </p:sp>
    </p:spTree>
    <p:extLst>
      <p:ext uri="{BB962C8B-B14F-4D97-AF65-F5344CB8AC3E}">
        <p14:creationId xmlns:p14="http://schemas.microsoft.com/office/powerpoint/2010/main" val="3357228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Why do we care?</a:t>
            </a:r>
            <a:endParaRPr lang="ko-KR" altLang="en-US" dirty="0"/>
          </a:p>
        </p:txBody>
      </p:sp>
      <p:sp>
        <p:nvSpPr>
          <p:cNvPr id="3" name="내용 개체 틀 2"/>
          <p:cNvSpPr>
            <a:spLocks noGrp="1"/>
          </p:cNvSpPr>
          <p:nvPr>
            <p:ph idx="1"/>
          </p:nvPr>
        </p:nvSpPr>
        <p:spPr/>
        <p:txBody>
          <a:bodyPr>
            <a:normAutofit lnSpcReduction="10000"/>
          </a:bodyPr>
          <a:lstStyle/>
          <a:p>
            <a:r>
              <a:rPr lang="en-US" altLang="ko-KR" dirty="0" smtClean="0"/>
              <a:t>Any device that is connected is smart.</a:t>
            </a:r>
          </a:p>
          <a:p>
            <a:r>
              <a:rPr lang="en-US" altLang="ko-KR" dirty="0" smtClean="0"/>
              <a:t>Opportunity to talk to the analog world around us in a digital way</a:t>
            </a:r>
          </a:p>
          <a:p>
            <a:pPr lvl="1"/>
            <a:r>
              <a:rPr lang="en-US" altLang="ko-KR" dirty="0" smtClean="0"/>
              <a:t>Speed of light, easy multiplication, easy integration with other digital systems.</a:t>
            </a:r>
            <a:endParaRPr lang="en-US" altLang="ko-KR" dirty="0"/>
          </a:p>
          <a:p>
            <a:r>
              <a:rPr lang="en-US" altLang="ko-KR" dirty="0" smtClean="0"/>
              <a:t>To eliminate a lot of guesswork from everyday decisions.</a:t>
            </a:r>
          </a:p>
          <a:p>
            <a:r>
              <a:rPr lang="en-US" altLang="ko-KR" dirty="0" smtClean="0"/>
              <a:t>Transform surrounding data in </a:t>
            </a:r>
            <a:r>
              <a:rPr lang="en-US" altLang="ko-KR" dirty="0" err="1" smtClean="0"/>
              <a:t>bto</a:t>
            </a:r>
            <a:r>
              <a:rPr lang="en-US" altLang="ko-KR" dirty="0" smtClean="0"/>
              <a:t> the valuable information</a:t>
            </a:r>
          </a:p>
        </p:txBody>
      </p:sp>
    </p:spTree>
    <p:extLst>
      <p:ext uri="{BB962C8B-B14F-4D97-AF65-F5344CB8AC3E}">
        <p14:creationId xmlns:p14="http://schemas.microsoft.com/office/powerpoint/2010/main" val="3809514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Key Trends behind this</a:t>
            </a:r>
            <a:endParaRPr lang="ko-KR" altLang="en-US" dirty="0"/>
          </a:p>
        </p:txBody>
      </p:sp>
      <p:sp>
        <p:nvSpPr>
          <p:cNvPr id="3" name="내용 개체 틀 2"/>
          <p:cNvSpPr>
            <a:spLocks noGrp="1"/>
          </p:cNvSpPr>
          <p:nvPr>
            <p:ph idx="1"/>
          </p:nvPr>
        </p:nvSpPr>
        <p:spPr/>
        <p:txBody>
          <a:bodyPr>
            <a:normAutofit fontScale="92500" lnSpcReduction="10000"/>
          </a:bodyPr>
          <a:lstStyle/>
          <a:p>
            <a:r>
              <a:rPr lang="en-US" altLang="ko-KR" dirty="0" smtClean="0"/>
              <a:t>Miniaturization by Moore’s Law</a:t>
            </a:r>
          </a:p>
          <a:p>
            <a:r>
              <a:rPr lang="en-US" altLang="ko-KR" dirty="0" smtClean="0"/>
              <a:t>Affordability of devices (more than 50 billion devices will be connected by 2020)</a:t>
            </a:r>
          </a:p>
          <a:p>
            <a:pPr lvl="1"/>
            <a:r>
              <a:rPr lang="en-US" altLang="ko-KR" dirty="0" smtClean="0"/>
              <a:t>Arduino, Raspberry PI</a:t>
            </a:r>
          </a:p>
          <a:p>
            <a:r>
              <a:rPr lang="en-US" altLang="ko-KR" dirty="0" smtClean="0"/>
              <a:t>Wireless connection</a:t>
            </a:r>
          </a:p>
          <a:p>
            <a:r>
              <a:rPr lang="en-US" altLang="ko-KR" dirty="0" smtClean="0"/>
              <a:t>Data Mining</a:t>
            </a:r>
          </a:p>
          <a:p>
            <a:r>
              <a:rPr lang="en-US" altLang="ko-KR" dirty="0" smtClean="0">
                <a:sym typeface="Wingdings" panose="05000000000000000000" pitchFamily="2" charset="2"/>
              </a:rPr>
              <a:t> It will be continuing.</a:t>
            </a:r>
          </a:p>
          <a:p>
            <a:r>
              <a:rPr lang="en-US" altLang="ko-KR" dirty="0" smtClean="0">
                <a:sym typeface="Wingdings" panose="05000000000000000000" pitchFamily="2" charset="2"/>
              </a:rPr>
              <a:t>Once open connectivity interfaces are in place, service innovation will follow.</a:t>
            </a:r>
            <a:endParaRPr lang="en-US" altLang="ko-KR" dirty="0" smtClean="0"/>
          </a:p>
        </p:txBody>
      </p:sp>
    </p:spTree>
    <p:extLst>
      <p:ext uri="{BB962C8B-B14F-4D97-AF65-F5344CB8AC3E}">
        <p14:creationId xmlns:p14="http://schemas.microsoft.com/office/powerpoint/2010/main" val="2777617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1181" y="3174310"/>
            <a:ext cx="1459655" cy="1593553"/>
          </a:xfrm>
          <a:prstGeom prst="rect">
            <a:avLst/>
          </a:prstGeom>
        </p:spPr>
      </p:pic>
      <p:sp>
        <p:nvSpPr>
          <p:cNvPr id="17" name="Title 16"/>
          <p:cNvSpPr>
            <a:spLocks noGrp="1"/>
          </p:cNvSpPr>
          <p:nvPr>
            <p:ph type="title"/>
          </p:nvPr>
        </p:nvSpPr>
        <p:spPr>
          <a:xfrm>
            <a:off x="201931" y="289958"/>
            <a:ext cx="8741880" cy="899537"/>
          </a:xfrm>
        </p:spPr>
        <p:txBody>
          <a:bodyPr vert="horz" wrap="square" lIns="0" tIns="0" rIns="0" bIns="0" rtlCol="0" anchor="ctr">
            <a:noAutofit/>
          </a:bodyPr>
          <a:lstStyle/>
          <a:p>
            <a:r>
              <a:rPr lang="en-US" sz="4705" dirty="0"/>
              <a:t>Service</a:t>
            </a:r>
          </a:p>
        </p:txBody>
      </p:sp>
      <p:pic>
        <p:nvPicPr>
          <p:cNvPr id="216" name="그림 2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1223" y="4056492"/>
            <a:ext cx="2678926" cy="2062773"/>
          </a:xfrm>
          <a:prstGeom prst="rect">
            <a:avLst/>
          </a:prstGeom>
        </p:spPr>
      </p:pic>
      <p:sp>
        <p:nvSpPr>
          <p:cNvPr id="217" name="TextBox 216"/>
          <p:cNvSpPr txBox="1"/>
          <p:nvPr/>
        </p:nvSpPr>
        <p:spPr>
          <a:xfrm>
            <a:off x="1210444" y="3355564"/>
            <a:ext cx="1921794" cy="6155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179285" tIns="143428" rIns="179285" bIns="143428" rtlCol="0">
            <a:spAutoFit/>
          </a:bodyPr>
          <a:lstStyle/>
          <a:p>
            <a:pPr defTabSz="914367" latinLnBrk="0">
              <a:lnSpc>
                <a:spcPct val="90000"/>
              </a:lnSpc>
            </a:pPr>
            <a:r>
              <a:rPr lang="en-US" altLang="ko-KR" sz="2353" dirty="0">
                <a:gradFill>
                  <a:gsLst>
                    <a:gs pos="2917">
                      <a:srgbClr val="FFFFFF"/>
                    </a:gs>
                    <a:gs pos="30000">
                      <a:srgbClr val="FFFFFF"/>
                    </a:gs>
                  </a:gsLst>
                  <a:lin ang="5400000" scaled="0"/>
                </a:gradFill>
              </a:rPr>
              <a:t>Digital Hub</a:t>
            </a:r>
            <a:endParaRPr lang="ko-KR" altLang="en-US" sz="2353" dirty="0" err="1">
              <a:gradFill>
                <a:gsLst>
                  <a:gs pos="2917">
                    <a:srgbClr val="FFFFFF"/>
                  </a:gs>
                  <a:gs pos="30000">
                    <a:srgbClr val="FFFFFF"/>
                  </a:gs>
                </a:gsLst>
                <a:lin ang="5400000" scaled="0"/>
              </a:gradFill>
            </a:endParaRPr>
          </a:p>
        </p:txBody>
      </p:sp>
      <p:sp>
        <p:nvSpPr>
          <p:cNvPr id="218" name="TextBox 217"/>
          <p:cNvSpPr txBox="1"/>
          <p:nvPr/>
        </p:nvSpPr>
        <p:spPr>
          <a:xfrm>
            <a:off x="4706462" y="3047804"/>
            <a:ext cx="1921794" cy="6155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179285" tIns="143428" rIns="179285" bIns="143428" rtlCol="0">
            <a:spAutoFit/>
          </a:bodyPr>
          <a:lstStyle/>
          <a:p>
            <a:pPr defTabSz="914367" latinLnBrk="0">
              <a:lnSpc>
                <a:spcPct val="90000"/>
              </a:lnSpc>
            </a:pPr>
            <a:r>
              <a:rPr lang="en-US" altLang="ko-KR" sz="2353" dirty="0">
                <a:gradFill>
                  <a:gsLst>
                    <a:gs pos="2917">
                      <a:srgbClr val="FFFFFF"/>
                    </a:gs>
                    <a:gs pos="30000">
                      <a:srgbClr val="FFFFFF"/>
                    </a:gs>
                  </a:gsLst>
                  <a:lin ang="5400000" scaled="0"/>
                </a:gradFill>
              </a:rPr>
              <a:t>Digital Hub</a:t>
            </a:r>
            <a:endParaRPr lang="ko-KR" altLang="en-US" sz="2353" dirty="0" err="1">
              <a:gradFill>
                <a:gsLst>
                  <a:gs pos="2917">
                    <a:srgbClr val="FFFFFF"/>
                  </a:gs>
                  <a:gs pos="30000">
                    <a:srgbClr val="FFFFFF"/>
                  </a:gs>
                </a:gsLst>
                <a:lin ang="5400000" scaled="0"/>
              </a:gradFill>
            </a:endParaRPr>
          </a:p>
        </p:txBody>
      </p:sp>
      <p:pic>
        <p:nvPicPr>
          <p:cNvPr id="220" name="그림 2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563" y="1869143"/>
            <a:ext cx="840389" cy="806774"/>
          </a:xfrm>
          <a:prstGeom prst="rect">
            <a:avLst/>
          </a:prstGeom>
        </p:spPr>
      </p:pic>
      <p:pic>
        <p:nvPicPr>
          <p:cNvPr id="221" name="그림 2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3531" y="1816218"/>
            <a:ext cx="840389" cy="806774"/>
          </a:xfrm>
          <a:prstGeom prst="rect">
            <a:avLst/>
          </a:prstGeom>
        </p:spPr>
      </p:pic>
      <p:pic>
        <p:nvPicPr>
          <p:cNvPr id="222" name="그림 2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9445" y="1849583"/>
            <a:ext cx="840389" cy="806774"/>
          </a:xfrm>
          <a:prstGeom prst="rect">
            <a:avLst/>
          </a:prstGeom>
        </p:spPr>
      </p:pic>
      <p:pic>
        <p:nvPicPr>
          <p:cNvPr id="223" name="그림 2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3681" y="1592880"/>
            <a:ext cx="840389" cy="806774"/>
          </a:xfrm>
          <a:prstGeom prst="rect">
            <a:avLst/>
          </a:prstGeom>
        </p:spPr>
      </p:pic>
      <p:pic>
        <p:nvPicPr>
          <p:cNvPr id="224" name="그림 2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5164" y="1189494"/>
            <a:ext cx="840389" cy="806774"/>
          </a:xfrm>
          <a:prstGeom prst="rect">
            <a:avLst/>
          </a:prstGeom>
        </p:spPr>
      </p:pic>
      <p:pic>
        <p:nvPicPr>
          <p:cNvPr id="225" name="그림 2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5493" y="1412344"/>
            <a:ext cx="840389" cy="806774"/>
          </a:xfrm>
          <a:prstGeom prst="rect">
            <a:avLst/>
          </a:prstGeom>
        </p:spPr>
      </p:pic>
      <p:pic>
        <p:nvPicPr>
          <p:cNvPr id="226" name="그림 225"/>
          <p:cNvPicPr>
            <a:picLocks noChangeAspect="1"/>
          </p:cNvPicPr>
          <p:nvPr/>
        </p:nvPicPr>
        <p:blipFill>
          <a:blip r:embed="rId5" cstate="print">
            <a:extLst>
              <a:ext uri="{BEBA8EAE-BF5A-486C-A8C5-ECC9F3942E4B}">
                <a14:imgProps xmlns:a14="http://schemas.microsoft.com/office/drawing/2010/main">
                  <a14:imgLayer r:embed="rId6">
                    <a14:imgEffect>
                      <a14:backgroundRemoval t="1467" b="98778" l="25400" r="76500"/>
                    </a14:imgEffect>
                  </a14:imgLayer>
                </a14:imgProps>
              </a:ext>
              <a:ext uri="{28A0092B-C50C-407E-A947-70E740481C1C}">
                <a14:useLocalDpi xmlns:a14="http://schemas.microsoft.com/office/drawing/2010/main" val="0"/>
              </a:ext>
            </a:extLst>
          </a:blip>
          <a:stretch>
            <a:fillRect/>
          </a:stretch>
        </p:blipFill>
        <p:spPr>
          <a:xfrm>
            <a:off x="6765983" y="1572945"/>
            <a:ext cx="1925512" cy="2100092"/>
          </a:xfrm>
          <a:prstGeom prst="rect">
            <a:avLst/>
          </a:prstGeom>
        </p:spPr>
      </p:pic>
      <p:sp>
        <p:nvSpPr>
          <p:cNvPr id="4" name="TextBox 3"/>
          <p:cNvSpPr txBox="1"/>
          <p:nvPr/>
        </p:nvSpPr>
        <p:spPr>
          <a:xfrm>
            <a:off x="57280" y="1248400"/>
            <a:ext cx="1282195" cy="615516"/>
          </a:xfrm>
          <a:prstGeom prst="rect">
            <a:avLst/>
          </a:prstGeom>
          <a:noFill/>
        </p:spPr>
        <p:txBody>
          <a:bodyPr wrap="none" lIns="179285" tIns="143428" rIns="179285" bIns="143428" rtlCol="0">
            <a:spAutoFit/>
          </a:bodyPr>
          <a:lstStyle/>
          <a:p>
            <a:pPr defTabSz="914367" latinLnBrk="0">
              <a:lnSpc>
                <a:spcPct val="90000"/>
              </a:lnSpc>
            </a:pPr>
            <a:r>
              <a:rPr lang="en-US" altLang="ko-KR" sz="2353" dirty="0">
                <a:gradFill>
                  <a:gsLst>
                    <a:gs pos="2917">
                      <a:srgbClr val="FFFFFF"/>
                    </a:gs>
                    <a:gs pos="30000">
                      <a:srgbClr val="FFFFFF"/>
                    </a:gs>
                  </a:gsLst>
                  <a:lin ang="5400000" scaled="0"/>
                </a:gradFill>
              </a:rPr>
              <a:t>Sensor</a:t>
            </a:r>
            <a:endParaRPr lang="ko-KR" altLang="en-US" sz="2353" dirty="0" err="1">
              <a:gradFill>
                <a:gsLst>
                  <a:gs pos="2917">
                    <a:srgbClr val="FFFFFF"/>
                  </a:gs>
                  <a:gs pos="30000">
                    <a:srgbClr val="FFFFFF"/>
                  </a:gs>
                </a:gsLst>
                <a:lin ang="5400000" scaled="0"/>
              </a:gradFill>
            </a:endParaRPr>
          </a:p>
        </p:txBody>
      </p:sp>
      <p:sp>
        <p:nvSpPr>
          <p:cNvPr id="228" name="TextBox 227"/>
          <p:cNvSpPr txBox="1"/>
          <p:nvPr/>
        </p:nvSpPr>
        <p:spPr>
          <a:xfrm>
            <a:off x="859527" y="1380745"/>
            <a:ext cx="1282195" cy="615516"/>
          </a:xfrm>
          <a:prstGeom prst="rect">
            <a:avLst/>
          </a:prstGeom>
          <a:noFill/>
        </p:spPr>
        <p:txBody>
          <a:bodyPr wrap="none" lIns="179285" tIns="143428" rIns="179285" bIns="143428" rtlCol="0">
            <a:spAutoFit/>
          </a:bodyPr>
          <a:lstStyle/>
          <a:p>
            <a:pPr defTabSz="914367" latinLnBrk="0">
              <a:lnSpc>
                <a:spcPct val="90000"/>
              </a:lnSpc>
            </a:pPr>
            <a:r>
              <a:rPr lang="en-US" altLang="ko-KR" sz="2353" dirty="0">
                <a:gradFill>
                  <a:gsLst>
                    <a:gs pos="2917">
                      <a:srgbClr val="FFFFFF"/>
                    </a:gs>
                    <a:gs pos="30000">
                      <a:srgbClr val="FFFFFF"/>
                    </a:gs>
                  </a:gsLst>
                  <a:lin ang="5400000" scaled="0"/>
                </a:gradFill>
              </a:rPr>
              <a:t>Sensor</a:t>
            </a:r>
            <a:endParaRPr lang="ko-KR" altLang="en-US" sz="2353" dirty="0" err="1">
              <a:gradFill>
                <a:gsLst>
                  <a:gs pos="2917">
                    <a:srgbClr val="FFFFFF"/>
                  </a:gs>
                  <a:gs pos="30000">
                    <a:srgbClr val="FFFFFF"/>
                  </a:gs>
                </a:gsLst>
                <a:lin ang="5400000" scaled="0"/>
              </a:gradFill>
            </a:endParaRPr>
          </a:p>
        </p:txBody>
      </p:sp>
      <p:sp>
        <p:nvSpPr>
          <p:cNvPr id="229" name="TextBox 228"/>
          <p:cNvSpPr txBox="1"/>
          <p:nvPr/>
        </p:nvSpPr>
        <p:spPr>
          <a:xfrm>
            <a:off x="1720185" y="1211777"/>
            <a:ext cx="1282195" cy="615516"/>
          </a:xfrm>
          <a:prstGeom prst="rect">
            <a:avLst/>
          </a:prstGeom>
          <a:noFill/>
        </p:spPr>
        <p:txBody>
          <a:bodyPr wrap="none" lIns="179285" tIns="143428" rIns="179285" bIns="143428" rtlCol="0">
            <a:spAutoFit/>
          </a:bodyPr>
          <a:lstStyle/>
          <a:p>
            <a:pPr defTabSz="914367" latinLnBrk="0">
              <a:lnSpc>
                <a:spcPct val="90000"/>
              </a:lnSpc>
            </a:pPr>
            <a:r>
              <a:rPr lang="en-US" altLang="ko-KR" sz="2353" dirty="0">
                <a:gradFill>
                  <a:gsLst>
                    <a:gs pos="2917">
                      <a:srgbClr val="FFFFFF"/>
                    </a:gs>
                    <a:gs pos="30000">
                      <a:srgbClr val="FFFFFF"/>
                    </a:gs>
                  </a:gsLst>
                  <a:lin ang="5400000" scaled="0"/>
                </a:gradFill>
              </a:rPr>
              <a:t>Sensor</a:t>
            </a:r>
            <a:endParaRPr lang="ko-KR" altLang="en-US" sz="2353" dirty="0" err="1">
              <a:gradFill>
                <a:gsLst>
                  <a:gs pos="2917">
                    <a:srgbClr val="FFFFFF"/>
                  </a:gs>
                  <a:gs pos="30000">
                    <a:srgbClr val="FFFFFF"/>
                  </a:gs>
                </a:gsLst>
                <a:lin ang="5400000" scaled="0"/>
              </a:gradFill>
            </a:endParaRPr>
          </a:p>
        </p:txBody>
      </p:sp>
      <p:sp>
        <p:nvSpPr>
          <p:cNvPr id="230" name="TextBox 229"/>
          <p:cNvSpPr txBox="1"/>
          <p:nvPr/>
        </p:nvSpPr>
        <p:spPr>
          <a:xfrm>
            <a:off x="2617008" y="1189494"/>
            <a:ext cx="1282195" cy="615516"/>
          </a:xfrm>
          <a:prstGeom prst="rect">
            <a:avLst/>
          </a:prstGeom>
          <a:noFill/>
        </p:spPr>
        <p:txBody>
          <a:bodyPr wrap="none" lIns="179285" tIns="143428" rIns="179285" bIns="143428" rtlCol="0">
            <a:spAutoFit/>
          </a:bodyPr>
          <a:lstStyle/>
          <a:p>
            <a:pPr defTabSz="914367" latinLnBrk="0">
              <a:lnSpc>
                <a:spcPct val="90000"/>
              </a:lnSpc>
            </a:pPr>
            <a:r>
              <a:rPr lang="en-US" altLang="ko-KR" sz="2353" dirty="0">
                <a:gradFill>
                  <a:gsLst>
                    <a:gs pos="2917">
                      <a:srgbClr val="FFFFFF"/>
                    </a:gs>
                    <a:gs pos="30000">
                      <a:srgbClr val="FFFFFF"/>
                    </a:gs>
                  </a:gsLst>
                  <a:lin ang="5400000" scaled="0"/>
                </a:gradFill>
              </a:rPr>
              <a:t>Sensor</a:t>
            </a:r>
            <a:endParaRPr lang="ko-KR" altLang="en-US" sz="2353" dirty="0" err="1">
              <a:gradFill>
                <a:gsLst>
                  <a:gs pos="2917">
                    <a:srgbClr val="FFFFFF"/>
                  </a:gs>
                  <a:gs pos="30000">
                    <a:srgbClr val="FFFFFF"/>
                  </a:gs>
                </a:gsLst>
                <a:lin ang="5400000" scaled="0"/>
              </a:gradFill>
            </a:endParaRPr>
          </a:p>
        </p:txBody>
      </p:sp>
      <p:sp>
        <p:nvSpPr>
          <p:cNvPr id="231" name="TextBox 230"/>
          <p:cNvSpPr txBox="1"/>
          <p:nvPr/>
        </p:nvSpPr>
        <p:spPr>
          <a:xfrm>
            <a:off x="4464238" y="835816"/>
            <a:ext cx="1282195" cy="615516"/>
          </a:xfrm>
          <a:prstGeom prst="rect">
            <a:avLst/>
          </a:prstGeom>
          <a:noFill/>
        </p:spPr>
        <p:txBody>
          <a:bodyPr wrap="none" lIns="179285" tIns="143428" rIns="179285" bIns="143428" rtlCol="0">
            <a:spAutoFit/>
          </a:bodyPr>
          <a:lstStyle/>
          <a:p>
            <a:pPr defTabSz="914367" latinLnBrk="0">
              <a:lnSpc>
                <a:spcPct val="90000"/>
              </a:lnSpc>
            </a:pPr>
            <a:r>
              <a:rPr lang="en-US" altLang="ko-KR" sz="2353" dirty="0">
                <a:gradFill>
                  <a:gsLst>
                    <a:gs pos="2917">
                      <a:srgbClr val="FFFFFF"/>
                    </a:gs>
                    <a:gs pos="30000">
                      <a:srgbClr val="FFFFFF"/>
                    </a:gs>
                  </a:gsLst>
                  <a:lin ang="5400000" scaled="0"/>
                </a:gradFill>
              </a:rPr>
              <a:t>Sensor</a:t>
            </a:r>
            <a:endParaRPr lang="ko-KR" altLang="en-US" sz="2353" dirty="0" err="1">
              <a:gradFill>
                <a:gsLst>
                  <a:gs pos="2917">
                    <a:srgbClr val="FFFFFF"/>
                  </a:gs>
                  <a:gs pos="30000">
                    <a:srgbClr val="FFFFFF"/>
                  </a:gs>
                </a:gsLst>
                <a:lin ang="5400000" scaled="0"/>
              </a:gradFill>
            </a:endParaRPr>
          </a:p>
        </p:txBody>
      </p:sp>
      <p:sp>
        <p:nvSpPr>
          <p:cNvPr id="232" name="TextBox 231"/>
          <p:cNvSpPr txBox="1"/>
          <p:nvPr/>
        </p:nvSpPr>
        <p:spPr>
          <a:xfrm>
            <a:off x="3428982" y="711905"/>
            <a:ext cx="1282195" cy="615516"/>
          </a:xfrm>
          <a:prstGeom prst="rect">
            <a:avLst/>
          </a:prstGeom>
          <a:noFill/>
        </p:spPr>
        <p:txBody>
          <a:bodyPr wrap="none" lIns="179285" tIns="143428" rIns="179285" bIns="143428" rtlCol="0">
            <a:spAutoFit/>
          </a:bodyPr>
          <a:lstStyle/>
          <a:p>
            <a:pPr defTabSz="914367" latinLnBrk="0">
              <a:lnSpc>
                <a:spcPct val="90000"/>
              </a:lnSpc>
            </a:pPr>
            <a:r>
              <a:rPr lang="en-US" altLang="ko-KR" sz="2353" dirty="0">
                <a:gradFill>
                  <a:gsLst>
                    <a:gs pos="2917">
                      <a:srgbClr val="FFFFFF"/>
                    </a:gs>
                    <a:gs pos="30000">
                      <a:srgbClr val="FFFFFF"/>
                    </a:gs>
                  </a:gsLst>
                  <a:lin ang="5400000" scaled="0"/>
                </a:gradFill>
              </a:rPr>
              <a:t>Sensor</a:t>
            </a:r>
            <a:endParaRPr lang="ko-KR" altLang="en-US" sz="2353" dirty="0" err="1">
              <a:gradFill>
                <a:gsLst>
                  <a:gs pos="2917">
                    <a:srgbClr val="FFFFFF"/>
                  </a:gs>
                  <a:gs pos="30000">
                    <a:srgbClr val="FFFFFF"/>
                  </a:gs>
                </a:gsLst>
                <a:lin ang="5400000" scaled="0"/>
              </a:gradFill>
            </a:endParaRPr>
          </a:p>
        </p:txBody>
      </p:sp>
      <p:sp>
        <p:nvSpPr>
          <p:cNvPr id="233" name="TextBox 232"/>
          <p:cNvSpPr txBox="1"/>
          <p:nvPr/>
        </p:nvSpPr>
        <p:spPr>
          <a:xfrm>
            <a:off x="5722824" y="797287"/>
            <a:ext cx="1282195" cy="615516"/>
          </a:xfrm>
          <a:prstGeom prst="rect">
            <a:avLst/>
          </a:prstGeom>
          <a:noFill/>
        </p:spPr>
        <p:txBody>
          <a:bodyPr wrap="none" lIns="179285" tIns="143428" rIns="179285" bIns="143428" rtlCol="0">
            <a:spAutoFit/>
          </a:bodyPr>
          <a:lstStyle/>
          <a:p>
            <a:pPr defTabSz="914367" latinLnBrk="0">
              <a:lnSpc>
                <a:spcPct val="90000"/>
              </a:lnSpc>
            </a:pPr>
            <a:r>
              <a:rPr lang="en-US" altLang="ko-KR" sz="2353" dirty="0">
                <a:gradFill>
                  <a:gsLst>
                    <a:gs pos="2917">
                      <a:srgbClr val="FFFFFF"/>
                    </a:gs>
                    <a:gs pos="30000">
                      <a:srgbClr val="FFFFFF"/>
                    </a:gs>
                  </a:gsLst>
                  <a:lin ang="5400000" scaled="0"/>
                </a:gradFill>
              </a:rPr>
              <a:t>Sensor</a:t>
            </a:r>
            <a:endParaRPr lang="ko-KR" altLang="en-US" sz="2353" dirty="0" err="1">
              <a:gradFill>
                <a:gsLst>
                  <a:gs pos="2917">
                    <a:srgbClr val="FFFFFF"/>
                  </a:gs>
                  <a:gs pos="30000">
                    <a:srgbClr val="FFFFFF"/>
                  </a:gs>
                </a:gsLst>
                <a:lin ang="5400000" scaled="0"/>
              </a:gradFill>
            </a:endParaRPr>
          </a:p>
        </p:txBody>
      </p:sp>
      <p:cxnSp>
        <p:nvCxnSpPr>
          <p:cNvPr id="6" name="직선 연결선 5"/>
          <p:cNvCxnSpPr/>
          <p:nvPr/>
        </p:nvCxnSpPr>
        <p:spPr>
          <a:xfrm>
            <a:off x="859527" y="2675917"/>
            <a:ext cx="860659" cy="67964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직선 연결선 7"/>
          <p:cNvCxnSpPr>
            <a:stCxn id="221" idx="2"/>
          </p:cNvCxnSpPr>
          <p:nvPr/>
        </p:nvCxnSpPr>
        <p:spPr>
          <a:xfrm>
            <a:off x="1913726" y="2622992"/>
            <a:ext cx="136425" cy="60444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직선 연결선 9"/>
          <p:cNvCxnSpPr>
            <a:stCxn id="222" idx="2"/>
          </p:cNvCxnSpPr>
          <p:nvPr/>
        </p:nvCxnSpPr>
        <p:spPr>
          <a:xfrm>
            <a:off x="3209640" y="2656358"/>
            <a:ext cx="398095" cy="149490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직선 연결선 11"/>
          <p:cNvCxnSpPr>
            <a:endCxn id="216" idx="0"/>
          </p:cNvCxnSpPr>
          <p:nvPr/>
        </p:nvCxnSpPr>
        <p:spPr>
          <a:xfrm>
            <a:off x="4209019" y="2089033"/>
            <a:ext cx="21667" cy="196745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직선 연결선 13"/>
          <p:cNvCxnSpPr>
            <a:stCxn id="223" idx="2"/>
          </p:cNvCxnSpPr>
          <p:nvPr/>
        </p:nvCxnSpPr>
        <p:spPr>
          <a:xfrm flipH="1">
            <a:off x="5033876" y="2399655"/>
            <a:ext cx="1" cy="49615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직선 연결선 15"/>
          <p:cNvCxnSpPr>
            <a:endCxn id="218" idx="0"/>
          </p:cNvCxnSpPr>
          <p:nvPr/>
        </p:nvCxnSpPr>
        <p:spPr>
          <a:xfrm flipH="1">
            <a:off x="5667359" y="2348162"/>
            <a:ext cx="445667" cy="69964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직선 연결선 18"/>
          <p:cNvCxnSpPr/>
          <p:nvPr/>
        </p:nvCxnSpPr>
        <p:spPr>
          <a:xfrm>
            <a:off x="1913725" y="4141874"/>
            <a:ext cx="1173449" cy="98684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직선 연결선 20"/>
          <p:cNvCxnSpPr/>
          <p:nvPr/>
        </p:nvCxnSpPr>
        <p:spPr>
          <a:xfrm flipH="1">
            <a:off x="5033875" y="3865239"/>
            <a:ext cx="63313" cy="41459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08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01931" y="289957"/>
            <a:ext cx="8741880" cy="899537"/>
          </a:xfrm>
        </p:spPr>
        <p:txBody>
          <a:bodyPr vert="horz" wrap="square" lIns="0" tIns="0" rIns="0" bIns="0" rtlCol="0" anchor="ctr">
            <a:noAutofit/>
          </a:bodyPr>
          <a:lstStyle/>
          <a:p>
            <a:r>
              <a:rPr lang="en-US" altLang="ko-KR" sz="4705" dirty="0"/>
              <a:t>Device</a:t>
            </a:r>
            <a:endParaRPr lang="en-US" sz="4705" dirty="0"/>
          </a:p>
        </p:txBody>
      </p:sp>
      <p:graphicFrame>
        <p:nvGraphicFramePr>
          <p:cNvPr id="8" name="Chart 7"/>
          <p:cNvGraphicFramePr/>
          <p:nvPr>
            <p:extLst/>
          </p:nvPr>
        </p:nvGraphicFramePr>
        <p:xfrm>
          <a:off x="315437" y="2289963"/>
          <a:ext cx="2710247" cy="418684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823992" y="3164726"/>
            <a:ext cx="1210160" cy="181036"/>
          </a:xfrm>
          <a:prstGeom prst="rect">
            <a:avLst/>
          </a:prstGeom>
          <a:noFill/>
        </p:spPr>
        <p:txBody>
          <a:bodyPr wrap="square" lIns="0" tIns="0" rIns="0" bIns="0" rtlCol="0" anchor="ctr">
            <a:spAutoFit/>
          </a:bodyPr>
          <a:lstStyle>
            <a:defPPr>
              <a:defRPr lang="en-US"/>
            </a:defPPr>
            <a:lvl1pPr>
              <a:defRPr sz="800">
                <a:solidFill>
                  <a:srgbClr val="000000"/>
                </a:solidFill>
                <a:latin typeface="Segoe"/>
              </a:defRPr>
            </a:lvl1pPr>
          </a:lstStyle>
          <a:p>
            <a:pPr defTabSz="522746" latinLnBrk="0"/>
            <a:r>
              <a:rPr lang="en-US" sz="1176" dirty="0">
                <a:solidFill>
                  <a:srgbClr val="FF33CC"/>
                </a:solidFill>
                <a:latin typeface="Segoe UI"/>
              </a:rPr>
              <a:t>Energy Source</a:t>
            </a:r>
            <a:endParaRPr lang="en-US" sz="1176" baseline="30000" dirty="0">
              <a:solidFill>
                <a:srgbClr val="FF33CC"/>
              </a:solidFill>
              <a:latin typeface="Segoe UI"/>
            </a:endParaRPr>
          </a:p>
        </p:txBody>
      </p:sp>
      <p:sp>
        <p:nvSpPr>
          <p:cNvPr id="10" name="TextBox 9"/>
          <p:cNvSpPr txBox="1"/>
          <p:nvPr/>
        </p:nvSpPr>
        <p:spPr>
          <a:xfrm>
            <a:off x="2823991" y="5069118"/>
            <a:ext cx="1242899" cy="181036"/>
          </a:xfrm>
          <a:prstGeom prst="rect">
            <a:avLst/>
          </a:prstGeom>
          <a:noFill/>
        </p:spPr>
        <p:txBody>
          <a:bodyPr wrap="square" lIns="0" tIns="0" rIns="0" bIns="0" rtlCol="0" anchor="ctr">
            <a:spAutoFit/>
          </a:bodyPr>
          <a:lstStyle>
            <a:defPPr>
              <a:defRPr lang="en-US"/>
            </a:defPPr>
            <a:lvl1pPr>
              <a:defRPr sz="800">
                <a:solidFill>
                  <a:srgbClr val="000000"/>
                </a:solidFill>
                <a:latin typeface="Segoe"/>
              </a:defRPr>
            </a:lvl1pPr>
          </a:lstStyle>
          <a:p>
            <a:pPr defTabSz="522746" latinLnBrk="0"/>
            <a:r>
              <a:rPr lang="en-US" sz="1176" dirty="0">
                <a:solidFill>
                  <a:srgbClr val="92D050"/>
                </a:solidFill>
                <a:latin typeface="Segoe UI"/>
              </a:rPr>
              <a:t>GPS</a:t>
            </a:r>
          </a:p>
        </p:txBody>
      </p:sp>
      <p:sp>
        <p:nvSpPr>
          <p:cNvPr id="11" name="TextBox 10"/>
          <p:cNvSpPr txBox="1"/>
          <p:nvPr/>
        </p:nvSpPr>
        <p:spPr>
          <a:xfrm>
            <a:off x="2823992" y="3988717"/>
            <a:ext cx="815168" cy="181036"/>
          </a:xfrm>
          <a:prstGeom prst="rect">
            <a:avLst/>
          </a:prstGeom>
          <a:noFill/>
        </p:spPr>
        <p:txBody>
          <a:bodyPr wrap="square" lIns="0" tIns="0" rIns="0" bIns="0" rtlCol="0" anchor="ctr">
            <a:spAutoFit/>
          </a:bodyPr>
          <a:lstStyle>
            <a:defPPr>
              <a:defRPr lang="en-US"/>
            </a:defPPr>
            <a:lvl1pPr defTabSz="533251">
              <a:defRPr sz="1000">
                <a:solidFill>
                  <a:srgbClr val="00FFFF"/>
                </a:solidFill>
              </a:defRPr>
            </a:lvl1pPr>
          </a:lstStyle>
          <a:p>
            <a:pPr latinLnBrk="0"/>
            <a:r>
              <a:rPr lang="en-US" sz="1176" dirty="0"/>
              <a:t>Camera</a:t>
            </a:r>
          </a:p>
        </p:txBody>
      </p:sp>
      <p:sp>
        <p:nvSpPr>
          <p:cNvPr id="12" name="TextBox 11"/>
          <p:cNvSpPr txBox="1"/>
          <p:nvPr/>
        </p:nvSpPr>
        <p:spPr>
          <a:xfrm>
            <a:off x="2823992" y="5278285"/>
            <a:ext cx="1562881" cy="181036"/>
          </a:xfrm>
          <a:prstGeom prst="rect">
            <a:avLst/>
          </a:prstGeom>
          <a:noFill/>
        </p:spPr>
        <p:txBody>
          <a:bodyPr wrap="square" lIns="0" tIns="0" rIns="0" bIns="0" rtlCol="0" anchor="ctr">
            <a:spAutoFit/>
          </a:bodyPr>
          <a:lstStyle>
            <a:defPPr>
              <a:defRPr lang="en-AU"/>
            </a:defPPr>
            <a:lvl1pPr defTabSz="533251">
              <a:defRPr sz="1000">
                <a:solidFill>
                  <a:srgbClr val="99CC00"/>
                </a:solidFill>
                <a:latin typeface="+mn-lt"/>
              </a:defRPr>
            </a:lvl1pPr>
          </a:lstStyle>
          <a:p>
            <a:pPr latinLnBrk="0"/>
            <a:r>
              <a:rPr lang="en-US" sz="1176" dirty="0">
                <a:solidFill>
                  <a:srgbClr val="02163E">
                    <a:lumMod val="25000"/>
                    <a:lumOff val="75000"/>
                  </a:srgbClr>
                </a:solidFill>
              </a:rPr>
              <a:t>8-bit microcontroller</a:t>
            </a:r>
          </a:p>
        </p:txBody>
      </p:sp>
      <p:sp>
        <p:nvSpPr>
          <p:cNvPr id="13" name="TextBox 12"/>
          <p:cNvSpPr txBox="1"/>
          <p:nvPr/>
        </p:nvSpPr>
        <p:spPr>
          <a:xfrm>
            <a:off x="2823991" y="4204870"/>
            <a:ext cx="1502205" cy="181036"/>
          </a:xfrm>
          <a:prstGeom prst="rect">
            <a:avLst/>
          </a:prstGeom>
          <a:noFill/>
        </p:spPr>
        <p:txBody>
          <a:bodyPr wrap="square" lIns="0" tIns="0" rIns="0" bIns="0" rtlCol="0" anchor="ctr">
            <a:spAutoFit/>
          </a:bodyPr>
          <a:lstStyle>
            <a:defPPr>
              <a:defRPr lang="en-US"/>
            </a:defPPr>
            <a:lvl1pPr>
              <a:defRPr sz="800">
                <a:solidFill>
                  <a:srgbClr val="000000"/>
                </a:solidFill>
                <a:latin typeface="Segoe"/>
              </a:defRPr>
            </a:lvl1pPr>
          </a:lstStyle>
          <a:p>
            <a:pPr defTabSz="522746" latinLnBrk="0"/>
            <a:r>
              <a:rPr lang="en-US" sz="1176" dirty="0">
                <a:solidFill>
                  <a:srgbClr val="FFFFFF">
                    <a:lumMod val="65000"/>
                  </a:srgbClr>
                </a:solidFill>
                <a:latin typeface="Segoe UI"/>
              </a:rPr>
              <a:t>Accelerometer</a:t>
            </a:r>
          </a:p>
        </p:txBody>
      </p:sp>
      <p:sp>
        <p:nvSpPr>
          <p:cNvPr id="14" name="TextBox 13"/>
          <p:cNvSpPr txBox="1"/>
          <p:nvPr/>
        </p:nvSpPr>
        <p:spPr>
          <a:xfrm>
            <a:off x="2823992" y="4421023"/>
            <a:ext cx="1162644" cy="181036"/>
          </a:xfrm>
          <a:prstGeom prst="rect">
            <a:avLst/>
          </a:prstGeom>
          <a:noFill/>
        </p:spPr>
        <p:txBody>
          <a:bodyPr wrap="square" lIns="0" tIns="0" rIns="0" bIns="0" rtlCol="0" anchor="ctr">
            <a:spAutoFit/>
          </a:bodyPr>
          <a:lstStyle>
            <a:defPPr>
              <a:defRPr lang="en-US"/>
            </a:defPPr>
            <a:lvl1pPr>
              <a:defRPr sz="800">
                <a:solidFill>
                  <a:srgbClr val="000000"/>
                </a:solidFill>
                <a:latin typeface="Segoe"/>
              </a:defRPr>
            </a:lvl1pPr>
          </a:lstStyle>
          <a:p>
            <a:pPr defTabSz="522746" latinLnBrk="0"/>
            <a:r>
              <a:rPr lang="en-US" sz="1176" dirty="0">
                <a:solidFill>
                  <a:srgbClr val="FF0000"/>
                </a:solidFill>
                <a:latin typeface="Segoe UI"/>
              </a:rPr>
              <a:t>Microphone</a:t>
            </a:r>
          </a:p>
        </p:txBody>
      </p:sp>
      <p:sp>
        <p:nvSpPr>
          <p:cNvPr id="15" name="TextBox 14"/>
          <p:cNvSpPr txBox="1"/>
          <p:nvPr/>
        </p:nvSpPr>
        <p:spPr>
          <a:xfrm>
            <a:off x="2823992" y="4648817"/>
            <a:ext cx="1162644" cy="181036"/>
          </a:xfrm>
          <a:prstGeom prst="rect">
            <a:avLst/>
          </a:prstGeom>
          <a:noFill/>
        </p:spPr>
        <p:txBody>
          <a:bodyPr wrap="square" lIns="0" tIns="0" rIns="0" bIns="0" rtlCol="0" anchor="ctr">
            <a:spAutoFit/>
          </a:bodyPr>
          <a:lstStyle>
            <a:defPPr>
              <a:defRPr lang="en-US"/>
            </a:defPPr>
            <a:lvl1pPr>
              <a:defRPr sz="800">
                <a:solidFill>
                  <a:srgbClr val="000000"/>
                </a:solidFill>
                <a:latin typeface="Segoe"/>
              </a:defRPr>
            </a:lvl1pPr>
          </a:lstStyle>
          <a:p>
            <a:pPr defTabSz="522746" latinLnBrk="0"/>
            <a:r>
              <a:rPr lang="en-US" sz="1176" dirty="0">
                <a:solidFill>
                  <a:srgbClr val="02163E">
                    <a:lumMod val="50000"/>
                    <a:lumOff val="50000"/>
                  </a:srgbClr>
                </a:solidFill>
                <a:latin typeface="Segoe UI"/>
              </a:rPr>
              <a:t>Wi-Fi Radio</a:t>
            </a:r>
          </a:p>
        </p:txBody>
      </p:sp>
      <p:sp>
        <p:nvSpPr>
          <p:cNvPr id="16" name="TextBox 15"/>
          <p:cNvSpPr txBox="1"/>
          <p:nvPr/>
        </p:nvSpPr>
        <p:spPr>
          <a:xfrm>
            <a:off x="2823992" y="5489002"/>
            <a:ext cx="1562881" cy="181036"/>
          </a:xfrm>
          <a:prstGeom prst="rect">
            <a:avLst/>
          </a:prstGeom>
          <a:noFill/>
        </p:spPr>
        <p:txBody>
          <a:bodyPr wrap="square" lIns="0" tIns="0" rIns="0" bIns="0" rtlCol="0" anchor="ctr">
            <a:spAutoFit/>
          </a:bodyPr>
          <a:lstStyle>
            <a:defPPr>
              <a:defRPr lang="en-US"/>
            </a:defPPr>
            <a:lvl1pPr>
              <a:defRPr sz="800">
                <a:solidFill>
                  <a:srgbClr val="000000"/>
                </a:solidFill>
                <a:latin typeface="Segoe"/>
              </a:defRPr>
            </a:lvl1pPr>
          </a:lstStyle>
          <a:p>
            <a:pPr defTabSz="522746" latinLnBrk="0"/>
            <a:r>
              <a:rPr lang="en-US" sz="1176" dirty="0">
                <a:solidFill>
                  <a:srgbClr val="883884">
                    <a:lumMod val="40000"/>
                    <a:lumOff val="60000"/>
                  </a:srgbClr>
                </a:solidFill>
                <a:latin typeface="Segoe UI"/>
              </a:rPr>
              <a:t>Bluetooth Radio</a:t>
            </a:r>
          </a:p>
        </p:txBody>
      </p:sp>
      <p:sp>
        <p:nvSpPr>
          <p:cNvPr id="18" name="TextBox 17"/>
          <p:cNvSpPr txBox="1"/>
          <p:nvPr/>
        </p:nvSpPr>
        <p:spPr>
          <a:xfrm>
            <a:off x="2823991" y="4849773"/>
            <a:ext cx="1242899" cy="181036"/>
          </a:xfrm>
          <a:prstGeom prst="rect">
            <a:avLst/>
          </a:prstGeom>
          <a:noFill/>
        </p:spPr>
        <p:txBody>
          <a:bodyPr wrap="square" lIns="0" tIns="0" rIns="0" bIns="0" rtlCol="0" anchor="ctr">
            <a:spAutoFit/>
          </a:bodyPr>
          <a:lstStyle>
            <a:defPPr>
              <a:defRPr lang="en-US"/>
            </a:defPPr>
            <a:lvl1pPr>
              <a:defRPr sz="800">
                <a:solidFill>
                  <a:srgbClr val="000000"/>
                </a:solidFill>
                <a:latin typeface="Segoe"/>
              </a:defRPr>
            </a:lvl1pPr>
          </a:lstStyle>
          <a:p>
            <a:pPr defTabSz="522746" latinLnBrk="0"/>
            <a:r>
              <a:rPr lang="en-US" sz="1176" dirty="0">
                <a:solidFill>
                  <a:srgbClr val="FFC000"/>
                </a:solidFill>
                <a:latin typeface="Segoe UI"/>
              </a:rPr>
              <a:t>Temp Sensor</a:t>
            </a:r>
          </a:p>
        </p:txBody>
      </p:sp>
      <p:sp>
        <p:nvSpPr>
          <p:cNvPr id="19" name="TextBox 18"/>
          <p:cNvSpPr txBox="1"/>
          <p:nvPr/>
        </p:nvSpPr>
        <p:spPr>
          <a:xfrm>
            <a:off x="266611" y="1661085"/>
            <a:ext cx="2865358" cy="573280"/>
          </a:xfrm>
          <a:prstGeom prst="rect">
            <a:avLst/>
          </a:prstGeom>
          <a:noFill/>
        </p:spPr>
        <p:txBody>
          <a:bodyPr wrap="square" lIns="0" tIns="0" rIns="0" bIns="0" rtlCol="0">
            <a:spAutoFit/>
          </a:bodyPr>
          <a:lstStyle/>
          <a:p>
            <a:pPr defTabSz="522746" latinLnBrk="0"/>
            <a:r>
              <a:rPr lang="en-US" sz="1961" dirty="0" err="1">
                <a:solidFill>
                  <a:srgbClr val="FFFFFF"/>
                </a:solidFill>
                <a:cs typeface="Arial" pitchFamily="34" charset="0"/>
              </a:rPr>
              <a:t>IoT</a:t>
            </a:r>
            <a:r>
              <a:rPr lang="en-US" sz="1961" dirty="0">
                <a:solidFill>
                  <a:srgbClr val="FFFFFF"/>
                </a:solidFill>
                <a:cs typeface="Arial" pitchFamily="34" charset="0"/>
              </a:rPr>
              <a:t> Component Costs</a:t>
            </a:r>
          </a:p>
          <a:p>
            <a:pPr defTabSz="522746" latinLnBrk="0"/>
            <a:r>
              <a:rPr lang="en-US" sz="1765" i="1" dirty="0">
                <a:solidFill>
                  <a:srgbClr val="FFFFFF"/>
                </a:solidFill>
                <a:cs typeface="Arial" pitchFamily="34" charset="0"/>
              </a:rPr>
              <a:t>USD</a:t>
            </a:r>
          </a:p>
        </p:txBody>
      </p:sp>
      <p:sp>
        <p:nvSpPr>
          <p:cNvPr id="20" name="TextBox 19"/>
          <p:cNvSpPr txBox="1"/>
          <p:nvPr/>
        </p:nvSpPr>
        <p:spPr>
          <a:xfrm>
            <a:off x="5244310" y="1661086"/>
            <a:ext cx="3697712" cy="603499"/>
          </a:xfrm>
          <a:prstGeom prst="rect">
            <a:avLst/>
          </a:prstGeom>
          <a:noFill/>
        </p:spPr>
        <p:txBody>
          <a:bodyPr wrap="square" lIns="0" tIns="0" rIns="0" bIns="0" rtlCol="0">
            <a:spAutoFit/>
          </a:bodyPr>
          <a:lstStyle/>
          <a:p>
            <a:pPr defTabSz="522746" latinLnBrk="0"/>
            <a:r>
              <a:rPr lang="en-US" sz="1961" dirty="0">
                <a:solidFill>
                  <a:srgbClr val="FFFFFF"/>
                </a:solidFill>
                <a:cs typeface="Arial" pitchFamily="34" charset="0"/>
              </a:rPr>
              <a:t>Other key enablers for  </a:t>
            </a:r>
            <a:r>
              <a:rPr lang="en-US" sz="1961" dirty="0" err="1">
                <a:solidFill>
                  <a:srgbClr val="FFFFFF"/>
                </a:solidFill>
                <a:cs typeface="Arial" pitchFamily="34" charset="0"/>
              </a:rPr>
              <a:t>IoT</a:t>
            </a:r>
            <a:r>
              <a:rPr lang="en-US" sz="1961" dirty="0">
                <a:solidFill>
                  <a:srgbClr val="FFFFFF"/>
                </a:solidFill>
                <a:cs typeface="Arial" pitchFamily="34" charset="0"/>
              </a:rPr>
              <a:t> Hardware</a:t>
            </a:r>
          </a:p>
        </p:txBody>
      </p:sp>
      <p:sp>
        <p:nvSpPr>
          <p:cNvPr id="21" name="Rectangle 20"/>
          <p:cNvSpPr/>
          <p:nvPr/>
        </p:nvSpPr>
        <p:spPr bwMode="auto">
          <a:xfrm>
            <a:off x="5244311" y="2258120"/>
            <a:ext cx="3697712" cy="11708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914102" fontAlgn="base" latinLnBrk="0">
              <a:lnSpc>
                <a:spcPct val="90000"/>
              </a:lnSpc>
              <a:spcBef>
                <a:spcPct val="0"/>
              </a:spcBef>
              <a:spcAft>
                <a:spcPct val="0"/>
              </a:spcAft>
            </a:pPr>
            <a:r>
              <a:rPr lang="en-US" sz="1765" dirty="0">
                <a:gradFill>
                  <a:gsLst>
                    <a:gs pos="0">
                      <a:srgbClr val="FFFFFF"/>
                    </a:gs>
                    <a:gs pos="100000">
                      <a:srgbClr val="FFFFFF"/>
                    </a:gs>
                  </a:gsLst>
                  <a:lin ang="5400000" scaled="0"/>
                </a:gradFill>
                <a:ea typeface="Segoe UI" pitchFamily="34" charset="0"/>
                <a:cs typeface="Segoe UI" pitchFamily="34" charset="0"/>
              </a:rPr>
              <a:t>Cost effective component manufacturing</a:t>
            </a:r>
          </a:p>
        </p:txBody>
      </p:sp>
      <p:sp>
        <p:nvSpPr>
          <p:cNvPr id="22" name="Rectangle 21"/>
          <p:cNvSpPr/>
          <p:nvPr/>
        </p:nvSpPr>
        <p:spPr bwMode="auto">
          <a:xfrm>
            <a:off x="5244311" y="3695155"/>
            <a:ext cx="3697712" cy="11708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914102" fontAlgn="base" latinLnBrk="0">
              <a:lnSpc>
                <a:spcPct val="90000"/>
              </a:lnSpc>
              <a:spcBef>
                <a:spcPct val="0"/>
              </a:spcBef>
              <a:spcAft>
                <a:spcPct val="0"/>
              </a:spcAft>
            </a:pPr>
            <a:r>
              <a:rPr lang="en-US" sz="1765" dirty="0">
                <a:gradFill>
                  <a:gsLst>
                    <a:gs pos="0">
                      <a:srgbClr val="FFFFFF"/>
                    </a:gs>
                    <a:gs pos="100000">
                      <a:srgbClr val="FFFFFF"/>
                    </a:gs>
                  </a:gsLst>
                  <a:lin ang="5400000" scaled="0"/>
                </a:gradFill>
                <a:ea typeface="Segoe UI" pitchFamily="34" charset="0"/>
                <a:cs typeface="Segoe UI" pitchFamily="34" charset="0"/>
              </a:rPr>
              <a:t>Open source hardware components</a:t>
            </a:r>
          </a:p>
        </p:txBody>
      </p:sp>
      <p:sp>
        <p:nvSpPr>
          <p:cNvPr id="23" name="Rectangle 22"/>
          <p:cNvSpPr/>
          <p:nvPr/>
        </p:nvSpPr>
        <p:spPr bwMode="auto">
          <a:xfrm>
            <a:off x="5244311" y="5132189"/>
            <a:ext cx="3697712" cy="117088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914102" fontAlgn="base" latinLnBrk="0">
              <a:lnSpc>
                <a:spcPct val="90000"/>
              </a:lnSpc>
              <a:spcBef>
                <a:spcPct val="0"/>
              </a:spcBef>
              <a:spcAft>
                <a:spcPct val="0"/>
              </a:spcAft>
            </a:pPr>
            <a:r>
              <a:rPr lang="en-US" sz="1765" dirty="0" err="1">
                <a:gradFill>
                  <a:gsLst>
                    <a:gs pos="0">
                      <a:srgbClr val="FFFFFF"/>
                    </a:gs>
                    <a:gs pos="100000">
                      <a:srgbClr val="FFFFFF"/>
                    </a:gs>
                  </a:gsLst>
                  <a:lin ang="5400000" scaled="0"/>
                </a:gradFill>
                <a:ea typeface="Segoe UI" pitchFamily="34" charset="0"/>
                <a:cs typeface="Segoe UI" pitchFamily="34" charset="0"/>
              </a:rPr>
              <a:t>Crowdfunding</a:t>
            </a:r>
            <a:r>
              <a:rPr lang="en-US" sz="1765" dirty="0">
                <a:gradFill>
                  <a:gsLst>
                    <a:gs pos="0">
                      <a:srgbClr val="FFFFFF"/>
                    </a:gs>
                    <a:gs pos="100000">
                      <a:srgbClr val="FFFFFF"/>
                    </a:gs>
                  </a:gsLst>
                  <a:lin ang="5400000" scaled="0"/>
                </a:gradFill>
                <a:ea typeface="Segoe UI" pitchFamily="34" charset="0"/>
                <a:cs typeface="Segoe UI" pitchFamily="34" charset="0"/>
              </a:rPr>
              <a:t> and easier financing</a:t>
            </a:r>
          </a:p>
        </p:txBody>
      </p:sp>
      <p:grpSp>
        <p:nvGrpSpPr>
          <p:cNvPr id="3" name="Group 2"/>
          <p:cNvGrpSpPr/>
          <p:nvPr/>
        </p:nvGrpSpPr>
        <p:grpSpPr>
          <a:xfrm>
            <a:off x="6088765" y="2846357"/>
            <a:ext cx="2008804" cy="493003"/>
            <a:chOff x="8464561" y="2902934"/>
            <a:chExt cx="2732113" cy="502889"/>
          </a:xfrm>
        </p:grpSpPr>
        <p:pic>
          <p:nvPicPr>
            <p:cNvPr id="24"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940" b="13778"/>
            <a:stretch/>
          </p:blipFill>
          <p:spPr bwMode="auto">
            <a:xfrm>
              <a:off x="8464561" y="2902934"/>
              <a:ext cx="954041" cy="502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63678" y="2924827"/>
              <a:ext cx="1132996" cy="444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Group 3"/>
          <p:cNvGrpSpPr/>
          <p:nvPr/>
        </p:nvGrpSpPr>
        <p:grpSpPr>
          <a:xfrm>
            <a:off x="5676786" y="4376154"/>
            <a:ext cx="2832762" cy="386261"/>
            <a:chOff x="8023375" y="4245270"/>
            <a:chExt cx="3852753" cy="612145"/>
          </a:xfrm>
        </p:grpSpPr>
        <p:pic>
          <p:nvPicPr>
            <p:cNvPr id="2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76997" y="4366677"/>
              <a:ext cx="2499131" cy="437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23375" y="4245270"/>
              <a:ext cx="882371" cy="612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 name="Group 4"/>
          <p:cNvGrpSpPr/>
          <p:nvPr/>
        </p:nvGrpSpPr>
        <p:grpSpPr>
          <a:xfrm>
            <a:off x="5916620" y="5717629"/>
            <a:ext cx="2353094" cy="445446"/>
            <a:chOff x="7864139" y="5691798"/>
            <a:chExt cx="3200371" cy="594361"/>
          </a:xfrm>
        </p:grpSpPr>
        <p:pic>
          <p:nvPicPr>
            <p:cNvPr id="29" name="Picture 8"/>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0019" b="18768"/>
            <a:stretch/>
          </p:blipFill>
          <p:spPr bwMode="auto">
            <a:xfrm>
              <a:off x="7864139" y="5810614"/>
              <a:ext cx="1972896" cy="387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15870" y="5691798"/>
              <a:ext cx="548640" cy="594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2227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Arduino</a:t>
            </a:r>
            <a:endParaRPr lang="ko-KR" altLang="en-US" dirty="0"/>
          </a:p>
        </p:txBody>
      </p:sp>
      <p:sp>
        <p:nvSpPr>
          <p:cNvPr id="3" name="내용 개체 틀 2"/>
          <p:cNvSpPr>
            <a:spLocks noGrp="1"/>
          </p:cNvSpPr>
          <p:nvPr>
            <p:ph idx="1"/>
          </p:nvPr>
        </p:nvSpPr>
        <p:spPr/>
        <p:txBody>
          <a:bodyPr/>
          <a:lstStyle/>
          <a:p>
            <a:endParaRPr lang="ko-KR" altLang="en-US"/>
          </a:p>
        </p:txBody>
      </p:sp>
    </p:spTree>
    <p:extLst>
      <p:ext uri="{BB962C8B-B14F-4D97-AF65-F5344CB8AC3E}">
        <p14:creationId xmlns:p14="http://schemas.microsoft.com/office/powerpoint/2010/main" val="3691740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55119" y="1620439"/>
            <a:ext cx="3919538" cy="4029075"/>
          </a:xfrm>
        </p:spPr>
      </p:pic>
      <p:sp>
        <p:nvSpPr>
          <p:cNvPr id="5" name="TextBox 4"/>
          <p:cNvSpPr txBox="1"/>
          <p:nvPr/>
        </p:nvSpPr>
        <p:spPr>
          <a:xfrm>
            <a:off x="4711817" y="1620439"/>
            <a:ext cx="4036647" cy="1600438"/>
          </a:xfrm>
          <a:prstGeom prst="rect">
            <a:avLst/>
          </a:prstGeom>
          <a:noFill/>
        </p:spPr>
        <p:txBody>
          <a:bodyPr wrap="square">
            <a:spAutoFit/>
          </a:bodyPr>
          <a:lstStyle>
            <a:lvl1pPr marL="285750" indent="-2857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 typeface="Arial" panose="020B0604020202020204" pitchFamily="34" charset="0"/>
              <a:buChar char="•"/>
            </a:pPr>
            <a:r>
              <a:rPr lang="ko-KR" altLang="en-US" sz="1600" dirty="0" smtClean="0">
                <a:latin typeface="+mn-ea"/>
              </a:rPr>
              <a:t>하나의 칩으로 구성된 작은 컴퓨터</a:t>
            </a:r>
            <a:endParaRPr lang="en-US" altLang="ko-KR" sz="1600" dirty="0">
              <a:latin typeface="+mn-ea"/>
            </a:endParaRPr>
          </a:p>
          <a:p>
            <a:pPr lvl="1" eaLnBrk="1" hangingPunct="1">
              <a:buFont typeface="Arial" panose="020B0604020202020204" pitchFamily="34" charset="0"/>
              <a:buChar char="•"/>
            </a:pPr>
            <a:r>
              <a:rPr lang="en-US" altLang="ko-KR" sz="1600" dirty="0" smtClean="0">
                <a:latin typeface="+mn-ea"/>
              </a:rPr>
              <a:t>processor</a:t>
            </a:r>
            <a:r>
              <a:rPr lang="en-US" altLang="ko-KR" sz="1600" dirty="0">
                <a:latin typeface="+mn-ea"/>
              </a:rPr>
              <a:t>, memory</a:t>
            </a:r>
            <a:r>
              <a:rPr lang="en-US" altLang="ko-KR" sz="1600" dirty="0" smtClean="0">
                <a:latin typeface="+mn-ea"/>
              </a:rPr>
              <a:t>, </a:t>
            </a:r>
            <a:r>
              <a:rPr lang="en-US" altLang="ko-KR" sz="1600" dirty="0">
                <a:latin typeface="+mn-ea"/>
              </a:rPr>
              <a:t>input/output</a:t>
            </a:r>
          </a:p>
          <a:p>
            <a:pPr eaLnBrk="1" hangingPunct="1">
              <a:buFont typeface="Arial" panose="020B0604020202020204" pitchFamily="34" charset="0"/>
              <a:buChar char="•"/>
            </a:pPr>
            <a:r>
              <a:rPr lang="ko-KR" altLang="en-US" sz="1600" dirty="0" smtClean="0">
                <a:latin typeface="+mn-ea"/>
              </a:rPr>
              <a:t>주로 </a:t>
            </a:r>
            <a:r>
              <a:rPr lang="en-US" altLang="ko-KR" sz="1600" dirty="0" smtClean="0">
                <a:latin typeface="+mn-ea"/>
              </a:rPr>
              <a:t>Embedded </a:t>
            </a:r>
            <a:r>
              <a:rPr lang="ko-KR" altLang="en-US" sz="1600" dirty="0" smtClean="0">
                <a:latin typeface="+mn-ea"/>
              </a:rPr>
              <a:t>영역에서도 </a:t>
            </a:r>
            <a:r>
              <a:rPr lang="en-US" altLang="ko-KR" sz="1600" dirty="0" smtClean="0">
                <a:latin typeface="+mn-ea"/>
              </a:rPr>
              <a:t/>
            </a:r>
            <a:br>
              <a:rPr lang="en-US" altLang="ko-KR" sz="1600" dirty="0" smtClean="0">
                <a:latin typeface="+mn-ea"/>
              </a:rPr>
            </a:br>
            <a:r>
              <a:rPr lang="ko-KR" altLang="en-US" sz="1600" dirty="0" smtClean="0">
                <a:latin typeface="+mn-ea"/>
              </a:rPr>
              <a:t>최저</a:t>
            </a:r>
            <a:r>
              <a:rPr lang="en-US" altLang="ko-KR" sz="1600" dirty="0" smtClean="0">
                <a:latin typeface="+mn-ea"/>
              </a:rPr>
              <a:t> </a:t>
            </a:r>
            <a:r>
              <a:rPr lang="ko-KR" altLang="en-US" sz="1600" dirty="0" smtClean="0">
                <a:latin typeface="+mn-ea"/>
              </a:rPr>
              <a:t>성능</a:t>
            </a:r>
            <a:r>
              <a:rPr lang="en-US" altLang="ko-KR" sz="1600" dirty="0" smtClean="0">
                <a:latin typeface="+mn-ea"/>
              </a:rPr>
              <a:t>/</a:t>
            </a:r>
            <a:r>
              <a:rPr lang="ko-KR" altLang="en-US" sz="1600" dirty="0" smtClean="0">
                <a:latin typeface="+mn-ea"/>
              </a:rPr>
              <a:t>비용</a:t>
            </a:r>
            <a:endParaRPr lang="en-US" altLang="ko-KR" sz="1600" dirty="0">
              <a:latin typeface="+mn-ea"/>
            </a:endParaRPr>
          </a:p>
          <a:p>
            <a:pPr eaLnBrk="1" hangingPunct="1">
              <a:buFont typeface="Arial" panose="020B0604020202020204" pitchFamily="34" charset="0"/>
              <a:buChar char="•"/>
            </a:pPr>
            <a:r>
              <a:rPr lang="en-US" altLang="ko-KR" sz="1600" dirty="0" smtClean="0">
                <a:latin typeface="+mn-ea"/>
              </a:rPr>
              <a:t>Arduino, Raspberry Pi…………</a:t>
            </a:r>
            <a:endParaRPr lang="en-US" altLang="ko-KR" sz="1600" dirty="0">
              <a:latin typeface="+mn-ea"/>
            </a:endParaRPr>
          </a:p>
          <a:p>
            <a:pPr eaLnBrk="1" hangingPunct="1"/>
            <a:endParaRPr lang="en-US" altLang="ko-KR" dirty="0">
              <a:latin typeface="+mn-ea"/>
            </a:endParaRPr>
          </a:p>
        </p:txBody>
      </p:sp>
      <p:sp>
        <p:nvSpPr>
          <p:cNvPr id="6" name="Title 1"/>
          <p:cNvSpPr txBox="1">
            <a:spLocks/>
          </p:cNvSpPr>
          <p:nvPr/>
        </p:nvSpPr>
        <p:spPr bwMode="ltGray">
          <a:xfrm>
            <a:off x="201977" y="201907"/>
            <a:ext cx="5614410" cy="896761"/>
          </a:xfrm>
          <a:prstGeom prst="rect">
            <a:avLst/>
          </a:prstGeom>
          <a:solidFill>
            <a:schemeClr val="accent1">
              <a:alpha val="85000"/>
            </a:schemeClr>
          </a:solidFill>
        </p:spPr>
        <p:txBody>
          <a:bodyPr vert="horz" wrap="square" lIns="143428" tIns="89642" rIns="143428" bIns="89642" rtlCol="0" anchor="t" anchorCtr="0">
            <a:noAutofit/>
          </a:bodyPr>
          <a:lstStyle>
            <a:lvl1pPr algn="l" defTabSz="932742" rtl="0" eaLnBrk="1" latinLnBrk="0" hangingPunct="1">
              <a:lnSpc>
                <a:spcPct val="90000"/>
              </a:lnSpc>
              <a:spcBef>
                <a:spcPct val="0"/>
              </a:spcBef>
              <a:buNone/>
              <a:defRPr lang="en-US" sz="5400" b="0" kern="1200" cap="none" spc="-100" baseline="0">
                <a:ln w="3175">
                  <a:noFill/>
                </a:ln>
                <a:gradFill>
                  <a:gsLst>
                    <a:gs pos="5833">
                      <a:srgbClr val="FFFFFF"/>
                    </a:gs>
                    <a:gs pos="18000">
                      <a:srgbClr val="FFFFFF"/>
                    </a:gs>
                  </a:gsLst>
                  <a:lin ang="5400000" scaled="0"/>
                </a:gradFill>
                <a:effectLst/>
                <a:latin typeface="Segoe UI Light" pitchFamily="34" charset="0"/>
                <a:ea typeface="+mn-ea"/>
                <a:cs typeface="Arial" charset="0"/>
              </a:defRPr>
            </a:lvl1pPr>
          </a:lstStyle>
          <a:p>
            <a:endParaRPr lang="en-US" sz="5294" dirty="0"/>
          </a:p>
        </p:txBody>
      </p:sp>
      <p:sp>
        <p:nvSpPr>
          <p:cNvPr id="7" name="Title 1"/>
          <p:cNvSpPr txBox="1">
            <a:spLocks/>
          </p:cNvSpPr>
          <p:nvPr/>
        </p:nvSpPr>
        <p:spPr>
          <a:xfrm>
            <a:off x="371932" y="375200"/>
            <a:ext cx="4773410" cy="815747"/>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altLang="ko-KR" sz="3529" dirty="0" smtClean="0">
                <a:gradFill>
                  <a:gsLst>
                    <a:gs pos="0">
                      <a:schemeClr val="bg1"/>
                    </a:gs>
                    <a:gs pos="100000">
                      <a:schemeClr val="bg1"/>
                    </a:gs>
                  </a:gsLst>
                  <a:lin ang="5400000" scaled="0"/>
                </a:gradFill>
              </a:rPr>
              <a:t>Microcontroller</a:t>
            </a:r>
            <a:endParaRPr lang="en-US" altLang="ko-KR" sz="3529" dirty="0">
              <a:gradFill>
                <a:gsLst>
                  <a:gs pos="0">
                    <a:schemeClr val="bg1"/>
                  </a:gs>
                  <a:gs pos="100000">
                    <a:schemeClr val="bg1"/>
                  </a:gs>
                </a:gsLst>
                <a:lin ang="5400000" scaled="0"/>
              </a:gradFill>
            </a:endParaRPr>
          </a:p>
        </p:txBody>
      </p:sp>
    </p:spTree>
    <p:extLst>
      <p:ext uri="{BB962C8B-B14F-4D97-AF65-F5344CB8AC3E}">
        <p14:creationId xmlns:p14="http://schemas.microsoft.com/office/powerpoint/2010/main" val="4005560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2" descr="arduino and bread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558" y="1465624"/>
            <a:ext cx="28575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3"/>
          <p:cNvSpPr txBox="1">
            <a:spLocks noChangeArrowheads="1"/>
          </p:cNvSpPr>
          <p:nvPr/>
        </p:nvSpPr>
        <p:spPr bwMode="auto">
          <a:xfrm>
            <a:off x="3730391" y="1730143"/>
            <a:ext cx="578762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ibri" panose="020F0502020204030204" pitchFamily="34" charset="0"/>
                <a:cs typeface="Arial" panose="020B0604020202020204" pitchFamily="34" charset="0"/>
              </a:defRPr>
            </a:lvl1pPr>
            <a:lvl2pPr marL="914400" indent="-45720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 typeface="Arial" panose="020B0604020202020204" pitchFamily="34" charset="0"/>
              <a:buChar char="•"/>
            </a:pPr>
            <a:r>
              <a:rPr lang="en-US" altLang="ko-KR" sz="2000" dirty="0">
                <a:ea typeface="굴림" panose="020B0600000101010101" pitchFamily="50" charset="-127"/>
              </a:rPr>
              <a:t>Typical components include:</a:t>
            </a:r>
          </a:p>
          <a:p>
            <a:pPr lvl="1" eaLnBrk="1" hangingPunct="1">
              <a:buFont typeface="Arial" panose="020B0604020202020204" pitchFamily="34" charset="0"/>
              <a:buChar char="•"/>
            </a:pPr>
            <a:r>
              <a:rPr lang="en-US" altLang="ko-KR" sz="2000" dirty="0">
                <a:ea typeface="굴림" panose="020B0600000101010101" pitchFamily="50" charset="-127"/>
              </a:rPr>
              <a:t>power circuit </a:t>
            </a:r>
          </a:p>
          <a:p>
            <a:pPr lvl="1" eaLnBrk="1" hangingPunct="1">
              <a:buFont typeface="Arial" panose="020B0604020202020204" pitchFamily="34" charset="0"/>
              <a:buChar char="•"/>
            </a:pPr>
            <a:r>
              <a:rPr lang="en-US" altLang="ko-KR" sz="2000" dirty="0">
                <a:ea typeface="굴림" panose="020B0600000101010101" pitchFamily="50" charset="-127"/>
              </a:rPr>
              <a:t>programming interface</a:t>
            </a:r>
          </a:p>
          <a:p>
            <a:pPr lvl="1" eaLnBrk="1" hangingPunct="1">
              <a:buFont typeface="Arial" panose="020B0604020202020204" pitchFamily="34" charset="0"/>
              <a:buChar char="•"/>
            </a:pPr>
            <a:r>
              <a:rPr lang="en-US" altLang="ko-KR" sz="2000" dirty="0">
                <a:ea typeface="굴림" panose="020B0600000101010101" pitchFamily="50" charset="-127"/>
              </a:rPr>
              <a:t>basic input; usually buttons and LEDs</a:t>
            </a:r>
          </a:p>
          <a:p>
            <a:pPr lvl="1" eaLnBrk="1" hangingPunct="1">
              <a:buFont typeface="Arial" panose="020B0604020202020204" pitchFamily="34" charset="0"/>
              <a:buChar char="•"/>
            </a:pPr>
            <a:r>
              <a:rPr lang="en-US" altLang="ko-KR" sz="2000" dirty="0">
                <a:ea typeface="굴림" panose="020B0600000101010101" pitchFamily="50" charset="-127"/>
              </a:rPr>
              <a:t>I/O pins</a:t>
            </a:r>
          </a:p>
        </p:txBody>
      </p:sp>
      <p:sp>
        <p:nvSpPr>
          <p:cNvPr id="7" name="Title 1"/>
          <p:cNvSpPr txBox="1">
            <a:spLocks/>
          </p:cNvSpPr>
          <p:nvPr/>
        </p:nvSpPr>
        <p:spPr bwMode="ltGray">
          <a:xfrm>
            <a:off x="201977" y="201907"/>
            <a:ext cx="5614410" cy="896761"/>
          </a:xfrm>
          <a:prstGeom prst="rect">
            <a:avLst/>
          </a:prstGeom>
          <a:solidFill>
            <a:schemeClr val="accent1">
              <a:alpha val="85000"/>
            </a:schemeClr>
          </a:solidFill>
        </p:spPr>
        <p:txBody>
          <a:bodyPr vert="horz" wrap="square" lIns="143428" tIns="89642" rIns="143428" bIns="89642" rtlCol="0" anchor="t" anchorCtr="0">
            <a:noAutofit/>
          </a:bodyPr>
          <a:lstStyle>
            <a:lvl1pPr algn="l" defTabSz="932742" rtl="0" eaLnBrk="1" latinLnBrk="0" hangingPunct="1">
              <a:lnSpc>
                <a:spcPct val="90000"/>
              </a:lnSpc>
              <a:spcBef>
                <a:spcPct val="0"/>
              </a:spcBef>
              <a:buNone/>
              <a:defRPr lang="en-US" sz="5400" b="0" kern="1200" cap="none" spc="-100" baseline="0">
                <a:ln w="3175">
                  <a:noFill/>
                </a:ln>
                <a:gradFill>
                  <a:gsLst>
                    <a:gs pos="5833">
                      <a:srgbClr val="FFFFFF"/>
                    </a:gs>
                    <a:gs pos="18000">
                      <a:srgbClr val="FFFFFF"/>
                    </a:gs>
                  </a:gsLst>
                  <a:lin ang="5400000" scaled="0"/>
                </a:gradFill>
                <a:effectLst/>
                <a:latin typeface="Segoe UI Light" pitchFamily="34" charset="0"/>
                <a:ea typeface="+mn-ea"/>
                <a:cs typeface="Arial" charset="0"/>
              </a:defRPr>
            </a:lvl1pPr>
          </a:lstStyle>
          <a:p>
            <a:endParaRPr lang="en-US" sz="5294" dirty="0"/>
          </a:p>
        </p:txBody>
      </p:sp>
      <p:sp>
        <p:nvSpPr>
          <p:cNvPr id="8" name="Title 1"/>
          <p:cNvSpPr txBox="1">
            <a:spLocks/>
          </p:cNvSpPr>
          <p:nvPr/>
        </p:nvSpPr>
        <p:spPr>
          <a:xfrm>
            <a:off x="371932" y="375200"/>
            <a:ext cx="4773410" cy="815747"/>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altLang="ko-KR" sz="3529" dirty="0" smtClean="0">
                <a:gradFill>
                  <a:gsLst>
                    <a:gs pos="0">
                      <a:schemeClr val="bg1"/>
                    </a:gs>
                    <a:gs pos="100000">
                      <a:schemeClr val="bg1"/>
                    </a:gs>
                  </a:gsLst>
                  <a:lin ang="5400000" scaled="0"/>
                </a:gradFill>
              </a:rPr>
              <a:t>Open Hardware</a:t>
            </a:r>
            <a:endParaRPr lang="en-US" altLang="ko-KR" sz="3529" dirty="0">
              <a:gradFill>
                <a:gsLst>
                  <a:gs pos="0">
                    <a:schemeClr val="bg1"/>
                  </a:gs>
                  <a:gs pos="100000">
                    <a:schemeClr val="bg1"/>
                  </a:gs>
                </a:gsLst>
                <a:lin ang="5400000" scaled="0"/>
              </a:gradFill>
            </a:endParaRPr>
          </a:p>
        </p:txBody>
      </p:sp>
    </p:spTree>
    <p:extLst>
      <p:ext uri="{BB962C8B-B14F-4D97-AF65-F5344CB8AC3E}">
        <p14:creationId xmlns:p14="http://schemas.microsoft.com/office/powerpoint/2010/main" val="1056037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239" y="1442658"/>
            <a:ext cx="1134785" cy="173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6260" y="91440"/>
            <a:ext cx="3591878" cy="3724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0160" y="3657601"/>
            <a:ext cx="3085029" cy="308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4976" y="1552671"/>
            <a:ext cx="1670566" cy="189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1" y="3569019"/>
            <a:ext cx="3301484" cy="312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10"/>
          <p:cNvSpPr txBox="1">
            <a:spLocks noChangeArrowheads="1"/>
          </p:cNvSpPr>
          <p:nvPr/>
        </p:nvSpPr>
        <p:spPr bwMode="auto">
          <a:xfrm>
            <a:off x="1173004" y="3194305"/>
            <a:ext cx="1411248" cy="71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5000"/>
              </a:lnSpc>
            </a:pPr>
            <a:r>
              <a:rPr lang="en-US" altLang="ko-KR" sz="2430">
                <a:solidFill>
                  <a:srgbClr val="444444"/>
                </a:solidFill>
                <a:latin typeface="Arial" panose="020B0604020202020204" pitchFamily="34" charset="0"/>
                <a:ea typeface="굴림" panose="020B0600000101010101" pitchFamily="50" charset="-127"/>
              </a:rPr>
              <a:t>Gas Sensor</a:t>
            </a:r>
          </a:p>
        </p:txBody>
      </p:sp>
      <p:sp>
        <p:nvSpPr>
          <p:cNvPr id="12296" name="Text Box 11"/>
          <p:cNvSpPr txBox="1">
            <a:spLocks noChangeArrowheads="1"/>
          </p:cNvSpPr>
          <p:nvPr/>
        </p:nvSpPr>
        <p:spPr bwMode="auto">
          <a:xfrm>
            <a:off x="2613184" y="3285745"/>
            <a:ext cx="1905239" cy="71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5000"/>
              </a:lnSpc>
            </a:pPr>
            <a:r>
              <a:rPr lang="en-US" altLang="ko-KR" sz="2430">
                <a:solidFill>
                  <a:srgbClr val="444444"/>
                </a:solidFill>
                <a:latin typeface="Arial" panose="020B0604020202020204" pitchFamily="34" charset="0"/>
                <a:ea typeface="굴림" panose="020B0600000101010101" pitchFamily="50" charset="-127"/>
              </a:rPr>
              <a:t>Temp &amp; Humidity</a:t>
            </a:r>
          </a:p>
        </p:txBody>
      </p:sp>
      <p:sp>
        <p:nvSpPr>
          <p:cNvPr id="12297" name="Text Box 12"/>
          <p:cNvSpPr txBox="1">
            <a:spLocks noChangeArrowheads="1"/>
          </p:cNvSpPr>
          <p:nvPr/>
        </p:nvSpPr>
        <p:spPr bwMode="auto">
          <a:xfrm>
            <a:off x="1173004" y="4023361"/>
            <a:ext cx="1905239" cy="35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5000"/>
              </a:lnSpc>
            </a:pPr>
            <a:r>
              <a:rPr lang="en-US" altLang="ko-KR" sz="2430">
                <a:solidFill>
                  <a:srgbClr val="444444"/>
                </a:solidFill>
                <a:latin typeface="Arial" panose="020B0604020202020204" pitchFamily="34" charset="0"/>
                <a:ea typeface="굴림" panose="020B0600000101010101" pitchFamily="50" charset="-127"/>
              </a:rPr>
              <a:t>Flex Sensor</a:t>
            </a:r>
          </a:p>
        </p:txBody>
      </p:sp>
      <p:sp>
        <p:nvSpPr>
          <p:cNvPr id="12298" name="Text Box 13"/>
          <p:cNvSpPr txBox="1">
            <a:spLocks noChangeArrowheads="1"/>
          </p:cNvSpPr>
          <p:nvPr/>
        </p:nvSpPr>
        <p:spPr bwMode="auto">
          <a:xfrm>
            <a:off x="4778171" y="365761"/>
            <a:ext cx="2104549" cy="20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5000"/>
              </a:lnSpc>
            </a:pPr>
            <a:r>
              <a:rPr lang="en-US" altLang="ko-KR" sz="1400" dirty="0">
                <a:solidFill>
                  <a:srgbClr val="444444"/>
                </a:solidFill>
                <a:latin typeface="Arial" panose="020B0604020202020204" pitchFamily="34" charset="0"/>
                <a:ea typeface="굴림" panose="020B0600000101010101" pitchFamily="50" charset="-127"/>
              </a:rPr>
              <a:t>Fingerprint Scanner</a:t>
            </a:r>
          </a:p>
        </p:txBody>
      </p:sp>
      <p:sp>
        <p:nvSpPr>
          <p:cNvPr id="12299" name="Text Box 14"/>
          <p:cNvSpPr txBox="1">
            <a:spLocks noChangeArrowheads="1"/>
          </p:cNvSpPr>
          <p:nvPr/>
        </p:nvSpPr>
        <p:spPr bwMode="auto">
          <a:xfrm>
            <a:off x="5905024" y="6126481"/>
            <a:ext cx="1905239" cy="71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5000"/>
              </a:lnSpc>
            </a:pPr>
            <a:r>
              <a:rPr lang="en-US" altLang="ko-KR" sz="2430">
                <a:solidFill>
                  <a:srgbClr val="444444"/>
                </a:solidFill>
                <a:latin typeface="Arial" panose="020B0604020202020204" pitchFamily="34" charset="0"/>
                <a:ea typeface="굴림" panose="020B0600000101010101" pitchFamily="50" charset="-127"/>
              </a:rPr>
              <a:t>Geiger Counter</a:t>
            </a:r>
          </a:p>
        </p:txBody>
      </p:sp>
      <p:sp>
        <p:nvSpPr>
          <p:cNvPr id="12300" name="Title 14"/>
          <p:cNvSpPr>
            <a:spLocks noGrp="1"/>
          </p:cNvSpPr>
          <p:nvPr>
            <p:ph type="title"/>
          </p:nvPr>
        </p:nvSpPr>
        <p:spPr>
          <a:xfrm>
            <a:off x="457200" y="274638"/>
            <a:ext cx="5915000" cy="801574"/>
          </a:xfrm>
        </p:spPr>
        <p:txBody>
          <a:bodyPr/>
          <a:lstStyle/>
          <a:p>
            <a:pPr eaLnBrk="1" hangingPunct="1"/>
            <a:r>
              <a:rPr lang="en-US" altLang="ko-KR" dirty="0" smtClean="0">
                <a:ea typeface="굴림" panose="020B0600000101010101" pitchFamily="50" charset="-127"/>
              </a:rPr>
              <a:t>Sensors</a:t>
            </a:r>
          </a:p>
        </p:txBody>
      </p:sp>
    </p:spTree>
    <p:extLst>
      <p:ext uri="{BB962C8B-B14F-4D97-AF65-F5344CB8AC3E}">
        <p14:creationId xmlns:p14="http://schemas.microsoft.com/office/powerpoint/2010/main" val="1994057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a:extLst>
              <a:ext uri="{28A0092B-C50C-407E-A947-70E740481C1C}">
                <a14:useLocalDpi xmlns:a14="http://schemas.microsoft.com/office/drawing/2010/main" val="0"/>
              </a:ext>
            </a:extLst>
          </a:blip>
          <a:srcRect t="7761" b="6871"/>
          <a:stretch>
            <a:fillRect/>
          </a:stretch>
        </p:blipFill>
        <p:spPr bwMode="auto">
          <a:xfrm>
            <a:off x="2034541" y="1920240"/>
            <a:ext cx="5163860" cy="452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6"/>
          <p:cNvSpPr txBox="1">
            <a:spLocks noChangeArrowheads="1"/>
          </p:cNvSpPr>
          <p:nvPr/>
        </p:nvSpPr>
        <p:spPr bwMode="auto">
          <a:xfrm>
            <a:off x="1388388" y="1318929"/>
            <a:ext cx="6295430" cy="71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5000"/>
              </a:lnSpc>
            </a:pPr>
            <a:r>
              <a:rPr lang="en-US" altLang="ko-KR" sz="2430" dirty="0">
                <a:solidFill>
                  <a:srgbClr val="444444"/>
                </a:solidFill>
                <a:latin typeface="Arial" panose="020B0604020202020204" pitchFamily="34" charset="0"/>
                <a:ea typeface="굴림" panose="020B0600000101010101" pitchFamily="50" charset="-127"/>
              </a:rPr>
              <a:t>Photo/thermistor, </a:t>
            </a:r>
            <a:r>
              <a:rPr lang="en-US" altLang="ko-KR" sz="2430" dirty="0" err="1">
                <a:solidFill>
                  <a:srgbClr val="444444"/>
                </a:solidFill>
                <a:latin typeface="Arial" panose="020B0604020202020204" pitchFamily="34" charset="0"/>
                <a:ea typeface="굴림" panose="020B0600000101010101" pitchFamily="50" charset="-127"/>
              </a:rPr>
              <a:t>infared</a:t>
            </a:r>
            <a:r>
              <a:rPr lang="en-US" altLang="ko-KR" sz="2430" dirty="0">
                <a:solidFill>
                  <a:srgbClr val="444444"/>
                </a:solidFill>
                <a:latin typeface="Arial" panose="020B0604020202020204" pitchFamily="34" charset="0"/>
                <a:ea typeface="굴림" panose="020B0600000101010101" pitchFamily="50" charset="-127"/>
              </a:rPr>
              <a:t>, force sensitive resistor, Hall effect, Piezo, tilt sensor..</a:t>
            </a:r>
          </a:p>
        </p:txBody>
      </p:sp>
      <p:sp>
        <p:nvSpPr>
          <p:cNvPr id="13316" name="Title 6"/>
          <p:cNvSpPr>
            <a:spLocks noGrp="1"/>
          </p:cNvSpPr>
          <p:nvPr>
            <p:ph type="title"/>
          </p:nvPr>
        </p:nvSpPr>
        <p:spPr/>
        <p:txBody>
          <a:bodyPr/>
          <a:lstStyle/>
          <a:p>
            <a:pPr eaLnBrk="1" hangingPunct="1"/>
            <a:r>
              <a:rPr lang="en-US" altLang="ko-KR" smtClean="0">
                <a:ea typeface="굴림" panose="020B0600000101010101" pitchFamily="50" charset="-127"/>
              </a:rPr>
              <a:t>Sensors</a:t>
            </a:r>
          </a:p>
        </p:txBody>
      </p:sp>
    </p:spTree>
    <p:extLst>
      <p:ext uri="{BB962C8B-B14F-4D97-AF65-F5344CB8AC3E}">
        <p14:creationId xmlns:p14="http://schemas.microsoft.com/office/powerpoint/2010/main" val="3605413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Networking Issues</a:t>
            </a:r>
            <a:endParaRPr lang="ko-KR" altLang="en-US" dirty="0"/>
          </a:p>
        </p:txBody>
      </p:sp>
      <p:sp>
        <p:nvSpPr>
          <p:cNvPr id="3" name="내용 개체 틀 2"/>
          <p:cNvSpPr>
            <a:spLocks noGrp="1"/>
          </p:cNvSpPr>
          <p:nvPr>
            <p:ph idx="1"/>
          </p:nvPr>
        </p:nvSpPr>
        <p:spPr/>
        <p:txBody>
          <a:bodyPr>
            <a:normAutofit lnSpcReduction="10000"/>
          </a:bodyPr>
          <a:lstStyle/>
          <a:p>
            <a:r>
              <a:rPr lang="en-US" altLang="ko-KR" dirty="0" smtClean="0"/>
              <a:t>How to connect things with Internet?</a:t>
            </a:r>
          </a:p>
          <a:p>
            <a:r>
              <a:rPr lang="en-US" altLang="ko-KR" dirty="0" smtClean="0"/>
              <a:t>Traffic characteristics</a:t>
            </a:r>
          </a:p>
          <a:p>
            <a:pPr lvl="1"/>
            <a:r>
              <a:rPr lang="en-US" altLang="ko-KR" dirty="0" smtClean="0"/>
              <a:t>Real time</a:t>
            </a:r>
          </a:p>
          <a:p>
            <a:pPr lvl="1"/>
            <a:r>
              <a:rPr lang="en-US" altLang="ko-KR" dirty="0" smtClean="0"/>
              <a:t>Elastic</a:t>
            </a:r>
          </a:p>
          <a:p>
            <a:pPr lvl="1"/>
            <a:r>
              <a:rPr lang="en-US" altLang="ko-KR" dirty="0" smtClean="0"/>
              <a:t>Big or small bandwidth requirements</a:t>
            </a:r>
          </a:p>
          <a:p>
            <a:pPr lvl="1"/>
            <a:r>
              <a:rPr lang="en-US" altLang="ko-KR" dirty="0" smtClean="0"/>
              <a:t>Stream like delivery vs not stream but disconnected allowed (because of mobility)</a:t>
            </a:r>
          </a:p>
          <a:p>
            <a:pPr lvl="1"/>
            <a:r>
              <a:rPr lang="en-US" altLang="ko-KR" dirty="0" smtClean="0">
                <a:sym typeface="Wingdings" panose="05000000000000000000" pitchFamily="2" charset="2"/>
              </a:rPr>
              <a:t> Probably nothing new from networking viewpoint.</a:t>
            </a:r>
            <a:endParaRPr lang="ko-KR" altLang="en-US" dirty="0"/>
          </a:p>
        </p:txBody>
      </p:sp>
    </p:spTree>
    <p:extLst>
      <p:ext uri="{BB962C8B-B14F-4D97-AF65-F5344CB8AC3E}">
        <p14:creationId xmlns:p14="http://schemas.microsoft.com/office/powerpoint/2010/main" val="3291802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Table of Contents</a:t>
            </a:r>
            <a:endParaRPr lang="ko-KR" altLang="en-US" dirty="0"/>
          </a:p>
        </p:txBody>
      </p:sp>
      <p:sp>
        <p:nvSpPr>
          <p:cNvPr id="3" name="내용 개체 틀 2"/>
          <p:cNvSpPr>
            <a:spLocks noGrp="1"/>
          </p:cNvSpPr>
          <p:nvPr>
            <p:ph idx="1"/>
          </p:nvPr>
        </p:nvSpPr>
        <p:spPr/>
        <p:txBody>
          <a:bodyPr/>
          <a:lstStyle/>
          <a:p>
            <a:r>
              <a:rPr lang="en-US" altLang="ko-KR" dirty="0" smtClean="0"/>
              <a:t>What is </a:t>
            </a:r>
            <a:r>
              <a:rPr lang="en-US" altLang="ko-KR" dirty="0" err="1" smtClean="0"/>
              <a:t>IoT</a:t>
            </a:r>
            <a:r>
              <a:rPr lang="en-US" altLang="ko-KR" dirty="0" smtClean="0"/>
              <a:t>?</a:t>
            </a:r>
          </a:p>
          <a:p>
            <a:r>
              <a:rPr lang="en-US" altLang="ko-KR" dirty="0" smtClean="0"/>
              <a:t>Why do we care for it?</a:t>
            </a:r>
          </a:p>
          <a:p>
            <a:r>
              <a:rPr lang="en-US" altLang="ko-KR" dirty="0" smtClean="0"/>
              <a:t>Networking Issues</a:t>
            </a:r>
          </a:p>
          <a:p>
            <a:r>
              <a:rPr lang="en-US" altLang="ko-KR" dirty="0" smtClean="0"/>
              <a:t>Service Issues</a:t>
            </a:r>
          </a:p>
          <a:p>
            <a:r>
              <a:rPr lang="en-US" altLang="ko-KR" dirty="0" smtClean="0"/>
              <a:t>Security Issues</a:t>
            </a:r>
            <a:endParaRPr lang="ko-KR" altLang="en-US" dirty="0"/>
          </a:p>
        </p:txBody>
      </p:sp>
    </p:spTree>
    <p:extLst>
      <p:ext uri="{BB962C8B-B14F-4D97-AF65-F5344CB8AC3E}">
        <p14:creationId xmlns:p14="http://schemas.microsoft.com/office/powerpoint/2010/main" val="2131976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Topology</a:t>
            </a:r>
            <a:endParaRPr lang="ko-KR" altLang="en-US" dirty="0"/>
          </a:p>
        </p:txBody>
      </p:sp>
      <p:sp>
        <p:nvSpPr>
          <p:cNvPr id="3" name="내용 개체 틀 2"/>
          <p:cNvSpPr>
            <a:spLocks noGrp="1"/>
          </p:cNvSpPr>
          <p:nvPr>
            <p:ph idx="1"/>
          </p:nvPr>
        </p:nvSpPr>
        <p:spPr/>
        <p:txBody>
          <a:bodyPr>
            <a:normAutofit fontScale="92500" lnSpcReduction="10000"/>
          </a:bodyPr>
          <a:lstStyle/>
          <a:p>
            <a:r>
              <a:rPr lang="en-US" altLang="ko-KR" dirty="0" smtClean="0"/>
              <a:t>Edge + Access + Core Network</a:t>
            </a:r>
          </a:p>
          <a:p>
            <a:r>
              <a:rPr lang="en-US" altLang="ko-KR" dirty="0" smtClean="0"/>
              <a:t>Who are the members of Edge network?</a:t>
            </a:r>
          </a:p>
          <a:p>
            <a:pPr lvl="1"/>
            <a:r>
              <a:rPr lang="en-US" altLang="ko-KR" dirty="0" smtClean="0"/>
              <a:t>Individual smart object such as desktop, notebook, pad, smart phones, wearable things </a:t>
            </a:r>
            <a:r>
              <a:rPr lang="en-US" altLang="ko-KR" dirty="0" err="1" smtClean="0"/>
              <a:t>etc</a:t>
            </a:r>
            <a:endParaRPr lang="en-US" altLang="ko-KR" dirty="0" smtClean="0"/>
          </a:p>
          <a:p>
            <a:pPr lvl="1"/>
            <a:r>
              <a:rPr lang="en-US" altLang="ko-KR" dirty="0" smtClean="0"/>
              <a:t>Each individual sensor?</a:t>
            </a:r>
          </a:p>
          <a:p>
            <a:pPr lvl="1"/>
            <a:r>
              <a:rPr lang="en-US" altLang="ko-KR" dirty="0" smtClean="0"/>
              <a:t>A group of nodes</a:t>
            </a:r>
          </a:p>
          <a:p>
            <a:pPr lvl="2"/>
            <a:r>
              <a:rPr lang="en-US" altLang="ko-KR" dirty="0" smtClean="0"/>
              <a:t>PAN with wearable devices</a:t>
            </a:r>
          </a:p>
          <a:p>
            <a:pPr lvl="2"/>
            <a:r>
              <a:rPr lang="en-US" altLang="ko-KR" dirty="0" smtClean="0"/>
              <a:t>Home network with home appliances</a:t>
            </a:r>
          </a:p>
          <a:p>
            <a:pPr lvl="2"/>
            <a:r>
              <a:rPr lang="en-US" altLang="ko-KR" dirty="0" smtClean="0"/>
              <a:t>Sensor network including mobile sensor networks</a:t>
            </a:r>
          </a:p>
          <a:p>
            <a:pPr lvl="2"/>
            <a:r>
              <a:rPr lang="en-US" altLang="ko-KR" dirty="0" smtClean="0"/>
              <a:t>Car or airplane network</a:t>
            </a:r>
          </a:p>
          <a:p>
            <a:pPr lvl="2"/>
            <a:endParaRPr lang="ko-KR" altLang="en-US" dirty="0"/>
          </a:p>
        </p:txBody>
      </p:sp>
    </p:spTree>
    <p:extLst>
      <p:ext uri="{BB962C8B-B14F-4D97-AF65-F5344CB8AC3E}">
        <p14:creationId xmlns:p14="http://schemas.microsoft.com/office/powerpoint/2010/main" val="2345953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What are technical challenges to FI for </a:t>
            </a:r>
            <a:r>
              <a:rPr lang="en-US" altLang="ko-KR" dirty="0" err="1" smtClean="0"/>
              <a:t>IoT</a:t>
            </a:r>
            <a:r>
              <a:rPr lang="en-US" altLang="ko-KR" dirty="0" smtClean="0"/>
              <a:t>?</a:t>
            </a:r>
            <a:endParaRPr lang="ko-KR" altLang="en-US" dirty="0"/>
          </a:p>
        </p:txBody>
      </p:sp>
      <p:sp>
        <p:nvSpPr>
          <p:cNvPr id="3" name="내용 개체 틀 2"/>
          <p:cNvSpPr>
            <a:spLocks noGrp="1"/>
          </p:cNvSpPr>
          <p:nvPr>
            <p:ph idx="1"/>
          </p:nvPr>
        </p:nvSpPr>
        <p:spPr/>
        <p:txBody>
          <a:bodyPr>
            <a:normAutofit fontScale="92500" lnSpcReduction="20000"/>
          </a:bodyPr>
          <a:lstStyle/>
          <a:p>
            <a:r>
              <a:rPr lang="en-US" altLang="ko-KR" dirty="0" smtClean="0"/>
              <a:t>Heterogeneity of resource capability</a:t>
            </a:r>
          </a:p>
          <a:p>
            <a:pPr lvl="1"/>
            <a:r>
              <a:rPr lang="en-US" altLang="ko-KR" dirty="0" smtClean="0"/>
              <a:t>Computing power</a:t>
            </a:r>
          </a:p>
          <a:p>
            <a:pPr lvl="1"/>
            <a:r>
              <a:rPr lang="en-US" altLang="ko-KR" dirty="0" smtClean="0"/>
              <a:t>Communication capability</a:t>
            </a:r>
          </a:p>
          <a:p>
            <a:pPr lvl="1"/>
            <a:r>
              <a:rPr lang="en-US" altLang="ko-KR" dirty="0" smtClean="0"/>
              <a:t>Energy consumption requirements</a:t>
            </a:r>
          </a:p>
          <a:p>
            <a:r>
              <a:rPr lang="en-US" altLang="ko-KR" dirty="0" smtClean="0"/>
              <a:t>Too many things for naming and addressing</a:t>
            </a:r>
          </a:p>
          <a:p>
            <a:r>
              <a:rPr lang="en-US" altLang="ko-KR" dirty="0" smtClean="0"/>
              <a:t>Can anyone design a certain architecture and enforce that design to the world?</a:t>
            </a:r>
          </a:p>
          <a:p>
            <a:r>
              <a:rPr lang="en-US" altLang="ko-KR" dirty="0" smtClean="0"/>
              <a:t>Or Should researchers try to accommodate naturally coming things evolutionarily?</a:t>
            </a:r>
            <a:endParaRPr lang="ko-KR" altLang="en-US" dirty="0"/>
          </a:p>
        </p:txBody>
      </p:sp>
    </p:spTree>
    <p:extLst>
      <p:ext uri="{BB962C8B-B14F-4D97-AF65-F5344CB8AC3E}">
        <p14:creationId xmlns:p14="http://schemas.microsoft.com/office/powerpoint/2010/main" val="1449829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Lessons from current IP</a:t>
            </a:r>
            <a:endParaRPr lang="ko-KR" altLang="en-US" dirty="0"/>
          </a:p>
        </p:txBody>
      </p:sp>
      <p:sp>
        <p:nvSpPr>
          <p:cNvPr id="3" name="내용 개체 틀 2"/>
          <p:cNvSpPr>
            <a:spLocks noGrp="1"/>
          </p:cNvSpPr>
          <p:nvPr>
            <p:ph idx="1"/>
          </p:nvPr>
        </p:nvSpPr>
        <p:spPr/>
        <p:txBody>
          <a:bodyPr>
            <a:normAutofit lnSpcReduction="10000"/>
          </a:bodyPr>
          <a:lstStyle/>
          <a:p>
            <a:r>
              <a:rPr lang="en-US" altLang="ko-KR" dirty="0" smtClean="0"/>
              <a:t>To overcome underlying heterogeneous hardware networks.</a:t>
            </a:r>
          </a:p>
          <a:p>
            <a:r>
              <a:rPr lang="en-US" altLang="ko-KR" dirty="0" smtClean="0"/>
              <a:t>In </a:t>
            </a:r>
            <a:r>
              <a:rPr lang="en-US" altLang="ko-KR" dirty="0" err="1" smtClean="0"/>
              <a:t>IoT</a:t>
            </a:r>
            <a:r>
              <a:rPr lang="en-US" altLang="ko-KR" dirty="0" smtClean="0"/>
              <a:t> world, there would be more networks than current which are heterogeneous too.</a:t>
            </a:r>
          </a:p>
          <a:p>
            <a:r>
              <a:rPr lang="en-US" altLang="ko-KR" dirty="0" smtClean="0"/>
              <a:t>So, we need to have still virtual technology to hide this heterogeneity.</a:t>
            </a:r>
          </a:p>
          <a:p>
            <a:r>
              <a:rPr lang="en-US" altLang="ko-KR" dirty="0" smtClean="0"/>
              <a:t>Considering too many things in future, IPv6 may not be avoidable.</a:t>
            </a:r>
            <a:endParaRPr lang="ko-KR" altLang="en-US" dirty="0"/>
          </a:p>
        </p:txBody>
      </p:sp>
    </p:spTree>
    <p:extLst>
      <p:ext uri="{BB962C8B-B14F-4D97-AF65-F5344CB8AC3E}">
        <p14:creationId xmlns:p14="http://schemas.microsoft.com/office/powerpoint/2010/main" val="2357693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Naming &amp; Addressing Issues</a:t>
            </a:r>
            <a:endParaRPr lang="ko-KR" altLang="en-US" dirty="0"/>
          </a:p>
        </p:txBody>
      </p:sp>
      <p:sp>
        <p:nvSpPr>
          <p:cNvPr id="3" name="내용 개체 틀 2"/>
          <p:cNvSpPr>
            <a:spLocks noGrp="1"/>
          </p:cNvSpPr>
          <p:nvPr>
            <p:ph idx="1"/>
          </p:nvPr>
        </p:nvSpPr>
        <p:spPr/>
        <p:txBody>
          <a:bodyPr>
            <a:normAutofit/>
          </a:bodyPr>
          <a:lstStyle/>
          <a:p>
            <a:r>
              <a:rPr lang="en-US" altLang="ko-KR" sz="2800" dirty="0" smtClean="0"/>
              <a:t>Option 1: Every node has its own IP address.</a:t>
            </a:r>
          </a:p>
          <a:p>
            <a:r>
              <a:rPr lang="en-US" altLang="ko-KR" sz="2800" dirty="0" smtClean="0"/>
              <a:t>Option 2: IP address is given up to a gateway node. Internal nodes to the gateway are allowed to use its own addressing scheme.</a:t>
            </a:r>
          </a:p>
          <a:p>
            <a:pPr lvl="1"/>
            <a:r>
              <a:rPr lang="en-US" altLang="ko-KR" sz="2400" dirty="0" smtClean="0"/>
              <a:t>Hierarchical address with address translation </a:t>
            </a:r>
            <a:endParaRPr lang="ko-KR" altLang="en-US" sz="2400" dirty="0"/>
          </a:p>
        </p:txBody>
      </p:sp>
    </p:spTree>
    <p:extLst>
      <p:ext uri="{BB962C8B-B14F-4D97-AF65-F5344CB8AC3E}">
        <p14:creationId xmlns:p14="http://schemas.microsoft.com/office/powerpoint/2010/main" val="3583764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smtClean="0"/>
              <a:t>Glowbal</a:t>
            </a:r>
            <a:r>
              <a:rPr lang="en-US" dirty="0" smtClean="0"/>
              <a:t> IP: An adaptive and transparent IPv6 integration in the Internet of Things</a:t>
            </a:r>
            <a:endParaRPr lang="en-US" dirty="0"/>
          </a:p>
        </p:txBody>
      </p:sp>
      <p:sp>
        <p:nvSpPr>
          <p:cNvPr id="3" name="Subtitle 2"/>
          <p:cNvSpPr>
            <a:spLocks noGrp="1"/>
          </p:cNvSpPr>
          <p:nvPr>
            <p:ph type="subTitle" idx="1"/>
          </p:nvPr>
        </p:nvSpPr>
        <p:spPr/>
        <p:txBody>
          <a:bodyPr>
            <a:normAutofit fontScale="92500" lnSpcReduction="20000"/>
          </a:bodyPr>
          <a:lstStyle/>
          <a:p>
            <a:r>
              <a:rPr lang="en-US" altLang="ko-KR" sz="2000" dirty="0"/>
              <a:t>Mobile Information Systems 8 (2012) 177–197</a:t>
            </a:r>
            <a:endParaRPr lang="en-US" altLang="ko-KR" sz="2000" dirty="0" smtClean="0"/>
          </a:p>
          <a:p>
            <a:endParaRPr lang="en-US" altLang="ko-KR" sz="2000" dirty="0"/>
          </a:p>
          <a:p>
            <a:r>
              <a:rPr lang="en-US" altLang="ko-KR" sz="2000" dirty="0" smtClean="0"/>
              <a:t>Antonio </a:t>
            </a:r>
            <a:r>
              <a:rPr lang="en-US" altLang="ko-KR" sz="2000" dirty="0"/>
              <a:t>J. </a:t>
            </a:r>
            <a:r>
              <a:rPr lang="en-US" altLang="ko-KR" sz="2000" dirty="0" err="1"/>
              <a:t>Jara</a:t>
            </a:r>
            <a:r>
              <a:rPr lang="en-US" altLang="ko-KR" sz="2000" i="1" dirty="0"/>
              <a:t>∗</a:t>
            </a:r>
            <a:r>
              <a:rPr lang="en-US" altLang="ko-KR" sz="2000" dirty="0"/>
              <a:t>, Miguel A. Zamora and Antonio </a:t>
            </a:r>
            <a:r>
              <a:rPr lang="en-US" altLang="ko-KR" sz="2000" dirty="0" err="1"/>
              <a:t>Skarmeta</a:t>
            </a:r>
            <a:endParaRPr lang="en-US" altLang="ko-KR" sz="2000" dirty="0"/>
          </a:p>
          <a:p>
            <a:r>
              <a:rPr lang="en-US" altLang="ko-KR" sz="2000" i="1" dirty="0"/>
              <a:t>Department of Information and Communication Engineering, University of Murcia, Murcia, Spain</a:t>
            </a:r>
            <a:endParaRPr lang="en-US" sz="2000" dirty="0"/>
          </a:p>
        </p:txBody>
      </p:sp>
    </p:spTree>
    <p:extLst>
      <p:ext uri="{BB962C8B-B14F-4D97-AF65-F5344CB8AC3E}">
        <p14:creationId xmlns:p14="http://schemas.microsoft.com/office/powerpoint/2010/main" val="2178510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and Objectives</a:t>
            </a:r>
            <a:endParaRPr lang="en-US" dirty="0"/>
          </a:p>
        </p:txBody>
      </p:sp>
      <p:sp>
        <p:nvSpPr>
          <p:cNvPr id="3" name="Content Placeholder 2"/>
          <p:cNvSpPr>
            <a:spLocks noGrp="1"/>
          </p:cNvSpPr>
          <p:nvPr>
            <p:ph idx="1"/>
          </p:nvPr>
        </p:nvSpPr>
        <p:spPr>
          <a:xfrm>
            <a:off x="457200" y="1600200"/>
            <a:ext cx="8291264" cy="4525963"/>
          </a:xfrm>
        </p:spPr>
        <p:txBody>
          <a:bodyPr>
            <a:normAutofit/>
          </a:bodyPr>
          <a:lstStyle/>
          <a:p>
            <a:r>
              <a:rPr lang="en-US" sz="2000" dirty="0" smtClean="0"/>
              <a:t>Future Internet and the </a:t>
            </a:r>
            <a:r>
              <a:rPr lang="en-US" sz="2000" dirty="0" err="1" smtClean="0"/>
              <a:t>IoT</a:t>
            </a:r>
            <a:r>
              <a:rPr lang="en-US" sz="2000" dirty="0" smtClean="0"/>
              <a:t> represent unprecedented growth in the number of devices and users connected to the Internet.</a:t>
            </a:r>
          </a:p>
          <a:p>
            <a:r>
              <a:rPr lang="en-US" sz="2000" dirty="0" smtClean="0"/>
              <a:t>Nowadays, users and clients discover and use homogenous IP-based resources which already deployed.</a:t>
            </a:r>
          </a:p>
          <a:p>
            <a:r>
              <a:rPr lang="en-US" sz="2000" dirty="0" smtClean="0"/>
              <a:t>The problem is other technologies such as IEEE 802.15.4 (LR-WPAN) and Bluetooth Low Energy are not based on IP networks</a:t>
            </a:r>
          </a:p>
          <a:p>
            <a:r>
              <a:rPr lang="en-US" sz="2000" dirty="0" smtClean="0"/>
              <a:t>Main motivations :</a:t>
            </a:r>
          </a:p>
          <a:p>
            <a:pPr lvl="1"/>
            <a:r>
              <a:rPr lang="en-US" sz="1800" dirty="0" smtClean="0"/>
              <a:t>The overload resulting from 6LoWPAN for global communications</a:t>
            </a:r>
          </a:p>
          <a:p>
            <a:pPr lvl="1"/>
            <a:r>
              <a:rPr lang="en-US" sz="1800" dirty="0" smtClean="0"/>
              <a:t>Make IP connectivity feasible for non-IP enabled technologies and new </a:t>
            </a:r>
            <a:r>
              <a:rPr lang="en-US" sz="1800" dirty="0" err="1" smtClean="0"/>
              <a:t>IoT</a:t>
            </a:r>
            <a:r>
              <a:rPr lang="en-US" sz="1800" dirty="0" smtClean="0"/>
              <a:t> technologies such as Bluetooth Low Energy</a:t>
            </a:r>
          </a:p>
        </p:txBody>
      </p:sp>
    </p:spTree>
    <p:extLst>
      <p:ext uri="{BB962C8B-B14F-4D97-AF65-F5344CB8AC3E}">
        <p14:creationId xmlns:p14="http://schemas.microsoft.com/office/powerpoint/2010/main" val="628896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and Objectives</a:t>
            </a:r>
          </a:p>
        </p:txBody>
      </p:sp>
      <p:sp>
        <p:nvSpPr>
          <p:cNvPr id="3" name="Content Placeholder 2"/>
          <p:cNvSpPr>
            <a:spLocks noGrp="1"/>
          </p:cNvSpPr>
          <p:nvPr>
            <p:ph idx="1"/>
          </p:nvPr>
        </p:nvSpPr>
        <p:spPr>
          <a:xfrm>
            <a:off x="457200" y="1600200"/>
            <a:ext cx="8435280" cy="4525963"/>
          </a:xfrm>
        </p:spPr>
        <p:txBody>
          <a:bodyPr>
            <a:normAutofit/>
          </a:bodyPr>
          <a:lstStyle/>
          <a:p>
            <a:pPr algn="just"/>
            <a:r>
              <a:rPr lang="en-US" sz="2400" dirty="0" smtClean="0"/>
              <a:t>Based on those motivations, </a:t>
            </a:r>
            <a:r>
              <a:rPr lang="en-US" sz="2400" dirty="0" err="1" smtClean="0"/>
              <a:t>Glowbal</a:t>
            </a:r>
            <a:r>
              <a:rPr lang="en-US" sz="2400" dirty="0" smtClean="0"/>
              <a:t> IP’s objective is to provide connectivity to the Future Internet Core Network based on IPv6 for devices which have no support for 6LoWPAN in their stacks</a:t>
            </a:r>
          </a:p>
          <a:p>
            <a:r>
              <a:rPr lang="en-US" sz="2400" dirty="0" err="1" smtClean="0"/>
              <a:t>Glowbal</a:t>
            </a:r>
            <a:r>
              <a:rPr lang="en-US" sz="2400" dirty="0" smtClean="0"/>
              <a:t> IP technologically provides current sensors from deployed environments with an adaptation mechanism to make end-to-end connectivity feasible.</a:t>
            </a:r>
            <a:endParaRPr lang="en-US" sz="2400" dirty="0"/>
          </a:p>
        </p:txBody>
      </p:sp>
    </p:spTree>
    <p:extLst>
      <p:ext uri="{BB962C8B-B14F-4D97-AF65-F5344CB8AC3E}">
        <p14:creationId xmlns:p14="http://schemas.microsoft.com/office/powerpoint/2010/main" val="1771217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AAID : Access Address Identifier</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AAID is 32-bit address that is generated at the time the connection is set up. </a:t>
            </a:r>
            <a:endParaRPr lang="en-US" dirty="0"/>
          </a:p>
          <a:p>
            <a:r>
              <a:rPr lang="en-US" dirty="0" smtClean="0"/>
              <a:t>The access address identifies a connection between a node and a client</a:t>
            </a:r>
          </a:p>
          <a:p>
            <a:r>
              <a:rPr lang="en-US" dirty="0" smtClean="0"/>
              <a:t>The sensors can configure/negotiate the AAID with the gateways/Border Routers for a communication process. </a:t>
            </a:r>
          </a:p>
          <a:p>
            <a:r>
              <a:rPr lang="en-US" dirty="0" smtClean="0"/>
              <a:t>AAID simplifies the parameters from the IPv6 communication (source address, destination address, source port, and destination port) in a single 32 bit communication identifiers. </a:t>
            </a:r>
          </a:p>
          <a:p>
            <a:r>
              <a:rPr lang="en-US" dirty="0" smtClean="0"/>
              <a:t>In order to make the process more compatible and extendible, AAID included as part of the current application layer (payload) not as an additional network layer</a:t>
            </a:r>
          </a:p>
          <a:p>
            <a:r>
              <a:rPr lang="en-US" dirty="0" smtClean="0"/>
              <a:t>The AAID is generated using a simple hash process based </a:t>
            </a:r>
          </a:p>
          <a:p>
            <a:r>
              <a:rPr lang="en-US" dirty="0" smtClean="0"/>
              <a:t>on CRC-32 bits</a:t>
            </a:r>
          </a:p>
        </p:txBody>
      </p:sp>
    </p:spTree>
    <p:extLst>
      <p:ext uri="{BB962C8B-B14F-4D97-AF65-F5344CB8AC3E}">
        <p14:creationId xmlns:p14="http://schemas.microsoft.com/office/powerpoint/2010/main" val="3991605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AAID : Access Address Identifier</a:t>
            </a:r>
            <a:endParaRPr lang="en-US" dirty="0"/>
          </a:p>
        </p:txBody>
      </p:sp>
      <p:sp>
        <p:nvSpPr>
          <p:cNvPr id="4" name="Content Placeholder 3"/>
          <p:cNvSpPr>
            <a:spLocks noGrp="1"/>
          </p:cNvSpPr>
          <p:nvPr>
            <p:ph sz="half" idx="1"/>
          </p:nvPr>
        </p:nvSpPr>
        <p:spPr/>
        <p:txBody>
          <a:bodyPr/>
          <a:lstStyle/>
          <a:p>
            <a:r>
              <a:rPr lang="en-US" dirty="0"/>
              <a:t>Translation is carried out by the gateways, as shown in Fig. 2</a:t>
            </a:r>
            <a:r>
              <a:rPr lang="en-US" dirty="0" smtClean="0"/>
              <a:t>.</a:t>
            </a:r>
          </a:p>
          <a:p>
            <a:r>
              <a:rPr lang="en-US" dirty="0"/>
              <a:t>G</a:t>
            </a:r>
            <a:r>
              <a:rPr lang="en-US" dirty="0" smtClean="0"/>
              <a:t>lobal </a:t>
            </a:r>
            <a:r>
              <a:rPr lang="en-US" dirty="0"/>
              <a:t>connectivity is reached through the AAID to IPv6 gateway, which is called </a:t>
            </a:r>
            <a:r>
              <a:rPr lang="en-US" dirty="0" smtClean="0"/>
              <a:t>an AAID gateway (similar to Border Routers from 6LoWPAN)</a:t>
            </a:r>
          </a:p>
          <a:p>
            <a:endParaRPr lang="en-US" dirty="0"/>
          </a:p>
        </p:txBody>
      </p:sp>
      <p:pic>
        <p:nvPicPr>
          <p:cNvPr id="6" name="Content Placeholder 5"/>
          <p:cNvPicPr>
            <a:picLocks noGrp="1" noChangeAspect="1"/>
          </p:cNvPicPr>
          <p:nvPr>
            <p:ph sz="half" idx="2"/>
          </p:nvPr>
        </p:nvPicPr>
        <p:blipFill>
          <a:blip r:embed="rId2"/>
          <a:stretch>
            <a:fillRect/>
          </a:stretch>
        </p:blipFill>
        <p:spPr>
          <a:xfrm>
            <a:off x="4644009" y="2420888"/>
            <a:ext cx="4042792" cy="1874389"/>
          </a:xfrm>
          <a:prstGeom prst="rect">
            <a:avLst/>
          </a:prstGeom>
        </p:spPr>
      </p:pic>
    </p:spTree>
    <p:extLst>
      <p:ext uri="{BB962C8B-B14F-4D97-AF65-F5344CB8AC3E}">
        <p14:creationId xmlns:p14="http://schemas.microsoft.com/office/powerpoint/2010/main" val="2240738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Glowbal</a:t>
            </a:r>
            <a:r>
              <a:rPr lang="en-US" dirty="0" smtClean="0"/>
              <a:t> IP Header Format</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err="1"/>
              <a:t>Glowbal</a:t>
            </a:r>
            <a:r>
              <a:rPr lang="en-US" dirty="0"/>
              <a:t> IP is not actually presenting a network header since it is considered part of the payload.</a:t>
            </a:r>
          </a:p>
          <a:p>
            <a:r>
              <a:rPr lang="en-US" dirty="0"/>
              <a:t>Therefore, it can be considered as a session layer over the application layer</a:t>
            </a:r>
            <a:endParaRPr lang="en-US" dirty="0" smtClean="0"/>
          </a:p>
          <a:p>
            <a:r>
              <a:rPr lang="en-US" dirty="0" smtClean="0"/>
              <a:t>AAID </a:t>
            </a:r>
            <a:r>
              <a:rPr lang="en-US" dirty="0"/>
              <a:t>requires information regarding the IP network layer, </a:t>
            </a:r>
            <a:r>
              <a:rPr lang="en-US" dirty="0" smtClean="0"/>
              <a:t>mainly </a:t>
            </a:r>
            <a:r>
              <a:rPr lang="en-US" dirty="0"/>
              <a:t>for the destination node</a:t>
            </a:r>
            <a:r>
              <a:rPr lang="en-US" dirty="0" smtClean="0"/>
              <a:t>.</a:t>
            </a:r>
          </a:p>
          <a:p>
            <a:r>
              <a:rPr lang="en-US" dirty="0"/>
              <a:t>The IPv6 header format consists of </a:t>
            </a:r>
            <a:r>
              <a:rPr lang="en-US" dirty="0" smtClean="0"/>
              <a:t>these </a:t>
            </a:r>
            <a:r>
              <a:rPr lang="en-US" dirty="0"/>
              <a:t>main </a:t>
            </a:r>
            <a:r>
              <a:rPr lang="en-US" dirty="0" smtClean="0"/>
              <a:t>parts</a:t>
            </a:r>
            <a:r>
              <a:rPr lang="en-US" dirty="0"/>
              <a:t> </a:t>
            </a:r>
            <a:r>
              <a:rPr lang="en-US" dirty="0" smtClean="0"/>
              <a:t>:</a:t>
            </a:r>
          </a:p>
          <a:p>
            <a:pPr lvl="1"/>
            <a:r>
              <a:rPr lang="en-US" i="1" dirty="0"/>
              <a:t>AAID </a:t>
            </a:r>
            <a:r>
              <a:rPr lang="en-US" i="1" dirty="0" smtClean="0"/>
              <a:t>dispatch</a:t>
            </a:r>
          </a:p>
          <a:p>
            <a:pPr lvl="1"/>
            <a:r>
              <a:rPr lang="en-US" i="1" dirty="0"/>
              <a:t>AAID </a:t>
            </a:r>
            <a:r>
              <a:rPr lang="en-US" i="1" dirty="0" smtClean="0"/>
              <a:t>identifier</a:t>
            </a:r>
          </a:p>
        </p:txBody>
      </p:sp>
      <p:pic>
        <p:nvPicPr>
          <p:cNvPr id="5" name="Content Placeholder 4"/>
          <p:cNvPicPr>
            <a:picLocks noGrp="1" noChangeAspect="1"/>
          </p:cNvPicPr>
          <p:nvPr>
            <p:ph sz="half" idx="2"/>
          </p:nvPr>
        </p:nvPicPr>
        <p:blipFill>
          <a:blip r:embed="rId2"/>
          <a:stretch>
            <a:fillRect/>
          </a:stretch>
        </p:blipFill>
        <p:spPr>
          <a:xfrm>
            <a:off x="4499992" y="2636912"/>
            <a:ext cx="5475664" cy="2505530"/>
          </a:xfrm>
          <a:prstGeom prst="rect">
            <a:avLst/>
          </a:prstGeom>
        </p:spPr>
      </p:pic>
    </p:spTree>
    <p:extLst>
      <p:ext uri="{BB962C8B-B14F-4D97-AF65-F5344CB8AC3E}">
        <p14:creationId xmlns:p14="http://schemas.microsoft.com/office/powerpoint/2010/main" val="3342410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What is </a:t>
            </a:r>
            <a:r>
              <a:rPr lang="en-US" altLang="ko-KR" dirty="0" err="1" smtClean="0"/>
              <a:t>IoT</a:t>
            </a:r>
            <a:r>
              <a:rPr lang="en-US" altLang="ko-KR" dirty="0" smtClean="0"/>
              <a:t>?</a:t>
            </a:r>
            <a:endParaRPr lang="ko-KR" altLang="en-US" dirty="0"/>
          </a:p>
        </p:txBody>
      </p:sp>
      <p:sp>
        <p:nvSpPr>
          <p:cNvPr id="3" name="내용 개체 틀 2"/>
          <p:cNvSpPr>
            <a:spLocks noGrp="1"/>
          </p:cNvSpPr>
          <p:nvPr>
            <p:ph idx="1"/>
          </p:nvPr>
        </p:nvSpPr>
        <p:spPr/>
        <p:txBody>
          <a:bodyPr>
            <a:normAutofit lnSpcReduction="10000"/>
          </a:bodyPr>
          <a:lstStyle/>
          <a:p>
            <a:r>
              <a:rPr lang="en-US" altLang="ko-KR" dirty="0" smtClean="0"/>
              <a:t>Things equipped with computing(sensing and actuator) and networking capability</a:t>
            </a:r>
          </a:p>
          <a:p>
            <a:pPr lvl="1"/>
            <a:r>
              <a:rPr lang="en-US" altLang="ko-KR" dirty="0" smtClean="0"/>
              <a:t>Smart objects</a:t>
            </a:r>
          </a:p>
          <a:p>
            <a:r>
              <a:rPr lang="en-US" altLang="ko-KR" dirty="0" smtClean="0"/>
              <a:t>Phase</a:t>
            </a:r>
          </a:p>
          <a:p>
            <a:pPr lvl="1"/>
            <a:r>
              <a:rPr lang="en-US" altLang="ko-KR" dirty="0" smtClean="0"/>
              <a:t>1</a:t>
            </a:r>
            <a:r>
              <a:rPr lang="en-US" altLang="ko-KR" baseline="30000" dirty="0" smtClean="0"/>
              <a:t>st</a:t>
            </a:r>
            <a:r>
              <a:rPr lang="en-US" altLang="ko-KR" dirty="0" smtClean="0"/>
              <a:t>:Things are connected to the Internet</a:t>
            </a:r>
          </a:p>
          <a:p>
            <a:pPr lvl="2"/>
            <a:r>
              <a:rPr lang="en-US" altLang="ko-KR" dirty="0" smtClean="0"/>
              <a:t>Accessible</a:t>
            </a:r>
          </a:p>
          <a:p>
            <a:pPr lvl="2"/>
            <a:r>
              <a:rPr lang="en-US" altLang="ko-KR" dirty="0" smtClean="0"/>
              <a:t>Controllable</a:t>
            </a:r>
          </a:p>
          <a:p>
            <a:pPr lvl="1"/>
            <a:r>
              <a:rPr lang="en-US" altLang="ko-KR" dirty="0" smtClean="0"/>
              <a:t>2</a:t>
            </a:r>
            <a:r>
              <a:rPr lang="en-US" altLang="ko-KR" baseline="30000" dirty="0" smtClean="0"/>
              <a:t>nd</a:t>
            </a:r>
            <a:r>
              <a:rPr lang="en-US" altLang="ko-KR" dirty="0" smtClean="0"/>
              <a:t>: collaboration among things to provide customized context aware service to the users.</a:t>
            </a:r>
            <a:endParaRPr lang="ko-KR" altLang="en-US" dirty="0"/>
          </a:p>
        </p:txBody>
      </p:sp>
    </p:spTree>
    <p:extLst>
      <p:ext uri="{BB962C8B-B14F-4D97-AF65-F5344CB8AC3E}">
        <p14:creationId xmlns:p14="http://schemas.microsoft.com/office/powerpoint/2010/main" val="3465278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Glowbal</a:t>
            </a:r>
            <a:r>
              <a:rPr lang="en-US" dirty="0"/>
              <a:t> IP Header Format</a:t>
            </a:r>
          </a:p>
        </p:txBody>
      </p:sp>
      <p:sp>
        <p:nvSpPr>
          <p:cNvPr id="6" name="Content Placeholder 5"/>
          <p:cNvSpPr>
            <a:spLocks noGrp="1"/>
          </p:cNvSpPr>
          <p:nvPr>
            <p:ph idx="1"/>
          </p:nvPr>
        </p:nvSpPr>
        <p:spPr/>
        <p:txBody>
          <a:bodyPr>
            <a:normAutofit fontScale="55000" lnSpcReduction="20000"/>
          </a:bodyPr>
          <a:lstStyle/>
          <a:p>
            <a:r>
              <a:rPr lang="en-US" i="1" dirty="0"/>
              <a:t>AAID dispatch: </a:t>
            </a:r>
            <a:r>
              <a:rPr lang="en-US" dirty="0"/>
              <a:t>Indicates the control information for AAID management, as well as </a:t>
            </a:r>
            <a:r>
              <a:rPr lang="en-US" dirty="0" smtClean="0"/>
              <a:t>information from </a:t>
            </a:r>
            <a:r>
              <a:rPr lang="en-US" dirty="0"/>
              <a:t>the original IP/UDP header in-line. Specifically, the fields provided are:</a:t>
            </a:r>
          </a:p>
          <a:p>
            <a:pPr lvl="1"/>
            <a:r>
              <a:rPr lang="en-US" i="1" dirty="0" smtClean="0"/>
              <a:t>Set </a:t>
            </a:r>
            <a:r>
              <a:rPr lang="en-US" i="1" dirty="0"/>
              <a:t>bit </a:t>
            </a:r>
            <a:r>
              <a:rPr lang="en-US" dirty="0"/>
              <a:t>(</a:t>
            </a:r>
            <a:r>
              <a:rPr lang="en-US" i="1" dirty="0"/>
              <a:t>S</a:t>
            </a:r>
            <a:r>
              <a:rPr lang="en-US" dirty="0"/>
              <a:t>)</a:t>
            </a:r>
            <a:r>
              <a:rPr lang="en-US" i="1" dirty="0"/>
              <a:t>: </a:t>
            </a:r>
            <a:r>
              <a:rPr lang="en-US" dirty="0"/>
              <a:t>This bit indicates the definition of a new session from the AAID gateway to the </a:t>
            </a:r>
            <a:r>
              <a:rPr lang="en-US" dirty="0" smtClean="0"/>
              <a:t>AAID node</a:t>
            </a:r>
            <a:r>
              <a:rPr lang="en-US" dirty="0"/>
              <a:t>, or vice </a:t>
            </a:r>
            <a:r>
              <a:rPr lang="en-US" dirty="0" smtClean="0"/>
              <a:t>versa</a:t>
            </a:r>
          </a:p>
          <a:p>
            <a:pPr lvl="1"/>
            <a:r>
              <a:rPr lang="en-US" i="1" dirty="0" smtClean="0"/>
              <a:t>Mobility/Multi-homing bit </a:t>
            </a:r>
            <a:r>
              <a:rPr lang="en-US" dirty="0" smtClean="0"/>
              <a:t>(</a:t>
            </a:r>
            <a:r>
              <a:rPr lang="en-US" i="1" dirty="0" smtClean="0"/>
              <a:t>M</a:t>
            </a:r>
            <a:r>
              <a:rPr lang="en-US" dirty="0" smtClean="0"/>
              <a:t>)</a:t>
            </a:r>
            <a:r>
              <a:rPr lang="en-US" i="1" dirty="0" smtClean="0"/>
              <a:t>: </a:t>
            </a:r>
            <a:r>
              <a:rPr lang="en-US" dirty="0" smtClean="0"/>
              <a:t>This tells the AAID gateway to check with the other AAID gateways, through the back end or the overlay, that this node does not have pending sessions from another location.</a:t>
            </a:r>
          </a:p>
          <a:p>
            <a:pPr lvl="1"/>
            <a:r>
              <a:rPr lang="en-US" i="1" dirty="0" smtClean="0"/>
              <a:t>IP </a:t>
            </a:r>
            <a:r>
              <a:rPr lang="en-US" i="1" dirty="0"/>
              <a:t>source format </a:t>
            </a:r>
            <a:r>
              <a:rPr lang="en-US" dirty="0"/>
              <a:t>(</a:t>
            </a:r>
            <a:r>
              <a:rPr lang="en-US" i="1" dirty="0"/>
              <a:t>IP S</a:t>
            </a:r>
            <a:r>
              <a:rPr lang="en-US" dirty="0"/>
              <a:t>)</a:t>
            </a:r>
            <a:r>
              <a:rPr lang="en-US" i="1" dirty="0"/>
              <a:t>: </a:t>
            </a:r>
            <a:r>
              <a:rPr lang="en-US" dirty="0"/>
              <a:t>These bits indicate </a:t>
            </a:r>
            <a:r>
              <a:rPr lang="en-US" dirty="0" smtClean="0"/>
              <a:t>the </a:t>
            </a:r>
            <a:r>
              <a:rPr lang="en-US" dirty="0"/>
              <a:t>IP source address </a:t>
            </a:r>
            <a:r>
              <a:rPr lang="en-US" dirty="0" smtClean="0"/>
              <a:t>format</a:t>
            </a:r>
          </a:p>
          <a:p>
            <a:pPr lvl="1"/>
            <a:r>
              <a:rPr lang="en-US" i="1" dirty="0" smtClean="0"/>
              <a:t>IP </a:t>
            </a:r>
            <a:r>
              <a:rPr lang="en-US" i="1" dirty="0"/>
              <a:t>destination set </a:t>
            </a:r>
            <a:r>
              <a:rPr lang="en-US" dirty="0"/>
              <a:t>(</a:t>
            </a:r>
            <a:r>
              <a:rPr lang="en-US" i="1" dirty="0"/>
              <a:t>IP D</a:t>
            </a:r>
            <a:r>
              <a:rPr lang="en-US" dirty="0"/>
              <a:t>)</a:t>
            </a:r>
            <a:r>
              <a:rPr lang="en-US" i="1" dirty="0"/>
              <a:t>: </a:t>
            </a:r>
            <a:r>
              <a:rPr lang="en-US" dirty="0"/>
              <a:t>This bit shows its </a:t>
            </a:r>
            <a:r>
              <a:rPr lang="en-US" dirty="0" smtClean="0"/>
              <a:t>configuration. </a:t>
            </a:r>
            <a:r>
              <a:rPr lang="en-US" dirty="0"/>
              <a:t>This function is </a:t>
            </a:r>
            <a:r>
              <a:rPr lang="en-US" dirty="0" smtClean="0"/>
              <a:t>usually enabled </a:t>
            </a:r>
            <a:r>
              <a:rPr lang="en-US" dirty="0"/>
              <a:t>in conjunction with the S bit.</a:t>
            </a:r>
          </a:p>
          <a:p>
            <a:pPr lvl="1"/>
            <a:r>
              <a:rPr lang="en-US" i="1" dirty="0" smtClean="0"/>
              <a:t>Port </a:t>
            </a:r>
            <a:r>
              <a:rPr lang="en-US" i="1" dirty="0"/>
              <a:t>source format </a:t>
            </a:r>
            <a:r>
              <a:rPr lang="en-US" dirty="0"/>
              <a:t>(</a:t>
            </a:r>
            <a:r>
              <a:rPr lang="en-US" i="1" dirty="0"/>
              <a:t>Port S</a:t>
            </a:r>
            <a:r>
              <a:rPr lang="en-US" dirty="0"/>
              <a:t>)</a:t>
            </a:r>
            <a:r>
              <a:rPr lang="en-US" i="1" dirty="0"/>
              <a:t>: </a:t>
            </a:r>
            <a:r>
              <a:rPr lang="en-US" dirty="0"/>
              <a:t>This is based on the same format as the one for 6LoWPAN </a:t>
            </a:r>
            <a:r>
              <a:rPr lang="en-US" dirty="0" smtClean="0"/>
              <a:t>in RFC4944</a:t>
            </a:r>
            <a:r>
              <a:rPr lang="en-US" dirty="0"/>
              <a:t>, where specific sub-ranges of ports are defined in order to reduce the number of </a:t>
            </a:r>
            <a:r>
              <a:rPr lang="en-US" dirty="0" smtClean="0"/>
              <a:t>bytes that </a:t>
            </a:r>
            <a:r>
              <a:rPr lang="en-US" dirty="0"/>
              <a:t>are required to specify the source port. </a:t>
            </a:r>
            <a:endParaRPr lang="en-US" dirty="0" smtClean="0"/>
          </a:p>
          <a:p>
            <a:pPr lvl="1"/>
            <a:r>
              <a:rPr lang="en-US" i="1" dirty="0"/>
              <a:t>Port destination set </a:t>
            </a:r>
            <a:r>
              <a:rPr lang="en-US" dirty="0"/>
              <a:t>(</a:t>
            </a:r>
            <a:r>
              <a:rPr lang="en-US" i="1" dirty="0"/>
              <a:t>Port D</a:t>
            </a:r>
            <a:r>
              <a:rPr lang="en-US" dirty="0"/>
              <a:t>)</a:t>
            </a:r>
            <a:r>
              <a:rPr lang="en-US" i="1" dirty="0"/>
              <a:t>: </a:t>
            </a:r>
            <a:r>
              <a:rPr lang="en-US" dirty="0"/>
              <a:t>This bit shows its </a:t>
            </a:r>
            <a:r>
              <a:rPr lang="en-US" dirty="0" smtClean="0"/>
              <a:t>configuration. </a:t>
            </a:r>
            <a:r>
              <a:rPr lang="en-US" dirty="0"/>
              <a:t>This function </a:t>
            </a:r>
            <a:r>
              <a:rPr lang="en-US" dirty="0" smtClean="0"/>
              <a:t>is usually </a:t>
            </a:r>
            <a:r>
              <a:rPr lang="en-US" dirty="0"/>
              <a:t>enabled in conjunction with S </a:t>
            </a:r>
            <a:r>
              <a:rPr lang="en-US" dirty="0" smtClean="0"/>
              <a:t>bit</a:t>
            </a:r>
          </a:p>
          <a:p>
            <a:r>
              <a:rPr lang="en-US" i="1" dirty="0"/>
              <a:t>AAID identifier</a:t>
            </a:r>
            <a:r>
              <a:rPr lang="en-US" dirty="0"/>
              <a:t>: This defines the 32 bits of the AAID identifier</a:t>
            </a:r>
          </a:p>
          <a:p>
            <a:endParaRPr lang="en-US" dirty="0"/>
          </a:p>
        </p:txBody>
      </p:sp>
    </p:spTree>
    <p:extLst>
      <p:ext uri="{BB962C8B-B14F-4D97-AF65-F5344CB8AC3E}">
        <p14:creationId xmlns:p14="http://schemas.microsoft.com/office/powerpoint/2010/main" val="18565898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Interoperability Scenario</a:t>
            </a:r>
            <a:endParaRPr lang="en-US" dirty="0"/>
          </a:p>
        </p:txBody>
      </p:sp>
      <p:sp>
        <p:nvSpPr>
          <p:cNvPr id="4" name="Content Placeholder 3"/>
          <p:cNvSpPr>
            <a:spLocks noGrp="1"/>
          </p:cNvSpPr>
          <p:nvPr>
            <p:ph sz="half" idx="1"/>
          </p:nvPr>
        </p:nvSpPr>
        <p:spPr>
          <a:xfrm>
            <a:off x="457200" y="1600200"/>
            <a:ext cx="4114800" cy="4525963"/>
          </a:xfrm>
        </p:spPr>
        <p:txBody>
          <a:bodyPr>
            <a:normAutofit/>
          </a:bodyPr>
          <a:lstStyle/>
          <a:p>
            <a:r>
              <a:rPr lang="en-US" sz="2000" dirty="0"/>
              <a:t>Figure 5 shows an interoperability </a:t>
            </a:r>
            <a:r>
              <a:rPr lang="en-US" sz="2000" dirty="0" err="1"/>
              <a:t>scenario,where</a:t>
            </a:r>
            <a:r>
              <a:rPr lang="en-US" sz="2000" dirty="0"/>
              <a:t> there are  </a:t>
            </a:r>
            <a:r>
              <a:rPr lang="en-US" sz="2000" dirty="0" smtClean="0"/>
              <a:t>sensors </a:t>
            </a:r>
            <a:r>
              <a:rPr lang="en-US" sz="2000" dirty="0"/>
              <a:t>supporting </a:t>
            </a:r>
            <a:r>
              <a:rPr lang="en-US" sz="2000" dirty="0" smtClean="0"/>
              <a:t>6LoWPAN and </a:t>
            </a:r>
            <a:r>
              <a:rPr lang="en-US" sz="2000" dirty="0" err="1" smtClean="0"/>
              <a:t>RestFul</a:t>
            </a:r>
            <a:r>
              <a:rPr lang="en-US" sz="2000" dirty="0"/>
              <a:t> </a:t>
            </a:r>
            <a:r>
              <a:rPr lang="en-US" sz="2000" dirty="0" smtClean="0"/>
              <a:t>through </a:t>
            </a:r>
            <a:r>
              <a:rPr lang="en-US" sz="2000" dirty="0" err="1"/>
              <a:t>Contiki</a:t>
            </a:r>
            <a:r>
              <a:rPr lang="en-US" sz="2000" dirty="0"/>
              <a:t> OS, such as </a:t>
            </a:r>
            <a:r>
              <a:rPr lang="en-US" sz="2000" dirty="0" err="1"/>
              <a:t>Telos</a:t>
            </a:r>
            <a:r>
              <a:rPr lang="en-US" sz="2000" dirty="0"/>
              <a:t> B motes, as well as </a:t>
            </a:r>
            <a:r>
              <a:rPr lang="en-US" sz="2000" dirty="0" smtClean="0"/>
              <a:t>sensors with </a:t>
            </a:r>
            <a:r>
              <a:rPr lang="en-US" sz="2000" dirty="0"/>
              <a:t>native IPv6 support, such as </a:t>
            </a:r>
            <a:r>
              <a:rPr lang="en-US" sz="2000" dirty="0" err="1" smtClean="0"/>
              <a:t>SunSpots</a:t>
            </a:r>
            <a:endParaRPr lang="en-US" sz="2000" dirty="0" smtClean="0"/>
          </a:p>
          <a:p>
            <a:r>
              <a:rPr lang="en-US" sz="2000" dirty="0"/>
              <a:t>It is connected with applications from the user or public management as well, and accessed through </a:t>
            </a:r>
            <a:r>
              <a:rPr lang="en-US" sz="2000" dirty="0" smtClean="0"/>
              <a:t>the Future </a:t>
            </a:r>
            <a:r>
              <a:rPr lang="en-US" sz="2000" dirty="0"/>
              <a:t>Internet network in a transparent and homogeneous way</a:t>
            </a:r>
          </a:p>
        </p:txBody>
      </p:sp>
      <p:pic>
        <p:nvPicPr>
          <p:cNvPr id="6" name="Content Placeholder 5"/>
          <p:cNvPicPr>
            <a:picLocks noGrp="1" noChangeAspect="1"/>
          </p:cNvPicPr>
          <p:nvPr>
            <p:ph sz="half" idx="2"/>
          </p:nvPr>
        </p:nvPicPr>
        <p:blipFill>
          <a:blip r:embed="rId2"/>
          <a:stretch>
            <a:fillRect/>
          </a:stretch>
        </p:blipFill>
        <p:spPr>
          <a:xfrm>
            <a:off x="4644008" y="2305050"/>
            <a:ext cx="4104456" cy="3459417"/>
          </a:xfrm>
          <a:prstGeom prst="rect">
            <a:avLst/>
          </a:prstGeom>
        </p:spPr>
      </p:pic>
    </p:spTree>
    <p:extLst>
      <p:ext uri="{BB962C8B-B14F-4D97-AF65-F5344CB8AC3E}">
        <p14:creationId xmlns:p14="http://schemas.microsoft.com/office/powerpoint/2010/main" val="5690279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778098"/>
          </a:xfrm>
        </p:spPr>
        <p:txBody>
          <a:bodyPr>
            <a:normAutofit/>
          </a:bodyPr>
          <a:lstStyle/>
          <a:p>
            <a:r>
              <a:rPr lang="en-US" sz="3600" dirty="0" err="1" smtClean="0"/>
              <a:t>WebServices</a:t>
            </a:r>
            <a:r>
              <a:rPr lang="en-US" sz="3600" dirty="0" smtClean="0"/>
              <a:t> support with </a:t>
            </a:r>
            <a:r>
              <a:rPr lang="en-US" sz="3600" dirty="0" err="1" smtClean="0"/>
              <a:t>Glowbal</a:t>
            </a:r>
            <a:r>
              <a:rPr lang="en-US" sz="3600" dirty="0" smtClean="0"/>
              <a:t> IP</a:t>
            </a:r>
            <a:endParaRPr lang="en-US" sz="3600" dirty="0"/>
          </a:p>
        </p:txBody>
      </p:sp>
      <p:sp>
        <p:nvSpPr>
          <p:cNvPr id="5" name="Content Placeholder 4"/>
          <p:cNvSpPr>
            <a:spLocks noGrp="1"/>
          </p:cNvSpPr>
          <p:nvPr>
            <p:ph idx="1"/>
          </p:nvPr>
        </p:nvSpPr>
        <p:spPr>
          <a:xfrm>
            <a:off x="457200" y="1196752"/>
            <a:ext cx="8229600" cy="4929411"/>
          </a:xfrm>
        </p:spPr>
        <p:txBody>
          <a:bodyPr>
            <a:normAutofit/>
          </a:bodyPr>
          <a:lstStyle/>
          <a:p>
            <a:r>
              <a:rPr lang="en-US" sz="2400" dirty="0"/>
              <a:t>Homogenous access to information and </a:t>
            </a:r>
            <a:r>
              <a:rPr lang="en-US" sz="2400" dirty="0" smtClean="0"/>
              <a:t>management </a:t>
            </a:r>
            <a:r>
              <a:rPr lang="en-US" sz="2400" dirty="0" err="1" smtClean="0"/>
              <a:t>WebServices</a:t>
            </a:r>
            <a:r>
              <a:rPr lang="en-US" sz="2400" dirty="0" smtClean="0"/>
              <a:t> </a:t>
            </a:r>
            <a:r>
              <a:rPr lang="en-US" sz="2400" dirty="0"/>
              <a:t>such as </a:t>
            </a:r>
            <a:r>
              <a:rPr lang="en-US" sz="2400" dirty="0" smtClean="0"/>
              <a:t>is </a:t>
            </a:r>
            <a:r>
              <a:rPr lang="en-US" sz="2400" dirty="0"/>
              <a:t>highly interesting and desirable in order to define solutions that are based </a:t>
            </a:r>
            <a:r>
              <a:rPr lang="en-US" sz="2400" dirty="0" smtClean="0"/>
              <a:t>on the </a:t>
            </a:r>
            <a:r>
              <a:rPr lang="en-US" sz="2400" dirty="0"/>
              <a:t>so-called Web of </a:t>
            </a:r>
            <a:r>
              <a:rPr lang="en-US" sz="2400" dirty="0" smtClean="0"/>
              <a:t>Things</a:t>
            </a:r>
          </a:p>
          <a:p>
            <a:r>
              <a:rPr lang="en-US" sz="2400" dirty="0" err="1"/>
              <a:t>WebServices</a:t>
            </a:r>
            <a:r>
              <a:rPr lang="en-US" sz="2400" dirty="0"/>
              <a:t> protocols, such as </a:t>
            </a:r>
            <a:r>
              <a:rPr lang="en-US" sz="2400" dirty="0" err="1"/>
              <a:t>RESTful</a:t>
            </a:r>
            <a:r>
              <a:rPr lang="en-US" sz="2400" dirty="0"/>
              <a:t> and other application packets, are encapsulated after </a:t>
            </a:r>
            <a:r>
              <a:rPr lang="en-US" sz="2400" dirty="0" smtClean="0"/>
              <a:t>AAID, which </a:t>
            </a:r>
            <a:r>
              <a:rPr lang="en-US" sz="2400" dirty="0"/>
              <a:t>only identifies the session to which the packet </a:t>
            </a:r>
            <a:r>
              <a:rPr lang="en-US" sz="2400" dirty="0" smtClean="0"/>
              <a:t>belongs</a:t>
            </a:r>
          </a:p>
          <a:p>
            <a:r>
              <a:rPr lang="en-US" sz="2400" dirty="0" smtClean="0"/>
              <a:t>It also opens an opportunity for the Web of Things and remote Web Services with end-node</a:t>
            </a:r>
            <a:endParaRPr lang="en-US" sz="2400" dirty="0"/>
          </a:p>
        </p:txBody>
      </p:sp>
      <p:pic>
        <p:nvPicPr>
          <p:cNvPr id="6" name="Picture 5"/>
          <p:cNvPicPr>
            <a:picLocks noChangeAspect="1"/>
          </p:cNvPicPr>
          <p:nvPr/>
        </p:nvPicPr>
        <p:blipFill>
          <a:blip r:embed="rId2"/>
          <a:stretch>
            <a:fillRect/>
          </a:stretch>
        </p:blipFill>
        <p:spPr>
          <a:xfrm>
            <a:off x="1547664" y="4862860"/>
            <a:ext cx="5500688" cy="1407319"/>
          </a:xfrm>
          <a:prstGeom prst="rect">
            <a:avLst/>
          </a:prstGeom>
        </p:spPr>
      </p:pic>
    </p:spTree>
    <p:extLst>
      <p:ext uri="{BB962C8B-B14F-4D97-AF65-F5344CB8AC3E}">
        <p14:creationId xmlns:p14="http://schemas.microsoft.com/office/powerpoint/2010/main" val="32818129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Discovery support with </a:t>
            </a:r>
            <a:r>
              <a:rPr lang="en-US" dirty="0" err="1" smtClean="0"/>
              <a:t>Glowbal</a:t>
            </a:r>
            <a:r>
              <a:rPr lang="en-US" dirty="0" smtClean="0"/>
              <a:t> IP</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a:t>Glowbal</a:t>
            </a:r>
            <a:r>
              <a:rPr lang="en-US" dirty="0"/>
              <a:t> </a:t>
            </a:r>
            <a:r>
              <a:rPr lang="en-US" dirty="0" smtClean="0"/>
              <a:t>IP presents </a:t>
            </a:r>
            <a:r>
              <a:rPr lang="en-US" dirty="0"/>
              <a:t>the advantage of continuing to use the already extended discovery systems for </a:t>
            </a:r>
            <a:r>
              <a:rPr lang="en-US" dirty="0" smtClean="0"/>
              <a:t>the </a:t>
            </a:r>
            <a:r>
              <a:rPr lang="en-US" dirty="0"/>
              <a:t>Internet </a:t>
            </a:r>
            <a:r>
              <a:rPr lang="en-US" dirty="0" smtClean="0"/>
              <a:t>of Things</a:t>
            </a:r>
          </a:p>
          <a:p>
            <a:r>
              <a:rPr lang="en-US" dirty="0"/>
              <a:t>The chosen solution for discovery is </a:t>
            </a:r>
            <a:r>
              <a:rPr lang="en-US" dirty="0" smtClean="0"/>
              <a:t>DNS-SD (service discovery) </a:t>
            </a:r>
            <a:r>
              <a:rPr lang="en-US" dirty="0"/>
              <a:t>and </a:t>
            </a:r>
            <a:r>
              <a:rPr lang="en-US" dirty="0" err="1"/>
              <a:t>mDNS</a:t>
            </a:r>
            <a:r>
              <a:rPr lang="en-US" dirty="0"/>
              <a:t>, which is an evolution of </a:t>
            </a:r>
            <a:r>
              <a:rPr lang="en-US" dirty="0" smtClean="0"/>
              <a:t>DNS</a:t>
            </a:r>
          </a:p>
          <a:p>
            <a:r>
              <a:rPr lang="en-US" dirty="0"/>
              <a:t>It is </a:t>
            </a:r>
            <a:r>
              <a:rPr lang="en-US" dirty="0" smtClean="0"/>
              <a:t>mainly focused </a:t>
            </a:r>
            <a:r>
              <a:rPr lang="en-US" dirty="0"/>
              <a:t>on the naming aspects for resources, although it also offers the description of the resource </a:t>
            </a:r>
            <a:r>
              <a:rPr lang="en-US" dirty="0" smtClean="0"/>
              <a:t>and services </a:t>
            </a:r>
            <a:r>
              <a:rPr lang="en-US" dirty="0"/>
              <a:t>through the use of its </a:t>
            </a:r>
            <a:r>
              <a:rPr lang="en-US" dirty="0" smtClean="0"/>
              <a:t>records</a:t>
            </a:r>
          </a:p>
          <a:p>
            <a:r>
              <a:rPr lang="en-US" dirty="0"/>
              <a:t>DNS-SD defines DNS pointer (PTR) records to indicate the type of service using the </a:t>
            </a:r>
            <a:r>
              <a:rPr lang="en-US" dirty="0" smtClean="0"/>
              <a:t>form_type._</a:t>
            </a:r>
            <a:r>
              <a:rPr lang="en-US" dirty="0" err="1" smtClean="0"/>
              <a:t>protocol.domain</a:t>
            </a:r>
            <a:r>
              <a:rPr lang="en-US" dirty="0" smtClean="0"/>
              <a:t> </a:t>
            </a:r>
            <a:r>
              <a:rPr lang="en-US" dirty="0"/>
              <a:t>for a specific IP </a:t>
            </a:r>
            <a:r>
              <a:rPr lang="en-US" dirty="0" smtClean="0"/>
              <a:t>locator</a:t>
            </a:r>
          </a:p>
        </p:txBody>
      </p:sp>
    </p:spTree>
    <p:extLst>
      <p:ext uri="{BB962C8B-B14F-4D97-AF65-F5344CB8AC3E}">
        <p14:creationId xmlns:p14="http://schemas.microsoft.com/office/powerpoint/2010/main" val="39649681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Discovery support with </a:t>
            </a:r>
            <a:r>
              <a:rPr lang="en-US" dirty="0" err="1" smtClean="0"/>
              <a:t>Glowbal</a:t>
            </a:r>
            <a:r>
              <a:rPr lang="en-US" dirty="0" smtClean="0"/>
              <a:t> IP</a:t>
            </a:r>
            <a:endParaRPr lang="en-US" dirty="0"/>
          </a:p>
        </p:txBody>
      </p:sp>
      <p:sp>
        <p:nvSpPr>
          <p:cNvPr id="3" name="Content Placeholder 2"/>
          <p:cNvSpPr>
            <a:spLocks noGrp="1"/>
          </p:cNvSpPr>
          <p:nvPr>
            <p:ph idx="1"/>
          </p:nvPr>
        </p:nvSpPr>
        <p:spPr/>
        <p:txBody>
          <a:bodyPr>
            <a:normAutofit/>
          </a:bodyPr>
          <a:lstStyle/>
          <a:p>
            <a:r>
              <a:rPr lang="en-US" sz="2400" dirty="0"/>
              <a:t>These </a:t>
            </a:r>
            <a:r>
              <a:rPr lang="en-US" sz="2400" dirty="0" smtClean="0"/>
              <a:t>DNS-SD pointers </a:t>
            </a:r>
            <a:r>
              <a:rPr lang="en-US" sz="2400" dirty="0"/>
              <a:t>are originally defined by the reverse </a:t>
            </a:r>
            <a:r>
              <a:rPr lang="en-US" sz="2400" dirty="0" smtClean="0"/>
              <a:t>DNS protocol, which through these, </a:t>
            </a:r>
            <a:r>
              <a:rPr lang="en-US" sz="2400" dirty="0"/>
              <a:t>the user is able to find all resources in a specific </a:t>
            </a:r>
            <a:r>
              <a:rPr lang="en-US" sz="2400" dirty="0" smtClean="0"/>
              <a:t>domain, e.g</a:t>
            </a:r>
            <a:r>
              <a:rPr lang="en-US" sz="2400" dirty="0"/>
              <a:t>.: “example.com,” by issuing a query for http. </a:t>
            </a:r>
            <a:r>
              <a:rPr lang="en-US" sz="2400" dirty="0" smtClean="0"/>
              <a:t>tcp.example.com</a:t>
            </a:r>
          </a:p>
          <a:p>
            <a:r>
              <a:rPr lang="en-US" sz="2400" dirty="0"/>
              <a:t>DNS-SD is extended with </a:t>
            </a:r>
            <a:r>
              <a:rPr lang="en-US" sz="2400" dirty="0" err="1"/>
              <a:t>mDNS</a:t>
            </a:r>
            <a:r>
              <a:rPr lang="en-US" sz="2400" dirty="0"/>
              <a:t> in order to carry out </a:t>
            </a:r>
            <a:r>
              <a:rPr lang="en-US" sz="2400" dirty="0" smtClean="0"/>
              <a:t>the queries</a:t>
            </a:r>
            <a:r>
              <a:rPr lang="en-US" sz="2400" dirty="0"/>
              <a:t>, and use the “.local.” domain to operate over link-local multicast</a:t>
            </a:r>
          </a:p>
        </p:txBody>
      </p:sp>
    </p:spTree>
    <p:extLst>
      <p:ext uri="{BB962C8B-B14F-4D97-AF65-F5344CB8AC3E}">
        <p14:creationId xmlns:p14="http://schemas.microsoft.com/office/powerpoint/2010/main" val="40932423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Efficient and scalable </a:t>
            </a:r>
            <a:r>
              <a:rPr lang="en-US" dirty="0" err="1" smtClean="0"/>
              <a:t>IoT</a:t>
            </a:r>
            <a:r>
              <a:rPr lang="en-US" dirty="0" smtClean="0"/>
              <a:t> </a:t>
            </a:r>
            <a:br>
              <a:rPr lang="en-US" dirty="0" smtClean="0"/>
            </a:br>
            <a:r>
              <a:rPr lang="en-US" dirty="0" smtClean="0"/>
              <a:t>service discovery on Cloud</a:t>
            </a:r>
            <a:endParaRPr lang="en-US" dirty="0"/>
          </a:p>
        </p:txBody>
      </p:sp>
      <p:sp>
        <p:nvSpPr>
          <p:cNvPr id="3" name="Subtitle 2"/>
          <p:cNvSpPr>
            <a:spLocks noGrp="1"/>
          </p:cNvSpPr>
          <p:nvPr>
            <p:ph type="subTitle" idx="1"/>
          </p:nvPr>
        </p:nvSpPr>
        <p:spPr/>
        <p:txBody>
          <a:bodyPr/>
          <a:lstStyle/>
          <a:p>
            <a:r>
              <a:rPr lang="en-US" dirty="0" err="1" smtClean="0"/>
              <a:t>Fei</a:t>
            </a:r>
            <a:r>
              <a:rPr lang="en-US" dirty="0" smtClean="0"/>
              <a:t> Li, </a:t>
            </a:r>
            <a:r>
              <a:rPr lang="en-US" dirty="0" err="1" smtClean="0"/>
              <a:t>Michae</a:t>
            </a:r>
            <a:r>
              <a:rPr lang="en-US" dirty="0" smtClean="0"/>
              <a:t> </a:t>
            </a:r>
            <a:r>
              <a:rPr lang="en-US" dirty="0" err="1" smtClean="0"/>
              <a:t>Vogler</a:t>
            </a:r>
            <a:r>
              <a:rPr lang="en-US" dirty="0" smtClean="0"/>
              <a:t>,..</a:t>
            </a:r>
          </a:p>
          <a:p>
            <a:r>
              <a:rPr lang="en-US" dirty="0" smtClean="0"/>
              <a:t>Vienna University of Technology</a:t>
            </a:r>
          </a:p>
          <a:p>
            <a:r>
              <a:rPr lang="en-US" dirty="0" smtClean="0"/>
              <a:t>2013</a:t>
            </a:r>
            <a:endParaRPr lang="en-US" dirty="0"/>
          </a:p>
        </p:txBody>
      </p:sp>
    </p:spTree>
    <p:extLst>
      <p:ext uri="{BB962C8B-B14F-4D97-AF65-F5344CB8AC3E}">
        <p14:creationId xmlns:p14="http://schemas.microsoft.com/office/powerpoint/2010/main" val="5796720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a:xfrm>
            <a:off x="457200" y="1600200"/>
            <a:ext cx="4114800" cy="4525963"/>
          </a:xfrm>
        </p:spPr>
        <p:txBody>
          <a:bodyPr>
            <a:normAutofit/>
          </a:bodyPr>
          <a:lstStyle/>
          <a:p>
            <a:pPr algn="just"/>
            <a:r>
              <a:rPr lang="en-US" sz="1600" dirty="0"/>
              <a:t>Current Internet of Things solutions </a:t>
            </a:r>
            <a:r>
              <a:rPr lang="en-US" sz="1600" dirty="0" smtClean="0"/>
              <a:t> are </a:t>
            </a:r>
            <a:r>
              <a:rPr lang="en-US" sz="1600" dirty="0"/>
              <a:t>typically provided in single </a:t>
            </a:r>
            <a:r>
              <a:rPr lang="en-US" sz="1600" dirty="0" smtClean="0"/>
              <a:t>domains, problem specific which is not efficient and have very limited scalability</a:t>
            </a:r>
          </a:p>
          <a:p>
            <a:pPr algn="just"/>
            <a:r>
              <a:rPr lang="en-US" sz="1600" dirty="0"/>
              <a:t>The efficiency and scalability of such </a:t>
            </a:r>
            <a:r>
              <a:rPr lang="en-US" sz="1600" dirty="0" smtClean="0"/>
              <a:t> service </a:t>
            </a:r>
            <a:r>
              <a:rPr lang="en-US" sz="1600" dirty="0"/>
              <a:t>delivery model are intrinsically limited, posing significant challenges </a:t>
            </a:r>
            <a:r>
              <a:rPr lang="en-US" sz="1600" dirty="0" smtClean="0"/>
              <a:t> to </a:t>
            </a:r>
            <a:r>
              <a:rPr lang="en-US" sz="1600" dirty="0" err="1"/>
              <a:t>IoT</a:t>
            </a:r>
            <a:r>
              <a:rPr lang="en-US" sz="1600" dirty="0"/>
              <a:t> solution </a:t>
            </a:r>
            <a:r>
              <a:rPr lang="en-US" sz="1600" dirty="0" smtClean="0"/>
              <a:t>providers</a:t>
            </a:r>
          </a:p>
          <a:p>
            <a:pPr algn="just"/>
            <a:r>
              <a:rPr lang="en-US" sz="1600" dirty="0" smtClean="0"/>
              <a:t>This </a:t>
            </a:r>
            <a:r>
              <a:rPr lang="en-US" sz="1600" dirty="0"/>
              <a:t>work aims at leveraging cloud service delivery models to enable efficient and scalable </a:t>
            </a:r>
            <a:r>
              <a:rPr lang="en-US" sz="1600" dirty="0" err="1"/>
              <a:t>IoT</a:t>
            </a:r>
            <a:r>
              <a:rPr lang="en-US" sz="1600" dirty="0"/>
              <a:t> service </a:t>
            </a:r>
            <a:r>
              <a:rPr lang="en-US" sz="1600" dirty="0" smtClean="0"/>
              <a:t>delivery</a:t>
            </a:r>
          </a:p>
          <a:p>
            <a:pPr algn="just"/>
            <a:r>
              <a:rPr lang="en-US" sz="1600" dirty="0"/>
              <a:t>The core idea is to realize a </a:t>
            </a:r>
            <a:r>
              <a:rPr lang="en-US" sz="1600" dirty="0" smtClean="0"/>
              <a:t>domain-  independent </a:t>
            </a:r>
            <a:r>
              <a:rPr lang="en-US" sz="1600" dirty="0" err="1" smtClean="0"/>
              <a:t>PaaS</a:t>
            </a:r>
            <a:r>
              <a:rPr lang="en-US" sz="1600" dirty="0" smtClean="0"/>
              <a:t> (Platform as a Service) </a:t>
            </a:r>
            <a:r>
              <a:rPr lang="en-US" sz="1600" dirty="0"/>
              <a:t>framework that provides essential platform services on cloud for </a:t>
            </a:r>
            <a:r>
              <a:rPr lang="en-US" sz="1600" dirty="0" err="1"/>
              <a:t>IoT</a:t>
            </a:r>
            <a:r>
              <a:rPr lang="en-US" sz="1600" dirty="0"/>
              <a:t> solution providers to efficiently deliver </a:t>
            </a:r>
            <a:r>
              <a:rPr lang="en-US" sz="1600" dirty="0" smtClean="0"/>
              <a:t>  and </a:t>
            </a:r>
            <a:r>
              <a:rPr lang="en-US" sz="1600" dirty="0"/>
              <a:t>continuously extend their services</a:t>
            </a:r>
          </a:p>
        </p:txBody>
      </p:sp>
      <p:pic>
        <p:nvPicPr>
          <p:cNvPr id="5" name="Content Placeholder 4"/>
          <p:cNvPicPr>
            <a:picLocks noGrp="1" noChangeAspect="1"/>
          </p:cNvPicPr>
          <p:nvPr>
            <p:ph sz="half" idx="2"/>
          </p:nvPr>
        </p:nvPicPr>
        <p:blipFill>
          <a:blip r:embed="rId2"/>
          <a:stretch>
            <a:fillRect/>
          </a:stretch>
        </p:blipFill>
        <p:spPr>
          <a:xfrm>
            <a:off x="4572000" y="2204864"/>
            <a:ext cx="4126168" cy="2831288"/>
          </a:xfrm>
          <a:prstGeom prst="rect">
            <a:avLst/>
          </a:prstGeom>
        </p:spPr>
      </p:pic>
    </p:spTree>
    <p:extLst>
      <p:ext uri="{BB962C8B-B14F-4D97-AF65-F5344CB8AC3E}">
        <p14:creationId xmlns:p14="http://schemas.microsoft.com/office/powerpoint/2010/main" val="9276083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sz="3600" dirty="0" err="1" smtClean="0"/>
              <a:t>IoT</a:t>
            </a:r>
            <a:r>
              <a:rPr lang="en-US" sz="3600" dirty="0" smtClean="0"/>
              <a:t> </a:t>
            </a:r>
            <a:r>
              <a:rPr lang="en-US" sz="3600" dirty="0" err="1" smtClean="0"/>
              <a:t>PaaS</a:t>
            </a:r>
            <a:r>
              <a:rPr lang="en-US" sz="3600" dirty="0" smtClean="0"/>
              <a:t> </a:t>
            </a:r>
            <a:endParaRPr lang="en-US" sz="3600" dirty="0"/>
          </a:p>
        </p:txBody>
      </p:sp>
      <p:sp>
        <p:nvSpPr>
          <p:cNvPr id="4" name="Content Placeholder 3"/>
          <p:cNvSpPr>
            <a:spLocks noGrp="1"/>
          </p:cNvSpPr>
          <p:nvPr>
            <p:ph sz="half" idx="1"/>
          </p:nvPr>
        </p:nvSpPr>
        <p:spPr>
          <a:xfrm>
            <a:off x="457200" y="1600200"/>
            <a:ext cx="4042792" cy="4525963"/>
          </a:xfrm>
        </p:spPr>
        <p:txBody>
          <a:bodyPr>
            <a:normAutofit fontScale="70000" lnSpcReduction="20000"/>
          </a:bodyPr>
          <a:lstStyle/>
          <a:p>
            <a:pPr latinLnBrk="0"/>
            <a:r>
              <a:rPr lang="en-US" dirty="0"/>
              <a:t>The </a:t>
            </a:r>
            <a:r>
              <a:rPr lang="en-US" dirty="0" err="1"/>
              <a:t>IoT</a:t>
            </a:r>
            <a:r>
              <a:rPr lang="en-US" dirty="0"/>
              <a:t> infrastructure consists of networked tags, </a:t>
            </a:r>
            <a:r>
              <a:rPr lang="en-US" dirty="0" smtClean="0"/>
              <a:t>sensors, actuators</a:t>
            </a:r>
            <a:r>
              <a:rPr lang="en-US" dirty="0"/>
              <a:t>, smart devices </a:t>
            </a:r>
            <a:r>
              <a:rPr lang="en-US" dirty="0" smtClean="0"/>
              <a:t>and </a:t>
            </a:r>
            <a:r>
              <a:rPr lang="en-US" dirty="0"/>
              <a:t>so </a:t>
            </a:r>
            <a:r>
              <a:rPr lang="en-US" dirty="0" smtClean="0"/>
              <a:t>on</a:t>
            </a:r>
          </a:p>
          <a:p>
            <a:r>
              <a:rPr lang="en-US" dirty="0" smtClean="0"/>
              <a:t>Gateways are commonly </a:t>
            </a:r>
            <a:r>
              <a:rPr lang="en-US" dirty="0"/>
              <a:t>applied in many </a:t>
            </a:r>
            <a:r>
              <a:rPr lang="en-US" dirty="0" err="1"/>
              <a:t>IoT</a:t>
            </a:r>
            <a:r>
              <a:rPr lang="en-US" dirty="0"/>
              <a:t> solutions to </a:t>
            </a:r>
            <a:r>
              <a:rPr lang="en-US" dirty="0" smtClean="0"/>
              <a:t>  connect heterogeneous, resource-constraint devices</a:t>
            </a:r>
          </a:p>
          <a:p>
            <a:pPr algn="just"/>
            <a:r>
              <a:rPr lang="en-US" dirty="0"/>
              <a:t>The mechanisms for </a:t>
            </a:r>
            <a:r>
              <a:rPr lang="en-US" dirty="0" smtClean="0"/>
              <a:t>providing service </a:t>
            </a:r>
            <a:r>
              <a:rPr lang="en-US" dirty="0"/>
              <a:t>interfaces for devices are generally referred to as </a:t>
            </a:r>
            <a:r>
              <a:rPr lang="en-US" dirty="0" smtClean="0"/>
              <a:t>  device virtualization, </a:t>
            </a:r>
            <a:r>
              <a:rPr lang="en-US" dirty="0"/>
              <a:t>since </a:t>
            </a:r>
            <a:r>
              <a:rPr lang="en-US" dirty="0" smtClean="0"/>
              <a:t>    they </a:t>
            </a:r>
            <a:r>
              <a:rPr lang="en-US" dirty="0"/>
              <a:t>effectively translate </a:t>
            </a:r>
            <a:r>
              <a:rPr lang="en-US" dirty="0" smtClean="0"/>
              <a:t>      device and </a:t>
            </a:r>
            <a:r>
              <a:rPr lang="en-US" dirty="0"/>
              <a:t>network interfaces to software interfaces</a:t>
            </a:r>
          </a:p>
        </p:txBody>
      </p:sp>
      <p:pic>
        <p:nvPicPr>
          <p:cNvPr id="6" name="Content Placeholder 5"/>
          <p:cNvPicPr>
            <a:picLocks noGrp="1" noChangeAspect="1"/>
          </p:cNvPicPr>
          <p:nvPr>
            <p:ph sz="half" idx="2"/>
          </p:nvPr>
        </p:nvPicPr>
        <p:blipFill>
          <a:blip r:embed="rId2"/>
          <a:stretch>
            <a:fillRect/>
          </a:stretch>
        </p:blipFill>
        <p:spPr>
          <a:xfrm>
            <a:off x="4644008" y="1124745"/>
            <a:ext cx="3946118" cy="5256584"/>
          </a:xfrm>
          <a:prstGeom prst="rect">
            <a:avLst/>
          </a:prstGeom>
        </p:spPr>
      </p:pic>
    </p:spTree>
    <p:extLst>
      <p:ext uri="{BB962C8B-B14F-4D97-AF65-F5344CB8AC3E}">
        <p14:creationId xmlns:p14="http://schemas.microsoft.com/office/powerpoint/2010/main" val="40781954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US" sz="4000" dirty="0" err="1" smtClean="0"/>
              <a:t>IoT</a:t>
            </a:r>
            <a:r>
              <a:rPr lang="en-US" sz="4000" dirty="0" smtClean="0"/>
              <a:t> </a:t>
            </a:r>
            <a:r>
              <a:rPr lang="en-US" sz="4000" dirty="0" err="1" smtClean="0"/>
              <a:t>PaaS</a:t>
            </a:r>
            <a:r>
              <a:rPr lang="en-US" sz="4000" dirty="0" smtClean="0"/>
              <a:t> </a:t>
            </a:r>
            <a:endParaRPr lang="en-US" sz="4000" dirty="0"/>
          </a:p>
        </p:txBody>
      </p:sp>
      <p:sp>
        <p:nvSpPr>
          <p:cNvPr id="4" name="Content Placeholder 3"/>
          <p:cNvSpPr>
            <a:spLocks noGrp="1"/>
          </p:cNvSpPr>
          <p:nvPr>
            <p:ph sz="half" idx="1"/>
          </p:nvPr>
        </p:nvSpPr>
        <p:spPr/>
        <p:txBody>
          <a:bodyPr>
            <a:normAutofit fontScale="92500"/>
          </a:bodyPr>
          <a:lstStyle/>
          <a:p>
            <a:pPr latinLnBrk="0"/>
            <a:r>
              <a:rPr lang="en-US" i="1" dirty="0" err="1"/>
              <a:t>IoT</a:t>
            </a:r>
            <a:r>
              <a:rPr lang="en-US" i="1" dirty="0"/>
              <a:t> </a:t>
            </a:r>
            <a:r>
              <a:rPr lang="en-US" i="1" dirty="0" smtClean="0"/>
              <a:t>resource </a:t>
            </a:r>
            <a:r>
              <a:rPr lang="en-US" i="1" dirty="0" err="1" smtClean="0"/>
              <a:t>mgmt</a:t>
            </a:r>
            <a:r>
              <a:rPr lang="en-US" dirty="0" smtClean="0"/>
              <a:t> </a:t>
            </a:r>
            <a:r>
              <a:rPr lang="en-US" dirty="0"/>
              <a:t>provides a registration point for </a:t>
            </a:r>
            <a:r>
              <a:rPr lang="en-US" dirty="0" smtClean="0"/>
              <a:t>virtualized devices</a:t>
            </a:r>
            <a:r>
              <a:rPr lang="en-US" dirty="0"/>
              <a:t>, gateways and control </a:t>
            </a:r>
            <a:r>
              <a:rPr lang="en-US" dirty="0" smtClean="0"/>
              <a:t>applications</a:t>
            </a:r>
          </a:p>
          <a:p>
            <a:pPr latinLnBrk="0"/>
            <a:r>
              <a:rPr lang="en-US" dirty="0"/>
              <a:t>The </a:t>
            </a:r>
            <a:r>
              <a:rPr lang="en-US" dirty="0" smtClean="0"/>
              <a:t>component monitors </a:t>
            </a:r>
            <a:r>
              <a:rPr lang="en-US" dirty="0"/>
              <a:t>the resource status and enforce the access </a:t>
            </a:r>
            <a:r>
              <a:rPr lang="en-US" dirty="0" smtClean="0"/>
              <a:t>policies through </a:t>
            </a:r>
            <a:r>
              <a:rPr lang="en-US" dirty="0"/>
              <a:t>gateways</a:t>
            </a:r>
          </a:p>
        </p:txBody>
      </p:sp>
      <p:pic>
        <p:nvPicPr>
          <p:cNvPr id="6" name="Content Placeholder 5"/>
          <p:cNvPicPr>
            <a:picLocks noGrp="1" noChangeAspect="1"/>
          </p:cNvPicPr>
          <p:nvPr>
            <p:ph sz="half" idx="2"/>
          </p:nvPr>
        </p:nvPicPr>
        <p:blipFill>
          <a:blip r:embed="rId2"/>
          <a:stretch>
            <a:fillRect/>
          </a:stretch>
        </p:blipFill>
        <p:spPr>
          <a:xfrm>
            <a:off x="4499992" y="1513597"/>
            <a:ext cx="3946118" cy="4795723"/>
          </a:xfrm>
          <a:prstGeom prst="rect">
            <a:avLst/>
          </a:prstGeom>
        </p:spPr>
      </p:pic>
    </p:spTree>
    <p:extLst>
      <p:ext uri="{BB962C8B-B14F-4D97-AF65-F5344CB8AC3E}">
        <p14:creationId xmlns:p14="http://schemas.microsoft.com/office/powerpoint/2010/main" val="30518923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IoT</a:t>
            </a:r>
            <a:r>
              <a:rPr lang="en-US" dirty="0" smtClean="0"/>
              <a:t> </a:t>
            </a:r>
            <a:r>
              <a:rPr lang="en-US" dirty="0" err="1" smtClean="0"/>
              <a:t>PaaS</a:t>
            </a:r>
            <a:r>
              <a:rPr lang="en-US" dirty="0" smtClean="0"/>
              <a:t> </a:t>
            </a:r>
            <a:endParaRPr lang="en-US" dirty="0"/>
          </a:p>
        </p:txBody>
      </p:sp>
      <p:sp>
        <p:nvSpPr>
          <p:cNvPr id="4" name="Content Placeholder 3"/>
          <p:cNvSpPr>
            <a:spLocks noGrp="1"/>
          </p:cNvSpPr>
          <p:nvPr>
            <p:ph sz="half" idx="1"/>
          </p:nvPr>
        </p:nvSpPr>
        <p:spPr/>
        <p:txBody>
          <a:bodyPr>
            <a:normAutofit fontScale="92500" lnSpcReduction="10000"/>
          </a:bodyPr>
          <a:lstStyle/>
          <a:p>
            <a:pPr latinLnBrk="0"/>
            <a:r>
              <a:rPr lang="en-US" dirty="0"/>
              <a:t>T</a:t>
            </a:r>
            <a:r>
              <a:rPr lang="en-US" dirty="0" smtClean="0"/>
              <a:t>he </a:t>
            </a:r>
            <a:r>
              <a:rPr lang="en-US" dirty="0"/>
              <a:t>diversity </a:t>
            </a:r>
            <a:r>
              <a:rPr lang="en-US" dirty="0" smtClean="0"/>
              <a:t>of exiting </a:t>
            </a:r>
            <a:r>
              <a:rPr lang="en-US" dirty="0"/>
              <a:t>domain-specific data models has introduced </a:t>
            </a:r>
            <a:r>
              <a:rPr lang="en-US" dirty="0" smtClean="0"/>
              <a:t>another </a:t>
            </a:r>
            <a:r>
              <a:rPr lang="en-US" dirty="0"/>
              <a:t>layer of </a:t>
            </a:r>
            <a:r>
              <a:rPr lang="en-US" dirty="0" smtClean="0"/>
              <a:t>heterogeneity</a:t>
            </a:r>
          </a:p>
          <a:p>
            <a:pPr latinLnBrk="0"/>
            <a:r>
              <a:rPr lang="en-US" i="1" dirty="0"/>
              <a:t>D</a:t>
            </a:r>
            <a:r>
              <a:rPr lang="en-US" i="1" dirty="0" smtClean="0"/>
              <a:t>omain mediators </a:t>
            </a:r>
            <a:r>
              <a:rPr lang="en-US" dirty="0" smtClean="0"/>
              <a:t>is proposed to </a:t>
            </a:r>
            <a:r>
              <a:rPr lang="en-US" dirty="0"/>
              <a:t>mediate the interfaces between different </a:t>
            </a:r>
            <a:r>
              <a:rPr lang="en-US" dirty="0" smtClean="0"/>
              <a:t>gateways in </a:t>
            </a:r>
            <a:r>
              <a:rPr lang="en-US" dirty="0"/>
              <a:t>the same application domain</a:t>
            </a:r>
          </a:p>
        </p:txBody>
      </p:sp>
      <p:pic>
        <p:nvPicPr>
          <p:cNvPr id="6" name="Content Placeholder 5"/>
          <p:cNvPicPr>
            <a:picLocks noGrp="1" noChangeAspect="1"/>
          </p:cNvPicPr>
          <p:nvPr>
            <p:ph sz="half" idx="2"/>
          </p:nvPr>
        </p:nvPicPr>
        <p:blipFill>
          <a:blip r:embed="rId2"/>
          <a:stretch>
            <a:fillRect/>
          </a:stretch>
        </p:blipFill>
        <p:spPr>
          <a:xfrm>
            <a:off x="4860032" y="1484784"/>
            <a:ext cx="3617808" cy="5017326"/>
          </a:xfrm>
          <a:prstGeom prst="rect">
            <a:avLst/>
          </a:prstGeom>
        </p:spPr>
      </p:pic>
    </p:spTree>
    <p:extLst>
      <p:ext uri="{BB962C8B-B14F-4D97-AF65-F5344CB8AC3E}">
        <p14:creationId xmlns:p14="http://schemas.microsoft.com/office/powerpoint/2010/main" val="2694784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Similar or Related Terms</a:t>
            </a:r>
            <a:endParaRPr lang="ko-KR" altLang="en-US" dirty="0"/>
          </a:p>
        </p:txBody>
      </p:sp>
      <p:sp>
        <p:nvSpPr>
          <p:cNvPr id="3" name="내용 개체 틀 2"/>
          <p:cNvSpPr>
            <a:spLocks noGrp="1"/>
          </p:cNvSpPr>
          <p:nvPr>
            <p:ph idx="1"/>
          </p:nvPr>
        </p:nvSpPr>
        <p:spPr/>
        <p:txBody>
          <a:bodyPr/>
          <a:lstStyle/>
          <a:p>
            <a:r>
              <a:rPr lang="en-US" altLang="ko-KR" dirty="0" smtClean="0"/>
              <a:t>Internet of Things</a:t>
            </a:r>
          </a:p>
          <a:p>
            <a:r>
              <a:rPr lang="en-US" altLang="ko-KR" sz="2800" dirty="0" smtClean="0"/>
              <a:t>Machine-to-Machine communication(M2M)</a:t>
            </a:r>
          </a:p>
          <a:p>
            <a:r>
              <a:rPr lang="en-US" altLang="ko-KR" sz="2800" dirty="0" smtClean="0"/>
              <a:t>Ubiquitous computing</a:t>
            </a:r>
          </a:p>
          <a:p>
            <a:r>
              <a:rPr lang="en-US" altLang="ko-KR" sz="2800" dirty="0" smtClean="0"/>
              <a:t>Embedded computing</a:t>
            </a:r>
          </a:p>
          <a:p>
            <a:r>
              <a:rPr lang="en-US" altLang="ko-KR" sz="2800" dirty="0" smtClean="0"/>
              <a:t>Pervasive computing</a:t>
            </a:r>
          </a:p>
          <a:p>
            <a:r>
              <a:rPr lang="en-US" altLang="ko-KR" sz="2800" dirty="0" smtClean="0"/>
              <a:t>Smart services</a:t>
            </a:r>
          </a:p>
          <a:p>
            <a:r>
              <a:rPr lang="en-US" altLang="ko-KR" sz="2800" dirty="0" smtClean="0"/>
              <a:t>Industrial Internet</a:t>
            </a:r>
          </a:p>
          <a:p>
            <a:r>
              <a:rPr lang="en-US" altLang="ko-KR" sz="2800" dirty="0" smtClean="0">
                <a:sym typeface="Wingdings" panose="05000000000000000000" pitchFamily="2" charset="2"/>
              </a:rPr>
              <a:t> Naming this phenomenon is difficult.</a:t>
            </a:r>
            <a:endParaRPr lang="ko-KR" altLang="en-US" sz="2800" dirty="0"/>
          </a:p>
        </p:txBody>
      </p:sp>
    </p:spTree>
    <p:extLst>
      <p:ext uri="{BB962C8B-B14F-4D97-AF65-F5344CB8AC3E}">
        <p14:creationId xmlns:p14="http://schemas.microsoft.com/office/powerpoint/2010/main" val="1130011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IoT</a:t>
            </a:r>
            <a:r>
              <a:rPr lang="en-US" dirty="0" smtClean="0"/>
              <a:t> </a:t>
            </a:r>
            <a:r>
              <a:rPr lang="en-US" dirty="0" err="1" smtClean="0"/>
              <a:t>PaaS</a:t>
            </a:r>
            <a:r>
              <a:rPr lang="en-US" dirty="0" smtClean="0"/>
              <a:t> </a:t>
            </a:r>
            <a:endParaRPr lang="en-US" dirty="0"/>
          </a:p>
        </p:txBody>
      </p:sp>
      <p:sp>
        <p:nvSpPr>
          <p:cNvPr id="4" name="Content Placeholder 3"/>
          <p:cNvSpPr>
            <a:spLocks noGrp="1"/>
          </p:cNvSpPr>
          <p:nvPr>
            <p:ph sz="half" idx="1"/>
          </p:nvPr>
        </p:nvSpPr>
        <p:spPr/>
        <p:txBody>
          <a:bodyPr>
            <a:normAutofit fontScale="77500" lnSpcReduction="20000"/>
          </a:bodyPr>
          <a:lstStyle/>
          <a:p>
            <a:pPr latinLnBrk="0"/>
            <a:r>
              <a:rPr lang="en-US" i="1" dirty="0"/>
              <a:t>Event processing </a:t>
            </a:r>
            <a:r>
              <a:rPr lang="en-US" dirty="0"/>
              <a:t>is to process and analyze </a:t>
            </a:r>
            <a:r>
              <a:rPr lang="en-US" dirty="0" err="1"/>
              <a:t>realtime</a:t>
            </a:r>
            <a:r>
              <a:rPr lang="en-US" dirty="0"/>
              <a:t> events generated by </a:t>
            </a:r>
            <a:r>
              <a:rPr lang="en-US" dirty="0" smtClean="0"/>
              <a:t>sensory devices</a:t>
            </a:r>
          </a:p>
          <a:p>
            <a:pPr latinLnBrk="0"/>
            <a:r>
              <a:rPr lang="en-US" dirty="0"/>
              <a:t>The service is able to produce data flows and detect interested patterns or events according to data users’ </a:t>
            </a:r>
            <a:r>
              <a:rPr lang="en-US" dirty="0" smtClean="0"/>
              <a:t>specifications</a:t>
            </a:r>
          </a:p>
          <a:p>
            <a:pPr latinLnBrk="0"/>
            <a:r>
              <a:rPr lang="en-US" i="1" dirty="0"/>
              <a:t>Data service</a:t>
            </a:r>
            <a:r>
              <a:rPr lang="en-US" dirty="0"/>
              <a:t>, as a standard service of </a:t>
            </a:r>
            <a:r>
              <a:rPr lang="en-US" dirty="0" err="1"/>
              <a:t>PaaS</a:t>
            </a:r>
            <a:r>
              <a:rPr lang="en-US" dirty="0"/>
              <a:t>, facilitates storing, retrieving and manipulating persisted data while hiding the specifics of the underlying database systems</a:t>
            </a:r>
          </a:p>
          <a:p>
            <a:endParaRPr lang="en-US" dirty="0"/>
          </a:p>
        </p:txBody>
      </p:sp>
      <p:pic>
        <p:nvPicPr>
          <p:cNvPr id="6" name="Content Placeholder 5"/>
          <p:cNvPicPr>
            <a:picLocks noGrp="1" noChangeAspect="1"/>
          </p:cNvPicPr>
          <p:nvPr>
            <p:ph sz="half" idx="2"/>
          </p:nvPr>
        </p:nvPicPr>
        <p:blipFill>
          <a:blip r:embed="rId2"/>
          <a:stretch>
            <a:fillRect/>
          </a:stretch>
        </p:blipFill>
        <p:spPr>
          <a:xfrm>
            <a:off x="4932040" y="1340768"/>
            <a:ext cx="3545800" cy="4896544"/>
          </a:xfrm>
          <a:prstGeom prst="rect">
            <a:avLst/>
          </a:prstGeom>
        </p:spPr>
      </p:pic>
    </p:spTree>
    <p:extLst>
      <p:ext uri="{BB962C8B-B14F-4D97-AF65-F5344CB8AC3E}">
        <p14:creationId xmlns:p14="http://schemas.microsoft.com/office/powerpoint/2010/main" val="5074641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IoT</a:t>
            </a:r>
            <a:r>
              <a:rPr lang="en-US" dirty="0" smtClean="0"/>
              <a:t> </a:t>
            </a:r>
            <a:r>
              <a:rPr lang="en-US" dirty="0" err="1" smtClean="0"/>
              <a:t>PaaS</a:t>
            </a:r>
            <a:r>
              <a:rPr lang="en-US" dirty="0" smtClean="0"/>
              <a:t> </a:t>
            </a:r>
            <a:endParaRPr lang="en-US" dirty="0"/>
          </a:p>
        </p:txBody>
      </p:sp>
      <p:sp>
        <p:nvSpPr>
          <p:cNvPr id="4" name="Content Placeholder 3"/>
          <p:cNvSpPr>
            <a:spLocks noGrp="1"/>
          </p:cNvSpPr>
          <p:nvPr>
            <p:ph sz="half" idx="1"/>
          </p:nvPr>
        </p:nvSpPr>
        <p:spPr/>
        <p:txBody>
          <a:bodyPr>
            <a:normAutofit fontScale="85000" lnSpcReduction="10000"/>
          </a:bodyPr>
          <a:lstStyle/>
          <a:p>
            <a:pPr latinLnBrk="0"/>
            <a:r>
              <a:rPr lang="en-US" i="1" dirty="0"/>
              <a:t>Tenant management </a:t>
            </a:r>
            <a:r>
              <a:rPr lang="en-US" dirty="0"/>
              <a:t>provides a consolidated view of the resources that are accessible by each </a:t>
            </a:r>
            <a:r>
              <a:rPr lang="en-US" dirty="0" smtClean="0"/>
              <a:t>tenant</a:t>
            </a:r>
          </a:p>
          <a:p>
            <a:pPr latinLnBrk="0"/>
            <a:r>
              <a:rPr lang="en-US" i="1" dirty="0"/>
              <a:t>Application context management</a:t>
            </a:r>
            <a:r>
              <a:rPr lang="en-US" dirty="0"/>
              <a:t> is focused on maintaining the optimal runtime resources and software configurations for applications</a:t>
            </a:r>
          </a:p>
          <a:p>
            <a:endParaRPr lang="en-US" dirty="0"/>
          </a:p>
        </p:txBody>
      </p:sp>
      <p:pic>
        <p:nvPicPr>
          <p:cNvPr id="6" name="Content Placeholder 5"/>
          <p:cNvPicPr>
            <a:picLocks noGrp="1" noChangeAspect="1"/>
          </p:cNvPicPr>
          <p:nvPr>
            <p:ph sz="half" idx="2"/>
          </p:nvPr>
        </p:nvPicPr>
        <p:blipFill>
          <a:blip r:embed="rId2"/>
          <a:stretch>
            <a:fillRect/>
          </a:stretch>
        </p:blipFill>
        <p:spPr>
          <a:xfrm>
            <a:off x="4716016" y="1700808"/>
            <a:ext cx="3473792" cy="4608512"/>
          </a:xfrm>
          <a:prstGeom prst="rect">
            <a:avLst/>
          </a:prstGeom>
        </p:spPr>
      </p:pic>
    </p:spTree>
    <p:extLst>
      <p:ext uri="{BB962C8B-B14F-4D97-AF65-F5344CB8AC3E}">
        <p14:creationId xmlns:p14="http://schemas.microsoft.com/office/powerpoint/2010/main" val="3199452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IoT</a:t>
            </a:r>
            <a:r>
              <a:rPr lang="en-US" dirty="0" smtClean="0"/>
              <a:t> </a:t>
            </a:r>
            <a:r>
              <a:rPr lang="en-US" dirty="0" err="1" smtClean="0"/>
              <a:t>PaaS</a:t>
            </a:r>
            <a:r>
              <a:rPr lang="en-US" dirty="0" smtClean="0"/>
              <a:t> </a:t>
            </a:r>
            <a:endParaRPr lang="en-US" dirty="0"/>
          </a:p>
        </p:txBody>
      </p:sp>
      <p:sp>
        <p:nvSpPr>
          <p:cNvPr id="4" name="Content Placeholder 3"/>
          <p:cNvSpPr>
            <a:spLocks noGrp="1"/>
          </p:cNvSpPr>
          <p:nvPr>
            <p:ph sz="half" idx="1"/>
          </p:nvPr>
        </p:nvSpPr>
        <p:spPr/>
        <p:txBody>
          <a:bodyPr>
            <a:normAutofit fontScale="92500" lnSpcReduction="10000"/>
          </a:bodyPr>
          <a:lstStyle/>
          <a:p>
            <a:pPr latinLnBrk="0"/>
            <a:r>
              <a:rPr lang="en-US" i="1" dirty="0" err="1"/>
              <a:t>IoT</a:t>
            </a:r>
            <a:r>
              <a:rPr lang="en-US" i="1" dirty="0"/>
              <a:t> service metering</a:t>
            </a:r>
            <a:r>
              <a:rPr lang="en-US" dirty="0"/>
              <a:t> measures the usage of various services that could be involved in the delivery of an application, mainly by monitoring service messages and invocations that are concerned by the platform and stakeholders</a:t>
            </a:r>
          </a:p>
        </p:txBody>
      </p:sp>
      <p:pic>
        <p:nvPicPr>
          <p:cNvPr id="6" name="Content Placeholder 5"/>
          <p:cNvPicPr>
            <a:picLocks noGrp="1" noChangeAspect="1"/>
          </p:cNvPicPr>
          <p:nvPr>
            <p:ph sz="half" idx="2"/>
          </p:nvPr>
        </p:nvPicPr>
        <p:blipFill>
          <a:blip r:embed="rId2"/>
          <a:stretch>
            <a:fillRect/>
          </a:stretch>
        </p:blipFill>
        <p:spPr>
          <a:xfrm>
            <a:off x="4644008" y="1700808"/>
            <a:ext cx="3545800" cy="4464496"/>
          </a:xfrm>
          <a:prstGeom prst="rect">
            <a:avLst/>
          </a:prstGeom>
        </p:spPr>
      </p:pic>
    </p:spTree>
    <p:extLst>
      <p:ext uri="{BB962C8B-B14F-4D97-AF65-F5344CB8AC3E}">
        <p14:creationId xmlns:p14="http://schemas.microsoft.com/office/powerpoint/2010/main" val="29904911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process of providing control </a:t>
            </a:r>
            <a:r>
              <a:rPr lang="en-US" dirty="0" smtClean="0"/>
              <a:t/>
            </a:r>
            <a:br>
              <a:rPr lang="en-US" dirty="0" smtClean="0"/>
            </a:br>
            <a:r>
              <a:rPr lang="en-US" dirty="0" smtClean="0"/>
              <a:t>applications</a:t>
            </a:r>
            <a:endParaRPr lang="en-US" dirty="0"/>
          </a:p>
        </p:txBody>
      </p:sp>
      <p:sp>
        <p:nvSpPr>
          <p:cNvPr id="3" name="Content Placeholder 2"/>
          <p:cNvSpPr>
            <a:spLocks noGrp="1"/>
          </p:cNvSpPr>
          <p:nvPr>
            <p:ph sz="half" idx="1"/>
          </p:nvPr>
        </p:nvSpPr>
        <p:spPr/>
        <p:txBody>
          <a:bodyPr>
            <a:normAutofit fontScale="85000" lnSpcReduction="10000"/>
          </a:bodyPr>
          <a:lstStyle/>
          <a:p>
            <a:pPr latinLnBrk="0">
              <a:buFont typeface="+mj-lt"/>
              <a:buAutoNum type="arabicPeriod"/>
            </a:pPr>
            <a:r>
              <a:rPr lang="en-US" dirty="0" smtClean="0"/>
              <a:t>Control applications registered to the </a:t>
            </a:r>
            <a:r>
              <a:rPr lang="en-US" dirty="0" err="1" smtClean="0"/>
              <a:t>IoT</a:t>
            </a:r>
            <a:r>
              <a:rPr lang="en-US" dirty="0" smtClean="0"/>
              <a:t> Resource management</a:t>
            </a:r>
          </a:p>
          <a:p>
            <a:pPr latinLnBrk="0">
              <a:buFont typeface="+mj-lt"/>
              <a:buAutoNum type="arabicPeriod"/>
            </a:pPr>
            <a:r>
              <a:rPr lang="en-US" dirty="0"/>
              <a:t>The provider of </a:t>
            </a:r>
            <a:r>
              <a:rPr lang="en-US" dirty="0" smtClean="0"/>
              <a:t>each virtual </a:t>
            </a:r>
            <a:r>
              <a:rPr lang="en-US" dirty="0"/>
              <a:t>vertical solution needs to subscribe to the </a:t>
            </a:r>
            <a:r>
              <a:rPr lang="en-US" dirty="0" smtClean="0"/>
              <a:t>applications that </a:t>
            </a:r>
            <a:r>
              <a:rPr lang="en-US" dirty="0"/>
              <a:t>will be used in the </a:t>
            </a:r>
            <a:r>
              <a:rPr lang="en-US" dirty="0" smtClean="0"/>
              <a:t>solution. </a:t>
            </a:r>
            <a:r>
              <a:rPr lang="en-US" dirty="0"/>
              <a:t>The </a:t>
            </a:r>
            <a:r>
              <a:rPr lang="en-US" dirty="0" smtClean="0"/>
              <a:t>subscription is </a:t>
            </a:r>
            <a:r>
              <a:rPr lang="en-US" dirty="0"/>
              <a:t>under the agreed tenancy between the solution </a:t>
            </a:r>
            <a:r>
              <a:rPr lang="en-US" dirty="0" smtClean="0"/>
              <a:t>provider and </a:t>
            </a:r>
            <a:r>
              <a:rPr lang="en-US" dirty="0" err="1"/>
              <a:t>IoT</a:t>
            </a:r>
            <a:r>
              <a:rPr lang="en-US" dirty="0"/>
              <a:t> </a:t>
            </a:r>
            <a:r>
              <a:rPr lang="en-US" dirty="0" err="1"/>
              <a:t>PaaS</a:t>
            </a:r>
            <a:r>
              <a:rPr lang="en-US" dirty="0"/>
              <a:t> platform provider</a:t>
            </a:r>
            <a:endParaRPr lang="en-US" dirty="0" smtClean="0"/>
          </a:p>
          <a:p>
            <a:pPr>
              <a:buFont typeface="+mj-lt"/>
              <a:buAutoNum type="arabicPeriod"/>
            </a:pPr>
            <a:endParaRPr lang="en-US" dirty="0"/>
          </a:p>
        </p:txBody>
      </p:sp>
      <p:pic>
        <p:nvPicPr>
          <p:cNvPr id="5" name="Content Placeholder 4"/>
          <p:cNvPicPr>
            <a:picLocks noGrp="1" noChangeAspect="1"/>
          </p:cNvPicPr>
          <p:nvPr>
            <p:ph sz="half" idx="2"/>
          </p:nvPr>
        </p:nvPicPr>
        <p:blipFill>
          <a:blip r:embed="rId2"/>
          <a:stretch>
            <a:fillRect/>
          </a:stretch>
        </p:blipFill>
        <p:spPr>
          <a:xfrm>
            <a:off x="4716016" y="1556792"/>
            <a:ext cx="3640944" cy="4854592"/>
          </a:xfrm>
          <a:prstGeom prst="rect">
            <a:avLst/>
          </a:prstGeom>
        </p:spPr>
      </p:pic>
    </p:spTree>
    <p:extLst>
      <p:ext uri="{BB962C8B-B14F-4D97-AF65-F5344CB8AC3E}">
        <p14:creationId xmlns:p14="http://schemas.microsoft.com/office/powerpoint/2010/main" val="7160997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process of providing control </a:t>
            </a:r>
            <a:r>
              <a:rPr lang="en-US" dirty="0" smtClean="0"/>
              <a:t/>
            </a:r>
            <a:br>
              <a:rPr lang="en-US" dirty="0" smtClean="0"/>
            </a:br>
            <a:r>
              <a:rPr lang="en-US" dirty="0" smtClean="0"/>
              <a:t>applications</a:t>
            </a:r>
            <a:endParaRPr lang="en-US" dirty="0"/>
          </a:p>
        </p:txBody>
      </p:sp>
      <p:sp>
        <p:nvSpPr>
          <p:cNvPr id="3" name="Content Placeholder 2"/>
          <p:cNvSpPr>
            <a:spLocks noGrp="1"/>
          </p:cNvSpPr>
          <p:nvPr>
            <p:ph sz="half" idx="1"/>
          </p:nvPr>
        </p:nvSpPr>
        <p:spPr/>
        <p:txBody>
          <a:bodyPr>
            <a:normAutofit fontScale="77500" lnSpcReduction="20000"/>
          </a:bodyPr>
          <a:lstStyle/>
          <a:p>
            <a:pPr latinLnBrk="0">
              <a:buFont typeface="+mj-lt"/>
              <a:buAutoNum type="arabicPeriod" startAt="3"/>
            </a:pPr>
            <a:r>
              <a:rPr lang="en-US" dirty="0"/>
              <a:t>After subscription, </a:t>
            </a:r>
            <a:r>
              <a:rPr lang="en-US" dirty="0" smtClean="0"/>
              <a:t>the solution </a:t>
            </a:r>
            <a:r>
              <a:rPr lang="en-US" dirty="0"/>
              <a:t>provider can configure each control application </a:t>
            </a:r>
            <a:r>
              <a:rPr lang="en-US" dirty="0" smtClean="0"/>
              <a:t>with the </a:t>
            </a:r>
            <a:r>
              <a:rPr lang="en-US" dirty="0"/>
              <a:t>proper parameters (e.g. goal of control, device </a:t>
            </a:r>
            <a:r>
              <a:rPr lang="en-US" dirty="0" smtClean="0"/>
              <a:t>IDs) through </a:t>
            </a:r>
            <a:r>
              <a:rPr lang="en-US" dirty="0"/>
              <a:t>application context </a:t>
            </a:r>
            <a:r>
              <a:rPr lang="en-US" dirty="0" smtClean="0"/>
              <a:t>management</a:t>
            </a:r>
          </a:p>
          <a:p>
            <a:pPr latinLnBrk="0">
              <a:buFont typeface="+mj-lt"/>
              <a:buAutoNum type="arabicPeriod" startAt="3"/>
            </a:pPr>
            <a:r>
              <a:rPr lang="en-US" dirty="0" smtClean="0"/>
              <a:t>At </a:t>
            </a:r>
            <a:r>
              <a:rPr lang="en-US" dirty="0"/>
              <a:t>the </a:t>
            </a:r>
            <a:r>
              <a:rPr lang="en-US" dirty="0" smtClean="0"/>
              <a:t>deployment phase</a:t>
            </a:r>
            <a:r>
              <a:rPr lang="en-US" dirty="0"/>
              <a:t>, the solution provider will deploy the solution </a:t>
            </a:r>
            <a:r>
              <a:rPr lang="en-US" dirty="0" smtClean="0"/>
              <a:t>with subscribed </a:t>
            </a:r>
            <a:r>
              <a:rPr lang="en-US" dirty="0"/>
              <a:t>control applications to the configured </a:t>
            </a:r>
            <a:r>
              <a:rPr lang="en-US" dirty="0" smtClean="0"/>
              <a:t>application context</a:t>
            </a:r>
          </a:p>
          <a:p>
            <a:pPr>
              <a:buFont typeface="+mj-lt"/>
              <a:buAutoNum type="arabicPeriod" startAt="3"/>
            </a:pPr>
            <a:endParaRPr lang="en-US" dirty="0"/>
          </a:p>
        </p:txBody>
      </p:sp>
      <p:pic>
        <p:nvPicPr>
          <p:cNvPr id="5" name="Content Placeholder 4"/>
          <p:cNvPicPr>
            <a:picLocks noGrp="1" noChangeAspect="1"/>
          </p:cNvPicPr>
          <p:nvPr>
            <p:ph sz="half" idx="2"/>
          </p:nvPr>
        </p:nvPicPr>
        <p:blipFill>
          <a:blip r:embed="rId2"/>
          <a:stretch>
            <a:fillRect/>
          </a:stretch>
        </p:blipFill>
        <p:spPr>
          <a:xfrm>
            <a:off x="4788024" y="1556792"/>
            <a:ext cx="3640944" cy="4854592"/>
          </a:xfrm>
          <a:prstGeom prst="rect">
            <a:avLst/>
          </a:prstGeom>
        </p:spPr>
      </p:pic>
    </p:spTree>
    <p:extLst>
      <p:ext uri="{BB962C8B-B14F-4D97-AF65-F5344CB8AC3E}">
        <p14:creationId xmlns:p14="http://schemas.microsoft.com/office/powerpoint/2010/main" val="25899518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process of providing control </a:t>
            </a:r>
            <a:r>
              <a:rPr lang="en-US" dirty="0" smtClean="0"/>
              <a:t/>
            </a:r>
            <a:br>
              <a:rPr lang="en-US" dirty="0" smtClean="0"/>
            </a:br>
            <a:r>
              <a:rPr lang="en-US" dirty="0" smtClean="0"/>
              <a:t>applications</a:t>
            </a:r>
            <a:endParaRPr lang="en-US" dirty="0"/>
          </a:p>
        </p:txBody>
      </p:sp>
      <p:sp>
        <p:nvSpPr>
          <p:cNvPr id="3" name="Content Placeholder 2"/>
          <p:cNvSpPr>
            <a:spLocks noGrp="1"/>
          </p:cNvSpPr>
          <p:nvPr>
            <p:ph sz="half" idx="1"/>
          </p:nvPr>
        </p:nvSpPr>
        <p:spPr/>
        <p:txBody>
          <a:bodyPr>
            <a:normAutofit/>
          </a:bodyPr>
          <a:lstStyle/>
          <a:p>
            <a:pPr latinLnBrk="0">
              <a:buFont typeface="+mj-lt"/>
              <a:buAutoNum type="arabicPeriod" startAt="5"/>
            </a:pPr>
            <a:r>
              <a:rPr lang="en-US" dirty="0"/>
              <a:t>Finally, the applications are executed in </a:t>
            </a:r>
            <a:r>
              <a:rPr lang="en-US" dirty="0" smtClean="0"/>
              <a:t>their own </a:t>
            </a:r>
            <a:r>
              <a:rPr lang="en-US" dirty="0"/>
              <a:t>contexts and devices are invoked through mediators</a:t>
            </a:r>
          </a:p>
        </p:txBody>
      </p:sp>
      <p:pic>
        <p:nvPicPr>
          <p:cNvPr id="5" name="Content Placeholder 4"/>
          <p:cNvPicPr>
            <a:picLocks noGrp="1" noChangeAspect="1"/>
          </p:cNvPicPr>
          <p:nvPr>
            <p:ph sz="half" idx="2"/>
          </p:nvPr>
        </p:nvPicPr>
        <p:blipFill>
          <a:blip r:embed="rId2"/>
          <a:stretch>
            <a:fillRect/>
          </a:stretch>
        </p:blipFill>
        <p:spPr>
          <a:xfrm>
            <a:off x="4932040" y="1340768"/>
            <a:ext cx="3640944" cy="4854592"/>
          </a:xfrm>
          <a:prstGeom prst="rect">
            <a:avLst/>
          </a:prstGeom>
        </p:spPr>
      </p:pic>
    </p:spTree>
    <p:extLst>
      <p:ext uri="{BB962C8B-B14F-4D97-AF65-F5344CB8AC3E}">
        <p14:creationId xmlns:p14="http://schemas.microsoft.com/office/powerpoint/2010/main" val="37976564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 System Model for Energy Efficient Green-</a:t>
            </a:r>
            <a:r>
              <a:rPr lang="en-US" dirty="0" err="1"/>
              <a:t>IoT</a:t>
            </a:r>
            <a:r>
              <a:rPr lang="en-US" dirty="0"/>
              <a:t/>
            </a:r>
            <a:br>
              <a:rPr lang="en-US" dirty="0"/>
            </a:br>
            <a:r>
              <a:rPr lang="en-US" dirty="0"/>
              <a:t>Network</a:t>
            </a:r>
          </a:p>
        </p:txBody>
      </p:sp>
      <p:sp>
        <p:nvSpPr>
          <p:cNvPr id="3" name="Subtitle 2"/>
          <p:cNvSpPr>
            <a:spLocks noGrp="1"/>
          </p:cNvSpPr>
          <p:nvPr>
            <p:ph type="subTitle" idx="1"/>
          </p:nvPr>
        </p:nvSpPr>
        <p:spPr/>
        <p:txBody>
          <a:bodyPr/>
          <a:lstStyle/>
          <a:p>
            <a:r>
              <a:rPr lang="en-US" dirty="0" err="1" smtClean="0"/>
              <a:t>Sarder</a:t>
            </a:r>
            <a:r>
              <a:rPr lang="en-US" dirty="0" smtClean="0"/>
              <a:t> </a:t>
            </a:r>
            <a:r>
              <a:rPr lang="en-US" dirty="0" err="1" smtClean="0"/>
              <a:t>Fakhrul</a:t>
            </a:r>
            <a:r>
              <a:rPr lang="en-US" dirty="0" smtClean="0"/>
              <a:t> Abedin,.., </a:t>
            </a:r>
            <a:r>
              <a:rPr lang="en-US" dirty="0" err="1" smtClean="0"/>
              <a:t>CSHong</a:t>
            </a:r>
            <a:endParaRPr lang="en-US" dirty="0" smtClean="0"/>
          </a:p>
          <a:p>
            <a:r>
              <a:rPr lang="en-US" dirty="0" smtClean="0"/>
              <a:t>2015</a:t>
            </a:r>
            <a:endParaRPr lang="en-US" dirty="0"/>
          </a:p>
        </p:txBody>
      </p:sp>
    </p:spTree>
    <p:extLst>
      <p:ext uri="{BB962C8B-B14F-4D97-AF65-F5344CB8AC3E}">
        <p14:creationId xmlns:p14="http://schemas.microsoft.com/office/powerpoint/2010/main" val="30055800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a:t>A recent </a:t>
            </a:r>
            <a:r>
              <a:rPr lang="en-US" dirty="0" smtClean="0"/>
              <a:t>study </a:t>
            </a:r>
            <a:r>
              <a:rPr lang="en-US" dirty="0"/>
              <a:t>by Gartner projects that, around </a:t>
            </a:r>
            <a:r>
              <a:rPr lang="en-US" dirty="0" smtClean="0"/>
              <a:t>26 Billion </a:t>
            </a:r>
            <a:r>
              <a:rPr lang="en-US" dirty="0"/>
              <a:t>devices will be connected to the network by the </a:t>
            </a:r>
            <a:r>
              <a:rPr lang="en-US" dirty="0" smtClean="0"/>
              <a:t>year of 2020</a:t>
            </a:r>
          </a:p>
          <a:p>
            <a:r>
              <a:rPr lang="en-US" dirty="0"/>
              <a:t>These devices </a:t>
            </a:r>
            <a:r>
              <a:rPr lang="en-US" dirty="0" smtClean="0"/>
              <a:t>will produce a lot of electronic waste and will also consume </a:t>
            </a:r>
            <a:r>
              <a:rPr lang="en-US" dirty="0"/>
              <a:t>a significant amount of energy in </a:t>
            </a:r>
            <a:r>
              <a:rPr lang="en-US" dirty="0" smtClean="0"/>
              <a:t>order to </a:t>
            </a:r>
            <a:r>
              <a:rPr lang="en-US" dirty="0"/>
              <a:t>execute different </a:t>
            </a:r>
            <a:r>
              <a:rPr lang="en-US" dirty="0" smtClean="0"/>
              <a:t>tasks</a:t>
            </a:r>
          </a:p>
          <a:p>
            <a:pPr algn="just" latinLnBrk="0"/>
            <a:r>
              <a:rPr lang="en-US" dirty="0"/>
              <a:t>This will eventually pose </a:t>
            </a:r>
            <a:r>
              <a:rPr lang="en-US" dirty="0" smtClean="0"/>
              <a:t>a challenge </a:t>
            </a:r>
            <a:r>
              <a:rPr lang="en-US" dirty="0"/>
              <a:t>in near future to reduce the energy </a:t>
            </a:r>
            <a:r>
              <a:rPr lang="en-US" dirty="0" smtClean="0"/>
              <a:t>consumption and will also demand for new ways of developing a green communication across the network</a:t>
            </a:r>
          </a:p>
          <a:p>
            <a:pPr algn="just" latinLnBrk="0"/>
            <a:r>
              <a:rPr lang="en-US" dirty="0"/>
              <a:t>This paper addresses the energy </a:t>
            </a:r>
            <a:r>
              <a:rPr lang="en-US" dirty="0" smtClean="0"/>
              <a:t>efficiency issues </a:t>
            </a:r>
            <a:r>
              <a:rPr lang="en-US" dirty="0"/>
              <a:t>across diverse </a:t>
            </a:r>
            <a:r>
              <a:rPr lang="en-US" dirty="0" err="1"/>
              <a:t>IoT</a:t>
            </a:r>
            <a:r>
              <a:rPr lang="en-US" dirty="0"/>
              <a:t> driven networks by proposing a </a:t>
            </a:r>
            <a:r>
              <a:rPr lang="en-US" dirty="0" smtClean="0"/>
              <a:t>system model </a:t>
            </a:r>
            <a:r>
              <a:rPr lang="en-US" dirty="0"/>
              <a:t>for G-</a:t>
            </a:r>
            <a:r>
              <a:rPr lang="en-US" dirty="0" err="1"/>
              <a:t>IoT</a:t>
            </a:r>
            <a:r>
              <a:rPr lang="en-US" dirty="0"/>
              <a:t> and energy efficient scheme for the </a:t>
            </a:r>
            <a:r>
              <a:rPr lang="en-US" dirty="0" err="1"/>
              <a:t>IoT</a:t>
            </a:r>
            <a:r>
              <a:rPr lang="en-US" dirty="0"/>
              <a:t> </a:t>
            </a:r>
            <a:r>
              <a:rPr lang="en-US" dirty="0" smtClean="0"/>
              <a:t>devices to </a:t>
            </a:r>
            <a:r>
              <a:rPr lang="en-US" dirty="0"/>
              <a:t>extend the life expectancy of the whole </a:t>
            </a:r>
            <a:r>
              <a:rPr lang="en-US" dirty="0" err="1"/>
              <a:t>IoT</a:t>
            </a:r>
            <a:r>
              <a:rPr lang="en-US" dirty="0"/>
              <a:t> network</a:t>
            </a:r>
          </a:p>
        </p:txBody>
      </p:sp>
    </p:spTree>
    <p:extLst>
      <p:ext uri="{BB962C8B-B14F-4D97-AF65-F5344CB8AC3E}">
        <p14:creationId xmlns:p14="http://schemas.microsoft.com/office/powerpoint/2010/main" val="32693067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Model</a:t>
            </a:r>
            <a:endParaRPr lang="en-US" dirty="0"/>
          </a:p>
        </p:txBody>
      </p:sp>
      <p:sp>
        <p:nvSpPr>
          <p:cNvPr id="4" name="Content Placeholder 3"/>
          <p:cNvSpPr>
            <a:spLocks noGrp="1"/>
          </p:cNvSpPr>
          <p:nvPr>
            <p:ph sz="half" idx="1"/>
          </p:nvPr>
        </p:nvSpPr>
        <p:spPr>
          <a:xfrm>
            <a:off x="315532" y="1890980"/>
            <a:ext cx="4544500" cy="4351338"/>
          </a:xfrm>
        </p:spPr>
        <p:txBody>
          <a:bodyPr>
            <a:noAutofit/>
          </a:bodyPr>
          <a:lstStyle/>
          <a:p>
            <a:pPr latinLnBrk="0"/>
            <a:r>
              <a:rPr lang="en-US" sz="1800" dirty="0"/>
              <a:t>The proposed system model in Fig. 2 is comprised </a:t>
            </a:r>
            <a:r>
              <a:rPr lang="en-US" sz="1800" dirty="0" smtClean="0"/>
              <a:t>of conventional </a:t>
            </a:r>
            <a:r>
              <a:rPr lang="en-US" sz="1800" dirty="0"/>
              <a:t>device hardware which represents the </a:t>
            </a:r>
            <a:r>
              <a:rPr lang="en-US" sz="1800" dirty="0" smtClean="0"/>
              <a:t>physical hardware </a:t>
            </a:r>
            <a:r>
              <a:rPr lang="en-US" sz="1800" dirty="0"/>
              <a:t>for example sensors, home </a:t>
            </a:r>
            <a:r>
              <a:rPr lang="en-US" sz="1800" dirty="0" smtClean="0"/>
              <a:t>appliances</a:t>
            </a:r>
          </a:p>
          <a:p>
            <a:pPr latinLnBrk="0"/>
            <a:r>
              <a:rPr lang="en-US" sz="1800" dirty="0" smtClean="0"/>
              <a:t>These devices </a:t>
            </a:r>
            <a:r>
              <a:rPr lang="en-US" sz="1800" dirty="0"/>
              <a:t>will be connected with the </a:t>
            </a:r>
            <a:r>
              <a:rPr lang="en-US" sz="1800" b="1" i="1" dirty="0"/>
              <a:t>embedded web server</a:t>
            </a:r>
            <a:r>
              <a:rPr lang="en-US" sz="1800" dirty="0" smtClean="0"/>
              <a:t>.</a:t>
            </a:r>
          </a:p>
          <a:p>
            <a:pPr latinLnBrk="0"/>
            <a:r>
              <a:rPr lang="en-US" sz="1800" b="1" i="1" dirty="0"/>
              <a:t>Embedded webserver </a:t>
            </a:r>
            <a:r>
              <a:rPr lang="en-US" sz="1800" dirty="0"/>
              <a:t>hosts </a:t>
            </a:r>
            <a:r>
              <a:rPr lang="en-US" sz="1800" dirty="0" err="1"/>
              <a:t>RESTful</a:t>
            </a:r>
            <a:r>
              <a:rPr lang="en-US" sz="1800" dirty="0"/>
              <a:t> web service </a:t>
            </a:r>
            <a:r>
              <a:rPr lang="en-US" sz="1800" dirty="0" smtClean="0"/>
              <a:t>to communicate </a:t>
            </a:r>
            <a:r>
              <a:rPr lang="en-US" sz="1800" dirty="0"/>
              <a:t>with the </a:t>
            </a:r>
            <a:r>
              <a:rPr lang="en-US" sz="1800" b="1" i="1" dirty="0"/>
              <a:t>cloud server</a:t>
            </a:r>
            <a:r>
              <a:rPr lang="en-US" sz="1800" dirty="0"/>
              <a:t> for virtualization </a:t>
            </a:r>
            <a:r>
              <a:rPr lang="en-US" sz="1800" dirty="0" smtClean="0"/>
              <a:t>of objects.</a:t>
            </a:r>
          </a:p>
          <a:p>
            <a:pPr latinLnBrk="0"/>
            <a:r>
              <a:rPr lang="en-US" sz="1800" dirty="0"/>
              <a:t>Virtual objects will be transferred to </a:t>
            </a:r>
            <a:r>
              <a:rPr lang="en-US" sz="1800" dirty="0" smtClean="0"/>
              <a:t>server application </a:t>
            </a:r>
            <a:r>
              <a:rPr lang="en-US" sz="1800" dirty="0"/>
              <a:t>for service lookup and will host the </a:t>
            </a:r>
            <a:r>
              <a:rPr lang="en-US" sz="1800" dirty="0" smtClean="0"/>
              <a:t>virtualized object </a:t>
            </a:r>
            <a:r>
              <a:rPr lang="en-US" sz="1800" dirty="0"/>
              <a:t>service executable applications</a:t>
            </a:r>
          </a:p>
        </p:txBody>
      </p:sp>
      <p:pic>
        <p:nvPicPr>
          <p:cNvPr id="6" name="Content Placeholder 5"/>
          <p:cNvPicPr>
            <a:picLocks noGrp="1" noChangeAspect="1"/>
          </p:cNvPicPr>
          <p:nvPr>
            <p:ph sz="half" idx="2"/>
          </p:nvPr>
        </p:nvPicPr>
        <p:blipFill>
          <a:blip r:embed="rId2"/>
          <a:stretch>
            <a:fillRect/>
          </a:stretch>
        </p:blipFill>
        <p:spPr>
          <a:xfrm>
            <a:off x="5004047" y="1052736"/>
            <a:ext cx="4032449" cy="5389875"/>
          </a:xfrm>
          <a:prstGeom prst="rect">
            <a:avLst/>
          </a:prstGeom>
        </p:spPr>
      </p:pic>
    </p:spTree>
    <p:extLst>
      <p:ext uri="{BB962C8B-B14F-4D97-AF65-F5344CB8AC3E}">
        <p14:creationId xmlns:p14="http://schemas.microsoft.com/office/powerpoint/2010/main" val="10756661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Model</a:t>
            </a:r>
            <a:endParaRPr lang="en-US" dirty="0"/>
          </a:p>
        </p:txBody>
      </p:sp>
      <p:sp>
        <p:nvSpPr>
          <p:cNvPr id="4" name="Content Placeholder 3"/>
          <p:cNvSpPr>
            <a:spLocks noGrp="1"/>
          </p:cNvSpPr>
          <p:nvPr>
            <p:ph sz="half" idx="1"/>
          </p:nvPr>
        </p:nvSpPr>
        <p:spPr>
          <a:xfrm>
            <a:off x="315532" y="1890980"/>
            <a:ext cx="4472492" cy="4351338"/>
          </a:xfrm>
        </p:spPr>
        <p:txBody>
          <a:bodyPr>
            <a:normAutofit fontScale="77500" lnSpcReduction="20000"/>
          </a:bodyPr>
          <a:lstStyle/>
          <a:p>
            <a:r>
              <a:rPr lang="en-US" b="1" i="1" dirty="0" smtClean="0"/>
              <a:t>Physical Devices </a:t>
            </a:r>
            <a:r>
              <a:rPr lang="en-US" dirty="0" smtClean="0"/>
              <a:t>: </a:t>
            </a:r>
          </a:p>
          <a:p>
            <a:pPr lvl="1" latinLnBrk="0"/>
            <a:r>
              <a:rPr lang="en-US" dirty="0"/>
              <a:t>In </a:t>
            </a:r>
            <a:r>
              <a:rPr lang="en-US" dirty="0" smtClean="0"/>
              <a:t>their </a:t>
            </a:r>
            <a:r>
              <a:rPr lang="en-US" dirty="0"/>
              <a:t>scenario </a:t>
            </a:r>
            <a:r>
              <a:rPr lang="en-US" dirty="0" smtClean="0"/>
              <a:t>they </a:t>
            </a:r>
            <a:r>
              <a:rPr lang="en-US" dirty="0"/>
              <a:t>devise a </a:t>
            </a:r>
            <a:r>
              <a:rPr lang="en-US" dirty="0" smtClean="0"/>
              <a:t>cluster of </a:t>
            </a:r>
            <a:r>
              <a:rPr lang="en-US" dirty="0"/>
              <a:t>low powered and less capable sensor devices with </a:t>
            </a:r>
            <a:r>
              <a:rPr lang="en-US" dirty="0" smtClean="0"/>
              <a:t>IP address </a:t>
            </a:r>
            <a:r>
              <a:rPr lang="en-US" dirty="0"/>
              <a:t>which act as relay </a:t>
            </a:r>
            <a:r>
              <a:rPr lang="en-US" dirty="0" smtClean="0"/>
              <a:t>nodes</a:t>
            </a:r>
          </a:p>
          <a:p>
            <a:pPr lvl="1" latinLnBrk="0"/>
            <a:r>
              <a:rPr lang="en-US" dirty="0"/>
              <a:t>On the other hand, </a:t>
            </a:r>
            <a:r>
              <a:rPr lang="en-US" dirty="0" smtClean="0"/>
              <a:t>devices with </a:t>
            </a:r>
            <a:r>
              <a:rPr lang="en-US" dirty="0"/>
              <a:t>better connectivity and capability act as sink nodes </a:t>
            </a:r>
            <a:r>
              <a:rPr lang="en-US" dirty="0" smtClean="0"/>
              <a:t>that communicate </a:t>
            </a:r>
            <a:r>
              <a:rPr lang="en-US" dirty="0"/>
              <a:t>with the embedded </a:t>
            </a:r>
            <a:r>
              <a:rPr lang="en-US" dirty="0" smtClean="0"/>
              <a:t>devices</a:t>
            </a:r>
          </a:p>
          <a:p>
            <a:pPr lvl="1" latinLnBrk="0"/>
            <a:r>
              <a:rPr lang="en-US" dirty="0" smtClean="0"/>
              <a:t>Relay nodes produces the data and send it to the sink node so that the sink nodes can redirect the aggregated flow of data to the embedded web server for further processing</a:t>
            </a:r>
            <a:endParaRPr lang="en-US" b="1" i="1" dirty="0"/>
          </a:p>
        </p:txBody>
      </p:sp>
      <p:pic>
        <p:nvPicPr>
          <p:cNvPr id="6" name="Content Placeholder 5"/>
          <p:cNvPicPr>
            <a:picLocks noGrp="1" noChangeAspect="1"/>
          </p:cNvPicPr>
          <p:nvPr>
            <p:ph sz="half" idx="2"/>
          </p:nvPr>
        </p:nvPicPr>
        <p:blipFill>
          <a:blip r:embed="rId2"/>
          <a:stretch>
            <a:fillRect/>
          </a:stretch>
        </p:blipFill>
        <p:spPr>
          <a:xfrm>
            <a:off x="4860031" y="1556792"/>
            <a:ext cx="3960441" cy="4885819"/>
          </a:xfrm>
          <a:prstGeom prst="rect">
            <a:avLst/>
          </a:prstGeom>
        </p:spPr>
      </p:pic>
    </p:spTree>
    <p:extLst>
      <p:ext uri="{BB962C8B-B14F-4D97-AF65-F5344CB8AC3E}">
        <p14:creationId xmlns:p14="http://schemas.microsoft.com/office/powerpoint/2010/main" val="2689291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850106"/>
          </a:xfrm>
        </p:spPr>
        <p:txBody>
          <a:bodyPr>
            <a:normAutofit/>
          </a:bodyPr>
          <a:lstStyle/>
          <a:p>
            <a:r>
              <a:rPr lang="en-US" altLang="ko-KR" sz="4000" dirty="0"/>
              <a:t>Examples of </a:t>
            </a:r>
            <a:r>
              <a:rPr lang="en-US" altLang="ko-KR" sz="4000" dirty="0" err="1"/>
              <a:t>IoT</a:t>
            </a:r>
            <a:r>
              <a:rPr lang="en-US" altLang="ko-KR" sz="4000" dirty="0"/>
              <a:t> systems</a:t>
            </a:r>
            <a:endParaRPr lang="ko-KR" altLang="en-US" sz="4000" dirty="0"/>
          </a:p>
        </p:txBody>
      </p:sp>
      <p:sp>
        <p:nvSpPr>
          <p:cNvPr id="3" name="내용 개체 틀 2"/>
          <p:cNvSpPr>
            <a:spLocks noGrp="1"/>
          </p:cNvSpPr>
          <p:nvPr>
            <p:ph idx="1"/>
          </p:nvPr>
        </p:nvSpPr>
        <p:spPr>
          <a:xfrm>
            <a:off x="457200" y="1412776"/>
            <a:ext cx="8229600" cy="4713387"/>
          </a:xfrm>
        </p:spPr>
        <p:txBody>
          <a:bodyPr>
            <a:normAutofit lnSpcReduction="10000"/>
          </a:bodyPr>
          <a:lstStyle/>
          <a:p>
            <a:r>
              <a:rPr lang="en-US" altLang="ko-KR" sz="2800" dirty="0" smtClean="0"/>
              <a:t>Remote monitoring of industrial machinery through sensors helps avoid downtime.</a:t>
            </a:r>
          </a:p>
          <a:p>
            <a:pPr lvl="1"/>
            <a:r>
              <a:rPr lang="en-US" altLang="ko-KR" sz="2400" dirty="0" smtClean="0"/>
              <a:t>Many kinds of vending machine (coffee, juice, </a:t>
            </a:r>
            <a:r>
              <a:rPr lang="en-US" altLang="ko-KR" sz="2400" dirty="0" err="1" smtClean="0"/>
              <a:t>icecream</a:t>
            </a:r>
            <a:r>
              <a:rPr lang="en-US" altLang="ko-KR" sz="2400" dirty="0" smtClean="0"/>
              <a:t> </a:t>
            </a:r>
            <a:r>
              <a:rPr lang="en-US" altLang="ko-KR" sz="2400" dirty="0" err="1" smtClean="0"/>
              <a:t>etc</a:t>
            </a:r>
            <a:r>
              <a:rPr lang="en-US" altLang="ko-KR" sz="2400" dirty="0" smtClean="0"/>
              <a:t>)</a:t>
            </a:r>
          </a:p>
          <a:p>
            <a:pPr lvl="1"/>
            <a:r>
              <a:rPr lang="en-US" altLang="ko-KR" sz="2400" dirty="0" smtClean="0"/>
              <a:t>Plants for watering or fertilizer</a:t>
            </a:r>
          </a:p>
          <a:p>
            <a:pPr lvl="1"/>
            <a:r>
              <a:rPr lang="en-US" altLang="ko-KR" sz="2400" dirty="0" smtClean="0"/>
              <a:t>Weight </a:t>
            </a:r>
            <a:r>
              <a:rPr lang="en-US" altLang="ko-KR" sz="2400" dirty="0" err="1" smtClean="0"/>
              <a:t>mgmt</a:t>
            </a:r>
            <a:r>
              <a:rPr lang="en-US" altLang="ko-KR" sz="2400" dirty="0" smtClean="0"/>
              <a:t>/pregnant women monitoring</a:t>
            </a:r>
          </a:p>
          <a:p>
            <a:pPr lvl="1"/>
            <a:r>
              <a:rPr lang="en-US" altLang="ko-KR" sz="2400" dirty="0" smtClean="0"/>
              <a:t>Mobile Personal Emergency Response Service</a:t>
            </a:r>
          </a:p>
          <a:p>
            <a:pPr lvl="1"/>
            <a:r>
              <a:rPr lang="en-US" altLang="ko-KR" sz="2400" dirty="0"/>
              <a:t> </a:t>
            </a:r>
            <a:r>
              <a:rPr lang="en-US" altLang="ko-KR" sz="2400" dirty="0" smtClean="0"/>
              <a:t>Smart Electric meter for consumer and provider</a:t>
            </a:r>
          </a:p>
          <a:p>
            <a:pPr lvl="1"/>
            <a:r>
              <a:rPr lang="en-US" altLang="ko-KR" sz="2400" dirty="0" smtClean="0"/>
              <a:t>Air pressure level for car’s tire/ usage based car insurance policy development</a:t>
            </a:r>
          </a:p>
          <a:p>
            <a:pPr lvl="1"/>
            <a:r>
              <a:rPr lang="en-US" altLang="ko-KR" sz="2400" dirty="0" smtClean="0"/>
              <a:t>To find lost things such as small children/pet, or objects</a:t>
            </a:r>
          </a:p>
        </p:txBody>
      </p:sp>
    </p:spTree>
    <p:extLst>
      <p:ext uri="{BB962C8B-B14F-4D97-AF65-F5344CB8AC3E}">
        <p14:creationId xmlns:p14="http://schemas.microsoft.com/office/powerpoint/2010/main" val="4191137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Model</a:t>
            </a:r>
            <a:endParaRPr lang="en-US" dirty="0"/>
          </a:p>
        </p:txBody>
      </p:sp>
      <p:sp>
        <p:nvSpPr>
          <p:cNvPr id="4" name="Content Placeholder 3"/>
          <p:cNvSpPr>
            <a:spLocks noGrp="1"/>
          </p:cNvSpPr>
          <p:nvPr>
            <p:ph sz="half" idx="1"/>
          </p:nvPr>
        </p:nvSpPr>
        <p:spPr>
          <a:xfrm>
            <a:off x="315532" y="1890980"/>
            <a:ext cx="4760524" cy="4351338"/>
          </a:xfrm>
        </p:spPr>
        <p:txBody>
          <a:bodyPr>
            <a:normAutofit fontScale="70000" lnSpcReduction="20000"/>
          </a:bodyPr>
          <a:lstStyle/>
          <a:p>
            <a:r>
              <a:rPr lang="en-US" b="1" i="1" dirty="0"/>
              <a:t>Embedded Web </a:t>
            </a:r>
            <a:r>
              <a:rPr lang="en-US" b="1" i="1" dirty="0" smtClean="0"/>
              <a:t>Server :</a:t>
            </a:r>
          </a:p>
          <a:p>
            <a:pPr lvl="1" latinLnBrk="0"/>
            <a:r>
              <a:rPr lang="en-US" dirty="0"/>
              <a:t>Embedded web server will host IETF </a:t>
            </a:r>
            <a:r>
              <a:rPr lang="en-US" dirty="0" smtClean="0"/>
              <a:t>constrained </a:t>
            </a:r>
            <a:r>
              <a:rPr lang="en-US" dirty="0" err="1" smtClean="0"/>
              <a:t>RESTfull</a:t>
            </a:r>
            <a:r>
              <a:rPr lang="en-US" dirty="0" smtClean="0"/>
              <a:t> environment</a:t>
            </a:r>
          </a:p>
          <a:p>
            <a:pPr lvl="1" latinLnBrk="0"/>
            <a:r>
              <a:rPr lang="en-US" dirty="0"/>
              <a:t>This </a:t>
            </a:r>
            <a:r>
              <a:rPr lang="en-US" dirty="0" smtClean="0"/>
              <a:t>server environment </a:t>
            </a:r>
            <a:r>
              <a:rPr lang="en-US" dirty="0"/>
              <a:t>will receive the device specification, </a:t>
            </a:r>
            <a:r>
              <a:rPr lang="en-US" dirty="0" smtClean="0"/>
              <a:t>for example </a:t>
            </a:r>
            <a:r>
              <a:rPr lang="en-US" dirty="0"/>
              <a:t>product id/MAC id, assigning device IP address </a:t>
            </a:r>
            <a:r>
              <a:rPr lang="en-US" dirty="0" smtClean="0"/>
              <a:t>and will </a:t>
            </a:r>
            <a:r>
              <a:rPr lang="en-US" dirty="0"/>
              <a:t>notify the cloud server for creating a virtual object in </a:t>
            </a:r>
            <a:r>
              <a:rPr lang="en-US" dirty="0" smtClean="0"/>
              <a:t>the cloud </a:t>
            </a:r>
            <a:r>
              <a:rPr lang="en-US" dirty="0"/>
              <a:t>virtual environment </a:t>
            </a:r>
            <a:endParaRPr lang="en-US" dirty="0" smtClean="0"/>
          </a:p>
          <a:p>
            <a:pPr lvl="1" latinLnBrk="0"/>
            <a:r>
              <a:rPr lang="en-US" dirty="0" smtClean="0"/>
              <a:t>Another task of the embedded web server is to schedule the physical and sensor devices. </a:t>
            </a:r>
          </a:p>
          <a:p>
            <a:pPr lvl="1" latinLnBrk="0"/>
            <a:r>
              <a:rPr lang="en-US" dirty="0"/>
              <a:t>Scheduling will let this type </a:t>
            </a:r>
            <a:r>
              <a:rPr lang="en-US" dirty="0" smtClean="0"/>
              <a:t>of devices </a:t>
            </a:r>
            <a:r>
              <a:rPr lang="en-US" dirty="0"/>
              <a:t>to become energy efficient and the </a:t>
            </a:r>
            <a:r>
              <a:rPr lang="en-US" dirty="0" smtClean="0"/>
              <a:t>energy consumption </a:t>
            </a:r>
            <a:r>
              <a:rPr lang="en-US" dirty="0"/>
              <a:t>will be directly proportional to </a:t>
            </a:r>
            <a:r>
              <a:rPr lang="en-US" dirty="0" smtClean="0"/>
              <a:t>device utilization</a:t>
            </a:r>
          </a:p>
          <a:p>
            <a:pPr lvl="1"/>
            <a:endParaRPr lang="en-US" dirty="0" smtClean="0"/>
          </a:p>
        </p:txBody>
      </p:sp>
      <p:pic>
        <p:nvPicPr>
          <p:cNvPr id="6" name="Content Placeholder 5"/>
          <p:cNvPicPr>
            <a:picLocks noGrp="1" noChangeAspect="1"/>
          </p:cNvPicPr>
          <p:nvPr>
            <p:ph sz="half" idx="2"/>
          </p:nvPr>
        </p:nvPicPr>
        <p:blipFill>
          <a:blip r:embed="rId2"/>
          <a:stretch>
            <a:fillRect/>
          </a:stretch>
        </p:blipFill>
        <p:spPr>
          <a:xfrm>
            <a:off x="5292079" y="1556793"/>
            <a:ext cx="3384377" cy="4536504"/>
          </a:xfrm>
          <a:prstGeom prst="rect">
            <a:avLst/>
          </a:prstGeom>
        </p:spPr>
      </p:pic>
    </p:spTree>
    <p:extLst>
      <p:ext uri="{BB962C8B-B14F-4D97-AF65-F5344CB8AC3E}">
        <p14:creationId xmlns:p14="http://schemas.microsoft.com/office/powerpoint/2010/main" val="14315934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a:t>
            </a:r>
            <a:r>
              <a:rPr lang="en-US" dirty="0" smtClean="0"/>
              <a:t>Efficient Scheduling</a:t>
            </a:r>
            <a:endParaRPr lang="en-US" dirty="0"/>
          </a:p>
        </p:txBody>
      </p:sp>
      <p:sp>
        <p:nvSpPr>
          <p:cNvPr id="3" name="Content Placeholder 2"/>
          <p:cNvSpPr>
            <a:spLocks noGrp="1"/>
          </p:cNvSpPr>
          <p:nvPr>
            <p:ph idx="1"/>
          </p:nvPr>
        </p:nvSpPr>
        <p:spPr/>
        <p:txBody>
          <a:bodyPr>
            <a:normAutofit fontScale="70000" lnSpcReduction="20000"/>
          </a:bodyPr>
          <a:lstStyle/>
          <a:p>
            <a:pPr latinLnBrk="0"/>
            <a:r>
              <a:rPr lang="en-US" dirty="0"/>
              <a:t>The algorithm is framed in the </a:t>
            </a:r>
            <a:r>
              <a:rPr lang="en-US" dirty="0" smtClean="0"/>
              <a:t>proposed system </a:t>
            </a:r>
            <a:r>
              <a:rPr lang="en-US" dirty="0"/>
              <a:t>model so that the model can incorporate with </a:t>
            </a:r>
            <a:r>
              <a:rPr lang="en-US" dirty="0" smtClean="0"/>
              <a:t>the scheduling </a:t>
            </a:r>
            <a:r>
              <a:rPr lang="en-US" dirty="0"/>
              <a:t>algorithm and can also serve its’ true </a:t>
            </a:r>
            <a:r>
              <a:rPr lang="en-US" dirty="0" smtClean="0"/>
              <a:t>purpose</a:t>
            </a:r>
          </a:p>
          <a:p>
            <a:pPr latinLnBrk="0"/>
            <a:r>
              <a:rPr lang="en-US" dirty="0" smtClean="0"/>
              <a:t>The algorithm </a:t>
            </a:r>
            <a:r>
              <a:rPr lang="en-US" dirty="0"/>
              <a:t>has three core stages such as On-duty, Pre-off </a:t>
            </a:r>
            <a:r>
              <a:rPr lang="en-US" dirty="0" smtClean="0"/>
              <a:t>duty and </a:t>
            </a:r>
            <a:r>
              <a:rPr lang="en-US" dirty="0"/>
              <a:t>Off- </a:t>
            </a:r>
            <a:r>
              <a:rPr lang="en-US" dirty="0" smtClean="0"/>
              <a:t>duty</a:t>
            </a:r>
          </a:p>
          <a:p>
            <a:pPr lvl="1" latinLnBrk="0"/>
            <a:r>
              <a:rPr lang="en-US" i="1" dirty="0" smtClean="0"/>
              <a:t>On duty: </a:t>
            </a:r>
            <a:r>
              <a:rPr lang="en-US" dirty="0" smtClean="0"/>
              <a:t>In this state device will be performing with its full fledged capability. </a:t>
            </a:r>
          </a:p>
          <a:p>
            <a:pPr lvl="1" latinLnBrk="0"/>
            <a:r>
              <a:rPr lang="en-US" i="1" dirty="0"/>
              <a:t>Pre-off duty</a:t>
            </a:r>
            <a:r>
              <a:rPr lang="en-US" i="1" dirty="0" smtClean="0"/>
              <a:t>: </a:t>
            </a:r>
            <a:r>
              <a:rPr lang="en-US" dirty="0"/>
              <a:t>This state will be activated after On-duty state when </a:t>
            </a:r>
            <a:r>
              <a:rPr lang="en-US" dirty="0" smtClean="0"/>
              <a:t>the device </a:t>
            </a:r>
            <a:r>
              <a:rPr lang="en-US" dirty="0"/>
              <a:t>will be idle for </a:t>
            </a:r>
            <a:r>
              <a:rPr lang="en-US" dirty="0" smtClean="0"/>
              <a:t>sometimes. </a:t>
            </a:r>
            <a:r>
              <a:rPr lang="en-US" dirty="0"/>
              <a:t>During Pre-off stage, a device can </a:t>
            </a:r>
            <a:r>
              <a:rPr lang="en-US" dirty="0" smtClean="0"/>
              <a:t>only receive </a:t>
            </a:r>
            <a:r>
              <a:rPr lang="en-US" dirty="0"/>
              <a:t>and transmit the necessary commands from the </a:t>
            </a:r>
            <a:r>
              <a:rPr lang="en-US" dirty="0" smtClean="0"/>
              <a:t>sink node. </a:t>
            </a:r>
            <a:r>
              <a:rPr lang="en-US" dirty="0"/>
              <a:t>In </a:t>
            </a:r>
            <a:r>
              <a:rPr lang="en-US" dirty="0" smtClean="0"/>
              <a:t>a nutshell</a:t>
            </a:r>
            <a:r>
              <a:rPr lang="en-US" dirty="0"/>
              <a:t>, the devices will be activated but with a </a:t>
            </a:r>
            <a:r>
              <a:rPr lang="en-US" dirty="0" smtClean="0"/>
              <a:t>limited capability </a:t>
            </a:r>
            <a:r>
              <a:rPr lang="en-US" dirty="0"/>
              <a:t>of receiving and </a:t>
            </a:r>
            <a:r>
              <a:rPr lang="en-US" dirty="0" smtClean="0"/>
              <a:t>transmitting</a:t>
            </a:r>
          </a:p>
          <a:p>
            <a:pPr lvl="1" latinLnBrk="0"/>
            <a:r>
              <a:rPr lang="en-US" i="1" dirty="0"/>
              <a:t>Off </a:t>
            </a:r>
            <a:r>
              <a:rPr lang="en-US" i="1" dirty="0" smtClean="0"/>
              <a:t>duty: </a:t>
            </a:r>
            <a:r>
              <a:rPr lang="en-US" dirty="0"/>
              <a:t>This stage holds three states to save energy in </a:t>
            </a:r>
            <a:r>
              <a:rPr lang="en-US" dirty="0" smtClean="0"/>
              <a:t>different circumstances </a:t>
            </a:r>
            <a:r>
              <a:rPr lang="en-US" dirty="0"/>
              <a:t>and the energy efficiency of the entire </a:t>
            </a:r>
            <a:r>
              <a:rPr lang="en-US" dirty="0" smtClean="0"/>
              <a:t>cluster or </a:t>
            </a:r>
            <a:r>
              <a:rPr lang="en-US" dirty="0"/>
              <a:t>network mainly depends on this state</a:t>
            </a: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5453491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Efficient Scheduling</a:t>
            </a:r>
          </a:p>
        </p:txBody>
      </p:sp>
      <p:sp>
        <p:nvSpPr>
          <p:cNvPr id="3" name="Content Placeholder 2"/>
          <p:cNvSpPr>
            <a:spLocks noGrp="1"/>
          </p:cNvSpPr>
          <p:nvPr>
            <p:ph idx="1"/>
          </p:nvPr>
        </p:nvSpPr>
        <p:spPr/>
        <p:txBody>
          <a:bodyPr>
            <a:normAutofit fontScale="77500" lnSpcReduction="20000"/>
          </a:bodyPr>
          <a:lstStyle/>
          <a:p>
            <a:r>
              <a:rPr lang="en-US" i="1" dirty="0" smtClean="0"/>
              <a:t>Off Duty Types :</a:t>
            </a:r>
          </a:p>
          <a:p>
            <a:pPr lvl="1" latinLnBrk="0"/>
            <a:r>
              <a:rPr lang="en-US" i="1" dirty="0"/>
              <a:t>Hibernate</a:t>
            </a:r>
            <a:r>
              <a:rPr lang="en-US" i="1" dirty="0" smtClean="0"/>
              <a:t>: </a:t>
            </a:r>
            <a:r>
              <a:rPr lang="en-US" dirty="0"/>
              <a:t>Hibernate state is the state where the device will </a:t>
            </a:r>
            <a:r>
              <a:rPr lang="en-US" dirty="0" smtClean="0"/>
              <a:t>have small </a:t>
            </a:r>
            <a:r>
              <a:rPr lang="en-US" dirty="0"/>
              <a:t>power to only sense the environment before going </a:t>
            </a:r>
            <a:r>
              <a:rPr lang="en-US" dirty="0" smtClean="0"/>
              <a:t>into more </a:t>
            </a:r>
            <a:r>
              <a:rPr lang="en-US" dirty="0"/>
              <a:t>energy efficient </a:t>
            </a:r>
            <a:r>
              <a:rPr lang="en-US" dirty="0" smtClean="0"/>
              <a:t>state. </a:t>
            </a:r>
            <a:r>
              <a:rPr lang="en-US" dirty="0"/>
              <a:t>In this state the device will </a:t>
            </a:r>
            <a:r>
              <a:rPr lang="en-US" dirty="0" smtClean="0"/>
              <a:t>use only </a:t>
            </a:r>
            <a:r>
              <a:rPr lang="en-US" dirty="0"/>
              <a:t>the least amount of power and for the devices that </a:t>
            </a:r>
            <a:r>
              <a:rPr lang="en-US" dirty="0" smtClean="0"/>
              <a:t>have the </a:t>
            </a:r>
            <a:r>
              <a:rPr lang="en-US" dirty="0"/>
              <a:t>renewable energy capability will recharge by that </a:t>
            </a:r>
            <a:r>
              <a:rPr lang="en-US" dirty="0" smtClean="0"/>
              <a:t>time which </a:t>
            </a:r>
            <a:r>
              <a:rPr lang="en-US" dirty="0"/>
              <a:t>will extend the device’s life </a:t>
            </a:r>
            <a:r>
              <a:rPr lang="en-US" dirty="0" smtClean="0"/>
              <a:t>expectancy</a:t>
            </a:r>
          </a:p>
          <a:p>
            <a:pPr lvl="1" latinLnBrk="0"/>
            <a:r>
              <a:rPr lang="en-US" i="1" dirty="0" smtClean="0"/>
              <a:t>Sleep : </a:t>
            </a:r>
            <a:r>
              <a:rPr lang="en-US" dirty="0"/>
              <a:t>Sleep is a power saving state that has the ability </a:t>
            </a:r>
            <a:r>
              <a:rPr lang="en-US" dirty="0" smtClean="0"/>
              <a:t>to quickly </a:t>
            </a:r>
            <a:r>
              <a:rPr lang="en-US" dirty="0"/>
              <a:t>allow the device to use resume the </a:t>
            </a:r>
            <a:r>
              <a:rPr lang="en-US" dirty="0" smtClean="0"/>
              <a:t>full-power operation</a:t>
            </a:r>
          </a:p>
          <a:p>
            <a:pPr lvl="1" latinLnBrk="0"/>
            <a:r>
              <a:rPr lang="en-US" i="1" dirty="0"/>
              <a:t>Power </a:t>
            </a:r>
            <a:r>
              <a:rPr lang="en-US" i="1" dirty="0" smtClean="0"/>
              <a:t>off : </a:t>
            </a:r>
            <a:r>
              <a:rPr lang="en-US" dirty="0" smtClean="0"/>
              <a:t>is </a:t>
            </a:r>
            <a:r>
              <a:rPr lang="en-US" dirty="0"/>
              <a:t>the most energy efficient state that will </a:t>
            </a:r>
            <a:r>
              <a:rPr lang="en-US" dirty="0" smtClean="0"/>
              <a:t>put the </a:t>
            </a:r>
            <a:r>
              <a:rPr lang="en-US" dirty="0"/>
              <a:t>device into deep </a:t>
            </a:r>
            <a:r>
              <a:rPr lang="en-US" dirty="0" smtClean="0"/>
              <a:t>sleep. </a:t>
            </a:r>
            <a:r>
              <a:rPr lang="en-US" dirty="0"/>
              <a:t>The sink node will directly trigger the device when </a:t>
            </a:r>
            <a:r>
              <a:rPr lang="en-US" dirty="0" smtClean="0"/>
              <a:t>any necessary </a:t>
            </a:r>
            <a:r>
              <a:rPr lang="en-US" dirty="0"/>
              <a:t>task should be performed</a:t>
            </a:r>
            <a:endParaRPr lang="en-US" i="1" dirty="0"/>
          </a:p>
        </p:txBody>
      </p:sp>
    </p:spTree>
    <p:extLst>
      <p:ext uri="{BB962C8B-B14F-4D97-AF65-F5344CB8AC3E}">
        <p14:creationId xmlns:p14="http://schemas.microsoft.com/office/powerpoint/2010/main" val="417307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9"/>
            <a:ext cx="7772400" cy="1899642"/>
          </a:xfrm>
        </p:spPr>
        <p:txBody>
          <a:bodyPr>
            <a:noAutofit/>
          </a:bodyPr>
          <a:lstStyle/>
          <a:p>
            <a:pPr latinLnBrk="0"/>
            <a:r>
              <a:rPr lang="en-US" sz="3600" dirty="0" smtClean="0"/>
              <a:t>Sensor Discovery and Configuration Framework for The Internet of Things Paradigm</a:t>
            </a:r>
            <a:endParaRPr lang="en-GB" sz="3600" dirty="0"/>
          </a:p>
        </p:txBody>
      </p:sp>
      <p:sp>
        <p:nvSpPr>
          <p:cNvPr id="3" name="Subtitle 2"/>
          <p:cNvSpPr>
            <a:spLocks noGrp="1"/>
          </p:cNvSpPr>
          <p:nvPr>
            <p:ph type="subTitle" idx="1"/>
          </p:nvPr>
        </p:nvSpPr>
        <p:spPr>
          <a:xfrm>
            <a:off x="1371600" y="3886200"/>
            <a:ext cx="6400800" cy="2063080"/>
          </a:xfrm>
        </p:spPr>
        <p:txBody>
          <a:bodyPr>
            <a:noAutofit/>
          </a:bodyPr>
          <a:lstStyle/>
          <a:p>
            <a:pPr latinLnBrk="0"/>
            <a:r>
              <a:rPr lang="en-GB" sz="2000" dirty="0" err="1"/>
              <a:t>Perera</a:t>
            </a:r>
            <a:r>
              <a:rPr lang="en-GB" sz="2000" dirty="0"/>
              <a:t>, C.; </a:t>
            </a:r>
            <a:r>
              <a:rPr lang="en-GB" sz="2000" dirty="0" err="1"/>
              <a:t>Jayaraman</a:t>
            </a:r>
            <a:r>
              <a:rPr lang="en-GB" sz="2000" dirty="0"/>
              <a:t>, P.P.; </a:t>
            </a:r>
            <a:r>
              <a:rPr lang="en-GB" sz="2000" dirty="0" err="1"/>
              <a:t>Zaslavsky</a:t>
            </a:r>
            <a:r>
              <a:rPr lang="en-GB" sz="2000" dirty="0"/>
              <a:t>, A.; </a:t>
            </a:r>
            <a:r>
              <a:rPr lang="en-GB" sz="2000" dirty="0" err="1"/>
              <a:t>Georgakopoulos</a:t>
            </a:r>
            <a:r>
              <a:rPr lang="en-GB" sz="2000" dirty="0"/>
              <a:t>, D.; Christen, P., "Sensor discovery and configuration framework for the Internet of Things paradigm," </a:t>
            </a:r>
            <a:r>
              <a:rPr lang="en-GB" sz="2000" i="1" dirty="0"/>
              <a:t>Internet of Things (WF-</a:t>
            </a:r>
            <a:r>
              <a:rPr lang="en-GB" sz="2000" i="1" dirty="0" err="1"/>
              <a:t>IoT</a:t>
            </a:r>
            <a:r>
              <a:rPr lang="en-GB" sz="2000" i="1" dirty="0"/>
              <a:t>), 2014 IEEE World Forum on</a:t>
            </a:r>
            <a:r>
              <a:rPr lang="en-GB" sz="2000" dirty="0"/>
              <a:t> , vol., no., pp.94,99, 6-8 March 2014</a:t>
            </a:r>
            <a:r>
              <a:rPr lang="en-GB" sz="2000" dirty="0" smtClean="0"/>
              <a:t/>
            </a:r>
            <a:br>
              <a:rPr lang="en-GB" sz="2000" dirty="0" smtClean="0"/>
            </a:br>
            <a:r>
              <a:rPr lang="en-GB" sz="2000" dirty="0" err="1"/>
              <a:t>doi</a:t>
            </a:r>
            <a:r>
              <a:rPr lang="en-GB" sz="2000" dirty="0"/>
              <a:t>: 10.1109/WF-IoT.2014.6803127</a:t>
            </a:r>
          </a:p>
        </p:txBody>
      </p:sp>
    </p:spTree>
    <p:extLst>
      <p:ext uri="{BB962C8B-B14F-4D97-AF65-F5344CB8AC3E}">
        <p14:creationId xmlns:p14="http://schemas.microsoft.com/office/powerpoint/2010/main" val="22522756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GB" dirty="0"/>
          </a:p>
        </p:txBody>
      </p:sp>
      <p:sp>
        <p:nvSpPr>
          <p:cNvPr id="3" name="Content Placeholder 2"/>
          <p:cNvSpPr>
            <a:spLocks noGrp="1"/>
          </p:cNvSpPr>
          <p:nvPr>
            <p:ph idx="1"/>
          </p:nvPr>
        </p:nvSpPr>
        <p:spPr/>
        <p:txBody>
          <a:bodyPr>
            <a:normAutofit fontScale="85000" lnSpcReduction="20000"/>
          </a:bodyPr>
          <a:lstStyle/>
          <a:p>
            <a:pPr latinLnBrk="0"/>
            <a:r>
              <a:rPr lang="en-US" dirty="0" smtClean="0"/>
              <a:t>Internet of Things (</a:t>
            </a:r>
            <a:r>
              <a:rPr lang="en-US" dirty="0" err="1" smtClean="0"/>
              <a:t>IoT</a:t>
            </a:r>
            <a:r>
              <a:rPr lang="en-US" dirty="0" smtClean="0"/>
              <a:t>) will comprise billions of devices that can sense, communicate, compute and potentially actuate.</a:t>
            </a:r>
          </a:p>
          <a:p>
            <a:pPr latinLnBrk="0"/>
            <a:r>
              <a:rPr lang="en-GB" dirty="0" smtClean="0"/>
              <a:t>The data streams coming from these devices will challenge the traditional approaches to data management and contribute to the emerging paradigm of big data. </a:t>
            </a:r>
          </a:p>
          <a:p>
            <a:pPr latinLnBrk="0"/>
            <a:r>
              <a:rPr lang="en-GB" dirty="0" smtClean="0"/>
              <a:t>One of the most challenging tasks before collecting and processing data from these devices (e.g. sensors) is discovering and configuring the sensors and the associated data streams.</a:t>
            </a:r>
            <a:endParaRPr lang="en-GB" dirty="0"/>
          </a:p>
        </p:txBody>
      </p:sp>
    </p:spTree>
    <p:extLst>
      <p:ext uri="{BB962C8B-B14F-4D97-AF65-F5344CB8AC3E}">
        <p14:creationId xmlns:p14="http://schemas.microsoft.com/office/powerpoint/2010/main" val="8670621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Challenge</a:t>
            </a:r>
            <a:endParaRPr lang="en-GB" dirty="0"/>
          </a:p>
        </p:txBody>
      </p:sp>
      <p:sp>
        <p:nvSpPr>
          <p:cNvPr id="3" name="Content Placeholder 2"/>
          <p:cNvSpPr>
            <a:spLocks noGrp="1"/>
          </p:cNvSpPr>
          <p:nvPr>
            <p:ph idx="1"/>
          </p:nvPr>
        </p:nvSpPr>
        <p:spPr/>
        <p:txBody>
          <a:bodyPr>
            <a:normAutofit fontScale="77500" lnSpcReduction="20000"/>
          </a:bodyPr>
          <a:lstStyle/>
          <a:p>
            <a:pPr latinLnBrk="0"/>
            <a:r>
              <a:rPr lang="en-US" dirty="0" smtClean="0"/>
              <a:t>A sensor configuration process detects, identifies, and configures sensor hardware and cloud-based </a:t>
            </a:r>
            <a:r>
              <a:rPr lang="en-US" dirty="0" err="1" smtClean="0"/>
              <a:t>IoT</a:t>
            </a:r>
            <a:r>
              <a:rPr lang="en-US" dirty="0" smtClean="0"/>
              <a:t> platforms in such a way that software platforms can retrieve data from sensors when required. </a:t>
            </a:r>
          </a:p>
          <a:p>
            <a:pPr latinLnBrk="0"/>
            <a:r>
              <a:rPr lang="en-US" dirty="0" smtClean="0"/>
              <a:t>The major factors that makes sensor configuration challenging are:</a:t>
            </a:r>
          </a:p>
          <a:p>
            <a:pPr lvl="1"/>
            <a:r>
              <a:rPr lang="en-US" dirty="0" smtClean="0"/>
              <a:t>The number of sensor</a:t>
            </a:r>
          </a:p>
          <a:p>
            <a:pPr lvl="1"/>
            <a:r>
              <a:rPr lang="en-US" dirty="0" smtClean="0"/>
              <a:t>Heterogeneity</a:t>
            </a:r>
            <a:endParaRPr lang="en-US" dirty="0"/>
          </a:p>
          <a:p>
            <a:pPr lvl="1"/>
            <a:r>
              <a:rPr lang="en-US" dirty="0" smtClean="0"/>
              <a:t>Scheduling, sampling rate, and Network Communication</a:t>
            </a:r>
          </a:p>
          <a:p>
            <a:pPr lvl="1"/>
            <a:r>
              <a:rPr lang="en-US" dirty="0" smtClean="0"/>
              <a:t>Data Acquisition</a:t>
            </a:r>
          </a:p>
          <a:p>
            <a:pPr lvl="1"/>
            <a:r>
              <a:rPr lang="en-US" dirty="0" smtClean="0"/>
              <a:t>Dynamicity</a:t>
            </a:r>
          </a:p>
          <a:p>
            <a:pPr lvl="1"/>
            <a:r>
              <a:rPr lang="en-US" dirty="0" smtClean="0"/>
              <a:t>Context</a:t>
            </a:r>
            <a:endParaRPr lang="en-GB" dirty="0"/>
          </a:p>
        </p:txBody>
      </p:sp>
    </p:spTree>
    <p:extLst>
      <p:ext uri="{BB962C8B-B14F-4D97-AF65-F5344CB8AC3E}">
        <p14:creationId xmlns:p14="http://schemas.microsoft.com/office/powerpoint/2010/main" val="2096362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Architectural Design</a:t>
            </a:r>
            <a:endParaRPr lang="en-GB" dirty="0"/>
          </a:p>
        </p:txBody>
      </p:sp>
      <p:sp>
        <p:nvSpPr>
          <p:cNvPr id="3" name="Content Placeholder 2"/>
          <p:cNvSpPr>
            <a:spLocks noGrp="1"/>
          </p:cNvSpPr>
          <p:nvPr>
            <p:ph idx="1"/>
          </p:nvPr>
        </p:nvSpPr>
        <p:spPr>
          <a:xfrm>
            <a:off x="628650" y="1825625"/>
            <a:ext cx="3866447" cy="4351338"/>
          </a:xfrm>
        </p:spPr>
        <p:txBody>
          <a:bodyPr>
            <a:normAutofit fontScale="70000" lnSpcReduction="20000"/>
          </a:bodyPr>
          <a:lstStyle/>
          <a:p>
            <a:pPr latinLnBrk="0"/>
            <a:r>
              <a:rPr lang="en-US" dirty="0" smtClean="0"/>
              <a:t>In this paper, the proposed solution for sensor discovery and configuration is namely: Context-aware Dynamic Discovery of Things (CADDOT). Some step in this model was implemented in </a:t>
            </a:r>
            <a:r>
              <a:rPr lang="en-US" dirty="0" err="1" smtClean="0"/>
              <a:t>SmartLink</a:t>
            </a:r>
            <a:endParaRPr lang="en-US" dirty="0" smtClean="0"/>
          </a:p>
          <a:p>
            <a:pPr latinLnBrk="0"/>
            <a:r>
              <a:rPr lang="en-US" dirty="0" smtClean="0"/>
              <a:t>The figure show the phase in CADDOT model.</a:t>
            </a:r>
            <a:endParaRPr lang="en-GB" dirty="0"/>
          </a:p>
        </p:txBody>
      </p:sp>
      <p:pic>
        <p:nvPicPr>
          <p:cNvPr id="4" name="Picture 3"/>
          <p:cNvPicPr>
            <a:picLocks noChangeAspect="1"/>
          </p:cNvPicPr>
          <p:nvPr/>
        </p:nvPicPr>
        <p:blipFill>
          <a:blip r:embed="rId2"/>
          <a:stretch>
            <a:fillRect/>
          </a:stretch>
        </p:blipFill>
        <p:spPr>
          <a:xfrm>
            <a:off x="4495097" y="1825625"/>
            <a:ext cx="4470658" cy="4057718"/>
          </a:xfrm>
          <a:prstGeom prst="rect">
            <a:avLst/>
          </a:prstGeom>
        </p:spPr>
      </p:pic>
    </p:spTree>
    <p:extLst>
      <p:ext uri="{BB962C8B-B14F-4D97-AF65-F5344CB8AC3E}">
        <p14:creationId xmlns:p14="http://schemas.microsoft.com/office/powerpoint/2010/main" val="16463035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Strategies</a:t>
            </a:r>
            <a:endParaRPr lang="en-GB" dirty="0"/>
          </a:p>
        </p:txBody>
      </p:sp>
      <p:sp>
        <p:nvSpPr>
          <p:cNvPr id="3" name="Content Placeholder 2"/>
          <p:cNvSpPr>
            <a:spLocks noGrp="1"/>
          </p:cNvSpPr>
          <p:nvPr>
            <p:ph idx="1"/>
          </p:nvPr>
        </p:nvSpPr>
        <p:spPr/>
        <p:txBody>
          <a:bodyPr/>
          <a:lstStyle/>
          <a:p>
            <a:pPr latinLnBrk="0"/>
            <a:r>
              <a:rPr lang="en-US" dirty="0" smtClean="0"/>
              <a:t>To implement the design, this paper introduce two strategies.</a:t>
            </a:r>
          </a:p>
          <a:p>
            <a:pPr lvl="1"/>
            <a:r>
              <a:rPr lang="en-US" dirty="0" smtClean="0"/>
              <a:t>Usage of static </a:t>
            </a:r>
            <a:r>
              <a:rPr lang="en-US" dirty="0" err="1" smtClean="0"/>
              <a:t>SmartLink</a:t>
            </a:r>
            <a:r>
              <a:rPr lang="en-US" dirty="0" smtClean="0"/>
              <a:t> strategy</a:t>
            </a:r>
          </a:p>
          <a:p>
            <a:pPr lvl="1"/>
            <a:r>
              <a:rPr lang="en-US" dirty="0" smtClean="0"/>
              <a:t>Usage of mobile </a:t>
            </a:r>
            <a:r>
              <a:rPr lang="en-US" dirty="0" err="1" smtClean="0"/>
              <a:t>SmartLink</a:t>
            </a:r>
            <a:r>
              <a:rPr lang="en-US" dirty="0" smtClean="0"/>
              <a:t> strategy</a:t>
            </a:r>
            <a:endParaRPr lang="en-GB" dirty="0"/>
          </a:p>
        </p:txBody>
      </p:sp>
      <p:pic>
        <p:nvPicPr>
          <p:cNvPr id="4" name="Picture 3"/>
          <p:cNvPicPr>
            <a:picLocks noChangeAspect="1"/>
          </p:cNvPicPr>
          <p:nvPr/>
        </p:nvPicPr>
        <p:blipFill>
          <a:blip r:embed="rId2"/>
          <a:stretch>
            <a:fillRect/>
          </a:stretch>
        </p:blipFill>
        <p:spPr>
          <a:xfrm>
            <a:off x="1763688" y="4077072"/>
            <a:ext cx="5276813" cy="2010000"/>
          </a:xfrm>
          <a:prstGeom prst="rect">
            <a:avLst/>
          </a:prstGeom>
        </p:spPr>
      </p:pic>
    </p:spTree>
    <p:extLst>
      <p:ext uri="{BB962C8B-B14F-4D97-AF65-F5344CB8AC3E}">
        <p14:creationId xmlns:p14="http://schemas.microsoft.com/office/powerpoint/2010/main" val="30495576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Architecture</a:t>
            </a:r>
            <a:endParaRPr lang="en-GB" dirty="0"/>
          </a:p>
        </p:txBody>
      </p:sp>
      <p:sp>
        <p:nvSpPr>
          <p:cNvPr id="3" name="Content Placeholder 2"/>
          <p:cNvSpPr>
            <a:spLocks noGrp="1"/>
          </p:cNvSpPr>
          <p:nvPr>
            <p:ph idx="1"/>
          </p:nvPr>
        </p:nvSpPr>
        <p:spPr>
          <a:xfrm>
            <a:off x="628650" y="1825625"/>
            <a:ext cx="3362582" cy="4351338"/>
          </a:xfrm>
        </p:spPr>
        <p:txBody>
          <a:bodyPr>
            <a:normAutofit fontScale="77500" lnSpcReduction="20000"/>
          </a:bodyPr>
          <a:lstStyle/>
          <a:p>
            <a:pPr latinLnBrk="0"/>
            <a:r>
              <a:rPr lang="en-US" dirty="0" smtClean="0"/>
              <a:t>The figure show the system architecture of the CADDOT model which consists of three main components: sensors, </a:t>
            </a:r>
            <a:r>
              <a:rPr lang="en-US" dirty="0" err="1" smtClean="0"/>
              <a:t>SmartLink</a:t>
            </a:r>
            <a:r>
              <a:rPr lang="en-US" dirty="0" smtClean="0"/>
              <a:t> tool, and the cloud middleware.</a:t>
            </a:r>
          </a:p>
          <a:p>
            <a:pPr latinLnBrk="0"/>
            <a:r>
              <a:rPr lang="en-US" dirty="0" smtClean="0"/>
              <a:t>The interaction is shown in the number order.</a:t>
            </a:r>
            <a:endParaRPr lang="en-GB" dirty="0"/>
          </a:p>
        </p:txBody>
      </p:sp>
      <p:pic>
        <p:nvPicPr>
          <p:cNvPr id="4" name="Picture 3"/>
          <p:cNvPicPr>
            <a:picLocks noChangeAspect="1"/>
          </p:cNvPicPr>
          <p:nvPr/>
        </p:nvPicPr>
        <p:blipFill>
          <a:blip r:embed="rId2"/>
          <a:stretch>
            <a:fillRect/>
          </a:stretch>
        </p:blipFill>
        <p:spPr>
          <a:xfrm>
            <a:off x="3932149" y="1968513"/>
            <a:ext cx="5097938" cy="3580000"/>
          </a:xfrm>
          <a:prstGeom prst="rect">
            <a:avLst/>
          </a:prstGeom>
        </p:spPr>
      </p:pic>
    </p:spTree>
    <p:extLst>
      <p:ext uri="{BB962C8B-B14F-4D97-AF65-F5344CB8AC3E}">
        <p14:creationId xmlns:p14="http://schemas.microsoft.com/office/powerpoint/2010/main" val="4718004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Sequence Diagram for Sensor Interaction</a:t>
            </a:r>
            <a:endParaRPr lang="ko-KR" altLang="en-US" dirty="0"/>
          </a:p>
        </p:txBody>
      </p:sp>
      <p:sp>
        <p:nvSpPr>
          <p:cNvPr id="3" name="내용 개체 틀 2"/>
          <p:cNvSpPr>
            <a:spLocks noGrp="1"/>
          </p:cNvSpPr>
          <p:nvPr>
            <p:ph idx="1"/>
          </p:nvPr>
        </p:nvSpPr>
        <p:spPr/>
        <p:txBody>
          <a:bodyPr/>
          <a:lstStyle/>
          <a:p>
            <a:r>
              <a:rPr lang="en-US" altLang="ko-KR" dirty="0"/>
              <a:t>The figure shows how the interaction between sensor and the </a:t>
            </a:r>
            <a:r>
              <a:rPr lang="en-US" altLang="ko-KR" dirty="0" err="1"/>
              <a:t>SmartLink</a:t>
            </a:r>
            <a:r>
              <a:rPr lang="en-US" altLang="ko-KR" dirty="0"/>
              <a:t> application.</a:t>
            </a:r>
            <a:endParaRPr lang="ko-KR" altLang="en-US" dirty="0"/>
          </a:p>
          <a:p>
            <a:endParaRPr lang="ko-KR" altLang="en-US" dirty="0"/>
          </a:p>
        </p:txBody>
      </p:sp>
      <p:pic>
        <p:nvPicPr>
          <p:cNvPr id="5" name="Picture 4"/>
          <p:cNvPicPr>
            <a:picLocks noChangeAspect="1"/>
          </p:cNvPicPr>
          <p:nvPr/>
        </p:nvPicPr>
        <p:blipFill>
          <a:blip r:embed="rId2"/>
          <a:stretch>
            <a:fillRect/>
          </a:stretch>
        </p:blipFill>
        <p:spPr>
          <a:xfrm>
            <a:off x="3353634" y="2241924"/>
            <a:ext cx="4710376" cy="4170000"/>
          </a:xfrm>
          <a:prstGeom prst="rect">
            <a:avLst/>
          </a:prstGeom>
        </p:spPr>
      </p:pic>
    </p:spTree>
    <p:extLst>
      <p:ext uri="{BB962C8B-B14F-4D97-AF65-F5344CB8AC3E}">
        <p14:creationId xmlns:p14="http://schemas.microsoft.com/office/powerpoint/2010/main" val="4029237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Examples of </a:t>
            </a:r>
            <a:r>
              <a:rPr lang="en-US" altLang="ko-KR" dirty="0" err="1" smtClean="0"/>
              <a:t>IoT</a:t>
            </a:r>
            <a:r>
              <a:rPr lang="en-US" altLang="ko-KR" dirty="0" smtClean="0"/>
              <a:t> systems</a:t>
            </a:r>
            <a:endParaRPr lang="ko-KR" altLang="en-US" dirty="0"/>
          </a:p>
        </p:txBody>
      </p:sp>
      <p:sp>
        <p:nvSpPr>
          <p:cNvPr id="3" name="내용 개체 틀 2"/>
          <p:cNvSpPr>
            <a:spLocks noGrp="1"/>
          </p:cNvSpPr>
          <p:nvPr>
            <p:ph idx="1"/>
          </p:nvPr>
        </p:nvSpPr>
        <p:spPr/>
        <p:txBody>
          <a:bodyPr/>
          <a:lstStyle/>
          <a:p>
            <a:r>
              <a:rPr lang="en-US" altLang="ko-KR" dirty="0" smtClean="0"/>
              <a:t>Korea Government Initiated Projects</a:t>
            </a:r>
            <a:endParaRPr lang="ko-KR" altLang="en-US" dirty="0"/>
          </a:p>
        </p:txBody>
      </p:sp>
    </p:spTree>
    <p:extLst>
      <p:ext uri="{BB962C8B-B14F-4D97-AF65-F5344CB8AC3E}">
        <p14:creationId xmlns:p14="http://schemas.microsoft.com/office/powerpoint/2010/main" val="35415785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817"/>
            <a:ext cx="7772400" cy="1827634"/>
          </a:xfrm>
        </p:spPr>
        <p:txBody>
          <a:bodyPr>
            <a:normAutofit fontScale="90000"/>
          </a:bodyPr>
          <a:lstStyle/>
          <a:p>
            <a:r>
              <a:rPr lang="en-US" dirty="0" smtClean="0"/>
              <a:t>Trust Management for Service </a:t>
            </a:r>
            <a:br>
              <a:rPr lang="en-US" dirty="0" smtClean="0"/>
            </a:br>
            <a:r>
              <a:rPr lang="en-US" dirty="0" smtClean="0"/>
              <a:t>Composition in SOA-based </a:t>
            </a:r>
            <a:r>
              <a:rPr lang="en-US" dirty="0" err="1" smtClean="0"/>
              <a:t>IoT</a:t>
            </a:r>
            <a:r>
              <a:rPr lang="en-US" dirty="0" smtClean="0"/>
              <a:t> Systems</a:t>
            </a:r>
            <a:endParaRPr lang="en-GB" dirty="0"/>
          </a:p>
        </p:txBody>
      </p:sp>
      <p:sp>
        <p:nvSpPr>
          <p:cNvPr id="3" name="Subtitle 2"/>
          <p:cNvSpPr>
            <a:spLocks noGrp="1"/>
          </p:cNvSpPr>
          <p:nvPr>
            <p:ph type="subTitle" idx="1"/>
          </p:nvPr>
        </p:nvSpPr>
        <p:spPr/>
        <p:txBody>
          <a:bodyPr>
            <a:normAutofit fontScale="77500" lnSpcReduction="20000"/>
          </a:bodyPr>
          <a:lstStyle/>
          <a:p>
            <a:pPr latinLnBrk="0"/>
            <a:r>
              <a:rPr lang="en-GB" sz="2800" dirty="0" err="1"/>
              <a:t>Ing</a:t>
            </a:r>
            <a:r>
              <a:rPr lang="en-GB" sz="2800" dirty="0"/>
              <a:t>-Ray Chen; </a:t>
            </a:r>
            <a:r>
              <a:rPr lang="en-GB" sz="2800" dirty="0" err="1"/>
              <a:t>Jia</a:t>
            </a:r>
            <a:r>
              <a:rPr lang="en-GB" sz="2800" dirty="0"/>
              <a:t> </a:t>
            </a:r>
            <a:r>
              <a:rPr lang="en-GB" sz="2800" dirty="0" err="1"/>
              <a:t>Guo</a:t>
            </a:r>
            <a:r>
              <a:rPr lang="en-GB" sz="2800" dirty="0"/>
              <a:t>; </a:t>
            </a:r>
            <a:r>
              <a:rPr lang="en-GB" sz="2800" dirty="0" err="1"/>
              <a:t>Fenye</a:t>
            </a:r>
            <a:r>
              <a:rPr lang="en-GB" sz="2800" dirty="0"/>
              <a:t> </a:t>
            </a:r>
            <a:r>
              <a:rPr lang="en-GB" sz="2800" dirty="0" err="1"/>
              <a:t>Bao</a:t>
            </a:r>
            <a:r>
              <a:rPr lang="en-GB" sz="2800" dirty="0"/>
              <a:t>, "Trust management for service composition in SOA-based </a:t>
            </a:r>
            <a:r>
              <a:rPr lang="en-GB" sz="2800" dirty="0" err="1"/>
              <a:t>IoT</a:t>
            </a:r>
            <a:r>
              <a:rPr lang="en-GB" sz="2800" dirty="0"/>
              <a:t> systems," </a:t>
            </a:r>
            <a:r>
              <a:rPr lang="en-GB" sz="2800" i="1" dirty="0"/>
              <a:t>Wireless Communications and Networking Conference (WCNC), 2014 IEEE</a:t>
            </a:r>
            <a:r>
              <a:rPr lang="en-GB" sz="2800" dirty="0"/>
              <a:t> , vol., no., pp.3444,3449, 6-9 April 2014</a:t>
            </a:r>
            <a:r>
              <a:rPr lang="en-GB" dirty="0" smtClean="0"/>
              <a:t/>
            </a:r>
            <a:br>
              <a:rPr lang="en-GB" dirty="0" smtClean="0"/>
            </a:br>
            <a:r>
              <a:rPr lang="en-GB" dirty="0" err="1"/>
              <a:t>doi</a:t>
            </a:r>
            <a:r>
              <a:rPr lang="en-GB" dirty="0"/>
              <a:t>: 10.1109/WCNC.2014.6953138</a:t>
            </a:r>
          </a:p>
        </p:txBody>
      </p:sp>
    </p:spTree>
    <p:extLst>
      <p:ext uri="{BB962C8B-B14F-4D97-AF65-F5344CB8AC3E}">
        <p14:creationId xmlns:p14="http://schemas.microsoft.com/office/powerpoint/2010/main" val="22557162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GB" dirty="0"/>
          </a:p>
        </p:txBody>
      </p:sp>
      <p:sp>
        <p:nvSpPr>
          <p:cNvPr id="3" name="Content Placeholder 2"/>
          <p:cNvSpPr>
            <a:spLocks noGrp="1"/>
          </p:cNvSpPr>
          <p:nvPr>
            <p:ph idx="1"/>
          </p:nvPr>
        </p:nvSpPr>
        <p:spPr/>
        <p:txBody>
          <a:bodyPr>
            <a:normAutofit fontScale="77500" lnSpcReduction="20000"/>
          </a:bodyPr>
          <a:lstStyle/>
          <a:p>
            <a:pPr latinLnBrk="0"/>
            <a:r>
              <a:rPr lang="en-US" dirty="0" smtClean="0"/>
              <a:t>An Internet of Things (</a:t>
            </a:r>
            <a:r>
              <a:rPr lang="en-US" dirty="0" err="1" smtClean="0"/>
              <a:t>IoT</a:t>
            </a:r>
            <a:r>
              <a:rPr lang="en-US" dirty="0" smtClean="0"/>
              <a:t>) system connects the physical world into cyberspace via radio frequency identification (RFID) tags, sensors and mobile devices.</a:t>
            </a:r>
          </a:p>
          <a:p>
            <a:pPr latinLnBrk="0"/>
            <a:r>
              <a:rPr lang="en-US" dirty="0" smtClean="0"/>
              <a:t>Trust management (TM) plays an important role in </a:t>
            </a:r>
            <a:r>
              <a:rPr lang="en-US" dirty="0" err="1" smtClean="0"/>
              <a:t>IoT</a:t>
            </a:r>
            <a:r>
              <a:rPr lang="en-US" dirty="0" smtClean="0"/>
              <a:t> for reliable data fusion and mining, qualified services with context-aware intelligent, and enhanced user privacy and information security.</a:t>
            </a:r>
          </a:p>
          <a:p>
            <a:pPr latinLnBrk="0"/>
            <a:r>
              <a:rPr lang="en-US" dirty="0" smtClean="0"/>
              <a:t>Service Oriented Architecture (SOA) provides connectivity and interoperability among heterogeneous </a:t>
            </a:r>
            <a:r>
              <a:rPr lang="en-US" dirty="0" err="1" smtClean="0"/>
              <a:t>IoT</a:t>
            </a:r>
            <a:r>
              <a:rPr lang="en-US" dirty="0" smtClean="0"/>
              <a:t> devices in the physical network.</a:t>
            </a:r>
          </a:p>
        </p:txBody>
      </p:sp>
    </p:spTree>
    <p:extLst>
      <p:ext uri="{BB962C8B-B14F-4D97-AF65-F5344CB8AC3E}">
        <p14:creationId xmlns:p14="http://schemas.microsoft.com/office/powerpoint/2010/main" val="29671893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GB" dirty="0"/>
          </a:p>
        </p:txBody>
      </p:sp>
      <p:sp>
        <p:nvSpPr>
          <p:cNvPr id="3" name="Content Placeholder 2"/>
          <p:cNvSpPr>
            <a:spLocks noGrp="1"/>
          </p:cNvSpPr>
          <p:nvPr>
            <p:ph idx="1"/>
          </p:nvPr>
        </p:nvSpPr>
        <p:spPr/>
        <p:txBody>
          <a:bodyPr>
            <a:normAutofit fontScale="77500" lnSpcReduction="20000"/>
          </a:bodyPr>
          <a:lstStyle/>
          <a:p>
            <a:r>
              <a:rPr lang="en-US" dirty="0" err="1" smtClean="0"/>
              <a:t>IoT</a:t>
            </a:r>
            <a:r>
              <a:rPr lang="en-US" dirty="0" smtClean="0"/>
              <a:t> Systems challenge trust management in the following aspects:</a:t>
            </a:r>
          </a:p>
          <a:p>
            <a:pPr lvl="1" latinLnBrk="0"/>
            <a:r>
              <a:rPr lang="en-US" dirty="0" err="1" smtClean="0"/>
              <a:t>IoT</a:t>
            </a:r>
            <a:r>
              <a:rPr lang="en-US" dirty="0" smtClean="0"/>
              <a:t> system evolves with new nodes joining and existing nodes leaving.</a:t>
            </a:r>
          </a:p>
          <a:p>
            <a:pPr lvl="1"/>
            <a:r>
              <a:rPr lang="en-US" dirty="0" smtClean="0"/>
              <a:t>Entities of </a:t>
            </a:r>
            <a:r>
              <a:rPr lang="en-US" dirty="0" err="1" smtClean="0"/>
              <a:t>IoT</a:t>
            </a:r>
            <a:r>
              <a:rPr lang="en-US" dirty="0" smtClean="0"/>
              <a:t> system are mostly human carried or human operated devices.</a:t>
            </a:r>
          </a:p>
          <a:p>
            <a:pPr lvl="1"/>
            <a:r>
              <a:rPr lang="en-US" dirty="0" smtClean="0"/>
              <a:t>A Social </a:t>
            </a:r>
            <a:r>
              <a:rPr lang="en-US" dirty="0" err="1" smtClean="0"/>
              <a:t>IoT</a:t>
            </a:r>
            <a:r>
              <a:rPr lang="en-US" dirty="0" smtClean="0"/>
              <a:t> system essentially consists of uncensored    </a:t>
            </a:r>
            <a:r>
              <a:rPr lang="en-US" dirty="0" err="1" smtClean="0"/>
              <a:t>IoT</a:t>
            </a:r>
            <a:r>
              <a:rPr lang="en-US" dirty="0" smtClean="0"/>
              <a:t> devices providing a wide variety of services.</a:t>
            </a:r>
            <a:endParaRPr lang="en-GB" dirty="0" smtClean="0"/>
          </a:p>
          <a:p>
            <a:pPr latinLnBrk="0"/>
            <a:r>
              <a:rPr lang="en-US" dirty="0" smtClean="0"/>
              <a:t>To answer the challenge, this paper proposed design of an adaptive and survivable trust management protocol for SOA-based social </a:t>
            </a:r>
            <a:r>
              <a:rPr lang="en-US" dirty="0" err="1" smtClean="0"/>
              <a:t>IoT</a:t>
            </a:r>
            <a:r>
              <a:rPr lang="en-US" dirty="0" smtClean="0"/>
              <a:t> systems.</a:t>
            </a:r>
          </a:p>
          <a:p>
            <a:pPr latinLnBrk="0"/>
            <a:r>
              <a:rPr lang="en-US" dirty="0" smtClean="0"/>
              <a:t>The trust management protocol must be executed autonomously by SOA-based </a:t>
            </a:r>
            <a:r>
              <a:rPr lang="en-US" dirty="0" err="1" smtClean="0"/>
              <a:t>IoT</a:t>
            </a:r>
            <a:r>
              <a:rPr lang="en-US" dirty="0" smtClean="0"/>
              <a:t> devices with little human intervention.</a:t>
            </a:r>
            <a:endParaRPr lang="en-GB" dirty="0"/>
          </a:p>
        </p:txBody>
      </p:sp>
    </p:spTree>
    <p:extLst>
      <p:ext uri="{BB962C8B-B14F-4D97-AF65-F5344CB8AC3E}">
        <p14:creationId xmlns:p14="http://schemas.microsoft.com/office/powerpoint/2010/main" val="37374478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Model</a:t>
            </a:r>
            <a:endParaRPr lang="en-GB" dirty="0"/>
          </a:p>
        </p:txBody>
      </p:sp>
      <p:sp>
        <p:nvSpPr>
          <p:cNvPr id="3" name="Content Placeholder 2"/>
          <p:cNvSpPr>
            <a:spLocks noGrp="1"/>
          </p:cNvSpPr>
          <p:nvPr>
            <p:ph idx="1"/>
          </p:nvPr>
        </p:nvSpPr>
        <p:spPr>
          <a:xfrm>
            <a:off x="628650" y="1825625"/>
            <a:ext cx="4091268" cy="4351338"/>
          </a:xfrm>
        </p:spPr>
        <p:txBody>
          <a:bodyPr>
            <a:normAutofit fontScale="55000" lnSpcReduction="20000"/>
          </a:bodyPr>
          <a:lstStyle/>
          <a:p>
            <a:r>
              <a:rPr lang="en-US" dirty="0" smtClean="0"/>
              <a:t>The proposed trust management protocol consider:</a:t>
            </a:r>
          </a:p>
          <a:p>
            <a:pPr lvl="1" latinLnBrk="0"/>
            <a:r>
              <a:rPr lang="en-US" dirty="0" smtClean="0"/>
              <a:t>A social SOA-based </a:t>
            </a:r>
            <a:r>
              <a:rPr lang="en-US" dirty="0" err="1" smtClean="0"/>
              <a:t>IoT</a:t>
            </a:r>
            <a:r>
              <a:rPr lang="en-US" dirty="0" smtClean="0"/>
              <a:t> environment where nodes are physical connected via communication networks and socially connected via users’ social networks.</a:t>
            </a:r>
          </a:p>
          <a:p>
            <a:pPr lvl="1" latinLnBrk="0"/>
            <a:r>
              <a:rPr lang="en-US" dirty="0" smtClean="0"/>
              <a:t>There are two types of nodes: devices and users (or owners). The </a:t>
            </a:r>
            <a:r>
              <a:rPr lang="en-US" dirty="0" err="1" smtClean="0"/>
              <a:t>trustor</a:t>
            </a:r>
            <a:r>
              <a:rPr lang="en-US" dirty="0" smtClean="0"/>
              <a:t> is a user and the trustee is a device.</a:t>
            </a:r>
          </a:p>
          <a:p>
            <a:pPr lvl="1" latinLnBrk="0"/>
            <a:r>
              <a:rPr lang="en-US" dirty="0" smtClean="0"/>
              <a:t>The trust evaluation is computed and stored in a designated high-end device owned by the user.</a:t>
            </a:r>
          </a:p>
          <a:p>
            <a:pPr lvl="1" latinLnBrk="0"/>
            <a:r>
              <a:rPr lang="en-US" dirty="0" smtClean="0"/>
              <a:t>Three social relationship: friendship, social contact, and community of interest (</a:t>
            </a:r>
            <a:r>
              <a:rPr lang="en-US" dirty="0" err="1" smtClean="0"/>
              <a:t>CoI</a:t>
            </a:r>
            <a:r>
              <a:rPr lang="en-US" dirty="0" smtClean="0"/>
              <a:t>).</a:t>
            </a:r>
          </a:p>
          <a:p>
            <a:pPr lvl="1"/>
            <a:endParaRPr lang="en-US" dirty="0" smtClean="0"/>
          </a:p>
        </p:txBody>
      </p:sp>
      <p:pic>
        <p:nvPicPr>
          <p:cNvPr id="5" name="Picture 4"/>
          <p:cNvPicPr>
            <a:picLocks noChangeAspect="1"/>
          </p:cNvPicPr>
          <p:nvPr/>
        </p:nvPicPr>
        <p:blipFill>
          <a:blip r:embed="rId2"/>
          <a:stretch>
            <a:fillRect/>
          </a:stretch>
        </p:blipFill>
        <p:spPr>
          <a:xfrm>
            <a:off x="4719918" y="1941138"/>
            <a:ext cx="4119606" cy="4370762"/>
          </a:xfrm>
          <a:prstGeom prst="rect">
            <a:avLst/>
          </a:prstGeom>
        </p:spPr>
      </p:pic>
    </p:spTree>
    <p:extLst>
      <p:ext uri="{BB962C8B-B14F-4D97-AF65-F5344CB8AC3E}">
        <p14:creationId xmlns:p14="http://schemas.microsoft.com/office/powerpoint/2010/main" val="34078903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Model</a:t>
            </a:r>
            <a:endParaRPr lang="en-GB" dirty="0"/>
          </a:p>
        </p:txBody>
      </p:sp>
      <p:sp>
        <p:nvSpPr>
          <p:cNvPr id="3" name="Content Placeholder 2"/>
          <p:cNvSpPr>
            <a:spLocks noGrp="1"/>
          </p:cNvSpPr>
          <p:nvPr>
            <p:ph idx="1"/>
          </p:nvPr>
        </p:nvSpPr>
        <p:spPr/>
        <p:txBody>
          <a:bodyPr>
            <a:normAutofit fontScale="70000" lnSpcReduction="20000"/>
          </a:bodyPr>
          <a:lstStyle/>
          <a:p>
            <a:pPr algn="just" latinLnBrk="0"/>
            <a:r>
              <a:rPr lang="en-US" dirty="0" smtClean="0"/>
              <a:t>In the context of SOA, an owner provides services via its </a:t>
            </a:r>
            <a:r>
              <a:rPr lang="en-US" dirty="0" err="1" smtClean="0"/>
              <a:t>IoT</a:t>
            </a:r>
            <a:r>
              <a:rPr lang="en-US" dirty="0" smtClean="0"/>
              <a:t> devices. </a:t>
            </a:r>
          </a:p>
          <a:p>
            <a:pPr algn="just" latinLnBrk="0"/>
            <a:r>
              <a:rPr lang="en-US" dirty="0" smtClean="0"/>
              <a:t>A malicious </a:t>
            </a:r>
            <a:r>
              <a:rPr lang="en-US" dirty="0" err="1" smtClean="0"/>
              <a:t>IoT</a:t>
            </a:r>
            <a:r>
              <a:rPr lang="en-US" dirty="0" smtClean="0"/>
              <a:t> device can perform the following attacks for its own gain:</a:t>
            </a:r>
          </a:p>
          <a:p>
            <a:pPr lvl="1" algn="just" latinLnBrk="0"/>
            <a:r>
              <a:rPr lang="en-US" i="1" dirty="0" smtClean="0"/>
              <a:t>Self-promoting attacks</a:t>
            </a:r>
            <a:r>
              <a:rPr lang="en-US" dirty="0" smtClean="0"/>
              <a:t>: it can promote its importance (by providing good recommendations for itself) so as to be selected as the service provider, but then can provide bad or malfunctioned service.</a:t>
            </a:r>
          </a:p>
          <a:p>
            <a:pPr lvl="1" algn="just" latinLnBrk="0"/>
            <a:r>
              <a:rPr lang="en-US" i="1" dirty="0" smtClean="0"/>
              <a:t>Bad-mouthing attacks</a:t>
            </a:r>
            <a:r>
              <a:rPr lang="en-US" dirty="0" smtClean="0"/>
              <a:t>: it can ruin the reputation of a well behaved device (by providing bad recommendations against it) so as to decrease the chance of that good device being selected as a service provider.</a:t>
            </a:r>
          </a:p>
          <a:p>
            <a:pPr lvl="1" algn="just" latinLnBrk="0"/>
            <a:r>
              <a:rPr lang="en-US" i="1" dirty="0" smtClean="0"/>
              <a:t>Ballot stuffing attacks</a:t>
            </a:r>
            <a:r>
              <a:rPr lang="en-US" dirty="0" smtClean="0"/>
              <a:t>: it can collude with a bad device and boost the reputation of the bad device (by providing good recommendations) so as to increase the chance of that bad device being selected as a service provider.</a:t>
            </a:r>
            <a:endParaRPr lang="en-GB" dirty="0"/>
          </a:p>
        </p:txBody>
      </p:sp>
    </p:spTree>
    <p:extLst>
      <p:ext uri="{BB962C8B-B14F-4D97-AF65-F5344CB8AC3E}">
        <p14:creationId xmlns:p14="http://schemas.microsoft.com/office/powerpoint/2010/main" val="15054225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Management Protocol</a:t>
            </a:r>
            <a:endParaRPr lang="en-GB" dirty="0"/>
          </a:p>
        </p:txBody>
      </p:sp>
      <p:sp>
        <p:nvSpPr>
          <p:cNvPr id="3" name="Content Placeholder 2"/>
          <p:cNvSpPr>
            <a:spLocks noGrp="1"/>
          </p:cNvSpPr>
          <p:nvPr>
            <p:ph idx="1"/>
          </p:nvPr>
        </p:nvSpPr>
        <p:spPr/>
        <p:txBody>
          <a:bodyPr>
            <a:normAutofit fontScale="70000" lnSpcReduction="20000"/>
          </a:bodyPr>
          <a:lstStyle/>
          <a:p>
            <a:r>
              <a:rPr lang="en-US" dirty="0" smtClean="0"/>
              <a:t>The proposed trust management protocol for </a:t>
            </a:r>
            <a:r>
              <a:rPr lang="en-US" dirty="0" err="1" smtClean="0"/>
              <a:t>IoT</a:t>
            </a:r>
            <a:r>
              <a:rPr lang="en-US" dirty="0" smtClean="0"/>
              <a:t> system is distributed means each user maintains its own trust assessment toward devices.</a:t>
            </a:r>
          </a:p>
          <a:p>
            <a:r>
              <a:rPr lang="en-US" dirty="0" smtClean="0"/>
              <a:t>Each user stores its profile in  a designated high-end device. The profile of users </a:t>
            </a:r>
            <a:r>
              <a:rPr lang="en-US" i="1" dirty="0" err="1" smtClean="0"/>
              <a:t>u</a:t>
            </a:r>
            <a:r>
              <a:rPr lang="en-US" i="1" baseline="-25000" dirty="0" err="1" smtClean="0"/>
              <a:t>x</a:t>
            </a:r>
            <a:r>
              <a:rPr lang="en-US" i="1" dirty="0" smtClean="0"/>
              <a:t> </a:t>
            </a:r>
            <a:r>
              <a:rPr lang="en-US" dirty="0" smtClean="0"/>
              <a:t>includes:</a:t>
            </a:r>
          </a:p>
          <a:p>
            <a:pPr lvl="1"/>
            <a:r>
              <a:rPr lang="en-US" dirty="0" smtClean="0"/>
              <a:t>A “friend” list including all friends of </a:t>
            </a:r>
            <a:r>
              <a:rPr lang="en-US" i="1" dirty="0" err="1" smtClean="0"/>
              <a:t>u</a:t>
            </a:r>
            <a:r>
              <a:rPr lang="en-US" i="1" baseline="-25000" dirty="0" err="1" smtClean="0"/>
              <a:t>x</a:t>
            </a:r>
            <a:r>
              <a:rPr lang="en-US" dirty="0" smtClean="0"/>
              <a:t>, denoted by a set </a:t>
            </a:r>
            <a:r>
              <a:rPr lang="en-US" i="1" dirty="0" err="1" smtClean="0"/>
              <a:t>F</a:t>
            </a:r>
            <a:r>
              <a:rPr lang="en-US" i="1" baseline="-25000" dirty="0" err="1" smtClean="0"/>
              <a:t>x</a:t>
            </a:r>
            <a:r>
              <a:rPr lang="en-US" dirty="0" smtClean="0"/>
              <a:t> = {</a:t>
            </a:r>
            <a:r>
              <a:rPr lang="en-US" i="1" dirty="0" err="1" smtClean="0"/>
              <a:t>u</a:t>
            </a:r>
            <a:r>
              <a:rPr lang="en-US" i="1" baseline="-25000" dirty="0" err="1" smtClean="0"/>
              <a:t>a</a:t>
            </a:r>
            <a:r>
              <a:rPr lang="en-US" dirty="0" smtClean="0"/>
              <a:t>, </a:t>
            </a:r>
            <a:r>
              <a:rPr lang="en-US" i="1" dirty="0" err="1" smtClean="0"/>
              <a:t>u</a:t>
            </a:r>
            <a:r>
              <a:rPr lang="en-US" i="1" baseline="-25000" dirty="0" err="1" smtClean="0"/>
              <a:t>b</a:t>
            </a:r>
            <a:r>
              <a:rPr lang="en-US" dirty="0" smtClean="0"/>
              <a:t>, …};</a:t>
            </a:r>
          </a:p>
          <a:p>
            <a:pPr lvl="1"/>
            <a:r>
              <a:rPr lang="en-US" dirty="0" smtClean="0"/>
              <a:t>Locations that </a:t>
            </a:r>
            <a:r>
              <a:rPr lang="en-US" i="1" dirty="0" err="1" smtClean="0"/>
              <a:t>u</a:t>
            </a:r>
            <a:r>
              <a:rPr lang="en-US" i="1" baseline="-25000" dirty="0" err="1" smtClean="0"/>
              <a:t>x</a:t>
            </a:r>
            <a:r>
              <a:rPr lang="en-US" dirty="0" smtClean="0"/>
              <a:t> frequently visited for social contact, denoted by a set </a:t>
            </a:r>
            <a:r>
              <a:rPr lang="en-US" i="1" dirty="0" err="1" smtClean="0"/>
              <a:t>P</a:t>
            </a:r>
            <a:r>
              <a:rPr lang="en-US" i="1" baseline="-25000" dirty="0" err="1" smtClean="0"/>
              <a:t>x</a:t>
            </a:r>
            <a:r>
              <a:rPr lang="en-US" dirty="0" smtClean="0"/>
              <a:t> = {</a:t>
            </a:r>
            <a:r>
              <a:rPr lang="en-US" i="1" dirty="0" smtClean="0"/>
              <a:t>p</a:t>
            </a:r>
            <a:r>
              <a:rPr lang="en-US" i="1" baseline="-25000" dirty="0" smtClean="0"/>
              <a:t>x,1</a:t>
            </a:r>
            <a:r>
              <a:rPr lang="en-US" dirty="0" smtClean="0"/>
              <a:t>, </a:t>
            </a:r>
            <a:r>
              <a:rPr lang="en-US" i="1" dirty="0" smtClean="0"/>
              <a:t>p</a:t>
            </a:r>
            <a:r>
              <a:rPr lang="en-US" i="1" baseline="-25000" dirty="0" smtClean="0"/>
              <a:t>x,2</a:t>
            </a:r>
            <a:r>
              <a:rPr lang="en-US" dirty="0" smtClean="0"/>
              <a:t>, …};</a:t>
            </a:r>
          </a:p>
          <a:p>
            <a:pPr lvl="1"/>
            <a:r>
              <a:rPr lang="en-US" dirty="0" smtClean="0"/>
              <a:t>List of devices that </a:t>
            </a:r>
            <a:r>
              <a:rPr lang="en-US" i="1" dirty="0" err="1" smtClean="0"/>
              <a:t>u</a:t>
            </a:r>
            <a:r>
              <a:rPr lang="en-US" i="1" baseline="-25000" dirty="0" err="1" smtClean="0"/>
              <a:t>x</a:t>
            </a:r>
            <a:r>
              <a:rPr lang="en-US" dirty="0" smtClean="0"/>
              <a:t> has directly interacted with and the corresponding user satisfaction experience values, denoted by set </a:t>
            </a:r>
            <a:r>
              <a:rPr lang="en-US" i="1" dirty="0" err="1" smtClean="0"/>
              <a:t>D</a:t>
            </a:r>
            <a:r>
              <a:rPr lang="en-US" i="1" baseline="-25000" dirty="0" err="1" smtClean="0"/>
              <a:t>x</a:t>
            </a:r>
            <a:r>
              <a:rPr lang="en-US" dirty="0" smtClean="0"/>
              <a:t> = {</a:t>
            </a:r>
            <a:r>
              <a:rPr lang="en-US" i="1" dirty="0" smtClean="0"/>
              <a:t>d</a:t>
            </a:r>
            <a:r>
              <a:rPr lang="en-US" i="1" baseline="-25000" dirty="0" smtClean="0"/>
              <a:t>i</a:t>
            </a:r>
            <a:r>
              <a:rPr lang="en-US" dirty="0" smtClean="0"/>
              <a:t>, </a:t>
            </a:r>
            <a:r>
              <a:rPr lang="en-US" i="1" dirty="0" err="1" smtClean="0"/>
              <a:t>d</a:t>
            </a:r>
            <a:r>
              <a:rPr lang="en-US" i="1" baseline="-25000" dirty="0" err="1" smtClean="0"/>
              <a:t>j</a:t>
            </a:r>
            <a:r>
              <a:rPr lang="en-US" dirty="0" smtClean="0"/>
              <a:t>…} and set </a:t>
            </a:r>
            <a:r>
              <a:rPr lang="en-US" i="1" dirty="0" err="1" smtClean="0"/>
              <a:t>B</a:t>
            </a:r>
            <a:r>
              <a:rPr lang="en-US" i="1" baseline="-25000" dirty="0" err="1" smtClean="0"/>
              <a:t>x</a:t>
            </a:r>
            <a:r>
              <a:rPr lang="en-US" dirty="0" smtClean="0"/>
              <a:t> = {(</a:t>
            </a:r>
            <a:r>
              <a:rPr lang="el-GR" i="1" dirty="0" smtClean="0"/>
              <a:t>α</a:t>
            </a:r>
            <a:r>
              <a:rPr lang="en-US" i="1" baseline="-25000" dirty="0" err="1" smtClean="0"/>
              <a:t>x,i</a:t>
            </a:r>
            <a:r>
              <a:rPr lang="en-US" dirty="0" smtClean="0"/>
              <a:t>, </a:t>
            </a:r>
            <a:r>
              <a:rPr lang="el-GR" i="1" dirty="0" smtClean="0"/>
              <a:t>β</a:t>
            </a:r>
            <a:r>
              <a:rPr lang="en-US" i="1" baseline="-25000" dirty="0" err="1" smtClean="0"/>
              <a:t>x,i</a:t>
            </a:r>
            <a:r>
              <a:rPr lang="en-US" dirty="0" smtClean="0"/>
              <a:t>), </a:t>
            </a:r>
            <a:r>
              <a:rPr lang="en-US" dirty="0"/>
              <a:t>(</a:t>
            </a:r>
            <a:r>
              <a:rPr lang="el-GR" i="1" dirty="0"/>
              <a:t>α</a:t>
            </a:r>
            <a:r>
              <a:rPr lang="en-US" i="1" baseline="-25000" dirty="0" err="1" smtClean="0"/>
              <a:t>x,j</a:t>
            </a:r>
            <a:r>
              <a:rPr lang="en-US" dirty="0" smtClean="0"/>
              <a:t>, </a:t>
            </a:r>
            <a:r>
              <a:rPr lang="el-GR" i="1" dirty="0"/>
              <a:t>β</a:t>
            </a:r>
            <a:r>
              <a:rPr lang="en-US" i="1" baseline="-25000" dirty="0" err="1" smtClean="0"/>
              <a:t>x,j</a:t>
            </a:r>
            <a:r>
              <a:rPr lang="en-US" dirty="0" smtClean="0"/>
              <a:t>), …} where </a:t>
            </a:r>
            <a:r>
              <a:rPr lang="el-GR" i="1" dirty="0"/>
              <a:t>α</a:t>
            </a:r>
            <a:r>
              <a:rPr lang="en-US" i="1" baseline="-25000" dirty="0" err="1" smtClean="0"/>
              <a:t>x,I</a:t>
            </a:r>
            <a:r>
              <a:rPr lang="en-US" dirty="0" smtClean="0"/>
              <a:t> and </a:t>
            </a:r>
            <a:r>
              <a:rPr lang="el-GR" i="1" dirty="0"/>
              <a:t>β</a:t>
            </a:r>
            <a:r>
              <a:rPr lang="en-US" i="1" baseline="-25000" dirty="0" err="1" smtClean="0"/>
              <a:t>x,I</a:t>
            </a:r>
            <a:r>
              <a:rPr lang="en-US" dirty="0" smtClean="0"/>
              <a:t> are the accumulated positive and negative user satisfaction experiences of user </a:t>
            </a:r>
            <a:r>
              <a:rPr lang="en-US" i="1" dirty="0" err="1" smtClean="0"/>
              <a:t>u</a:t>
            </a:r>
            <a:r>
              <a:rPr lang="en-US" i="1" baseline="-25000" dirty="0" err="1" smtClean="0"/>
              <a:t>x</a:t>
            </a:r>
            <a:r>
              <a:rPr lang="en-US" dirty="0" smtClean="0"/>
              <a:t> towards device </a:t>
            </a:r>
            <a:r>
              <a:rPr lang="en-US" i="1" dirty="0" smtClean="0"/>
              <a:t>d</a:t>
            </a:r>
            <a:r>
              <a:rPr lang="en-US" i="1" baseline="-25000" dirty="0" smtClean="0"/>
              <a:t>i</a:t>
            </a:r>
            <a:r>
              <a:rPr lang="en-US" dirty="0" smtClean="0"/>
              <a:t>;</a:t>
            </a:r>
          </a:p>
          <a:p>
            <a:pPr lvl="1"/>
            <a:r>
              <a:rPr lang="en-US" dirty="0" smtClean="0"/>
              <a:t>Trust value of user </a:t>
            </a:r>
            <a:r>
              <a:rPr lang="en-US" i="1" dirty="0" err="1" smtClean="0"/>
              <a:t>u</a:t>
            </a:r>
            <a:r>
              <a:rPr lang="en-US" i="1" baseline="-25000" dirty="0" err="1" smtClean="0"/>
              <a:t>x</a:t>
            </a:r>
            <a:r>
              <a:rPr lang="en-US" dirty="0" smtClean="0"/>
              <a:t> towards </a:t>
            </a:r>
            <a:r>
              <a:rPr lang="en-US" dirty="0" err="1" smtClean="0"/>
              <a:t>IoT</a:t>
            </a:r>
            <a:r>
              <a:rPr lang="en-US" dirty="0" smtClean="0"/>
              <a:t> devices, denoted by a set </a:t>
            </a:r>
            <a:r>
              <a:rPr lang="en-US" i="1" dirty="0" err="1" smtClean="0"/>
              <a:t>T</a:t>
            </a:r>
            <a:r>
              <a:rPr lang="en-US" i="1" baseline="-25000" dirty="0" err="1" smtClean="0"/>
              <a:t>x</a:t>
            </a:r>
            <a:r>
              <a:rPr lang="en-US" dirty="0" smtClean="0"/>
              <a:t> = {</a:t>
            </a:r>
            <a:r>
              <a:rPr lang="en-US" i="1" dirty="0" err="1" smtClean="0"/>
              <a:t>t</a:t>
            </a:r>
            <a:r>
              <a:rPr lang="en-US" i="1" baseline="-25000" dirty="0" err="1" smtClean="0"/>
              <a:t>x,i</a:t>
            </a:r>
            <a:r>
              <a:rPr lang="en-US" dirty="0" smtClean="0"/>
              <a:t>, </a:t>
            </a:r>
            <a:r>
              <a:rPr lang="en-US" i="1" dirty="0" err="1" smtClean="0"/>
              <a:t>t</a:t>
            </a:r>
            <a:r>
              <a:rPr lang="en-US" i="1" baseline="-25000" dirty="0" err="1" smtClean="0"/>
              <a:t>x,j</a:t>
            </a:r>
            <a:r>
              <a:rPr lang="en-US" dirty="0" smtClean="0"/>
              <a:t>, …}.</a:t>
            </a:r>
            <a:endParaRPr lang="en-GB" dirty="0"/>
          </a:p>
        </p:txBody>
      </p:sp>
    </p:spTree>
    <p:extLst>
      <p:ext uri="{BB962C8B-B14F-4D97-AF65-F5344CB8AC3E}">
        <p14:creationId xmlns:p14="http://schemas.microsoft.com/office/powerpoint/2010/main" val="8807519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Management Protocol</a:t>
            </a:r>
            <a:endParaRPr lang="en-GB" dirty="0"/>
          </a:p>
        </p:txBody>
      </p:sp>
      <p:sp>
        <p:nvSpPr>
          <p:cNvPr id="3" name="Content Placeholder 2"/>
          <p:cNvSpPr>
            <a:spLocks noGrp="1"/>
          </p:cNvSpPr>
          <p:nvPr>
            <p:ph idx="1"/>
          </p:nvPr>
        </p:nvSpPr>
        <p:spPr/>
        <p:txBody>
          <a:bodyPr>
            <a:normAutofit fontScale="85000" lnSpcReduction="20000"/>
          </a:bodyPr>
          <a:lstStyle/>
          <a:p>
            <a:r>
              <a:rPr lang="en-US" dirty="0" smtClean="0"/>
              <a:t>Trust values is calculated through:</a:t>
            </a:r>
          </a:p>
          <a:p>
            <a:pPr lvl="1"/>
            <a:r>
              <a:rPr lang="en-US" dirty="0" smtClean="0"/>
              <a:t>Direct Interaction Experiences</a:t>
            </a:r>
          </a:p>
          <a:p>
            <a:pPr lvl="1"/>
            <a:r>
              <a:rPr lang="en-US" dirty="0" smtClean="0"/>
              <a:t>Indirect Interaction Experiences</a:t>
            </a:r>
          </a:p>
          <a:p>
            <a:r>
              <a:rPr lang="en-US" dirty="0" smtClean="0"/>
              <a:t>Direct Interaction Experiences</a:t>
            </a:r>
          </a:p>
          <a:p>
            <a:pPr lvl="1"/>
            <a:r>
              <a:rPr lang="en-US" dirty="0" smtClean="0"/>
              <a:t>A service user could rate a service provider after direct interaction based on nonfunctional characteristics such as user-observed response time, failure probability, prices, etc.</a:t>
            </a:r>
          </a:p>
          <a:p>
            <a:pPr lvl="1"/>
            <a:r>
              <a:rPr lang="en-US" dirty="0" smtClean="0"/>
              <a:t>Adopting Bayesian Framework as the underlying model for evaluating direct trust from direct user satisfaction experiences.</a:t>
            </a:r>
          </a:p>
          <a:p>
            <a:pPr lvl="1"/>
            <a:r>
              <a:rPr lang="en-US" dirty="0" smtClean="0"/>
              <a:t>The current user satisfaction of user </a:t>
            </a:r>
            <a:r>
              <a:rPr lang="en-US" i="1" dirty="0" err="1" smtClean="0"/>
              <a:t>u</a:t>
            </a:r>
            <a:r>
              <a:rPr lang="en-US" i="1" baseline="-25000" dirty="0" err="1" smtClean="0"/>
              <a:t>x</a:t>
            </a:r>
            <a:r>
              <a:rPr lang="en-US" dirty="0" smtClean="0"/>
              <a:t> toward device </a:t>
            </a:r>
            <a:r>
              <a:rPr lang="en-US" i="1" dirty="0" smtClean="0"/>
              <a:t>d</a:t>
            </a:r>
            <a:r>
              <a:rPr lang="en-US" i="1" baseline="-25000" dirty="0" smtClean="0"/>
              <a:t>i</a:t>
            </a:r>
            <a:r>
              <a:rPr lang="en-US" dirty="0" smtClean="0"/>
              <a:t> is represented by a value, </a:t>
            </a:r>
            <a:r>
              <a:rPr lang="en-US" i="1" dirty="0" err="1" smtClean="0"/>
              <a:t>f</a:t>
            </a:r>
            <a:r>
              <a:rPr lang="en-US" i="1" baseline="-25000" dirty="0" err="1" smtClean="0"/>
              <a:t>x,i</a:t>
            </a:r>
            <a:r>
              <a:rPr lang="en-US" dirty="0" smtClean="0"/>
              <a:t>.</a:t>
            </a:r>
          </a:p>
        </p:txBody>
      </p:sp>
    </p:spTree>
    <p:extLst>
      <p:ext uri="{BB962C8B-B14F-4D97-AF65-F5344CB8AC3E}">
        <p14:creationId xmlns:p14="http://schemas.microsoft.com/office/powerpoint/2010/main" val="15601723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GB" dirty="0"/>
          </a:p>
        </p:txBody>
      </p:sp>
      <p:sp>
        <p:nvSpPr>
          <p:cNvPr id="3" name="Content Placeholder 2"/>
          <p:cNvSpPr>
            <a:spLocks noGrp="1"/>
          </p:cNvSpPr>
          <p:nvPr>
            <p:ph idx="1"/>
          </p:nvPr>
        </p:nvSpPr>
        <p:spPr/>
        <p:txBody>
          <a:bodyPr>
            <a:normAutofit fontScale="70000" lnSpcReduction="20000"/>
          </a:bodyPr>
          <a:lstStyle/>
          <a:p>
            <a:pPr algn="just" latinLnBrk="0"/>
            <a:r>
              <a:rPr lang="en-US" dirty="0" smtClean="0"/>
              <a:t>This paper design and analyze an adaptive and survivable trust management protocol for user-centric </a:t>
            </a:r>
            <a:r>
              <a:rPr lang="en-US" dirty="0" err="1" smtClean="0"/>
              <a:t>IoT</a:t>
            </a:r>
            <a:r>
              <a:rPr lang="en-US" dirty="0" smtClean="0"/>
              <a:t> systems.</a:t>
            </a:r>
          </a:p>
          <a:p>
            <a:pPr algn="just" latinLnBrk="0"/>
            <a:r>
              <a:rPr lang="en-US" dirty="0" smtClean="0"/>
              <a:t>A user performs trust evaluation based on its past direct user satisfaction experiences and trust feedbacks from other users sharing similar social interest.</a:t>
            </a:r>
          </a:p>
          <a:p>
            <a:pPr algn="just" latinLnBrk="0"/>
            <a:r>
              <a:rPr lang="en-US" dirty="0" smtClean="0"/>
              <a:t>Three social relationship, i.e., friendship, social contact and community of interest was considered to measure social similarity and filtering trust feedbacks based on social similarity.</a:t>
            </a:r>
          </a:p>
          <a:p>
            <a:pPr algn="just" latinLnBrk="0"/>
            <a:r>
              <a:rPr lang="en-US" dirty="0" smtClean="0"/>
              <a:t>An adaptive filtering technique is developed which the best way to combine direct trust and indirect trust feedback can be determined dynamically, allowing each node to adaptively select its best trust parameter to minimize convergence time and trust bias.</a:t>
            </a:r>
            <a:endParaRPr lang="en-GB" dirty="0"/>
          </a:p>
        </p:txBody>
      </p:sp>
    </p:spTree>
    <p:extLst>
      <p:ext uri="{BB962C8B-B14F-4D97-AF65-F5344CB8AC3E}">
        <p14:creationId xmlns:p14="http://schemas.microsoft.com/office/powerpoint/2010/main" val="42862426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Discussions</a:t>
            </a:r>
            <a:endParaRPr lang="ko-KR" altLang="en-US" dirty="0"/>
          </a:p>
        </p:txBody>
      </p:sp>
      <p:sp>
        <p:nvSpPr>
          <p:cNvPr id="3" name="내용 개체 틀 2"/>
          <p:cNvSpPr>
            <a:spLocks noGrp="1"/>
          </p:cNvSpPr>
          <p:nvPr>
            <p:ph idx="1"/>
          </p:nvPr>
        </p:nvSpPr>
        <p:spPr/>
        <p:txBody>
          <a:bodyPr/>
          <a:lstStyle/>
          <a:p>
            <a:r>
              <a:rPr lang="en-US" altLang="ko-KR" dirty="0" smtClean="0"/>
              <a:t>Ownership vs Service Model</a:t>
            </a:r>
          </a:p>
          <a:p>
            <a:pPr lvl="1"/>
            <a:r>
              <a:rPr lang="en-US" altLang="ko-KR" dirty="0" smtClean="0"/>
              <a:t>Private </a:t>
            </a:r>
          </a:p>
          <a:p>
            <a:pPr lvl="1"/>
            <a:r>
              <a:rPr lang="en-US" altLang="ko-KR" dirty="0" smtClean="0"/>
              <a:t>Public</a:t>
            </a:r>
          </a:p>
          <a:p>
            <a:r>
              <a:rPr lang="en-US" altLang="ko-KR" dirty="0" smtClean="0"/>
              <a:t>Consumer vs Service Provider</a:t>
            </a:r>
          </a:p>
          <a:p>
            <a:r>
              <a:rPr lang="en-US" altLang="ko-KR" dirty="0" smtClean="0"/>
              <a:t>How about Network Issue?</a:t>
            </a:r>
          </a:p>
          <a:p>
            <a:r>
              <a:rPr lang="en-US" altLang="ko-KR" dirty="0" smtClean="0"/>
              <a:t>Naming? </a:t>
            </a:r>
            <a:r>
              <a:rPr lang="en-US" altLang="ko-KR" smtClean="0"/>
              <a:t>Addressing?</a:t>
            </a:r>
            <a:endParaRPr lang="en-US" altLang="ko-KR" dirty="0" smtClean="0"/>
          </a:p>
          <a:p>
            <a:pPr lvl="1"/>
            <a:endParaRPr lang="ko-KR" altLang="en-US" dirty="0"/>
          </a:p>
        </p:txBody>
      </p:sp>
    </p:spTree>
    <p:extLst>
      <p:ext uri="{BB962C8B-B14F-4D97-AF65-F5344CB8AC3E}">
        <p14:creationId xmlns:p14="http://schemas.microsoft.com/office/powerpoint/2010/main" val="1890872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Global Smart City </a:t>
            </a:r>
            <a:r>
              <a:rPr lang="ko-KR" altLang="en-US" dirty="0" smtClean="0"/>
              <a:t>실증단지 조성</a:t>
            </a:r>
            <a:endParaRPr lang="ko-KR" altLang="en-US" dirty="0"/>
          </a:p>
        </p:txBody>
      </p:sp>
      <p:sp>
        <p:nvSpPr>
          <p:cNvPr id="3" name="내용 개체 틀 2"/>
          <p:cNvSpPr>
            <a:spLocks noGrp="1"/>
          </p:cNvSpPr>
          <p:nvPr>
            <p:ph idx="1"/>
          </p:nvPr>
        </p:nvSpPr>
        <p:spPr/>
        <p:txBody>
          <a:bodyPr/>
          <a:lstStyle/>
          <a:p>
            <a:r>
              <a:rPr lang="ko-KR" altLang="en-US" dirty="0" err="1" smtClean="0"/>
              <a:t>미래창조과학부</a:t>
            </a:r>
            <a:r>
              <a:rPr lang="ko-KR" altLang="en-US" dirty="0" smtClean="0"/>
              <a:t> </a:t>
            </a:r>
            <a:r>
              <a:rPr lang="en-US" altLang="ko-KR" dirty="0" smtClean="0"/>
              <a:t>(Ministry of Science, ICT and Future Planning, Korea)</a:t>
            </a:r>
            <a:r>
              <a:rPr lang="ko-KR" altLang="en-US" dirty="0" smtClean="0"/>
              <a:t> 공모 사업 </a:t>
            </a:r>
            <a:r>
              <a:rPr lang="en-US" altLang="ko-KR" dirty="0" smtClean="0"/>
              <a:t>(invitation for public participation)</a:t>
            </a:r>
            <a:endParaRPr lang="ko-KR" altLang="en-US" dirty="0"/>
          </a:p>
        </p:txBody>
      </p:sp>
    </p:spTree>
    <p:extLst>
      <p:ext uri="{BB962C8B-B14F-4D97-AF65-F5344CB8AC3E}">
        <p14:creationId xmlns:p14="http://schemas.microsoft.com/office/powerpoint/2010/main" val="662934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3600" dirty="0" err="1" smtClean="0"/>
              <a:t>Testbed</a:t>
            </a:r>
            <a:r>
              <a:rPr lang="en-US" altLang="ko-KR" sz="3600" dirty="0" smtClean="0"/>
              <a:t> Plans in Korea (2015/4)</a:t>
            </a:r>
            <a:endParaRPr lang="ko-KR" altLang="en-US" sz="3600" dirty="0"/>
          </a:p>
        </p:txBody>
      </p:sp>
      <p:sp>
        <p:nvSpPr>
          <p:cNvPr id="3" name="내용 개체 틀 2"/>
          <p:cNvSpPr>
            <a:spLocks noGrp="1"/>
          </p:cNvSpPr>
          <p:nvPr>
            <p:ph idx="1"/>
          </p:nvPr>
        </p:nvSpPr>
        <p:spPr>
          <a:xfrm>
            <a:off x="457200" y="1268760"/>
            <a:ext cx="8229600" cy="4968552"/>
          </a:xfrm>
        </p:spPr>
        <p:txBody>
          <a:bodyPr>
            <a:normAutofit fontScale="77500" lnSpcReduction="20000"/>
          </a:bodyPr>
          <a:lstStyle/>
          <a:p>
            <a:r>
              <a:rPr lang="en-US" altLang="ko-KR" dirty="0" smtClean="0"/>
              <a:t>Busan with SK Telecom</a:t>
            </a:r>
          </a:p>
          <a:p>
            <a:pPr lvl="1"/>
            <a:r>
              <a:rPr lang="en-US" altLang="ko-KR" dirty="0" smtClean="0"/>
              <a:t>Theme: Global Smart City</a:t>
            </a:r>
          </a:p>
          <a:p>
            <a:pPr lvl="1"/>
            <a:r>
              <a:rPr lang="en-US" altLang="ko-KR" dirty="0" smtClean="0"/>
              <a:t>Project period: 2015 ~ 2019 (5years)</a:t>
            </a:r>
          </a:p>
          <a:p>
            <a:pPr lvl="1"/>
            <a:r>
              <a:rPr lang="en-US" altLang="ko-KR" dirty="0" smtClean="0"/>
              <a:t>Area: </a:t>
            </a:r>
            <a:r>
              <a:rPr lang="ko-KR" altLang="en-US" dirty="0" smtClean="0"/>
              <a:t>해운</a:t>
            </a:r>
            <a:r>
              <a:rPr lang="ko-KR" altLang="en-US" dirty="0"/>
              <a:t>대</a:t>
            </a:r>
            <a:r>
              <a:rPr lang="ko-KR" altLang="en-US" dirty="0" smtClean="0"/>
              <a:t> </a:t>
            </a:r>
            <a:r>
              <a:rPr lang="ko-KR" altLang="en-US" dirty="0" err="1" smtClean="0"/>
              <a:t>센텀지역</a:t>
            </a:r>
            <a:endParaRPr lang="en-US" altLang="ko-KR" dirty="0" smtClean="0"/>
          </a:p>
          <a:p>
            <a:pPr lvl="1"/>
            <a:r>
              <a:rPr lang="en-US" altLang="ko-KR" dirty="0" smtClean="0"/>
              <a:t>Participants: </a:t>
            </a:r>
            <a:r>
              <a:rPr lang="ko-KR" altLang="en-US" dirty="0" err="1" smtClean="0"/>
              <a:t>에스넷시스템</a:t>
            </a:r>
            <a:r>
              <a:rPr lang="en-US" altLang="ko-KR" dirty="0" smtClean="0"/>
              <a:t>, </a:t>
            </a:r>
            <a:r>
              <a:rPr lang="ko-KR" altLang="en-US" dirty="0" smtClean="0"/>
              <a:t>핸디소프트</a:t>
            </a:r>
            <a:endParaRPr lang="en-US" altLang="ko-KR" dirty="0" smtClean="0"/>
          </a:p>
          <a:p>
            <a:pPr lvl="1"/>
            <a:r>
              <a:rPr lang="en-US" altLang="ko-KR" dirty="0" smtClean="0"/>
              <a:t>Partners: Smart City Ecosystem Construction (</a:t>
            </a:r>
            <a:r>
              <a:rPr lang="en-US" altLang="ko-KR" dirty="0" err="1" smtClean="0"/>
              <a:t>Lotte</a:t>
            </a:r>
            <a:r>
              <a:rPr lang="en-US" altLang="ko-KR" dirty="0" smtClean="0"/>
              <a:t> 20B, </a:t>
            </a:r>
            <a:r>
              <a:rPr lang="ko-KR" altLang="en-US" dirty="0" smtClean="0"/>
              <a:t>창조경제혁신센터</a:t>
            </a:r>
            <a:r>
              <a:rPr lang="en-US" altLang="ko-KR" dirty="0" smtClean="0"/>
              <a:t>), Busan University (</a:t>
            </a:r>
            <a:r>
              <a:rPr lang="en-US" altLang="ko-KR" dirty="0" err="1" smtClean="0"/>
              <a:t>IoT</a:t>
            </a:r>
            <a:r>
              <a:rPr lang="en-US" altLang="ko-KR" dirty="0" smtClean="0"/>
              <a:t> Research Center, Big Data Platform Research Center), KAIST </a:t>
            </a:r>
            <a:r>
              <a:rPr lang="en-US" altLang="ko-KR" dirty="0" err="1" smtClean="0"/>
              <a:t>IoT</a:t>
            </a:r>
            <a:r>
              <a:rPr lang="en-US" altLang="ko-KR" dirty="0" smtClean="0"/>
              <a:t> research center, ETRI </a:t>
            </a:r>
            <a:r>
              <a:rPr lang="ko-KR" altLang="en-US" dirty="0" smtClean="0"/>
              <a:t>융합기술연구소 </a:t>
            </a:r>
            <a:r>
              <a:rPr lang="en-US" altLang="ko-KR" dirty="0" smtClean="0"/>
              <a:t>(Fusing technology)</a:t>
            </a:r>
          </a:p>
          <a:p>
            <a:pPr lvl="1"/>
            <a:r>
              <a:rPr lang="en-US" altLang="ko-KR" dirty="0" smtClean="0"/>
              <a:t>Budget: 5.47Billion won (</a:t>
            </a:r>
            <a:r>
              <a:rPr lang="en-US" altLang="ko-KR" dirty="0" err="1" smtClean="0"/>
              <a:t>Gov</a:t>
            </a:r>
            <a:r>
              <a:rPr lang="en-US" altLang="ko-KR" dirty="0" smtClean="0"/>
              <a:t> 3.2 B)</a:t>
            </a:r>
          </a:p>
          <a:p>
            <a:pPr lvl="1"/>
            <a:r>
              <a:rPr lang="en-US" altLang="ko-KR" dirty="0" smtClean="0"/>
              <a:t>Target Service: Smart Parking, Smart Energy Management for big market, Smart Safety Management, Smart Street Lamp (</a:t>
            </a:r>
            <a:r>
              <a:rPr lang="ko-KR" altLang="en-US" dirty="0" smtClean="0"/>
              <a:t>약 </a:t>
            </a:r>
            <a:r>
              <a:rPr lang="en-US" altLang="ko-KR" dirty="0" smtClean="0"/>
              <a:t>25</a:t>
            </a:r>
            <a:r>
              <a:rPr lang="ko-KR" altLang="en-US" dirty="0" smtClean="0"/>
              <a:t>개 서비스</a:t>
            </a:r>
            <a:r>
              <a:rPr lang="en-US" altLang="ko-KR" dirty="0" smtClean="0"/>
              <a:t>)</a:t>
            </a:r>
          </a:p>
          <a:p>
            <a:pPr lvl="1"/>
            <a:r>
              <a:rPr lang="en-US" altLang="ko-KR" dirty="0" smtClean="0"/>
              <a:t>Goal: HRD 1,500</a:t>
            </a:r>
            <a:r>
              <a:rPr lang="ko-KR" altLang="en-US" dirty="0" smtClean="0"/>
              <a:t>명</a:t>
            </a:r>
            <a:r>
              <a:rPr lang="en-US" altLang="ko-KR" dirty="0" smtClean="0"/>
              <a:t>, </a:t>
            </a:r>
            <a:r>
              <a:rPr lang="ko-KR" altLang="en-US" dirty="0" smtClean="0"/>
              <a:t>창조기업 </a:t>
            </a:r>
            <a:r>
              <a:rPr lang="en-US" altLang="ko-KR" dirty="0" smtClean="0"/>
              <a:t>150</a:t>
            </a:r>
            <a:r>
              <a:rPr lang="ko-KR" altLang="en-US" dirty="0" smtClean="0"/>
              <a:t>개</a:t>
            </a:r>
            <a:r>
              <a:rPr lang="en-US" altLang="ko-KR" dirty="0" smtClean="0"/>
              <a:t>, </a:t>
            </a:r>
            <a:r>
              <a:rPr lang="ko-KR" altLang="en-US" dirty="0" smtClean="0"/>
              <a:t>글로벌중소기업 </a:t>
            </a:r>
            <a:r>
              <a:rPr lang="en-US" altLang="ko-KR" dirty="0" smtClean="0"/>
              <a:t>15</a:t>
            </a:r>
            <a:r>
              <a:rPr lang="ko-KR" altLang="en-US" dirty="0" smtClean="0"/>
              <a:t>개 육성</a:t>
            </a:r>
            <a:r>
              <a:rPr lang="en-US" altLang="ko-KR" dirty="0" smtClean="0"/>
              <a:t>, </a:t>
            </a:r>
            <a:r>
              <a:rPr lang="ko-KR" altLang="en-US" dirty="0" smtClean="0"/>
              <a:t>글로벌 공동서비스 </a:t>
            </a:r>
            <a:r>
              <a:rPr lang="en-US" altLang="ko-KR" dirty="0" smtClean="0"/>
              <a:t>15</a:t>
            </a:r>
            <a:r>
              <a:rPr lang="ko-KR" altLang="en-US" dirty="0" smtClean="0"/>
              <a:t>개</a:t>
            </a:r>
            <a:endParaRPr lang="en-US" altLang="ko-KR" dirty="0" smtClean="0"/>
          </a:p>
        </p:txBody>
      </p:sp>
    </p:spTree>
    <p:extLst>
      <p:ext uri="{BB962C8B-B14F-4D97-AF65-F5344CB8AC3E}">
        <p14:creationId xmlns:p14="http://schemas.microsoft.com/office/powerpoint/2010/main" val="4155412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smtClean="0"/>
              <a:t>Testbed</a:t>
            </a:r>
            <a:r>
              <a:rPr lang="en-US" altLang="ko-KR" dirty="0" smtClean="0"/>
              <a:t> Plans in Korea (2015/4)</a:t>
            </a:r>
            <a:endParaRPr lang="ko-KR" altLang="en-US" dirty="0"/>
          </a:p>
        </p:txBody>
      </p:sp>
      <p:sp>
        <p:nvSpPr>
          <p:cNvPr id="3" name="내용 개체 틀 2"/>
          <p:cNvSpPr>
            <a:spLocks noGrp="1"/>
          </p:cNvSpPr>
          <p:nvPr>
            <p:ph idx="1"/>
          </p:nvPr>
        </p:nvSpPr>
        <p:spPr/>
        <p:txBody>
          <a:bodyPr/>
          <a:lstStyle/>
          <a:p>
            <a:r>
              <a:rPr lang="en-US" altLang="ko-KR" dirty="0" smtClean="0"/>
              <a:t>Daegu with Daegu </a:t>
            </a:r>
            <a:r>
              <a:rPr lang="en-US" altLang="ko-KR" dirty="0" err="1" smtClean="0"/>
              <a:t>Technopark</a:t>
            </a:r>
            <a:endParaRPr lang="en-US" altLang="ko-KR" dirty="0" smtClean="0"/>
          </a:p>
          <a:p>
            <a:pPr lvl="1"/>
            <a:r>
              <a:rPr lang="en-US" altLang="ko-KR" dirty="0" smtClean="0"/>
              <a:t>Theme: Healthcare</a:t>
            </a:r>
          </a:p>
          <a:p>
            <a:pPr lvl="1"/>
            <a:r>
              <a:rPr lang="en-US" altLang="ko-KR" dirty="0" smtClean="0"/>
              <a:t>Participants: KT, Samsung Electronics</a:t>
            </a:r>
          </a:p>
          <a:p>
            <a:pPr lvl="1"/>
            <a:r>
              <a:rPr lang="en-US" altLang="ko-KR" dirty="0" smtClean="0"/>
              <a:t>Budget: 8.145B (</a:t>
            </a:r>
            <a:r>
              <a:rPr lang="en-US" altLang="ko-KR" dirty="0" err="1" smtClean="0"/>
              <a:t>Gov</a:t>
            </a:r>
            <a:r>
              <a:rPr lang="en-US" altLang="ko-KR" dirty="0" smtClean="0"/>
              <a:t> 5.2B)</a:t>
            </a:r>
          </a:p>
          <a:p>
            <a:pPr lvl="1"/>
            <a:r>
              <a:rPr lang="en-US" altLang="ko-KR" dirty="0" smtClean="0"/>
              <a:t>Target Service: Health management, Stress Control, Chronic Disease </a:t>
            </a:r>
            <a:r>
              <a:rPr lang="en-US" altLang="ko-KR" dirty="0" err="1" smtClean="0"/>
              <a:t>Mgmt</a:t>
            </a:r>
            <a:r>
              <a:rPr lang="en-US" altLang="ko-KR" dirty="0" smtClean="0"/>
              <a:t>, Obesity </a:t>
            </a:r>
            <a:r>
              <a:rPr lang="en-US" altLang="ko-KR" dirty="0" err="1" smtClean="0"/>
              <a:t>Mgmt</a:t>
            </a:r>
            <a:r>
              <a:rPr lang="en-US" altLang="ko-KR" dirty="0" smtClean="0"/>
              <a:t> for young people, </a:t>
            </a:r>
            <a:r>
              <a:rPr lang="en-US" altLang="ko-KR" dirty="0" err="1" smtClean="0"/>
              <a:t>airforce</a:t>
            </a:r>
            <a:r>
              <a:rPr lang="en-US" altLang="ko-KR" dirty="0" smtClean="0"/>
              <a:t> pilot fighting power mgmt.</a:t>
            </a:r>
            <a:endParaRPr lang="ko-KR" altLang="en-US" dirty="0" smtClean="0"/>
          </a:p>
          <a:p>
            <a:endParaRPr lang="ko-KR" altLang="en-US" dirty="0"/>
          </a:p>
        </p:txBody>
      </p:sp>
    </p:spTree>
    <p:extLst>
      <p:ext uri="{BB962C8B-B14F-4D97-AF65-F5344CB8AC3E}">
        <p14:creationId xmlns:p14="http://schemas.microsoft.com/office/powerpoint/2010/main" val="1306274852"/>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1762</TotalTime>
  <Words>4286</Words>
  <Application>Microsoft Office PowerPoint</Application>
  <PresentationFormat>화면 슬라이드 쇼(4:3)</PresentationFormat>
  <Paragraphs>375</Paragraphs>
  <Slides>68</Slides>
  <Notes>3</Notes>
  <HiddenSlides>0</HiddenSlides>
  <MMClips>0</MMClips>
  <ScaleCrop>false</ScaleCrop>
  <HeadingPairs>
    <vt:vector size="4" baseType="variant">
      <vt:variant>
        <vt:lpstr>테마</vt:lpstr>
      </vt:variant>
      <vt:variant>
        <vt:i4>1</vt:i4>
      </vt:variant>
      <vt:variant>
        <vt:lpstr>슬라이드 제목</vt:lpstr>
      </vt:variant>
      <vt:variant>
        <vt:i4>68</vt:i4>
      </vt:variant>
    </vt:vector>
  </HeadingPairs>
  <TitlesOfParts>
    <vt:vector size="69" baseType="lpstr">
      <vt:lpstr>Office 테마</vt:lpstr>
      <vt:lpstr>IoT in Future Internet</vt:lpstr>
      <vt:lpstr>Table of Contents</vt:lpstr>
      <vt:lpstr>What is IoT?</vt:lpstr>
      <vt:lpstr>Similar or Related Terms</vt:lpstr>
      <vt:lpstr>Examples of IoT systems</vt:lpstr>
      <vt:lpstr>Examples of IoT systems</vt:lpstr>
      <vt:lpstr>Global Smart City 실증단지 조성</vt:lpstr>
      <vt:lpstr>Testbed Plans in Korea (2015/4)</vt:lpstr>
      <vt:lpstr>Testbed Plans in Korea (2015/4)</vt:lpstr>
      <vt:lpstr>Why do we care?</vt:lpstr>
      <vt:lpstr>Key Trends behind this</vt:lpstr>
      <vt:lpstr>Service</vt:lpstr>
      <vt:lpstr>Device</vt:lpstr>
      <vt:lpstr>Arduino</vt:lpstr>
      <vt:lpstr>PowerPoint 프레젠테이션</vt:lpstr>
      <vt:lpstr>PowerPoint 프레젠테이션</vt:lpstr>
      <vt:lpstr>Sensors</vt:lpstr>
      <vt:lpstr>Sensors</vt:lpstr>
      <vt:lpstr>Networking Issues</vt:lpstr>
      <vt:lpstr>Topology</vt:lpstr>
      <vt:lpstr>What are technical challenges to FI for IoT?</vt:lpstr>
      <vt:lpstr>Lessons from current IP</vt:lpstr>
      <vt:lpstr>Naming &amp; Addressing Issues</vt:lpstr>
      <vt:lpstr>Glowbal IP: An adaptive and transparent IPv6 integration in the Internet of Things</vt:lpstr>
      <vt:lpstr>Motivation and Objectives</vt:lpstr>
      <vt:lpstr>Motivation and Objectives</vt:lpstr>
      <vt:lpstr>AAID : Access Address Identifier</vt:lpstr>
      <vt:lpstr>AAID : Access Address Identifier</vt:lpstr>
      <vt:lpstr>Glowbal IP Header Format</vt:lpstr>
      <vt:lpstr>Glowbal IP Header Format</vt:lpstr>
      <vt:lpstr>Interoperability Scenario</vt:lpstr>
      <vt:lpstr>WebServices support with Glowbal IP</vt:lpstr>
      <vt:lpstr>Discovery support with Glowbal IP</vt:lpstr>
      <vt:lpstr>Discovery support with Glowbal IP</vt:lpstr>
      <vt:lpstr>Efficient and scalable IoT  service discovery on Cloud</vt:lpstr>
      <vt:lpstr>Introduction</vt:lpstr>
      <vt:lpstr>IoT PaaS </vt:lpstr>
      <vt:lpstr>IoT PaaS </vt:lpstr>
      <vt:lpstr>IoT PaaS </vt:lpstr>
      <vt:lpstr>IoT PaaS </vt:lpstr>
      <vt:lpstr>IoT PaaS </vt:lpstr>
      <vt:lpstr>IoT PaaS </vt:lpstr>
      <vt:lpstr>The process of providing control  applications</vt:lpstr>
      <vt:lpstr>The process of providing control  applications</vt:lpstr>
      <vt:lpstr>The process of providing control  applications</vt:lpstr>
      <vt:lpstr>A System Model for Energy Efficient Green-IoT Network</vt:lpstr>
      <vt:lpstr>Introduction</vt:lpstr>
      <vt:lpstr>System Model</vt:lpstr>
      <vt:lpstr>System Model</vt:lpstr>
      <vt:lpstr>System Model</vt:lpstr>
      <vt:lpstr>Energy Efficient Scheduling</vt:lpstr>
      <vt:lpstr>Energy Efficient Scheduling</vt:lpstr>
      <vt:lpstr>Sensor Discovery and Configuration Framework for The Internet of Things Paradigm</vt:lpstr>
      <vt:lpstr>Introduction</vt:lpstr>
      <vt:lpstr>Research Challenge</vt:lpstr>
      <vt:lpstr>Architectural Design</vt:lpstr>
      <vt:lpstr>Implementation Strategies</vt:lpstr>
      <vt:lpstr>System Architecture</vt:lpstr>
      <vt:lpstr>Sequence Diagram for Sensor Interaction</vt:lpstr>
      <vt:lpstr>Trust Management for Service  Composition in SOA-based IoT Systems</vt:lpstr>
      <vt:lpstr>Introduction</vt:lpstr>
      <vt:lpstr>Introduction</vt:lpstr>
      <vt:lpstr>System Model</vt:lpstr>
      <vt:lpstr>System Model</vt:lpstr>
      <vt:lpstr>Trust Management Protocol</vt:lpstr>
      <vt:lpstr>Trust Management Protocol</vt:lpstr>
      <vt:lpstr>Conclusion</vt:lpstr>
      <vt:lpstr>Discussions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IoT in Future Internet</dc:title>
  <dc:creator>최덕재</dc:creator>
  <cp:lastModifiedBy>최덕재</cp:lastModifiedBy>
  <cp:revision>45</cp:revision>
  <dcterms:created xsi:type="dcterms:W3CDTF">2015-04-23T00:46:00Z</dcterms:created>
  <dcterms:modified xsi:type="dcterms:W3CDTF">2015-04-27T14:19:13Z</dcterms:modified>
</cp:coreProperties>
</file>