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41" r:id="rId2"/>
    <p:sldId id="416" r:id="rId3"/>
    <p:sldId id="440" r:id="rId4"/>
    <p:sldId id="435" r:id="rId5"/>
    <p:sldId id="436" r:id="rId6"/>
    <p:sldId id="422" r:id="rId7"/>
    <p:sldId id="438" r:id="rId8"/>
    <p:sldId id="423" r:id="rId9"/>
    <p:sldId id="425" r:id="rId10"/>
    <p:sldId id="426" r:id="rId11"/>
    <p:sldId id="447" r:id="rId12"/>
    <p:sldId id="437" r:id="rId13"/>
    <p:sldId id="443" r:id="rId14"/>
    <p:sldId id="444" r:id="rId15"/>
    <p:sldId id="442" r:id="rId16"/>
    <p:sldId id="445" r:id="rId17"/>
    <p:sldId id="446" r:id="rId18"/>
    <p:sldId id="439" r:id="rId19"/>
    <p:sldId id="430" r:id="rId20"/>
    <p:sldId id="432" r:id="rId21"/>
    <p:sldId id="417" r:id="rId22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00"/>
    <a:srgbClr val="003366"/>
    <a:srgbClr val="0000FF"/>
    <a:srgbClr val="565868"/>
    <a:srgbClr val="5F5F5F"/>
    <a:srgbClr val="80808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46" autoAdjust="0"/>
    <p:restoredTop sz="85084" autoAdjust="0"/>
  </p:normalViewPr>
  <p:slideViewPr>
    <p:cSldViewPr>
      <p:cViewPr varScale="1">
        <p:scale>
          <a:sx n="70" d="100"/>
          <a:sy n="70" d="100"/>
        </p:scale>
        <p:origin x="87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34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ea typeface="+mn-ea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ea typeface="+mn-ea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295880B5-D0B0-4EF8-A4DA-6904FCD3B8A0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76158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47E4CBA-8362-4517-822C-644A2E2B6ABF}" type="slidenum">
              <a:rPr lang="zh-CN" altLang="en-US" smtClean="0"/>
              <a:pPr/>
              <a:t>1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15120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880B5-D0B0-4EF8-A4DA-6904FCD3B8A0}" type="slidenum">
              <a:rPr lang="zh-CN" altLang="en-US" smtClean="0"/>
              <a:pPr>
                <a:defRPr/>
              </a:pPr>
              <a:t>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6026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880B5-D0B0-4EF8-A4DA-6904FCD3B8A0}" type="slidenum">
              <a:rPr lang="zh-CN" altLang="en-US" smtClean="0"/>
              <a:pPr>
                <a:defRPr/>
              </a:pPr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60264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880B5-D0B0-4EF8-A4DA-6904FCD3B8A0}" type="slidenum">
              <a:rPr lang="zh-CN" altLang="en-US" smtClean="0"/>
              <a:pPr>
                <a:defRPr/>
              </a:pPr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760264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5880B5-D0B0-4EF8-A4DA-6904FCD3B8A0}" type="slidenum">
              <a:rPr lang="zh-CN" altLang="en-US" smtClean="0"/>
              <a:pPr>
                <a:defRPr/>
              </a:pPr>
              <a:t>11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15784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F3A535-0208-4F8D-90A7-1420EC5BCBF9}" type="slidenum">
              <a:rPr lang="zh-CN" altLang="en-US"/>
              <a:pPr>
                <a:defRPr/>
              </a:pPr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43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D17E2B7-C9AA-41E9-B2AB-7389A0FB8DB9}" type="slidenum">
              <a:rPr lang="zh-CN" altLang="en-US">
                <a:latin typeface="Calibri" panose="020F0502020204030204" pitchFamily="34" charset="0"/>
              </a:rPr>
              <a:pPr/>
              <a:t>16</a:t>
            </a:fld>
            <a:endParaRPr lang="en-US" altLang="zh-CN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90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dirty="0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CFAF00E-5CB6-4DD5-93F4-F0711C532EEE}" type="slidenum">
              <a:rPr lang="zh-CN" altLang="en-US">
                <a:latin typeface="Calibri" panose="020F0502020204030204" pitchFamily="34" charset="0"/>
              </a:rPr>
              <a:pPr/>
              <a:t>17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7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white">
          <a:xfrm>
            <a:off x="0" y="4233863"/>
            <a:ext cx="9144000" cy="2624137"/>
          </a:xfrm>
          <a:prstGeom prst="rect">
            <a:avLst/>
          </a:prstGeom>
          <a:solidFill>
            <a:schemeClr val="folHlink">
              <a:alpha val="3098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gray">
          <a:xfrm>
            <a:off x="0" y="2016125"/>
            <a:ext cx="9144000" cy="22272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sp>
        <p:nvSpPr>
          <p:cNvPr id="6" name="Freeform 20"/>
          <p:cNvSpPr>
            <a:spLocks/>
          </p:cNvSpPr>
          <p:nvPr/>
        </p:nvSpPr>
        <p:spPr bwMode="gray">
          <a:xfrm>
            <a:off x="-9525" y="2016125"/>
            <a:ext cx="9153525" cy="1989138"/>
          </a:xfrm>
          <a:custGeom>
            <a:avLst/>
            <a:gdLst>
              <a:gd name="T0" fmla="*/ 0 w 5049"/>
              <a:gd name="T1" fmla="*/ 0 h 1471"/>
              <a:gd name="T2" fmla="*/ 2147483646 w 5049"/>
              <a:gd name="T3" fmla="*/ 2147483646 h 1471"/>
              <a:gd name="T4" fmla="*/ 2147483646 w 5049"/>
              <a:gd name="T5" fmla="*/ 2147483646 h 1471"/>
              <a:gd name="T6" fmla="*/ 0 w 5049"/>
              <a:gd name="T7" fmla="*/ 2147483646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>
              <a:alpha val="7294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" name="Group 117"/>
          <p:cNvGrpSpPr>
            <a:grpSpLocks/>
          </p:cNvGrpSpPr>
          <p:nvPr userDrawn="1"/>
        </p:nvGrpSpPr>
        <p:grpSpPr bwMode="auto">
          <a:xfrm>
            <a:off x="61913" y="2376488"/>
            <a:ext cx="2619375" cy="2652712"/>
            <a:chOff x="120" y="1464"/>
            <a:chExt cx="2064" cy="2088"/>
          </a:xfrm>
        </p:grpSpPr>
        <p:sp>
          <p:nvSpPr>
            <p:cNvPr id="8" name="AutoShape 113" descr="gdd01"/>
            <p:cNvSpPr>
              <a:spLocks noChangeArrowheads="1"/>
            </p:cNvSpPr>
            <p:nvPr/>
          </p:nvSpPr>
          <p:spPr bwMode="gray">
            <a:xfrm>
              <a:off x="120" y="1993"/>
              <a:ext cx="1105" cy="1007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2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ko-KR" altLang="en-US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9" name="AutoShape 114" descr="gdd04"/>
            <p:cNvSpPr>
              <a:spLocks noChangeArrowheads="1"/>
            </p:cNvSpPr>
            <p:nvPr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ko-KR" altLang="en-US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  <p:sp>
          <p:nvSpPr>
            <p:cNvPr id="10" name="AutoShape 115" descr="gdd03"/>
            <p:cNvSpPr>
              <a:spLocks noChangeArrowheads="1"/>
            </p:cNvSpPr>
            <p:nvPr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ko-KR" altLang="en-US">
                <a:latin typeface="Times New Roman" panose="02020603050405020304" pitchFamily="18" charset="0"/>
                <a:ea typeface="Gulim" panose="020B0600000101010101" pitchFamily="34" charset="-127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143000" y="990600"/>
            <a:ext cx="6705600" cy="1012825"/>
          </a:xfrm>
        </p:spPr>
        <p:txBody>
          <a:bodyPr/>
          <a:lstStyle>
            <a:lvl1pPr>
              <a:defRPr sz="4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505200" y="2566988"/>
            <a:ext cx="4343400" cy="6858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352800" y="6553200"/>
            <a:ext cx="2133600" cy="152400"/>
          </a:xfrm>
        </p:spPr>
        <p:txBody>
          <a:bodyPr/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" y="6477000"/>
            <a:ext cx="2590800" cy="228600"/>
          </a:xfrm>
        </p:spPr>
        <p:txBody>
          <a:bodyPr/>
          <a:lstStyle>
            <a:lvl1pPr algn="ctr"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10550" y="6467475"/>
            <a:ext cx="533400" cy="244475"/>
          </a:xfrm>
        </p:spPr>
        <p:txBody>
          <a:bodyPr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DCC305-5761-4458-9C4C-1EB83C460ACD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03860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0509D-EF52-4E69-9BF1-78518BAE6927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07503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333375"/>
            <a:ext cx="2057400" cy="60404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019800" cy="60404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DA243-4398-4480-805C-94B224D64E0D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14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991F6-C0B8-4832-83B9-DB7581C80074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8767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0E2EB-F8DC-4909-A44D-0C97B5F09EAF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5489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6F343-B830-4F81-B757-BEA5C2F49785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879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38600" cy="5248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125538"/>
            <a:ext cx="4038600" cy="52482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508A0-7DB5-4CBD-A527-96EC4B2D3064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62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4BEF3-980D-4486-9C9D-473EA8766BC1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6902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E57A4-D60B-469D-A4B2-D139D59E7B20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7952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3C698-D171-4E90-85F6-7509B784E0F1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694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520C7-9403-4FF6-8487-9661321CC265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3014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2BEBC-46A7-44B5-B707-34E1EBE0DF6E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0669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5"/>
          <p:cNvSpPr>
            <a:spLocks/>
          </p:cNvSpPr>
          <p:nvPr/>
        </p:nvSpPr>
        <p:spPr bwMode="gray">
          <a:xfrm>
            <a:off x="-9525" y="344488"/>
            <a:ext cx="9153525" cy="633412"/>
          </a:xfrm>
          <a:custGeom>
            <a:avLst/>
            <a:gdLst>
              <a:gd name="T0" fmla="*/ 0 w 5049"/>
              <a:gd name="T1" fmla="*/ 0 h 1471"/>
              <a:gd name="T2" fmla="*/ 2147483646 w 5049"/>
              <a:gd name="T3" fmla="*/ 2147483646 h 1471"/>
              <a:gd name="T4" fmla="*/ 2147483646 w 5049"/>
              <a:gd name="T5" fmla="*/ 2147483646 h 1471"/>
              <a:gd name="T6" fmla="*/ 0 w 5049"/>
              <a:gd name="T7" fmla="*/ 2147483646 h 1471"/>
              <a:gd name="T8" fmla="*/ 0 w 5049"/>
              <a:gd name="T9" fmla="*/ 0 h 147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49" h="1471">
                <a:moveTo>
                  <a:pt x="0" y="0"/>
                </a:moveTo>
                <a:lnTo>
                  <a:pt x="5049" y="2"/>
                </a:lnTo>
                <a:lnTo>
                  <a:pt x="5048" y="1458"/>
                </a:lnTo>
                <a:lnTo>
                  <a:pt x="0" y="14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296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9863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1600" y="6477000"/>
            <a:ext cx="2895600" cy="233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86750" y="6386513"/>
            <a:ext cx="4572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D0E083E-D801-4748-8897-64CA0CDC6309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  <p:grpSp>
        <p:nvGrpSpPr>
          <p:cNvPr id="1031" name="Group 22"/>
          <p:cNvGrpSpPr>
            <a:grpSpLocks/>
          </p:cNvGrpSpPr>
          <p:nvPr/>
        </p:nvGrpSpPr>
        <p:grpSpPr bwMode="auto">
          <a:xfrm>
            <a:off x="152400" y="228600"/>
            <a:ext cx="838200" cy="838200"/>
            <a:chOff x="18" y="144"/>
            <a:chExt cx="510" cy="480"/>
          </a:xfrm>
        </p:grpSpPr>
        <p:sp>
          <p:nvSpPr>
            <p:cNvPr id="1033" name="AutoShape 23"/>
            <p:cNvSpPr>
              <a:spLocks noChangeArrowheads="1"/>
            </p:cNvSpPr>
            <p:nvPr userDrawn="1"/>
          </p:nvSpPr>
          <p:spPr bwMode="gray">
            <a:xfrm>
              <a:off x="18" y="258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hlink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4" name="AutoShape 24"/>
            <p:cNvSpPr>
              <a:spLocks noChangeArrowheads="1"/>
            </p:cNvSpPr>
            <p:nvPr userDrawn="1"/>
          </p:nvSpPr>
          <p:spPr bwMode="gray">
            <a:xfrm>
              <a:off x="240" y="14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1035" name="AutoShape 25"/>
            <p:cNvSpPr>
              <a:spLocks noChangeArrowheads="1"/>
            </p:cNvSpPr>
            <p:nvPr userDrawn="1"/>
          </p:nvSpPr>
          <p:spPr bwMode="gray">
            <a:xfrm>
              <a:off x="240" y="384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1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56796" dir="1593903" algn="ctr" rotWithShape="0">
                <a:srgbClr val="666633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392113"/>
            <a:ext cx="67056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1916113"/>
            <a:ext cx="6696075" cy="16557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</a:pPr>
            <a:endParaRPr lang="en-US" altLang="zh-CN" sz="3200" dirty="0" smtClean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ctr" eaLnBrk="1" hangingPunct="1">
              <a:spcBef>
                <a:spcPct val="0"/>
              </a:spcBef>
              <a:buClrTx/>
            </a:pPr>
            <a:r>
              <a:rPr lang="en-US" altLang="zh-CN" sz="32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IC</a:t>
            </a:r>
            <a:r>
              <a:rPr lang="en-US" altLang="zh-CN" sz="3200" dirty="0" smtClean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N </a:t>
            </a:r>
            <a:r>
              <a:rPr lang="en-US" altLang="zh-CN" sz="3200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for Future </a:t>
            </a:r>
            <a:r>
              <a:rPr lang="en-US" altLang="zh-CN" sz="3200" dirty="0" smtClean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Internet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2339975" y="4581525"/>
            <a:ext cx="65532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Jun Bi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zh-CN" dirty="0">
                <a:latin typeface="Arial" panose="020B0604020202020204" pitchFamily="34" charset="0"/>
              </a:rPr>
              <a:t>Tsinghua </a:t>
            </a:r>
            <a:r>
              <a:rPr lang="en-US" altLang="zh-CN" dirty="0" smtClean="0">
                <a:latin typeface="Arial" panose="020B0604020202020204" pitchFamily="34" charset="0"/>
              </a:rPr>
              <a:t>University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2174875" y="339725"/>
            <a:ext cx="69691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2015 Spring</a:t>
            </a:r>
            <a:r>
              <a:rPr lang="zh-CN" altLang="en-US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：</a:t>
            </a:r>
            <a:r>
              <a:rPr lang="en-US" altLang="zh-CN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Future Internet Class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Arial" panose="020B0604020202020204" pitchFamily="34" charset="0"/>
                <a:ea typeface="黑体" panose="02010609060101010101" pitchFamily="49" charset="-122"/>
              </a:rPr>
              <a:t>2015.6.9</a:t>
            </a:r>
            <a:endParaRPr lang="en-US" altLang="zh-CN" sz="2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101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7463"/>
            <a:ext cx="20208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779705"/>
      </p:ext>
    </p:extLst>
  </p:cSld>
  <p:clrMapOvr>
    <a:masterClrMapping/>
  </p:clrMapOvr>
  <p:transition spd="slow" advTm="32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Two Steps, both are about routing/forwarding: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Data Discovery: Deliver the request </a:t>
            </a:r>
            <a:r>
              <a:rPr lang="en-US" sz="2400" dirty="0" smtClean="0"/>
              <a:t>to target replica(s)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Data Delivery: Deliver the data </a:t>
            </a:r>
            <a:r>
              <a:rPr lang="en-US" sz="2400" dirty="0" smtClean="0"/>
              <a:t>to requester</a:t>
            </a:r>
          </a:p>
          <a:p>
            <a:r>
              <a:rPr lang="en-US" sz="2400" dirty="0" smtClean="0"/>
              <a:t>Name of data as routing identifier (</a:t>
            </a:r>
            <a:r>
              <a:rPr lang="en-US" sz="2400" dirty="0" smtClean="0">
                <a:solidFill>
                  <a:srgbClr val="FF0000"/>
                </a:solidFill>
              </a:rPr>
              <a:t>RID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Name-based routing</a:t>
            </a:r>
            <a:r>
              <a:rPr lang="en-US" sz="2400" dirty="0" smtClean="0"/>
              <a:t>: just like IP routing, but with another name namespace</a:t>
            </a:r>
          </a:p>
          <a:p>
            <a:r>
              <a:rPr lang="en-US" sz="2400" dirty="0" smtClean="0"/>
              <a:t>Name basked Routing + IP (locator) based routing</a:t>
            </a:r>
          </a:p>
          <a:p>
            <a:pPr lvl="1"/>
            <a:r>
              <a:rPr lang="en-US" sz="2400" dirty="0" smtClean="0"/>
              <a:t>Name based Routing to find the content</a:t>
            </a:r>
          </a:p>
          <a:p>
            <a:pPr lvl="1"/>
            <a:r>
              <a:rPr lang="en-US" sz="2400" dirty="0" smtClean="0"/>
              <a:t>IP based routing to retrieve the data</a:t>
            </a:r>
          </a:p>
          <a:p>
            <a:r>
              <a:rPr lang="en-US" sz="2400" dirty="0" smtClean="0"/>
              <a:t>Soft State (no RID):</a:t>
            </a:r>
          </a:p>
          <a:p>
            <a:pPr lvl="1"/>
            <a:r>
              <a:rPr lang="en-US" sz="2400" dirty="0" smtClean="0"/>
              <a:t> Routers maintain the state that needed to forward packets from source to the target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38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5538"/>
            <a:ext cx="8640959" cy="5248275"/>
          </a:xfrm>
        </p:spPr>
        <p:txBody>
          <a:bodyPr/>
          <a:lstStyle/>
          <a:p>
            <a:r>
              <a:rPr lang="en-US" sz="2400" dirty="0" smtClean="0"/>
              <a:t>Goals: Validity, Provenance, Relevance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Three Steps </a:t>
            </a:r>
            <a:r>
              <a:rPr lang="en-US" sz="2400" dirty="0" smtClean="0"/>
              <a:t>to verify Validity, Provenance and Relevance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Verifying content-name mapping is signed by a particular key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D</a:t>
            </a:r>
            <a:r>
              <a:rPr lang="en-US" sz="2400" dirty="0" smtClean="0"/>
              <a:t>etermining </a:t>
            </a:r>
            <a:r>
              <a:rPr lang="en-US" sz="2400" dirty="0"/>
              <a:t>something about who that key belongs to whom, in our term, the producer 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Deciding </a:t>
            </a:r>
            <a:r>
              <a:rPr lang="en-US" sz="2400" dirty="0"/>
              <a:t>whether or not that is an acceptable producer for this particular </a:t>
            </a:r>
            <a:r>
              <a:rPr lang="en-US" sz="2400" dirty="0" smtClean="0"/>
              <a:t>data</a:t>
            </a:r>
          </a:p>
          <a:p>
            <a:pPr marL="514350" indent="-457200"/>
            <a:r>
              <a:rPr lang="en-US" sz="2400" dirty="0" smtClean="0"/>
              <a:t>Availability: defend </a:t>
            </a:r>
            <a:r>
              <a:rPr lang="en-US" sz="2400" dirty="0" err="1" smtClean="0"/>
              <a:t>DoS</a:t>
            </a:r>
            <a:r>
              <a:rPr lang="en-US" sz="2400" dirty="0"/>
              <a:t> </a:t>
            </a:r>
            <a:r>
              <a:rPr lang="en-US" sz="2400" dirty="0" smtClean="0"/>
              <a:t>led by caching poisoning:</a:t>
            </a:r>
          </a:p>
          <a:p>
            <a:pPr marL="914400" lvl="1" indent="-457200"/>
            <a:r>
              <a:rPr lang="en-US" sz="2400" dirty="0"/>
              <a:t>Caching Poisoning: data is faked and distributed among the </a:t>
            </a:r>
            <a:r>
              <a:rPr lang="en-US" sz="2400" dirty="0" smtClean="0"/>
              <a:t>network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404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ICN Proposals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4614" t="-351" r="-1439" b="3529"/>
          <a:stretch/>
        </p:blipFill>
        <p:spPr>
          <a:xfrm>
            <a:off x="-468560" y="1448698"/>
            <a:ext cx="9937104" cy="3996526"/>
          </a:xfrm>
        </p:spPr>
      </p:pic>
      <p:sp>
        <p:nvSpPr>
          <p:cNvPr id="7" name="TextBox 6"/>
          <p:cNvSpPr txBox="1"/>
          <p:nvPr/>
        </p:nvSpPr>
        <p:spPr>
          <a:xfrm>
            <a:off x="899592" y="5445224"/>
            <a:ext cx="73973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Different proposals advocate different design,</a:t>
            </a:r>
          </a:p>
          <a:p>
            <a:r>
              <a:rPr lang="en-US" sz="2800" dirty="0" smtClean="0"/>
              <a:t>Only a few consensuses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48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ICN Examples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07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 idx="4294967295"/>
          </p:nvPr>
        </p:nvSpPr>
        <p:spPr>
          <a:xfrm>
            <a:off x="2555776" y="404526"/>
            <a:ext cx="4751387" cy="584775"/>
          </a:xfrm>
        </p:spPr>
        <p:txBody>
          <a:bodyPr>
            <a:spAutoFit/>
          </a:bodyPr>
          <a:lstStyle/>
          <a:p>
            <a:pPr fontAlgn="ctr"/>
            <a:r>
              <a:rPr lang="en-US" altLang="zh-CN" sz="3200" dirty="0" smtClean="0">
                <a:solidFill>
                  <a:srgbClr val="FFFFFF"/>
                </a:solidFill>
                <a:ea typeface="微软雅黑" pitchFamily="34" charset="-122"/>
                <a:sym typeface="Arial" pitchFamily="34" charset="0"/>
              </a:rPr>
              <a:t>NDN</a:t>
            </a:r>
          </a:p>
        </p:txBody>
      </p:sp>
      <p:sp>
        <p:nvSpPr>
          <p:cNvPr id="17411" name="内容占位符 2"/>
          <p:cNvSpPr>
            <a:spLocks noGrp="1"/>
          </p:cNvSpPr>
          <p:nvPr>
            <p:ph idx="4294967295"/>
          </p:nvPr>
        </p:nvSpPr>
        <p:spPr>
          <a:xfrm>
            <a:off x="71438" y="1268413"/>
            <a:ext cx="8893175" cy="836612"/>
          </a:xfrm>
        </p:spPr>
        <p:txBody>
          <a:bodyPr>
            <a:spAutoFit/>
          </a:bodyPr>
          <a:lstStyle/>
          <a:p>
            <a:pPr fontAlgn="ctr"/>
            <a:r>
              <a:rPr lang="en-US" altLang="zh-CN" sz="2200" b="0" dirty="0" smtClean="0">
                <a:solidFill>
                  <a:srgbClr val="003366"/>
                </a:solidFill>
                <a:ea typeface="微软雅黑" pitchFamily="34" charset="-122"/>
                <a:cs typeface="Times New Roman" pitchFamily="18" charset="0"/>
                <a:sym typeface="Arial" pitchFamily="34" charset="0"/>
              </a:rPr>
              <a:t>Where -&gt; What</a:t>
            </a:r>
          </a:p>
          <a:p>
            <a:pPr fontAlgn="ctr"/>
            <a:r>
              <a:rPr lang="en-US" altLang="zh-CN" sz="2200" b="0" dirty="0" smtClean="0">
                <a:solidFill>
                  <a:srgbClr val="003366"/>
                </a:solidFill>
                <a:ea typeface="微软雅黑" pitchFamily="34" charset="-122"/>
                <a:cs typeface="Times New Roman" pitchFamily="18" charset="0"/>
                <a:sym typeface="Arial" pitchFamily="34" charset="0"/>
              </a:rPr>
              <a:t>Internetworking -&gt; Named Data Networking (NDN)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786063"/>
            <a:ext cx="4897438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76475"/>
            <a:ext cx="2490788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4550" y="4149725"/>
            <a:ext cx="2376488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4165176"/>
      </p:ext>
    </p:extLst>
  </p:cSld>
  <p:clrMapOvr>
    <a:masterClrMapping/>
  </p:clrMapOvr>
  <p:transition spd="slow" advTm="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en-US" altLang="zh-CN" dirty="0" smtClean="0"/>
              <a:t>NDN Router</a:t>
            </a:r>
            <a:endParaRPr lang="zh-CN" altLang="en-US" dirty="0" smtClean="0"/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3A03293-7771-4724-B28A-D8830E7AD902}" type="slidenum">
              <a:rPr lang="en-US" altLang="zh-CN" sz="1200">
                <a:latin typeface="Garamond" panose="02020404030301010803" pitchFamily="18" charset="0"/>
                <a:ea typeface="MS PGothic" panose="020B0600070205080204" pitchFamily="34" charset="-128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zh-CN" sz="1200" dirty="0">
              <a:latin typeface="Garamond" panose="02020404030301010803" pitchFamily="18" charset="0"/>
              <a:ea typeface="MS PGothic" panose="020B0600070205080204" pitchFamily="34" charset="-128"/>
            </a:endParaRP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341438"/>
            <a:ext cx="7696200" cy="474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6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605464" cy="563562"/>
          </a:xfrm>
        </p:spPr>
        <p:txBody>
          <a:bodyPr/>
          <a:lstStyle/>
          <a:p>
            <a:r>
              <a:rPr lang="en-US" altLang="zh-CN" dirty="0" smtClean="0"/>
              <a:t>DONA </a:t>
            </a:r>
            <a:br>
              <a:rPr lang="en-US" altLang="zh-CN" dirty="0" smtClean="0"/>
            </a:br>
            <a:r>
              <a:rPr lang="en-US" altLang="zh-CN" sz="2000" dirty="0" smtClean="0"/>
              <a:t>(Route by name + IP based data forwarding)</a:t>
            </a:r>
            <a:endParaRPr lang="zh-CN" altLang="en-US" sz="2000" dirty="0" smtClean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668344" cy="540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3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NetInf</a:t>
            </a:r>
            <a:r>
              <a:rPr lang="en-US" altLang="zh-CN" dirty="0" smtClean="0"/>
              <a:t> </a:t>
            </a:r>
            <a:r>
              <a:rPr lang="en-US" altLang="zh-CN" dirty="0"/>
              <a:t>(</a:t>
            </a:r>
            <a:r>
              <a:rPr lang="en-US" altLang="zh-CN" dirty="0" smtClean="0"/>
              <a:t>mixed</a:t>
            </a:r>
            <a:r>
              <a:rPr lang="en-US" altLang="zh-CN" dirty="0"/>
              <a:t>)</a:t>
            </a:r>
            <a:endParaRPr lang="zh-CN" altLang="en-US" dirty="0" smtClean="0"/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000176" cy="511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2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Very Different Design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Which is the best?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all about assumptions and </a:t>
            </a:r>
            <a:r>
              <a:rPr lang="en-US" dirty="0" smtClean="0">
                <a:solidFill>
                  <a:srgbClr val="FF0000"/>
                </a:solidFill>
              </a:rPr>
              <a:t>trade-offs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Debate: SC </a:t>
            </a:r>
            <a:r>
              <a:rPr lang="en-US" dirty="0" err="1" smtClean="0"/>
              <a:t>v.s</a:t>
            </a:r>
            <a:r>
              <a:rPr lang="en-US" dirty="0" smtClean="0"/>
              <a:t>. HR Naming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SC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name </a:t>
            </a:r>
          </a:p>
          <a:p>
            <a:pPr lvl="1"/>
            <a:r>
              <a:rPr lang="en-US" altLang="zh-CN" sz="2400" dirty="0" smtClean="0"/>
              <a:t>relies </a:t>
            </a:r>
            <a:r>
              <a:rPr lang="en-US" altLang="zh-CN" sz="2400" dirty="0"/>
              <a:t>on  prior </a:t>
            </a:r>
            <a:r>
              <a:rPr lang="en-US" sz="2400" dirty="0"/>
              <a:t>provenance and relevance in the first </a:t>
            </a:r>
            <a:r>
              <a:rPr lang="en-US" sz="2400" dirty="0" smtClean="0"/>
              <a:t>place</a:t>
            </a:r>
          </a:p>
          <a:p>
            <a:pPr lvl="1"/>
            <a:r>
              <a:rPr lang="en-US" sz="2400" dirty="0" smtClean="0"/>
              <a:t>Hard to be aggregated – scalability problem</a:t>
            </a:r>
          </a:p>
          <a:p>
            <a:r>
              <a:rPr lang="en-US" sz="2400" dirty="0" smtClean="0"/>
              <a:t>HR </a:t>
            </a:r>
            <a:r>
              <a:rPr lang="en-US" sz="2400" dirty="0"/>
              <a:t>name </a:t>
            </a:r>
            <a:r>
              <a:rPr lang="en-US" sz="2400" dirty="0" smtClean="0"/>
              <a:t>provide weak intrinsic relevance </a:t>
            </a:r>
          </a:p>
          <a:p>
            <a:pPr lvl="1"/>
            <a:r>
              <a:rPr lang="en-US" sz="2400" dirty="0" smtClean="0"/>
              <a:t>By adding self-certifying component, public key or its pointer which sign the NDO, to provide availability</a:t>
            </a:r>
          </a:p>
          <a:p>
            <a:pPr lvl="1"/>
            <a:r>
              <a:rPr lang="en-US" sz="2400" dirty="0" smtClean="0"/>
              <a:t>Easy to be </a:t>
            </a:r>
            <a:r>
              <a:rPr lang="en-US" sz="2400" dirty="0" err="1" smtClean="0"/>
              <a:t>aggrated</a:t>
            </a:r>
            <a:endParaRPr lang="en-US" sz="2400" dirty="0"/>
          </a:p>
          <a:p>
            <a:pPr lvl="1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04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712968" cy="4960938"/>
          </a:xfrm>
        </p:spPr>
        <p:txBody>
          <a:bodyPr/>
          <a:lstStyle/>
          <a:p>
            <a:pPr eaLnBrk="1" hangingPunct="1"/>
            <a:r>
              <a:rPr lang="en-US" altLang="zh-CN" sz="24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Why ICN, even IP is such a great success? </a:t>
            </a:r>
          </a:p>
          <a:p>
            <a:pPr lvl="1" eaLnBrk="1" hangingPunct="1"/>
            <a:r>
              <a:rPr lang="en-US" altLang="zh-CN" sz="2400" dirty="0">
                <a:ea typeface="黑体" panose="02010609060101010101" pitchFamily="49" charset="-122"/>
                <a:cs typeface="Times New Roman" panose="02020603050405020304" pitchFamily="18" charset="0"/>
              </a:rPr>
              <a:t>It is the data that users</a:t>
            </a:r>
            <a:r>
              <a:rPr lang="zh-CN" altLang="en-US" sz="24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ea typeface="黑体" panose="02010609060101010101" pitchFamily="49" charset="-122"/>
                <a:cs typeface="Times New Roman" panose="02020603050405020304" pitchFamily="18" charset="0"/>
              </a:rPr>
              <a:t>concern</a:t>
            </a:r>
            <a:r>
              <a:rPr lang="zh-CN" altLang="en-US" sz="2400" dirty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ea typeface="黑体" panose="02010609060101010101" pitchFamily="49" charset="-122"/>
                <a:cs typeface="Times New Roman" panose="02020603050405020304" pitchFamily="18" charset="0"/>
              </a:rPr>
              <a:t>about </a:t>
            </a:r>
            <a:r>
              <a:rPr lang="en-US" altLang="zh-CN" sz="24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essentially</a:t>
            </a:r>
          </a:p>
          <a:p>
            <a:pPr lvl="1" eaLnBrk="1" hangingPunct="1"/>
            <a:r>
              <a:rPr lang="en-US" altLang="zh-CN" sz="2400" smtClean="0">
                <a:ea typeface="黑体" panose="02010609060101010101" pitchFamily="49" charset="-122"/>
                <a:cs typeface="Times New Roman" panose="02020603050405020304" pitchFamily="18" charset="0"/>
              </a:rPr>
              <a:t>End-to-end </a:t>
            </a:r>
            <a:r>
              <a:rPr lang="en-US" altLang="zh-CN" sz="24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restrictions to data distribution</a:t>
            </a:r>
          </a:p>
          <a:p>
            <a:pPr eaLnBrk="1" hangingPunct="1"/>
            <a:r>
              <a:rPr lang="en-US" altLang="zh-CN" sz="24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How is ICN designed?</a:t>
            </a:r>
          </a:p>
          <a:p>
            <a:pPr lvl="1" eaLnBrk="1" hangingPunct="1"/>
            <a:r>
              <a:rPr lang="en-US" altLang="zh-CN" sz="24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 Naming the data: unique and independent from location/path</a:t>
            </a:r>
          </a:p>
          <a:p>
            <a:pPr lvl="1" eaLnBrk="1" hangingPunct="1"/>
            <a:r>
              <a:rPr lang="en-US" altLang="zh-CN" sz="24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Retrieving the data: discover the data, and then transmit it</a:t>
            </a:r>
          </a:p>
          <a:p>
            <a:pPr lvl="1" eaLnBrk="1" hangingPunct="1"/>
            <a:r>
              <a:rPr lang="en-US" altLang="zh-CN" sz="2400" dirty="0">
                <a:ea typeface="黑体" panose="02010609060101010101" pitchFamily="49" charset="-122"/>
                <a:cs typeface="Times New Roman" panose="02020603050405020304" pitchFamily="18" charset="0"/>
              </a:rPr>
              <a:t>Securing the </a:t>
            </a:r>
            <a:r>
              <a:rPr lang="en-US" altLang="zh-CN" sz="24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data</a:t>
            </a:r>
          </a:p>
          <a:p>
            <a:pPr eaLnBrk="1" hangingPunct="1"/>
            <a:r>
              <a:rPr lang="en-US" altLang="zh-CN" sz="24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Debate: Only</a:t>
            </a:r>
            <a:r>
              <a:rPr lang="zh-CN" altLang="en-US" sz="24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few</a:t>
            </a:r>
            <a:r>
              <a:rPr lang="zh-CN" altLang="en-US" sz="24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consensuses</a:t>
            </a:r>
          </a:p>
          <a:p>
            <a:pPr lvl="1" eaLnBrk="1" hangingPunct="1"/>
            <a:r>
              <a:rPr lang="en-US" altLang="zh-CN" sz="24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Self-certifying </a:t>
            </a:r>
            <a:r>
              <a:rPr lang="en-US" altLang="zh-CN" sz="2400" dirty="0" err="1" smtClean="0">
                <a:ea typeface="黑体" panose="02010609060101010101" pitchFamily="49" charset="-122"/>
                <a:cs typeface="Times New Roman" panose="02020603050405020304" pitchFamily="18" charset="0"/>
              </a:rPr>
              <a:t>v.s</a:t>
            </a:r>
            <a:r>
              <a:rPr lang="en-US" altLang="zh-CN" sz="24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. Hierarchical name</a:t>
            </a:r>
          </a:p>
          <a:p>
            <a:pPr lvl="1" eaLnBrk="1" hangingPunct="1"/>
            <a:r>
              <a:rPr lang="en-US" altLang="zh-CN" sz="24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Edge </a:t>
            </a:r>
            <a:r>
              <a:rPr lang="en-US" altLang="zh-CN" sz="2400" dirty="0" err="1" smtClean="0">
                <a:ea typeface="黑体" panose="02010609060101010101" pitchFamily="49" charset="-122"/>
                <a:cs typeface="Times New Roman" panose="02020603050405020304" pitchFamily="18" charset="0"/>
              </a:rPr>
              <a:t>v.s</a:t>
            </a:r>
            <a:r>
              <a:rPr lang="en-US" altLang="zh-CN" sz="24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. in-network caching</a:t>
            </a:r>
          </a:p>
          <a:p>
            <a:pPr eaLnBrk="1" hangingPunct="1"/>
            <a:r>
              <a:rPr lang="en-US" altLang="zh-CN" sz="2400" dirty="0" smtClean="0">
                <a:ea typeface="黑体" panose="02010609060101010101" pitchFamily="49" charset="-122"/>
                <a:cs typeface="Times New Roman" panose="02020603050405020304" pitchFamily="18" charset="0"/>
              </a:rPr>
              <a:t>Conclusions</a:t>
            </a:r>
          </a:p>
          <a:p>
            <a:pPr lvl="1" eaLnBrk="1" hangingPunct="1"/>
            <a:endParaRPr lang="en-US" altLang="zh-CN" sz="2400" dirty="0" smtClean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 eaLnBrk="1" hangingPunct="1"/>
            <a:endParaRPr lang="en-US" altLang="zh-CN" sz="2400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zh-CN" altLang="en-US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A5CD8-80DB-46EA-BCC0-6CC38D3A0F4F}" type="slidenum">
              <a:rPr lang="zh-CN" altLang="en-US" smtClean="0"/>
              <a:pPr>
                <a:defRPr/>
              </a:pPr>
              <a:t>2</a:t>
            </a:fld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29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"/>
    </mc:Choice>
    <mc:Fallback xmlns="">
      <p:transition spd="slow" advTm="65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Debate: 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S. Shenker et al [sigcomm’13] argue </a:t>
            </a:r>
            <a:r>
              <a:rPr lang="en-US" sz="2400" dirty="0"/>
              <a:t>that edge-based </a:t>
            </a:r>
            <a:r>
              <a:rPr lang="en-US" sz="2400" dirty="0" smtClean="0"/>
              <a:t>caching is enough for ICN based </a:t>
            </a:r>
            <a:r>
              <a:rPr lang="en-US" sz="2400" dirty="0"/>
              <a:t>on a dataset from </a:t>
            </a:r>
            <a:r>
              <a:rPr lang="en-US" sz="2400" dirty="0" smtClean="0"/>
              <a:t>Akamai, where requests follow </a:t>
            </a:r>
            <a:r>
              <a:rPr lang="en-US" sz="2400" dirty="0" err="1" smtClean="0"/>
              <a:t>zipf</a:t>
            </a:r>
            <a:r>
              <a:rPr lang="en-US" sz="2400" dirty="0" smtClean="0"/>
              <a:t> distribution</a:t>
            </a:r>
            <a:endParaRPr lang="en-US" sz="2400" dirty="0"/>
          </a:p>
          <a:p>
            <a:r>
              <a:rPr lang="en-US" sz="2400" dirty="0"/>
              <a:t>C. </a:t>
            </a:r>
            <a:r>
              <a:rPr lang="en-US" sz="2400" dirty="0" err="1"/>
              <a:t>Imbrenda</a:t>
            </a:r>
            <a:r>
              <a:rPr lang="en-US" sz="2400" dirty="0"/>
              <a:t> </a:t>
            </a:r>
            <a:r>
              <a:rPr lang="en-US" sz="2400" dirty="0" smtClean="0"/>
              <a:t>et al [ICN’14] conclude very </a:t>
            </a:r>
            <a:r>
              <a:rPr lang="en-US" sz="2400" dirty="0"/>
              <a:t>different </a:t>
            </a:r>
            <a:r>
              <a:rPr lang="en-US" sz="2400" dirty="0" smtClean="0"/>
              <a:t>conclusion </a:t>
            </a:r>
            <a:r>
              <a:rPr lang="en-US" sz="2400" dirty="0"/>
              <a:t>based on the dataset from access and </a:t>
            </a:r>
            <a:r>
              <a:rPr lang="en-US" sz="2400" dirty="0" smtClean="0"/>
              <a:t>back-</a:t>
            </a:r>
            <a:r>
              <a:rPr lang="en-US" sz="2400" dirty="0"/>
              <a:t>haul </a:t>
            </a:r>
            <a:r>
              <a:rPr lang="en-US" sz="2400" dirty="0" smtClean="0"/>
              <a:t>Orange S.A., wherein requests follows combination of </a:t>
            </a:r>
            <a:r>
              <a:rPr lang="en-US" sz="2400" dirty="0" err="1"/>
              <a:t>Weibull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head&amp;tail</a:t>
            </a:r>
            <a:r>
              <a:rPr lang="en-US" sz="2400" dirty="0" smtClean="0"/>
              <a:t>) and </a:t>
            </a:r>
            <a:r>
              <a:rPr lang="en-US" sz="2400" dirty="0" err="1" smtClean="0"/>
              <a:t>zipf</a:t>
            </a:r>
            <a:r>
              <a:rPr lang="en-US" sz="2400" dirty="0"/>
              <a:t> </a:t>
            </a:r>
            <a:r>
              <a:rPr lang="en-US" sz="2400" dirty="0" smtClean="0"/>
              <a:t>(middle)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/>
              <a:t>Thus, request distribution is the key factor for caching storage </a:t>
            </a:r>
            <a:r>
              <a:rPr lang="en-US" dirty="0" smtClean="0"/>
              <a:t>placement – We don’t know the real ICN traffic distribution yet!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48028" y="4077072"/>
            <a:ext cx="4470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Edge or In-network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68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60648"/>
            <a:ext cx="6705600" cy="563562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492430" cy="3096344"/>
          </a:xfrm>
        </p:spPr>
        <p:txBody>
          <a:bodyPr/>
          <a:lstStyle/>
          <a:p>
            <a:r>
              <a:rPr lang="en-US" dirty="0" smtClean="0"/>
              <a:t>ICN is about content delivery</a:t>
            </a:r>
          </a:p>
          <a:p>
            <a:r>
              <a:rPr lang="en-US" dirty="0" smtClean="0"/>
              <a:t>ICN Design</a:t>
            </a:r>
          </a:p>
          <a:p>
            <a:pPr lvl="1"/>
            <a:r>
              <a:rPr lang="en-US" dirty="0" smtClean="0"/>
              <a:t>Naming the data</a:t>
            </a:r>
          </a:p>
          <a:p>
            <a:pPr lvl="1"/>
            <a:r>
              <a:rPr lang="en-US" dirty="0"/>
              <a:t>Retrieving the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Securing the Data</a:t>
            </a:r>
          </a:p>
          <a:p>
            <a:r>
              <a:rPr lang="en-US" dirty="0" smtClean="0"/>
              <a:t>Different ICN designs</a:t>
            </a:r>
          </a:p>
          <a:p>
            <a:r>
              <a:rPr lang="en-US" dirty="0" smtClean="0"/>
              <a:t>ICN </a:t>
            </a:r>
            <a:r>
              <a:rPr lang="en-US" dirty="0"/>
              <a:t>is still on-going research. </a:t>
            </a:r>
            <a:endParaRPr lang="en-US" dirty="0" smtClean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are not too many consensuses on the designing of ICN, even for those fundamental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Reference</a:t>
            </a:r>
          </a:p>
          <a:p>
            <a:pPr lvl="1"/>
            <a:r>
              <a:rPr lang="en-US" sz="1800" dirty="0" err="1" smtClean="0"/>
              <a:t>Xiaoke</a:t>
            </a:r>
            <a:r>
              <a:rPr lang="en-US" sz="1800" dirty="0" smtClean="0"/>
              <a:t> Jiang, Jun Bi, et. </a:t>
            </a:r>
            <a:r>
              <a:rPr lang="en-US" sz="1800" dirty="0"/>
              <a:t>al., A Survey on Information-Centric Networking: Concept, Design and </a:t>
            </a:r>
            <a:r>
              <a:rPr lang="en-US" sz="1800" dirty="0" smtClean="0"/>
              <a:t>Debate, </a:t>
            </a:r>
            <a:r>
              <a:rPr lang="en-US" altLang="zh-CN" sz="1800" dirty="0"/>
              <a:t>China Communications (IEEE), Vol.12, </a:t>
            </a:r>
            <a:r>
              <a:rPr lang="en-US" altLang="zh-CN" sz="1800" dirty="0" smtClean="0"/>
              <a:t>No.7, 2015</a:t>
            </a:r>
            <a:endParaRPr lang="en-US" sz="1800" dirty="0"/>
          </a:p>
          <a:p>
            <a:endParaRPr lang="en-US" sz="2200" dirty="0"/>
          </a:p>
          <a:p>
            <a:pPr lvl="1"/>
            <a:endParaRPr lang="en-US" sz="2200" dirty="0"/>
          </a:p>
          <a:p>
            <a:pPr lvl="1" eaLnBrk="1" hangingPunct="1"/>
            <a:endParaRPr lang="en-US" altLang="zh-CN" sz="2200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zh-CN" altLang="en-US" sz="22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3A5CD8-80DB-46EA-BCC0-6CC38D3A0F4F}" type="slidenum">
              <a:rPr lang="zh-CN" altLang="en-US" smtClean="0"/>
              <a:pPr>
                <a:defRPr/>
              </a:pPr>
              <a:t>21</a:t>
            </a:fld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75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9"/>
    </mc:Choice>
    <mc:Fallback xmlns="">
      <p:transition spd="slow" advTm="65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ICN?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IP is already a great success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Internet is turning to data distribution infrastructure, while IP is designed for connecting two 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Distribution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End-to-end TCP/IP semantic restricts data distribution from utilizing data replicas</a:t>
            </a:r>
            <a:r>
              <a:rPr lang="en-US" sz="2400" dirty="0"/>
              <a:t> </a:t>
            </a:r>
            <a:r>
              <a:rPr lang="en-US" sz="2400" dirty="0" smtClean="0"/>
              <a:t>or redundant paths</a:t>
            </a:r>
          </a:p>
          <a:p>
            <a:pPr lvl="1"/>
            <a:r>
              <a:rPr lang="en-US" sz="2400" dirty="0" smtClean="0"/>
              <a:t>Patches do not get widely deployed: </a:t>
            </a:r>
            <a:r>
              <a:rPr lang="en-US" sz="2400" dirty="0"/>
              <a:t>IP multicast, multipath TCP, SCTP, DCCP, </a:t>
            </a:r>
            <a:r>
              <a:rPr lang="en-US" sz="2400" dirty="0" smtClean="0"/>
              <a:t>Tng. </a:t>
            </a:r>
          </a:p>
          <a:p>
            <a:pPr lvl="1"/>
            <a:r>
              <a:rPr lang="en-US" sz="2400" dirty="0" smtClean="0"/>
              <a:t>Overlay suffers from trust, heterogeneity, path stretch, link stress, </a:t>
            </a:r>
            <a:r>
              <a:rPr lang="en-US" sz="2400" dirty="0" err="1" smtClean="0"/>
              <a:t>etc</a:t>
            </a:r>
            <a:r>
              <a:rPr lang="en-US" sz="2400" dirty="0" smtClean="0"/>
              <a:t>: CDN</a:t>
            </a:r>
            <a:r>
              <a:rPr lang="en-US" sz="2400" dirty="0"/>
              <a:t>, p2p, </a:t>
            </a:r>
            <a:r>
              <a:rPr lang="en-US" sz="2400" dirty="0" smtClean="0"/>
              <a:t>ALM</a:t>
            </a:r>
          </a:p>
        </p:txBody>
      </p:sp>
      <p:pic>
        <p:nvPicPr>
          <p:cNvPr id="4" name="Picture 3" descr="屏幕快照 2015-06-07 06.38.2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2437" r="2901" b="2863"/>
          <a:stretch/>
        </p:blipFill>
        <p:spPr>
          <a:xfrm>
            <a:off x="1331640" y="3645024"/>
            <a:ext cx="6552728" cy="282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5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Distribution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Basic Observation in current era: 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End </a:t>
            </a:r>
            <a:r>
              <a:rPr lang="en-US" sz="2400" dirty="0">
                <a:solidFill>
                  <a:srgbClr val="FF0000"/>
                </a:solidFill>
              </a:rPr>
              <a:t>users essentially concerns about the data</a:t>
            </a:r>
            <a:r>
              <a:rPr lang="en-US" sz="2400" dirty="0"/>
              <a:t> as long as it is </a:t>
            </a:r>
            <a:r>
              <a:rPr lang="en-US" sz="2400" dirty="0" smtClean="0"/>
              <a:t>genuine; </a:t>
            </a:r>
            <a:r>
              <a:rPr lang="en-US" sz="2400" dirty="0"/>
              <a:t>instead of where the data residents, how the data is reached, or from which path the data is transferred 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91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Information-centric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125538"/>
            <a:ext cx="8496175" cy="5248275"/>
          </a:xfrm>
        </p:spPr>
        <p:txBody>
          <a:bodyPr/>
          <a:lstStyle/>
          <a:p>
            <a:r>
              <a:rPr lang="en-US" sz="2400" dirty="0" smtClean="0"/>
              <a:t>ICN, which names the data directly, breaks through the restrictions of end-to-end IP semantics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ultiple copies</a:t>
            </a:r>
            <a:r>
              <a:rPr lang="en-US" sz="2400" dirty="0" smtClean="0"/>
              <a:t>: authoritative sources or delegation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Multiple path &amp; multicast</a:t>
            </a:r>
            <a:r>
              <a:rPr lang="en-US" sz="2400" dirty="0" smtClean="0"/>
              <a:t> &amp; broadcast on broadcast channel</a:t>
            </a:r>
          </a:p>
          <a:p>
            <a:pPr lvl="1"/>
            <a:r>
              <a:rPr lang="en-US" sz="2400" dirty="0" smtClean="0"/>
              <a:t>Identical request aggregation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endParaRPr lang="en-US" sz="2400" dirty="0" smtClean="0"/>
          </a:p>
          <a:p>
            <a:pPr lvl="1"/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pic>
        <p:nvPicPr>
          <p:cNvPr id="4" name="Picture 3" descr="屏幕快照 2015-06-07 06.37.4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4549" r="5492" b="2538"/>
          <a:stretch/>
        </p:blipFill>
        <p:spPr>
          <a:xfrm>
            <a:off x="1403648" y="3429000"/>
            <a:ext cx="6768752" cy="31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to </a:t>
            </a:r>
            <a:r>
              <a:rPr lang="en-US" dirty="0" smtClean="0">
                <a:solidFill>
                  <a:srgbClr val="FF0000"/>
                </a:solidFill>
              </a:rPr>
              <a:t>Design </a:t>
            </a:r>
            <a:r>
              <a:rPr lang="en-US" dirty="0" smtClean="0">
                <a:solidFill>
                  <a:srgbClr val="FF0000"/>
                </a:solidFill>
              </a:rPr>
              <a:t>an </a:t>
            </a:r>
            <a:r>
              <a:rPr lang="en-US" dirty="0" smtClean="0">
                <a:solidFill>
                  <a:srgbClr val="FF0000"/>
                </a:solidFill>
              </a:rPr>
              <a:t>ICN Architecture ?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Retrieve and secure the data via name-based primitives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916832"/>
            <a:ext cx="5327576" cy="10081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92113"/>
            <a:ext cx="7101408" cy="563562"/>
          </a:xfrm>
        </p:spPr>
        <p:txBody>
          <a:bodyPr/>
          <a:lstStyle/>
          <a:p>
            <a:r>
              <a:rPr lang="en-US" dirty="0" smtClean="0"/>
              <a:t>Design: Three implications of ICN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>
                <a:solidFill>
                  <a:srgbClr val="FF0000"/>
                </a:solidFill>
              </a:rPr>
              <a:t>Naming </a:t>
            </a:r>
            <a:r>
              <a:rPr lang="en-US" sz="2400" u="sng" dirty="0">
                <a:solidFill>
                  <a:srgbClr val="FF0000"/>
                </a:solidFill>
              </a:rPr>
              <a:t>the data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independent from its container</a:t>
            </a:r>
          </a:p>
          <a:p>
            <a:r>
              <a:rPr lang="en-US" sz="2400" dirty="0" smtClean="0"/>
              <a:t>Another two implications of ICN from the perspective of Internet architecture</a:t>
            </a:r>
          </a:p>
          <a:p>
            <a:pPr lvl="1"/>
            <a:r>
              <a:rPr lang="en-US" sz="2400" u="sng" dirty="0" smtClean="0">
                <a:solidFill>
                  <a:srgbClr val="FF0000"/>
                </a:solidFill>
              </a:rPr>
              <a:t>Retrieving the data</a:t>
            </a:r>
          </a:p>
          <a:p>
            <a:pPr lvl="2"/>
            <a:r>
              <a:rPr lang="en-US" sz="2000" dirty="0" smtClean="0"/>
              <a:t>Data Discovery: deliver the requests to the target data producer</a:t>
            </a:r>
          </a:p>
          <a:p>
            <a:pPr lvl="2"/>
            <a:r>
              <a:rPr lang="en-US" sz="2000" dirty="0" smtClean="0"/>
              <a:t>Data Delivery: transmitting the data to requesters</a:t>
            </a:r>
          </a:p>
          <a:p>
            <a:pPr lvl="1"/>
            <a:r>
              <a:rPr lang="en-US" sz="2400" u="sng" dirty="0" smtClean="0">
                <a:solidFill>
                  <a:srgbClr val="FF0000"/>
                </a:solidFill>
              </a:rPr>
              <a:t>Securing the data</a:t>
            </a:r>
          </a:p>
          <a:p>
            <a:pPr lvl="2"/>
            <a:r>
              <a:rPr lang="en-US" sz="2000" dirty="0" smtClean="0"/>
              <a:t>Validity: the data </a:t>
            </a:r>
            <a:r>
              <a:rPr lang="en-US" sz="2000" dirty="0"/>
              <a:t>is a complete, uncorrupted </a:t>
            </a:r>
            <a:r>
              <a:rPr lang="en-US" sz="2000" dirty="0" smtClean="0"/>
              <a:t>copy</a:t>
            </a:r>
          </a:p>
          <a:p>
            <a:pPr lvl="2"/>
            <a:r>
              <a:rPr lang="en-US" sz="2000" dirty="0" smtClean="0"/>
              <a:t>Provenance: the data is produced by a trusted party</a:t>
            </a:r>
          </a:p>
          <a:p>
            <a:pPr lvl="2"/>
            <a:r>
              <a:rPr lang="en-US" sz="2000" dirty="0" smtClean="0"/>
              <a:t>Relevance: the </a:t>
            </a:r>
            <a:r>
              <a:rPr lang="en-US" sz="2000" dirty="0"/>
              <a:t>received </a:t>
            </a:r>
            <a:r>
              <a:rPr lang="en-US" sz="2000" dirty="0" smtClean="0"/>
              <a:t>data </a:t>
            </a:r>
            <a:r>
              <a:rPr lang="en-US" sz="2000" dirty="0"/>
              <a:t>is the desired </a:t>
            </a:r>
            <a:r>
              <a:rPr lang="en-US" sz="2000" dirty="0" smtClean="0"/>
              <a:t>one</a:t>
            </a:r>
          </a:p>
          <a:p>
            <a:r>
              <a:rPr lang="en-US" sz="2400" dirty="0" smtClean="0"/>
              <a:t>Primitives of retrieving and securing data are based on given name</a:t>
            </a:r>
            <a:endParaRPr lang="en-US" sz="2400" dirty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4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Hierarchical/</a:t>
            </a:r>
            <a:r>
              <a:rPr lang="en-US" dirty="0" smtClean="0">
                <a:solidFill>
                  <a:srgbClr val="FF0000"/>
                </a:solidFill>
              </a:rPr>
              <a:t>Human-readable </a:t>
            </a:r>
            <a:r>
              <a:rPr lang="en-US" dirty="0" smtClean="0"/>
              <a:t>(HR) name</a:t>
            </a:r>
          </a:p>
          <a:p>
            <a:pPr lvl="1"/>
            <a:r>
              <a:rPr lang="en-US" dirty="0" smtClean="0"/>
              <a:t>Introduce </a:t>
            </a:r>
            <a:r>
              <a:rPr lang="en-US" dirty="0"/>
              <a:t>the binding between the desired data (entity in human mind) and its ICN name (entity in cyberspace) </a:t>
            </a:r>
            <a:endParaRPr lang="en-US" dirty="0" smtClean="0"/>
          </a:p>
          <a:p>
            <a:pPr lvl="1"/>
            <a:r>
              <a:rPr lang="nl-NL" dirty="0"/>
              <a:t>e.g., </a:t>
            </a:r>
            <a:r>
              <a:rPr lang="nl-NL" dirty="0" smtClean="0"/>
              <a:t>www.google.com/news/xxx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Self-</a:t>
            </a:r>
            <a:r>
              <a:rPr lang="en-US" dirty="0" smtClean="0">
                <a:solidFill>
                  <a:srgbClr val="FF0000"/>
                </a:solidFill>
              </a:rPr>
              <a:t>certifying</a:t>
            </a:r>
            <a:r>
              <a:rPr lang="en-US" dirty="0" smtClean="0"/>
              <a:t> (SC) name</a:t>
            </a:r>
          </a:p>
          <a:p>
            <a:pPr lvl="1"/>
            <a:r>
              <a:rPr lang="en-US" dirty="0" smtClean="0"/>
              <a:t>Hashing </a:t>
            </a:r>
            <a:r>
              <a:rPr lang="en-US" dirty="0"/>
              <a:t>is the simplest form, and general form contain public key digest of producer</a:t>
            </a:r>
          </a:p>
          <a:p>
            <a:pPr lvl="1"/>
            <a:r>
              <a:rPr lang="en-US" dirty="0"/>
              <a:t>Introduce the bing between the name and the data (both are cyberspace entities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e.g., </a:t>
            </a:r>
            <a:r>
              <a:rPr lang="en-US" dirty="0" smtClean="0"/>
              <a:t>23azdad:alda23ad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cdb2004146l">
  <a:themeElements>
    <a:clrScheme name="cdb2004146l 3">
      <a:dk1>
        <a:srgbClr val="003366"/>
      </a:dk1>
      <a:lt1>
        <a:srgbClr val="FFFFFF"/>
      </a:lt1>
      <a:dk2>
        <a:srgbClr val="5086C2"/>
      </a:dk2>
      <a:lt2>
        <a:srgbClr val="C0C0C0"/>
      </a:lt2>
      <a:accent1>
        <a:srgbClr val="DE8848"/>
      </a:accent1>
      <a:accent2>
        <a:srgbClr val="85BA54"/>
      </a:accent2>
      <a:accent3>
        <a:srgbClr val="FFFFFF"/>
      </a:accent3>
      <a:accent4>
        <a:srgbClr val="002A56"/>
      </a:accent4>
      <a:accent5>
        <a:srgbClr val="ECC3B1"/>
      </a:accent5>
      <a:accent6>
        <a:srgbClr val="78A84B"/>
      </a:accent6>
      <a:hlink>
        <a:srgbClr val="4C59D2"/>
      </a:hlink>
      <a:folHlink>
        <a:srgbClr val="A0B5C4"/>
      </a:folHlink>
    </a:clrScheme>
    <a:fontScheme name="cdb2004146l">
      <a:majorFont>
        <a:latin typeface="黑体"/>
        <a:ea typeface="黑体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db2004146l 1">
        <a:dk1>
          <a:srgbClr val="48806B"/>
        </a:dk1>
        <a:lt1>
          <a:srgbClr val="FFFFFF"/>
        </a:lt1>
        <a:dk2>
          <a:srgbClr val="77956D"/>
        </a:dk2>
        <a:lt2>
          <a:srgbClr val="C0C0C0"/>
        </a:lt2>
        <a:accent1>
          <a:srgbClr val="6BB9C3"/>
        </a:accent1>
        <a:accent2>
          <a:srgbClr val="E7BA15"/>
        </a:accent2>
        <a:accent3>
          <a:srgbClr val="FFFFFF"/>
        </a:accent3>
        <a:accent4>
          <a:srgbClr val="3C6C5A"/>
        </a:accent4>
        <a:accent5>
          <a:srgbClr val="BAD9DE"/>
        </a:accent5>
        <a:accent6>
          <a:srgbClr val="D1A812"/>
        </a:accent6>
        <a:hlink>
          <a:srgbClr val="76C14D"/>
        </a:hlink>
        <a:folHlink>
          <a:srgbClr val="B0C2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46l 2">
        <a:dk1>
          <a:srgbClr val="5F5F5F"/>
        </a:dk1>
        <a:lt1>
          <a:srgbClr val="FFFFFF"/>
        </a:lt1>
        <a:dk2>
          <a:srgbClr val="8D8D8D"/>
        </a:dk2>
        <a:lt2>
          <a:srgbClr val="C0C0C0"/>
        </a:lt2>
        <a:accent1>
          <a:srgbClr val="8EC072"/>
        </a:accent1>
        <a:accent2>
          <a:srgbClr val="5DB8CD"/>
        </a:accent2>
        <a:accent3>
          <a:srgbClr val="FFFFFF"/>
        </a:accent3>
        <a:accent4>
          <a:srgbClr val="505050"/>
        </a:accent4>
        <a:accent5>
          <a:srgbClr val="C6DCBC"/>
        </a:accent5>
        <a:accent6>
          <a:srgbClr val="53A6BA"/>
        </a:accent6>
        <a:hlink>
          <a:srgbClr val="D68B40"/>
        </a:hlink>
        <a:folHlink>
          <a:srgbClr val="D5D1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46l 3">
        <a:dk1>
          <a:srgbClr val="003366"/>
        </a:dk1>
        <a:lt1>
          <a:srgbClr val="FFFFFF"/>
        </a:lt1>
        <a:dk2>
          <a:srgbClr val="5086C2"/>
        </a:dk2>
        <a:lt2>
          <a:srgbClr val="C0C0C0"/>
        </a:lt2>
        <a:accent1>
          <a:srgbClr val="DE8848"/>
        </a:accent1>
        <a:accent2>
          <a:srgbClr val="85BA54"/>
        </a:accent2>
        <a:accent3>
          <a:srgbClr val="FFFFFF"/>
        </a:accent3>
        <a:accent4>
          <a:srgbClr val="002A56"/>
        </a:accent4>
        <a:accent5>
          <a:srgbClr val="ECC3B1"/>
        </a:accent5>
        <a:accent6>
          <a:srgbClr val="78A84B"/>
        </a:accent6>
        <a:hlink>
          <a:srgbClr val="4C59D2"/>
        </a:hlink>
        <a:folHlink>
          <a:srgbClr val="A0B5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cdb2004146l</Template>
  <TotalTime>7408</TotalTime>
  <Words>851</Words>
  <Application>Microsoft Office PowerPoint</Application>
  <PresentationFormat>全屏显示(4:3)</PresentationFormat>
  <Paragraphs>134</Paragraphs>
  <Slides>21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Gulim</vt:lpstr>
      <vt:lpstr>MS PGothic</vt:lpstr>
      <vt:lpstr>黑体</vt:lpstr>
      <vt:lpstr>宋体</vt:lpstr>
      <vt:lpstr>微软雅黑</vt:lpstr>
      <vt:lpstr>Arial</vt:lpstr>
      <vt:lpstr>Calibri</vt:lpstr>
      <vt:lpstr>Garamond</vt:lpstr>
      <vt:lpstr>Times New Roman</vt:lpstr>
      <vt:lpstr>Verdana</vt:lpstr>
      <vt:lpstr>Wingdings</vt:lpstr>
      <vt:lpstr>cdb2004146l</vt:lpstr>
      <vt:lpstr>PowerPoint 演示文稿</vt:lpstr>
      <vt:lpstr>Outline</vt:lpstr>
      <vt:lpstr>Why ICN? IP is already a great success</vt:lpstr>
      <vt:lpstr>Data Distribution Context</vt:lpstr>
      <vt:lpstr>Data Distribution Context</vt:lpstr>
      <vt:lpstr>Information-centric Networking</vt:lpstr>
      <vt:lpstr>How to Design an ICN Architecture ? </vt:lpstr>
      <vt:lpstr>Design: Three implications of ICN</vt:lpstr>
      <vt:lpstr>Naming the Data</vt:lpstr>
      <vt:lpstr>Retrieving the Data</vt:lpstr>
      <vt:lpstr>Securing the Data</vt:lpstr>
      <vt:lpstr>Summary of ICN Proposals</vt:lpstr>
      <vt:lpstr>ICN Examples</vt:lpstr>
      <vt:lpstr>NDN</vt:lpstr>
      <vt:lpstr>NDN Router</vt:lpstr>
      <vt:lpstr>DONA  (Route by name + IP based data forwarding)</vt:lpstr>
      <vt:lpstr>NetInf (mixed)</vt:lpstr>
      <vt:lpstr>Very Different Design Which is the best?</vt:lpstr>
      <vt:lpstr>Debate: SC v.s. HR Naming</vt:lpstr>
      <vt:lpstr>Debate: Caching</vt:lpstr>
      <vt:lpstr>Conclusions</vt:lpstr>
    </vt:vector>
  </TitlesOfParts>
  <Company>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hhy</dc:creator>
  <cp:lastModifiedBy>P106473</cp:lastModifiedBy>
  <cp:revision>1136</cp:revision>
  <dcterms:created xsi:type="dcterms:W3CDTF">2013-05-13T04:04:48Z</dcterms:created>
  <dcterms:modified xsi:type="dcterms:W3CDTF">2015-06-08T17:07:05Z</dcterms:modified>
</cp:coreProperties>
</file>