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notesMasterIdLst>
    <p:notesMasterId r:id="rId4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5" r:id="rId9"/>
    <p:sldId id="286" r:id="rId10"/>
    <p:sldId id="287" r:id="rId11"/>
    <p:sldId id="288" r:id="rId12"/>
    <p:sldId id="289" r:id="rId13"/>
    <p:sldId id="263" r:id="rId14"/>
    <p:sldId id="264" r:id="rId15"/>
    <p:sldId id="265" r:id="rId16"/>
    <p:sldId id="266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302" r:id="rId30"/>
    <p:sldId id="290" r:id="rId31"/>
    <p:sldId id="291" r:id="rId32"/>
    <p:sldId id="298" r:id="rId33"/>
    <p:sldId id="299" r:id="rId34"/>
    <p:sldId id="292" r:id="rId35"/>
    <p:sldId id="300" r:id="rId36"/>
    <p:sldId id="293" r:id="rId37"/>
    <p:sldId id="301" r:id="rId38"/>
    <p:sldId id="294" r:id="rId39"/>
    <p:sldId id="295" r:id="rId40"/>
    <p:sldId id="296" r:id="rId41"/>
    <p:sldId id="297" r:id="rId42"/>
    <p:sldId id="280" r:id="rId43"/>
    <p:sldId id="281" r:id="rId44"/>
    <p:sldId id="282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16" autoAdjust="0"/>
    <p:restoredTop sz="94660"/>
  </p:normalViewPr>
  <p:slideViewPr>
    <p:cSldViewPr snapToGrid="0">
      <p:cViewPr>
        <p:scale>
          <a:sx n="83" d="100"/>
          <a:sy n="83" d="100"/>
        </p:scale>
        <p:origin x="-90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AF0D5F-7FAB-4C93-A60E-842C03C51B77}" type="datetimeFigureOut">
              <a:rPr lang="en-GB" smtClean="0"/>
              <a:t>26/05/2015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044AC-799C-4E9D-A262-3235DAFD3E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712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044AC-799C-4E9D-A262-3235DAFD3E1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2924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ko-KR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7A9359C-2677-46BE-9BC8-7FD6937B03DB}" type="slidenum">
              <a:rPr lang="en-US" altLang="ko-KR"/>
              <a:pPr/>
              <a:t>24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93067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ko-KR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D2D407A9-65FE-466D-8E8B-C36BA50CA301}" type="slidenum">
              <a:rPr lang="en-US" altLang="ko-KR"/>
              <a:pPr/>
              <a:t>25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739404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ko-KR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C95643B2-2D41-418E-A99F-7503123D63B3}" type="slidenum">
              <a:rPr lang="en-US" altLang="ko-KR"/>
              <a:pPr/>
              <a:t>26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585776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ko-KR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87149B50-C462-4D18-A8B2-04AA3C7745DE}" type="slidenum">
              <a:rPr lang="en-US" altLang="ko-KR"/>
              <a:pPr/>
              <a:t>27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076114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ko-KR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4574E4BE-BCB5-460C-A684-919D8C7EFA6C}" type="slidenum">
              <a:rPr lang="en-US" altLang="ko-KR"/>
              <a:pPr/>
              <a:t>28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226505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ko-KR" smtClean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2FC17E1E-6D08-48CF-9A0B-566ED66E923A}" type="slidenum">
              <a:rPr lang="en-US" altLang="ko-KR"/>
              <a:pPr/>
              <a:t>30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749516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ko-KR" smtClean="0"/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26C5C4C2-2FAA-422E-9FA1-74032E5DA7B6}" type="slidenum">
              <a:rPr lang="en-US" altLang="ko-KR"/>
              <a:pPr/>
              <a:t>31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21732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ko-KR" smtClean="0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39C5470F-A69F-4015-B445-B773E8715EC4}" type="slidenum">
              <a:rPr lang="en-US" altLang="ko-KR"/>
              <a:pPr/>
              <a:t>34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142623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ko-KR" smtClean="0"/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E3427CA9-9DFE-416F-B2A6-D595F843922A}" type="slidenum">
              <a:rPr lang="en-US" altLang="ko-KR"/>
              <a:pPr/>
              <a:t>36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906937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ko-KR" smtClean="0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40CB209E-D178-479E-805B-E5477BDFDEC8}" type="slidenum">
              <a:rPr lang="en-US" altLang="ko-KR"/>
              <a:pPr/>
              <a:t>38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49605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ko-KR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47F79CA3-F384-4867-BBC1-5F01080DE291}" type="slidenum">
              <a:rPr lang="en-US" altLang="ko-KR"/>
              <a:pPr/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873457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ko-KR" smtClean="0"/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8A5231C-95AA-47EB-B3FE-ED89943790E6}" type="slidenum">
              <a:rPr lang="en-US" altLang="ko-KR"/>
              <a:pPr/>
              <a:t>39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294415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ko-KR" smtClean="0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C7AA216A-E1A0-4320-A59C-BFA45CCA4BCE}" type="slidenum">
              <a:rPr lang="en-US" altLang="ko-KR"/>
              <a:pPr/>
              <a:t>40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85860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ko-KR" smtClean="0"/>
          </a:p>
        </p:txBody>
      </p:sp>
      <p:sp>
        <p:nvSpPr>
          <p:cNvPr id="1269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4477DD62-274E-41B8-AE26-27B5C5EAC545}" type="slidenum">
              <a:rPr lang="en-US" altLang="ko-KR"/>
              <a:pPr/>
              <a:t>41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220596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ko-KR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ADACFCF-86B4-40EE-BA42-DD50C050ADAB}" type="slidenum">
              <a:rPr lang="en-US" altLang="ko-KR"/>
              <a:pPr/>
              <a:t>42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824946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ko-KR" smtClean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E797A6A0-4005-4755-800E-B2EA6D28AC3C}" type="slidenum">
              <a:rPr lang="en-US" altLang="ko-KR"/>
              <a:pPr/>
              <a:t>43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364062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ko-KR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ED58A5B-4858-4F9C-99AA-28FEEBFB90DB}" type="slidenum">
              <a:rPr lang="en-US" altLang="ko-KR"/>
              <a:pPr/>
              <a:t>44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54624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ko-KR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E87AFAD0-41E8-4ED6-B645-9A56B3A47A3E}" type="slidenum">
              <a:rPr lang="en-US" altLang="ko-KR"/>
              <a:pPr/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61188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ko-KR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908653A-E578-4B93-AC9F-E9D326DA6128}" type="slidenum">
              <a:rPr lang="en-US" altLang="ko-KR"/>
              <a:pPr/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02924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ko-KR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F1645C67-2D1E-42F8-BCC6-DEE56714558C}" type="slidenum">
              <a:rPr lang="en-US" altLang="ko-KR"/>
              <a:pPr/>
              <a:t>19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158208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ko-KR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1FC63B50-0F24-4327-9521-7AB5C52FF5E5}" type="slidenum">
              <a:rPr lang="en-US" altLang="ko-KR"/>
              <a:pPr/>
              <a:t>20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780872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ko-KR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E6AC4375-44D2-4D1A-B74C-41E577337F4C}" type="slidenum">
              <a:rPr lang="en-US" altLang="ko-KR"/>
              <a:pPr/>
              <a:t>21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29844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ko-KR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98FE0E2-734F-42CF-B3C4-83B1D9F5E98F}" type="slidenum">
              <a:rPr lang="en-US" altLang="ko-KR"/>
              <a:pPr/>
              <a:t>22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478881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ko-KR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093C5BBC-55F7-4225-B7AB-07A785347718}" type="slidenum">
              <a:rPr lang="en-US" altLang="ko-KR"/>
              <a:pPr/>
              <a:t>23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20077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2AF9-015F-46C3-B30D-A1BACBF61825}" type="datetimeFigureOut">
              <a:rPr lang="en-GB" smtClean="0"/>
              <a:t>26/05/2015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090A44EF-1750-42CF-ABB2-AAD10C63B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49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2AF9-015F-46C3-B30D-A1BACBF61825}" type="datetimeFigureOut">
              <a:rPr lang="en-GB" smtClean="0"/>
              <a:t>26/05/2015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90A44EF-1750-42CF-ABB2-AAD10C63B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472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2AF9-015F-46C3-B30D-A1BACBF61825}" type="datetimeFigureOut">
              <a:rPr lang="en-GB" smtClean="0"/>
              <a:t>26/05/2015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90A44EF-1750-42CF-ABB2-AAD10C63B4EC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478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2AF9-015F-46C3-B30D-A1BACBF61825}" type="datetimeFigureOut">
              <a:rPr lang="en-GB" smtClean="0"/>
              <a:t>26/05/2015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90A44EF-1750-42CF-ABB2-AAD10C63B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229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2AF9-015F-46C3-B30D-A1BACBF61825}" type="datetimeFigureOut">
              <a:rPr lang="en-GB" smtClean="0"/>
              <a:t>26/05/2015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90A44EF-1750-42CF-ABB2-AAD10C63B4EC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56424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2AF9-015F-46C3-B30D-A1BACBF61825}" type="datetimeFigureOut">
              <a:rPr lang="en-GB" smtClean="0"/>
              <a:t>26/05/2015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90A44EF-1750-42CF-ABB2-AAD10C63B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158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2AF9-015F-46C3-B30D-A1BACBF61825}" type="datetimeFigureOut">
              <a:rPr lang="en-GB" smtClean="0"/>
              <a:t>26/05/2015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A44EF-1750-42CF-ABB2-AAD10C63B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8151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2AF9-015F-46C3-B30D-A1BACBF61825}" type="datetimeFigureOut">
              <a:rPr lang="en-GB" smtClean="0"/>
              <a:t>26/05/2015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A44EF-1750-42CF-ABB2-AAD10C63B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740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2AF9-015F-46C3-B30D-A1BACBF61825}" type="datetimeFigureOut">
              <a:rPr lang="en-GB" smtClean="0"/>
              <a:t>26/05/2015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A44EF-1750-42CF-ABB2-AAD10C63B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03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2AF9-015F-46C3-B30D-A1BACBF61825}" type="datetimeFigureOut">
              <a:rPr lang="en-GB" smtClean="0"/>
              <a:t>26/05/2015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90A44EF-1750-42CF-ABB2-AAD10C63B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657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2AF9-015F-46C3-B30D-A1BACBF61825}" type="datetimeFigureOut">
              <a:rPr lang="en-GB" smtClean="0"/>
              <a:t>26/05/2015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90A44EF-1750-42CF-ABB2-AAD10C63B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504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2AF9-015F-46C3-B30D-A1BACBF61825}" type="datetimeFigureOut">
              <a:rPr lang="en-GB" smtClean="0"/>
              <a:t>26/05/2015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90A44EF-1750-42CF-ABB2-AAD10C63B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788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2AF9-015F-46C3-B30D-A1BACBF61825}" type="datetimeFigureOut">
              <a:rPr lang="en-GB" smtClean="0"/>
              <a:t>26/05/2015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A44EF-1750-42CF-ABB2-AAD10C63B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499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2AF9-015F-46C3-B30D-A1BACBF61825}" type="datetimeFigureOut">
              <a:rPr lang="en-GB" smtClean="0"/>
              <a:t>26/05/2015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A44EF-1750-42CF-ABB2-AAD10C63B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555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2AF9-015F-46C3-B30D-A1BACBF61825}" type="datetimeFigureOut">
              <a:rPr lang="en-GB" smtClean="0"/>
              <a:t>26/05/2015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A44EF-1750-42CF-ABB2-AAD10C63B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797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E2AF9-015F-46C3-B30D-A1BACBF61825}" type="datetimeFigureOut">
              <a:rPr lang="en-GB" smtClean="0"/>
              <a:t>26/05/2015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90A44EF-1750-42CF-ABB2-AAD10C63B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283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E2AF9-015F-46C3-B30D-A1BACBF61825}" type="datetimeFigureOut">
              <a:rPr lang="en-GB" smtClean="0"/>
              <a:t>26/05/2015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90A44EF-1750-42CF-ABB2-AAD10C63B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001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rfc7252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DynaReport/33220.ht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OneM2M </a:t>
            </a:r>
            <a:br>
              <a:rPr lang="en-US" dirty="0" smtClean="0"/>
            </a:br>
            <a:r>
              <a:rPr lang="en-US" sz="3600" dirty="0" smtClean="0"/>
              <a:t>Challenges of M2M Security and Privacy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487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 Environment Abstraction Layer</a:t>
            </a:r>
          </a:p>
          <a:p>
            <a:pPr lvl="1"/>
            <a:r>
              <a:rPr lang="en-US" dirty="0" smtClean="0"/>
              <a:t>Implements various security capabilities such as key derivation, data encryption/decryption, signature generation/verification, security credential read/write from/to the Security Environments</a:t>
            </a:r>
          </a:p>
          <a:p>
            <a:pPr lvl="1"/>
            <a:r>
              <a:rPr lang="en-US" dirty="0" smtClean="0"/>
              <a:t>The security function in this layer invoke the functions in order to do operations related to </a:t>
            </a:r>
            <a:r>
              <a:rPr lang="en-US" dirty="0"/>
              <a:t>S</a:t>
            </a:r>
            <a:r>
              <a:rPr lang="en-US" dirty="0" smtClean="0"/>
              <a:t>ecure Environments</a:t>
            </a:r>
          </a:p>
          <a:p>
            <a:pPr lvl="1"/>
            <a:r>
              <a:rPr lang="en-US" dirty="0" smtClean="0"/>
              <a:t>In addition, this layer also provides physical access to the Secure Environments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95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Secure Environment Layer</a:t>
            </a:r>
          </a:p>
          <a:p>
            <a:pPr lvl="1"/>
            <a:r>
              <a:rPr lang="en-US" dirty="0" smtClean="0"/>
              <a:t>Contains one or multiple secure environments that provide various security services related to sensitive data storage and sensitive function execution</a:t>
            </a:r>
          </a:p>
          <a:p>
            <a:pPr lvl="1"/>
            <a:r>
              <a:rPr lang="en-US" dirty="0" smtClean="0"/>
              <a:t>Example of sensitive data : SE capability, security keys, local credentials, identity information, and so on</a:t>
            </a:r>
          </a:p>
          <a:p>
            <a:pPr lvl="1"/>
            <a:r>
              <a:rPr lang="en-US" dirty="0" smtClean="0"/>
              <a:t>Example of sensitive function : data encryption, data decryption, and so 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66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Principles of Security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Security Services are modular and configurable according to the needs of the hosting </a:t>
            </a:r>
            <a:r>
              <a:rPr lang="en-US" dirty="0" smtClean="0"/>
              <a:t>Common Service Entity</a:t>
            </a:r>
          </a:p>
          <a:p>
            <a:r>
              <a:rPr lang="en-US" dirty="0"/>
              <a:t>The architecture is split into several components and sub-components providing a modular </a:t>
            </a:r>
            <a:r>
              <a:rPr lang="en-US" dirty="0" smtClean="0"/>
              <a:t>design which enabled </a:t>
            </a:r>
            <a:r>
              <a:rPr lang="en-US" dirty="0"/>
              <a:t>mapping of the architecture to different nodes and </a:t>
            </a:r>
            <a:r>
              <a:rPr lang="en-US" dirty="0" smtClean="0"/>
              <a:t>entities</a:t>
            </a:r>
          </a:p>
          <a:p>
            <a:r>
              <a:rPr lang="en-US" dirty="0"/>
              <a:t>The Secure Environment within the </a:t>
            </a:r>
            <a:r>
              <a:rPr lang="en-US" dirty="0" smtClean="0"/>
              <a:t>Common Service Entity </a:t>
            </a:r>
            <a:r>
              <a:rPr lang="en-US" dirty="0"/>
              <a:t>is accessed via the Secure Environment Abstraction layer and shall hold all sensitive </a:t>
            </a:r>
            <a:r>
              <a:rPr lang="en-US" dirty="0" smtClean="0"/>
              <a:t>resources</a:t>
            </a:r>
          </a:p>
          <a:p>
            <a:r>
              <a:rPr lang="en-US" dirty="0"/>
              <a:t>The architecture may need to be adapted to be suitable for implementation in different </a:t>
            </a:r>
            <a:r>
              <a:rPr lang="en-US" dirty="0" smtClean="0"/>
              <a:t>entities</a:t>
            </a:r>
          </a:p>
          <a:p>
            <a:r>
              <a:rPr lang="en-US" dirty="0" smtClean="0"/>
              <a:t>Security </a:t>
            </a:r>
            <a:r>
              <a:rPr lang="en-US" dirty="0"/>
              <a:t>should consist of components relevant to fulfil the requirements of the respective node or entity and the intended use </a:t>
            </a:r>
            <a:r>
              <a:rPr lang="en-US" dirty="0" smtClean="0"/>
              <a:t>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70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Large variety of scenarios</a:t>
            </a:r>
          </a:p>
          <a:p>
            <a:pPr lvl="1"/>
            <a:r>
              <a:rPr lang="en-US" dirty="0" smtClean="0"/>
              <a:t>“Assets” that need protecting can be unique to a deployment</a:t>
            </a:r>
          </a:p>
          <a:p>
            <a:pPr lvl="2"/>
            <a:r>
              <a:rPr lang="en-US" dirty="0" smtClean="0"/>
              <a:t>Content confidentiality, content integrity, anonymity, traffic efficiency</a:t>
            </a:r>
          </a:p>
          <a:p>
            <a:pPr lvl="1"/>
            <a:r>
              <a:rPr lang="en-US" dirty="0" smtClean="0"/>
              <a:t>Environment can be unique to a deployment</a:t>
            </a:r>
          </a:p>
          <a:p>
            <a:pPr lvl="2"/>
            <a:r>
              <a:rPr lang="en-US" dirty="0" smtClean="0"/>
              <a:t>Does wired or wireless transport layer provide adequate security?</a:t>
            </a:r>
          </a:p>
          <a:p>
            <a:pPr lvl="2"/>
            <a:r>
              <a:rPr lang="en-US" dirty="0" smtClean="0"/>
              <a:t>Tamper-resistance considerations</a:t>
            </a:r>
          </a:p>
          <a:p>
            <a:pPr lvl="1"/>
            <a:r>
              <a:rPr lang="en-US" dirty="0" smtClean="0"/>
              <a:t>Variety of authentication scenarios</a:t>
            </a:r>
          </a:p>
          <a:p>
            <a:pPr lvl="2"/>
            <a:r>
              <a:rPr lang="en-US" dirty="0" smtClean="0"/>
              <a:t>Pre-shared Key provisioned to both by end-points</a:t>
            </a:r>
          </a:p>
          <a:p>
            <a:pPr lvl="2"/>
            <a:r>
              <a:rPr lang="en-US" dirty="0" smtClean="0"/>
              <a:t>PKI/Certificate (asymmetric cryptography)</a:t>
            </a:r>
          </a:p>
          <a:p>
            <a:pPr lvl="2"/>
            <a:r>
              <a:rPr lang="en-US" dirty="0" smtClean="0"/>
              <a:t>Centralized authentication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9216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device in any development</a:t>
            </a:r>
          </a:p>
          <a:p>
            <a:pPr lvl="1"/>
            <a:r>
              <a:rPr lang="en-US" dirty="0" smtClean="0"/>
              <a:t>Interoperability: agree on minimal set of cipher suites</a:t>
            </a:r>
          </a:p>
          <a:p>
            <a:pPr lvl="1"/>
            <a:r>
              <a:rPr lang="en-US" dirty="0" smtClean="0"/>
              <a:t>Credential management</a:t>
            </a:r>
          </a:p>
          <a:p>
            <a:pPr marL="1074420" lvl="2" indent="-342900">
              <a:buFont typeface="+mj-lt"/>
              <a:buAutoNum type="alphaLcParenR"/>
            </a:pPr>
            <a:r>
              <a:rPr lang="en-US" dirty="0" smtClean="0"/>
              <a:t>Provisioning at manufacture</a:t>
            </a:r>
          </a:p>
          <a:p>
            <a:pPr marL="1074420" lvl="2" indent="-342900">
              <a:buFont typeface="+mj-lt"/>
              <a:buAutoNum type="alphaLcParenR"/>
            </a:pPr>
            <a:r>
              <a:rPr lang="en-US" dirty="0" smtClean="0"/>
              <a:t>Human-assisted provisioning during deployment</a:t>
            </a:r>
          </a:p>
          <a:p>
            <a:pPr marL="1074420" lvl="2" indent="-342900">
              <a:buFont typeface="+mj-lt"/>
              <a:buAutoNum type="alphaLcParenR"/>
            </a:pPr>
            <a:r>
              <a:rPr lang="en-US" dirty="0" smtClean="0"/>
              <a:t>Remote provisioning of fielded devices</a:t>
            </a:r>
          </a:p>
          <a:p>
            <a:pPr marL="1074420" lvl="2" indent="-342900">
              <a:buFont typeface="+mj-lt"/>
              <a:buAutoNum type="alphaLcParenR"/>
            </a:pPr>
            <a:r>
              <a:rPr lang="en-US" dirty="0" smtClean="0"/>
              <a:t>Derivation from pre-existing credentials (e.g. transport network)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94953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device cannot make autonomous “judgement calls” on privacy</a:t>
            </a:r>
          </a:p>
          <a:p>
            <a:pPr lvl="1"/>
            <a:r>
              <a:rPr lang="en-US" dirty="0" smtClean="0"/>
              <a:t>M2M/</a:t>
            </a:r>
            <a:r>
              <a:rPr lang="en-US" dirty="0" err="1" smtClean="0"/>
              <a:t>IoT</a:t>
            </a:r>
            <a:r>
              <a:rPr lang="en-US" dirty="0" smtClean="0"/>
              <a:t> may expose information about our lives without our awareness</a:t>
            </a:r>
          </a:p>
          <a:p>
            <a:pPr lvl="1"/>
            <a:r>
              <a:rPr lang="en-US" dirty="0" smtClean="0"/>
              <a:t>Privacy = who can access information about me</a:t>
            </a:r>
          </a:p>
          <a:p>
            <a:pPr lvl="1"/>
            <a:r>
              <a:rPr lang="en-US" dirty="0" smtClean="0"/>
              <a:t>CSE needs to determine: “Should I allow access?”</a:t>
            </a:r>
          </a:p>
          <a:p>
            <a:pPr lvl="1"/>
            <a:r>
              <a:rPr lang="en-US" dirty="0" smtClean="0"/>
              <a:t>Can’t ask human to make case-by-case judgment call</a:t>
            </a:r>
          </a:p>
          <a:p>
            <a:pPr lvl="1"/>
            <a:r>
              <a:rPr lang="en-US" b="1" dirty="0" smtClean="0"/>
              <a:t>CSE needs clear rules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0094194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Challenges      &amp;      Solutions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ko-KR" dirty="0" smtClean="0">
                <a:solidFill>
                  <a:srgbClr val="005480"/>
                </a:solidFill>
                <a:ea typeface="굴림" panose="020B0600000101010101" pitchFamily="34" charset="-127"/>
              </a:rPr>
              <a:t>Large variety of scenarios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marL="514350" indent="-514350">
              <a:buFont typeface="Calibri" panose="020F0502020204030204" pitchFamily="34" charset="0"/>
              <a:buAutoNum type="arabicPeriod"/>
            </a:pPr>
            <a:endParaRPr lang="en-US" altLang="ko-KR" dirty="0" smtClean="0">
              <a:solidFill>
                <a:srgbClr val="C76F08"/>
              </a:solidFill>
              <a:ea typeface="굴림" panose="020B0600000101010101" pitchFamily="34" charset="-127"/>
            </a:endParaRP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ko-KR" dirty="0" smtClean="0">
                <a:solidFill>
                  <a:srgbClr val="C76F08"/>
                </a:solidFill>
                <a:ea typeface="굴림" panose="020B0600000101010101" pitchFamily="34" charset="-127"/>
              </a:rPr>
              <a:t>Any device in any deployment 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ko-KR" dirty="0" smtClean="0">
                <a:solidFill>
                  <a:srgbClr val="008000"/>
                </a:solidFill>
                <a:ea typeface="굴림" panose="020B0600000101010101" pitchFamily="34" charset="-127"/>
              </a:rPr>
              <a:t>A device cannot make “judgment calls” on privacy </a:t>
            </a:r>
          </a:p>
        </p:txBody>
      </p:sp>
      <p:sp>
        <p:nvSpPr>
          <p:cNvPr id="10244" name="Content Placeholder 3"/>
          <p:cNvSpPr>
            <a:spLocks noGrp="1"/>
          </p:cNvSpPr>
          <p:nvPr>
            <p:ph sz="half" idx="2"/>
          </p:nvPr>
        </p:nvSpPr>
        <p:spPr>
          <a:xfrm>
            <a:off x="5239800" y="2136706"/>
            <a:ext cx="4191000" cy="4525963"/>
          </a:xfrm>
        </p:spPr>
        <p:txBody>
          <a:bodyPr/>
          <a:lstStyle/>
          <a:p>
            <a:pPr marL="514350" indent="-514350">
              <a:buFont typeface="Calibri" panose="020F0502020204030204" pitchFamily="34" charset="0"/>
              <a:buAutoNum type="alphaUcPeriod"/>
            </a:pPr>
            <a:r>
              <a:rPr lang="en-US" altLang="ko-KR" dirty="0" smtClean="0">
                <a:solidFill>
                  <a:srgbClr val="005480"/>
                </a:solidFill>
                <a:ea typeface="굴림" panose="020B0600000101010101" pitchFamily="34" charset="-127"/>
              </a:rPr>
              <a:t>Secure communication</a:t>
            </a:r>
          </a:p>
          <a:p>
            <a:pPr marL="800100" lvl="2" indent="0">
              <a:buFont typeface="Arial" panose="020B0604020202020204" pitchFamily="34" charset="0"/>
              <a:buNone/>
            </a:pPr>
            <a:r>
              <a:rPr lang="en-US" altLang="ko-KR" dirty="0" smtClean="0">
                <a:solidFill>
                  <a:srgbClr val="005480"/>
                </a:solidFill>
                <a:ea typeface="굴림" panose="020B0600000101010101" pitchFamily="34" charset="-127"/>
              </a:rPr>
              <a:t>various authentication options</a:t>
            </a:r>
            <a:br>
              <a:rPr lang="en-US" altLang="ko-KR" dirty="0" smtClean="0">
                <a:solidFill>
                  <a:srgbClr val="005480"/>
                </a:solidFill>
                <a:ea typeface="굴림" panose="020B0600000101010101" pitchFamily="34" charset="-127"/>
              </a:rPr>
            </a:br>
            <a:r>
              <a:rPr lang="en-US" altLang="ko-KR" dirty="0" smtClean="0">
                <a:solidFill>
                  <a:srgbClr val="005480"/>
                </a:solidFill>
                <a:ea typeface="굴림" panose="020B0600000101010101" pitchFamily="34" charset="-127"/>
              </a:rPr>
              <a:t/>
            </a:r>
            <a:br>
              <a:rPr lang="en-US" altLang="ko-KR" dirty="0" smtClean="0">
                <a:solidFill>
                  <a:srgbClr val="005480"/>
                </a:solidFill>
                <a:ea typeface="굴림" panose="020B0600000101010101" pitchFamily="34" charset="-127"/>
              </a:rPr>
            </a:br>
            <a:endParaRPr lang="en-US" altLang="ko-KR" dirty="0" smtClean="0">
              <a:solidFill>
                <a:srgbClr val="005480"/>
              </a:solidFill>
              <a:ea typeface="굴림" panose="020B0600000101010101" pitchFamily="34" charset="-127"/>
            </a:endParaRPr>
          </a:p>
          <a:p>
            <a:pPr marL="800100" lvl="2" indent="0">
              <a:buFont typeface="Arial" panose="020B0604020202020204" pitchFamily="34" charset="0"/>
              <a:buNone/>
            </a:pPr>
            <a:endParaRPr lang="en-US" altLang="ko-KR" dirty="0" smtClean="0">
              <a:solidFill>
                <a:srgbClr val="005480"/>
              </a:solidFill>
              <a:ea typeface="굴림" panose="020B0600000101010101" pitchFamily="34" charset="-127"/>
            </a:endParaRPr>
          </a:p>
          <a:p>
            <a:pPr marL="514350" indent="-514350">
              <a:buFont typeface="Calibri" panose="020F0502020204030204" pitchFamily="34" charset="0"/>
              <a:buAutoNum type="alphaUcPeriod"/>
            </a:pPr>
            <a:r>
              <a:rPr lang="en-US" altLang="ko-KR" dirty="0" smtClean="0">
                <a:solidFill>
                  <a:srgbClr val="C76F08"/>
                </a:solidFill>
                <a:ea typeface="굴림" panose="020B0600000101010101" pitchFamily="34" charset="-127"/>
              </a:rPr>
              <a:t>Remote provisioning </a:t>
            </a:r>
          </a:p>
          <a:p>
            <a:pPr marL="800100" lvl="2" indent="0">
              <a:buFont typeface="Arial" panose="020B0604020202020204" pitchFamily="34" charset="0"/>
              <a:buNone/>
            </a:pPr>
            <a:r>
              <a:rPr lang="en-US" altLang="ko-KR" dirty="0" smtClean="0">
                <a:solidFill>
                  <a:srgbClr val="C76F08"/>
                </a:solidFill>
                <a:ea typeface="굴림" panose="020B0600000101010101" pitchFamily="34" charset="-127"/>
              </a:rPr>
              <a:t>various authentication options</a:t>
            </a:r>
            <a:r>
              <a:rPr lang="en-US" altLang="ko-KR" dirty="0" smtClean="0">
                <a:solidFill>
                  <a:srgbClr val="005480"/>
                </a:solidFill>
                <a:ea typeface="굴림" panose="020B0600000101010101" pitchFamily="34" charset="-127"/>
              </a:rPr>
              <a:t/>
            </a:r>
            <a:br>
              <a:rPr lang="en-US" altLang="ko-KR" dirty="0" smtClean="0">
                <a:solidFill>
                  <a:srgbClr val="005480"/>
                </a:solidFill>
                <a:ea typeface="굴림" panose="020B0600000101010101" pitchFamily="34" charset="-127"/>
              </a:rPr>
            </a:br>
            <a:endParaRPr lang="en-US" altLang="ko-KR" dirty="0" smtClean="0">
              <a:ea typeface="굴림" panose="020B0600000101010101" pitchFamily="34" charset="-127"/>
            </a:endParaRPr>
          </a:p>
          <a:p>
            <a:pPr marL="514350" indent="-514350">
              <a:buFont typeface="Calibri" panose="020F0502020204030204" pitchFamily="34" charset="0"/>
              <a:buAutoNum type="alphaUcPeriod"/>
            </a:pPr>
            <a:r>
              <a:rPr lang="en-US" altLang="ko-KR" dirty="0" smtClean="0">
                <a:solidFill>
                  <a:srgbClr val="008000"/>
                </a:solidFill>
                <a:ea typeface="굴림" panose="020B0600000101010101" pitchFamily="34" charset="-127"/>
              </a:rPr>
              <a:t>Access Control Policies</a:t>
            </a:r>
          </a:p>
          <a:p>
            <a:pPr marL="800100" lvl="2" indent="0">
              <a:buFont typeface="Arial" panose="020B0604020202020204" pitchFamily="34" charset="0"/>
              <a:buNone/>
            </a:pPr>
            <a:r>
              <a:rPr lang="en-US" altLang="ko-KR" dirty="0" smtClean="0">
                <a:solidFill>
                  <a:srgbClr val="008000"/>
                </a:solidFill>
                <a:ea typeface="굴림" panose="020B0600000101010101" pitchFamily="34" charset="-127"/>
              </a:rPr>
              <a:t>expresses wide variety of rules</a:t>
            </a:r>
          </a:p>
          <a:p>
            <a:pPr marL="514350" indent="-514350">
              <a:buFont typeface="Calibri" panose="020F0502020204030204" pitchFamily="34" charset="0"/>
              <a:buAutoNum type="alphaUcPeriod"/>
            </a:pPr>
            <a:endParaRPr lang="en-US" altLang="ko-KR" b="1" dirty="0" smtClean="0">
              <a:solidFill>
                <a:srgbClr val="008000"/>
              </a:solidFill>
              <a:ea typeface="굴림" panose="020B0600000101010101" pitchFamily="34" charset="-127"/>
            </a:endParaRPr>
          </a:p>
          <a:p>
            <a:pPr lvl="1"/>
            <a:endParaRPr lang="en-US" altLang="ko-KR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65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362144" y="636294"/>
            <a:ext cx="6343672" cy="709865"/>
          </a:xfrm>
        </p:spPr>
        <p:txBody>
          <a:bodyPr anchor="t">
            <a:normAutofit fontScale="90000"/>
          </a:bodyPr>
          <a:lstStyle/>
          <a:p>
            <a:r>
              <a:rPr lang="en-US" altLang="en-US" dirty="0" smtClean="0"/>
              <a:t>Secure Communication:</a:t>
            </a:r>
            <a:br>
              <a:rPr lang="en-US" altLang="en-US" dirty="0" smtClean="0"/>
            </a:br>
            <a:r>
              <a:rPr lang="en-US" altLang="en-US" dirty="0" smtClean="0"/>
              <a:t>Example </a:t>
            </a:r>
          </a:p>
        </p:txBody>
      </p:sp>
      <p:sp>
        <p:nvSpPr>
          <p:cNvPr id="8" name="Rectangle 7"/>
          <p:cNvSpPr/>
          <p:nvPr/>
        </p:nvSpPr>
        <p:spPr>
          <a:xfrm>
            <a:off x="4256088" y="2355850"/>
            <a:ext cx="1047750" cy="7683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ko-KR" altLang="ko-KR" smtClean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16663" y="2355850"/>
            <a:ext cx="1012825" cy="7683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ko-KR" altLang="ko-KR" smtClean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91288" y="4648200"/>
            <a:ext cx="644525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CSE2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491288" y="2511425"/>
            <a:ext cx="644525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CSE1</a:t>
            </a:r>
          </a:p>
        </p:txBody>
      </p:sp>
      <p:sp>
        <p:nvSpPr>
          <p:cNvPr id="24" name="Oval 23"/>
          <p:cNvSpPr/>
          <p:nvPr/>
        </p:nvSpPr>
        <p:spPr>
          <a:xfrm>
            <a:off x="4510088" y="4579938"/>
            <a:ext cx="609600" cy="59372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AE2</a:t>
            </a:r>
          </a:p>
        </p:txBody>
      </p:sp>
      <p:sp>
        <p:nvSpPr>
          <p:cNvPr id="29" name="Oval 28"/>
          <p:cNvSpPr/>
          <p:nvPr/>
        </p:nvSpPr>
        <p:spPr>
          <a:xfrm>
            <a:off x="4475163" y="2443163"/>
            <a:ext cx="609600" cy="59372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AE1</a:t>
            </a:r>
          </a:p>
        </p:txBody>
      </p:sp>
      <p:sp>
        <p:nvSpPr>
          <p:cNvPr id="11273" name="TextBox 40"/>
          <p:cNvSpPr txBox="1">
            <a:spLocks noChangeArrowheads="1"/>
          </p:cNvSpPr>
          <p:nvPr/>
        </p:nvSpPr>
        <p:spPr bwMode="auto">
          <a:xfrm>
            <a:off x="7134225" y="5499100"/>
            <a:ext cx="17208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Infrastructure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Domain</a:t>
            </a:r>
          </a:p>
        </p:txBody>
      </p:sp>
      <p:sp>
        <p:nvSpPr>
          <p:cNvPr id="11274" name="TextBox 63"/>
          <p:cNvSpPr txBox="1">
            <a:spLocks noChangeArrowheads="1"/>
          </p:cNvSpPr>
          <p:nvPr/>
        </p:nvSpPr>
        <p:spPr bwMode="auto">
          <a:xfrm>
            <a:off x="7212013" y="1300163"/>
            <a:ext cx="1643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Field Domain</a:t>
            </a:r>
          </a:p>
        </p:txBody>
      </p:sp>
      <p:sp>
        <p:nvSpPr>
          <p:cNvPr id="11275" name="TextBox 1"/>
          <p:cNvSpPr txBox="1">
            <a:spLocks noChangeArrowheads="1"/>
          </p:cNvSpPr>
          <p:nvPr/>
        </p:nvSpPr>
        <p:spPr bwMode="auto">
          <a:xfrm>
            <a:off x="4357688" y="1985963"/>
            <a:ext cx="8461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Sensor</a:t>
            </a:r>
          </a:p>
        </p:txBody>
      </p:sp>
      <p:sp>
        <p:nvSpPr>
          <p:cNvPr id="11276" name="TextBox 20"/>
          <p:cNvSpPr txBox="1">
            <a:spLocks noChangeArrowheads="1"/>
          </p:cNvSpPr>
          <p:nvPr/>
        </p:nvSpPr>
        <p:spPr bwMode="auto">
          <a:xfrm>
            <a:off x="6297613" y="2006600"/>
            <a:ext cx="1031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Gateway</a:t>
            </a:r>
          </a:p>
        </p:txBody>
      </p:sp>
      <p:sp>
        <p:nvSpPr>
          <p:cNvPr id="11277" name="TextBox 22"/>
          <p:cNvSpPr txBox="1">
            <a:spLocks noChangeArrowheads="1"/>
          </p:cNvSpPr>
          <p:nvPr/>
        </p:nvSpPr>
        <p:spPr bwMode="auto">
          <a:xfrm>
            <a:off x="7138988" y="4687888"/>
            <a:ext cx="18526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M2M SP’s Server </a:t>
            </a:r>
          </a:p>
        </p:txBody>
      </p:sp>
      <p:sp>
        <p:nvSpPr>
          <p:cNvPr id="11278" name="TextBox 24"/>
          <p:cNvSpPr txBox="1">
            <a:spLocks noChangeArrowheads="1"/>
          </p:cNvSpPr>
          <p:nvPr/>
        </p:nvSpPr>
        <p:spPr bwMode="auto">
          <a:xfrm>
            <a:off x="4256088" y="5133975"/>
            <a:ext cx="1047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Web App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Server</a:t>
            </a:r>
          </a:p>
        </p:txBody>
      </p:sp>
      <p:cxnSp>
        <p:nvCxnSpPr>
          <p:cNvPr id="6" name="Straight Arrow Connector 5"/>
          <p:cNvCxnSpPr>
            <a:stCxn id="8" idx="3"/>
            <a:endCxn id="9" idx="1"/>
          </p:cNvCxnSpPr>
          <p:nvPr/>
        </p:nvCxnSpPr>
        <p:spPr>
          <a:xfrm>
            <a:off x="5303838" y="2740025"/>
            <a:ext cx="1012825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0"/>
            <a:endCxn id="9" idx="2"/>
          </p:cNvCxnSpPr>
          <p:nvPr/>
        </p:nvCxnSpPr>
        <p:spPr>
          <a:xfrm flipV="1">
            <a:off x="6813550" y="3124200"/>
            <a:ext cx="9525" cy="15240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2" idx="1"/>
            <a:endCxn id="24" idx="6"/>
          </p:cNvCxnSpPr>
          <p:nvPr/>
        </p:nvCxnSpPr>
        <p:spPr>
          <a:xfrm flipH="1">
            <a:off x="5119688" y="4876800"/>
            <a:ext cx="13716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495800" y="3886200"/>
            <a:ext cx="40386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83" name="Groupe 67"/>
          <p:cNvGrpSpPr>
            <a:grpSpLocks/>
          </p:cNvGrpSpPr>
          <p:nvPr/>
        </p:nvGrpSpPr>
        <p:grpSpPr bwMode="auto">
          <a:xfrm>
            <a:off x="7316788" y="2035175"/>
            <a:ext cx="1203325" cy="701675"/>
            <a:chOff x="4025242" y="5203505"/>
            <a:chExt cx="1204158" cy="702468"/>
          </a:xfrm>
        </p:grpSpPr>
        <p:grpSp>
          <p:nvGrpSpPr>
            <p:cNvPr id="11298" name="Groupe 68"/>
            <p:cNvGrpSpPr>
              <a:grpSpLocks/>
            </p:cNvGrpSpPr>
            <p:nvPr/>
          </p:nvGrpSpPr>
          <p:grpSpPr bwMode="auto">
            <a:xfrm>
              <a:off x="4146522" y="5203505"/>
              <a:ext cx="1082878" cy="702468"/>
              <a:chOff x="4146522" y="2208588"/>
              <a:chExt cx="1082878" cy="702468"/>
            </a:xfrm>
          </p:grpSpPr>
          <p:pic>
            <p:nvPicPr>
              <p:cNvPr id="11300" name="Image 165" descr="communicationGPRS_Right_transp.P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29200" y="2208588"/>
                <a:ext cx="200200" cy="2002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1301" name="Groupe 71"/>
              <p:cNvGrpSpPr>
                <a:grpSpLocks/>
              </p:cNvGrpSpPr>
              <p:nvPr/>
            </p:nvGrpSpPr>
            <p:grpSpPr bwMode="auto">
              <a:xfrm>
                <a:off x="4146522" y="2258612"/>
                <a:ext cx="870005" cy="652444"/>
                <a:chOff x="1938336" y="2560181"/>
                <a:chExt cx="870005" cy="652444"/>
              </a:xfrm>
            </p:grpSpPr>
            <p:pic>
              <p:nvPicPr>
                <p:cNvPr id="11302" name="Picture 3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38336" y="2590673"/>
                  <a:ext cx="856366" cy="6219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1303" name="Picture 2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47481" y="2560181"/>
                  <a:ext cx="760860" cy="3851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pic>
          <p:nvPicPr>
            <p:cNvPr id="11299" name="Image 165" descr="communicationGPRS_Right_transp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280000" flipH="1">
              <a:off x="4025242" y="5220677"/>
              <a:ext cx="200200" cy="200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284" name="Groupe 57"/>
          <p:cNvGrpSpPr>
            <a:grpSpLocks/>
          </p:cNvGrpSpPr>
          <p:nvPr/>
        </p:nvGrpSpPr>
        <p:grpSpPr bwMode="auto">
          <a:xfrm>
            <a:off x="2909888" y="1963738"/>
            <a:ext cx="1228725" cy="822325"/>
            <a:chOff x="1478193" y="5080449"/>
            <a:chExt cx="1228132" cy="823283"/>
          </a:xfrm>
        </p:grpSpPr>
        <p:pic>
          <p:nvPicPr>
            <p:cNvPr id="11296" name="Picture 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8193" y="5080449"/>
              <a:ext cx="1076187" cy="823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97" name="Image 165" descr="communicationGPRS_Right_transp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20000">
              <a:off x="2506125" y="5173791"/>
              <a:ext cx="200200" cy="200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285" name="Groupe 79"/>
          <p:cNvGrpSpPr>
            <a:grpSpLocks/>
          </p:cNvGrpSpPr>
          <p:nvPr/>
        </p:nvGrpSpPr>
        <p:grpSpPr bwMode="auto">
          <a:xfrm>
            <a:off x="7140575" y="3989388"/>
            <a:ext cx="1366838" cy="801687"/>
            <a:chOff x="6338925" y="4898299"/>
            <a:chExt cx="1367193" cy="802033"/>
          </a:xfrm>
        </p:grpSpPr>
        <p:grpSp>
          <p:nvGrpSpPr>
            <p:cNvPr id="11292" name="Groupe 80"/>
            <p:cNvGrpSpPr>
              <a:grpSpLocks/>
            </p:cNvGrpSpPr>
            <p:nvPr/>
          </p:nvGrpSpPr>
          <p:grpSpPr bwMode="auto">
            <a:xfrm>
              <a:off x="6513930" y="5063770"/>
              <a:ext cx="1192188" cy="636562"/>
              <a:chOff x="7068722" y="5832408"/>
              <a:chExt cx="1192188" cy="636562"/>
            </a:xfrm>
          </p:grpSpPr>
          <p:pic>
            <p:nvPicPr>
              <p:cNvPr id="11294" name="Picture 4" descr="C:\Anyware\Pictures\Hosting.png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68722" y="5839217"/>
                <a:ext cx="780766" cy="5004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295" name="Picture 69" descr="db.png"/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80430" y="5832408"/>
                <a:ext cx="480480" cy="636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1293" name="Image 165" descr="communicationGPRS_Right_transp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338925" y="4898299"/>
              <a:ext cx="200200" cy="200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286" name="Groupe 24"/>
          <p:cNvGrpSpPr>
            <a:grpSpLocks/>
          </p:cNvGrpSpPr>
          <p:nvPr/>
        </p:nvGrpSpPr>
        <p:grpSpPr bwMode="auto">
          <a:xfrm>
            <a:off x="2909888" y="4200525"/>
            <a:ext cx="1377950" cy="857250"/>
            <a:chOff x="7067528" y="2373326"/>
            <a:chExt cx="1377950" cy="856202"/>
          </a:xfrm>
        </p:grpSpPr>
        <p:sp>
          <p:nvSpPr>
            <p:cNvPr id="53" name="Text Box 6"/>
            <p:cNvSpPr txBox="1">
              <a:spLocks noChangeArrowheads="1"/>
            </p:cNvSpPr>
            <p:nvPr/>
          </p:nvSpPr>
          <p:spPr bwMode="auto">
            <a:xfrm>
              <a:off x="7067528" y="2858507"/>
              <a:ext cx="1377950" cy="37102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lIns="90000" tIns="46800" rIns="90000" bIns="46800"/>
            <a:lstStyle/>
            <a:p>
              <a:pPr algn="ctr" eaLnBrk="1" hangingPunct="1">
                <a:defRPr/>
              </a:pPr>
              <a:r>
                <a:rPr lang="en-US" sz="1000" b="1" dirty="0">
                  <a:solidFill>
                    <a:srgbClr val="000000"/>
                  </a:solidFill>
                  <a:latin typeface="+mj-lt"/>
                  <a:ea typeface="ＭＳ Ｐゴシック" pitchFamily="-65" charset="-128"/>
                </a:rPr>
                <a:t>E-Health</a:t>
              </a:r>
              <a:br>
                <a:rPr lang="en-US" sz="1000" b="1" dirty="0">
                  <a:solidFill>
                    <a:srgbClr val="000000"/>
                  </a:solidFill>
                  <a:latin typeface="+mj-lt"/>
                  <a:ea typeface="ＭＳ Ｐゴシック" pitchFamily="-65" charset="-128"/>
                </a:rPr>
              </a:br>
              <a:r>
                <a:rPr lang="en-US" sz="1000" b="1" dirty="0">
                  <a:solidFill>
                    <a:srgbClr val="000000"/>
                  </a:solidFill>
                  <a:latin typeface="+mj-lt"/>
                  <a:ea typeface="ＭＳ Ｐゴシック" pitchFamily="-65" charset="-128"/>
                </a:rPr>
                <a:t>Web-application</a:t>
              </a:r>
            </a:p>
          </p:txBody>
        </p:sp>
        <p:grpSp>
          <p:nvGrpSpPr>
            <p:cNvPr id="11288" name="Groupe 23"/>
            <p:cNvGrpSpPr>
              <a:grpSpLocks/>
            </p:cNvGrpSpPr>
            <p:nvPr/>
          </p:nvGrpSpPr>
          <p:grpSpPr bwMode="auto">
            <a:xfrm>
              <a:off x="7192057" y="2373326"/>
              <a:ext cx="1192188" cy="636562"/>
              <a:chOff x="7192057" y="2373326"/>
              <a:chExt cx="1192188" cy="636562"/>
            </a:xfrm>
          </p:grpSpPr>
          <p:pic>
            <p:nvPicPr>
              <p:cNvPr id="11289" name="Picture 4" descr="C:\Anyware\Pictures\Hosting.png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92057" y="2380135"/>
                <a:ext cx="780766" cy="5004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290" name="Picture 69" descr="db.png"/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03765" y="2373326"/>
                <a:ext cx="480480" cy="636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291" name="Picture 6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80499" y="2467528"/>
                <a:ext cx="534117" cy="395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166877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485363" y="454360"/>
            <a:ext cx="6589199" cy="1280890"/>
          </a:xfrm>
        </p:spPr>
        <p:txBody>
          <a:bodyPr anchor="t"/>
          <a:lstStyle/>
          <a:p>
            <a:r>
              <a:rPr lang="en-US" altLang="en-US" dirty="0" smtClean="0"/>
              <a:t>Secure Communication:</a:t>
            </a:r>
            <a:br>
              <a:rPr lang="en-US" altLang="en-US" dirty="0" smtClean="0"/>
            </a:br>
            <a:r>
              <a:rPr lang="en-US" altLang="en-US" dirty="0" smtClean="0"/>
              <a:t>Example </a:t>
            </a:r>
          </a:p>
        </p:txBody>
      </p:sp>
      <p:sp>
        <p:nvSpPr>
          <p:cNvPr id="8" name="Rectangle 7"/>
          <p:cNvSpPr/>
          <p:nvPr/>
        </p:nvSpPr>
        <p:spPr>
          <a:xfrm>
            <a:off x="4256088" y="2355850"/>
            <a:ext cx="1047750" cy="7683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ko-KR" altLang="ko-KR" smtClean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16663" y="2355850"/>
            <a:ext cx="1012825" cy="7683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ko-KR" altLang="ko-KR" smtClean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91288" y="4648200"/>
            <a:ext cx="644525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CSE2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491288" y="2511425"/>
            <a:ext cx="644525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CSE1</a:t>
            </a:r>
          </a:p>
        </p:txBody>
      </p:sp>
      <p:sp>
        <p:nvSpPr>
          <p:cNvPr id="24" name="Oval 23"/>
          <p:cNvSpPr/>
          <p:nvPr/>
        </p:nvSpPr>
        <p:spPr>
          <a:xfrm>
            <a:off x="4510088" y="4579938"/>
            <a:ext cx="609600" cy="59372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AE2</a:t>
            </a:r>
          </a:p>
        </p:txBody>
      </p:sp>
      <p:sp>
        <p:nvSpPr>
          <p:cNvPr id="29" name="Oval 28"/>
          <p:cNvSpPr/>
          <p:nvPr/>
        </p:nvSpPr>
        <p:spPr>
          <a:xfrm>
            <a:off x="4475163" y="2443163"/>
            <a:ext cx="609600" cy="59372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AE1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5084763" y="2740025"/>
            <a:ext cx="140652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298" name="TextBox 40"/>
          <p:cNvSpPr txBox="1">
            <a:spLocks noChangeArrowheads="1"/>
          </p:cNvSpPr>
          <p:nvPr/>
        </p:nvSpPr>
        <p:spPr bwMode="auto">
          <a:xfrm>
            <a:off x="7134225" y="5499100"/>
            <a:ext cx="17208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Infrastructure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Domain</a:t>
            </a:r>
          </a:p>
        </p:txBody>
      </p:sp>
      <p:sp>
        <p:nvSpPr>
          <p:cNvPr id="12299" name="TextBox 63"/>
          <p:cNvSpPr txBox="1">
            <a:spLocks noChangeArrowheads="1"/>
          </p:cNvSpPr>
          <p:nvPr/>
        </p:nvSpPr>
        <p:spPr bwMode="auto">
          <a:xfrm>
            <a:off x="7212013" y="1300163"/>
            <a:ext cx="1643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Field Domain</a:t>
            </a:r>
          </a:p>
        </p:txBody>
      </p:sp>
      <p:sp>
        <p:nvSpPr>
          <p:cNvPr id="12300" name="TextBox 1"/>
          <p:cNvSpPr txBox="1">
            <a:spLocks noChangeArrowheads="1"/>
          </p:cNvSpPr>
          <p:nvPr/>
        </p:nvSpPr>
        <p:spPr bwMode="auto">
          <a:xfrm>
            <a:off x="4357688" y="1985963"/>
            <a:ext cx="8461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Sensor</a:t>
            </a:r>
          </a:p>
        </p:txBody>
      </p:sp>
      <p:sp>
        <p:nvSpPr>
          <p:cNvPr id="12301" name="TextBox 20"/>
          <p:cNvSpPr txBox="1">
            <a:spLocks noChangeArrowheads="1"/>
          </p:cNvSpPr>
          <p:nvPr/>
        </p:nvSpPr>
        <p:spPr bwMode="auto">
          <a:xfrm>
            <a:off x="6297613" y="2006600"/>
            <a:ext cx="1031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Gateway</a:t>
            </a:r>
          </a:p>
        </p:txBody>
      </p:sp>
      <p:sp>
        <p:nvSpPr>
          <p:cNvPr id="12302" name="TextBox 22"/>
          <p:cNvSpPr txBox="1">
            <a:spLocks noChangeArrowheads="1"/>
          </p:cNvSpPr>
          <p:nvPr/>
        </p:nvSpPr>
        <p:spPr bwMode="auto">
          <a:xfrm>
            <a:off x="7138988" y="4687888"/>
            <a:ext cx="18526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M2M SP’s Server </a:t>
            </a:r>
          </a:p>
        </p:txBody>
      </p:sp>
      <p:sp>
        <p:nvSpPr>
          <p:cNvPr id="12303" name="TextBox 24"/>
          <p:cNvSpPr txBox="1">
            <a:spLocks noChangeArrowheads="1"/>
          </p:cNvSpPr>
          <p:nvPr/>
        </p:nvSpPr>
        <p:spPr bwMode="auto">
          <a:xfrm>
            <a:off x="4256088" y="5133975"/>
            <a:ext cx="1047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Web App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Server</a:t>
            </a:r>
          </a:p>
        </p:txBody>
      </p:sp>
      <p:sp>
        <p:nvSpPr>
          <p:cNvPr id="12304" name="Content Placeholder 2"/>
          <p:cNvSpPr txBox="1">
            <a:spLocks/>
          </p:cNvSpPr>
          <p:nvPr/>
        </p:nvSpPr>
        <p:spPr bwMode="auto">
          <a:xfrm>
            <a:off x="457200" y="2006600"/>
            <a:ext cx="3783013" cy="411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143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Calibri" panose="020F0502020204030204" pitchFamily="34" charset="0"/>
              <a:buAutoNum type="arabicPeriod"/>
            </a:pPr>
            <a:r>
              <a:rPr lang="en-US" altLang="en-US"/>
              <a:t>AE1 passes sensor reading to CSE1</a:t>
            </a:r>
          </a:p>
          <a:p>
            <a:pPr lvl="1"/>
            <a:endParaRPr lang="en-US" altLang="en-US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040410"/>
              </p:ext>
            </p:extLst>
          </p:nvPr>
        </p:nvGraphicFramePr>
        <p:xfrm>
          <a:off x="5410200" y="1439863"/>
          <a:ext cx="826971" cy="7413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69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CoAP</a:t>
                      </a:r>
                      <a:endParaRPr lang="en-US" sz="1800" dirty="0"/>
                    </a:p>
                  </a:txBody>
                  <a:tcPr marL="91382" marR="91382" marT="45700" marB="4570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UDP</a:t>
                      </a:r>
                      <a:endParaRPr lang="en-US" sz="1800" dirty="0"/>
                    </a:p>
                  </a:txBody>
                  <a:tcPr marL="91382" marR="91382" marT="45700" marB="4570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8" name="Straight Connector 27"/>
          <p:cNvCxnSpPr/>
          <p:nvPr/>
        </p:nvCxnSpPr>
        <p:spPr>
          <a:xfrm>
            <a:off x="4495800" y="3886200"/>
            <a:ext cx="40386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96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/>
          <p:cNvCxnSpPr/>
          <p:nvPr/>
        </p:nvCxnSpPr>
        <p:spPr>
          <a:xfrm>
            <a:off x="4495800" y="3886200"/>
            <a:ext cx="40386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5" name="Title 1"/>
          <p:cNvSpPr>
            <a:spLocks noGrp="1"/>
          </p:cNvSpPr>
          <p:nvPr>
            <p:ph type="title"/>
          </p:nvPr>
        </p:nvSpPr>
        <p:spPr>
          <a:xfrm>
            <a:off x="1405451" y="414671"/>
            <a:ext cx="6589199" cy="1280890"/>
          </a:xfrm>
        </p:spPr>
        <p:txBody>
          <a:bodyPr anchor="t">
            <a:normAutofit fontScale="90000"/>
          </a:bodyPr>
          <a:lstStyle/>
          <a:p>
            <a:r>
              <a:rPr lang="en-US" altLang="en-US" sz="4000" dirty="0" smtClean="0"/>
              <a:t>Secure Communication:</a:t>
            </a:r>
            <a:br>
              <a:rPr lang="en-US" altLang="en-US" sz="4000" dirty="0" smtClean="0"/>
            </a:br>
            <a:r>
              <a:rPr lang="en-US" altLang="en-US" sz="4000" dirty="0" smtClean="0"/>
              <a:t>Example </a:t>
            </a:r>
          </a:p>
        </p:txBody>
      </p:sp>
      <p:sp>
        <p:nvSpPr>
          <p:cNvPr id="13330" name="Content Placeholder 2"/>
          <p:cNvSpPr>
            <a:spLocks noGrp="1"/>
          </p:cNvSpPr>
          <p:nvPr>
            <p:ph idx="1"/>
          </p:nvPr>
        </p:nvSpPr>
        <p:spPr>
          <a:xfrm>
            <a:off x="457200" y="2006600"/>
            <a:ext cx="3783013" cy="4119563"/>
          </a:xfrm>
        </p:spPr>
        <p:txBody>
          <a:bodyPr/>
          <a:lstStyle/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en-US" dirty="0" smtClean="0"/>
              <a:t>AE1 passes sensor reading to CSE1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en-US" dirty="0" smtClean="0"/>
              <a:t>CSE1 forwards sensor reading to CSE2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altLang="en-US" dirty="0" smtClean="0"/>
          </a:p>
          <a:p>
            <a:pPr marL="457200" lvl="1" indent="0"/>
            <a:endParaRPr lang="en-US" alt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4256088" y="2355850"/>
            <a:ext cx="1047750" cy="7683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ko-KR" altLang="ko-KR" smtClean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16663" y="2355850"/>
            <a:ext cx="1012825" cy="7683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ko-KR" altLang="ko-KR" smtClean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91288" y="4648200"/>
            <a:ext cx="644525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CSE2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491288" y="2511425"/>
            <a:ext cx="644525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CSE1</a:t>
            </a:r>
          </a:p>
        </p:txBody>
      </p:sp>
      <p:cxnSp>
        <p:nvCxnSpPr>
          <p:cNvPr id="16" name="Straight Arrow Connector 15"/>
          <p:cNvCxnSpPr>
            <a:stCxn id="14" idx="2"/>
            <a:endCxn id="12" idx="0"/>
          </p:cNvCxnSpPr>
          <p:nvPr/>
        </p:nvCxnSpPr>
        <p:spPr>
          <a:xfrm>
            <a:off x="6813550" y="2968625"/>
            <a:ext cx="0" cy="167957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4510088" y="4579938"/>
            <a:ext cx="609600" cy="59372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AE2</a:t>
            </a:r>
          </a:p>
        </p:txBody>
      </p:sp>
      <p:sp>
        <p:nvSpPr>
          <p:cNvPr id="29" name="Oval 28"/>
          <p:cNvSpPr/>
          <p:nvPr/>
        </p:nvSpPr>
        <p:spPr>
          <a:xfrm>
            <a:off x="4475163" y="2443163"/>
            <a:ext cx="609600" cy="59372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AE1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5084763" y="2740025"/>
            <a:ext cx="140652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324" name="TextBox 40"/>
          <p:cNvSpPr txBox="1">
            <a:spLocks noChangeArrowheads="1"/>
          </p:cNvSpPr>
          <p:nvPr/>
        </p:nvSpPr>
        <p:spPr bwMode="auto">
          <a:xfrm>
            <a:off x="7134225" y="5499100"/>
            <a:ext cx="17208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Infrastructure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Domain</a:t>
            </a:r>
          </a:p>
        </p:txBody>
      </p:sp>
      <p:sp>
        <p:nvSpPr>
          <p:cNvPr id="13325" name="TextBox 63"/>
          <p:cNvSpPr txBox="1">
            <a:spLocks noChangeArrowheads="1"/>
          </p:cNvSpPr>
          <p:nvPr/>
        </p:nvSpPr>
        <p:spPr bwMode="auto">
          <a:xfrm>
            <a:off x="7212013" y="1300163"/>
            <a:ext cx="1643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Field Domain</a:t>
            </a:r>
          </a:p>
        </p:txBody>
      </p:sp>
      <p:sp>
        <p:nvSpPr>
          <p:cNvPr id="13326" name="TextBox 1"/>
          <p:cNvSpPr txBox="1">
            <a:spLocks noChangeArrowheads="1"/>
          </p:cNvSpPr>
          <p:nvPr/>
        </p:nvSpPr>
        <p:spPr bwMode="auto">
          <a:xfrm>
            <a:off x="4357688" y="1985963"/>
            <a:ext cx="8461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Sensor</a:t>
            </a:r>
          </a:p>
        </p:txBody>
      </p:sp>
      <p:sp>
        <p:nvSpPr>
          <p:cNvPr id="13327" name="TextBox 20"/>
          <p:cNvSpPr txBox="1">
            <a:spLocks noChangeArrowheads="1"/>
          </p:cNvSpPr>
          <p:nvPr/>
        </p:nvSpPr>
        <p:spPr bwMode="auto">
          <a:xfrm>
            <a:off x="6297613" y="2006600"/>
            <a:ext cx="1031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Gateway</a:t>
            </a:r>
          </a:p>
        </p:txBody>
      </p:sp>
      <p:sp>
        <p:nvSpPr>
          <p:cNvPr id="13328" name="TextBox 22"/>
          <p:cNvSpPr txBox="1">
            <a:spLocks noChangeArrowheads="1"/>
          </p:cNvSpPr>
          <p:nvPr/>
        </p:nvSpPr>
        <p:spPr bwMode="auto">
          <a:xfrm>
            <a:off x="7138988" y="4687888"/>
            <a:ext cx="18526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M2M SP’s Server </a:t>
            </a:r>
          </a:p>
        </p:txBody>
      </p:sp>
      <p:sp>
        <p:nvSpPr>
          <p:cNvPr id="13329" name="TextBox 24"/>
          <p:cNvSpPr txBox="1">
            <a:spLocks noChangeArrowheads="1"/>
          </p:cNvSpPr>
          <p:nvPr/>
        </p:nvSpPr>
        <p:spPr bwMode="auto">
          <a:xfrm>
            <a:off x="4256088" y="5133975"/>
            <a:ext cx="1047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Web App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Server</a:t>
            </a:r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7150100" y="3290888"/>
          <a:ext cx="774700" cy="7413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47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HTTP</a:t>
                      </a:r>
                      <a:endParaRPr lang="en-US" sz="1800" dirty="0"/>
                    </a:p>
                  </a:txBody>
                  <a:tcPr marL="91382" marR="91382" marT="45700" marB="457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TCP</a:t>
                      </a:r>
                      <a:endParaRPr lang="en-US" sz="1800" dirty="0"/>
                    </a:p>
                  </a:txBody>
                  <a:tcPr marL="91382" marR="91382" marT="45700" marB="457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654707"/>
              </p:ext>
            </p:extLst>
          </p:nvPr>
        </p:nvGraphicFramePr>
        <p:xfrm>
          <a:off x="5410200" y="1439863"/>
          <a:ext cx="913598" cy="7413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35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CoAP</a:t>
                      </a:r>
                      <a:endParaRPr lang="en-US" sz="1800" dirty="0"/>
                    </a:p>
                  </a:txBody>
                  <a:tcPr marL="91382" marR="91382" marT="45700" marB="4570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UDP</a:t>
                      </a:r>
                      <a:endParaRPr lang="en-US" sz="1800" dirty="0"/>
                    </a:p>
                  </a:txBody>
                  <a:tcPr marL="91382" marR="91382" marT="45700" marB="4570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48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M2M Abbreviation</a:t>
            </a:r>
          </a:p>
          <a:p>
            <a:r>
              <a:rPr lang="en-US" dirty="0" smtClean="0"/>
              <a:t>oneM2M Architecture: a quick review</a:t>
            </a:r>
          </a:p>
          <a:p>
            <a:r>
              <a:rPr lang="en-US" dirty="0" smtClean="0"/>
              <a:t>Security Architecture of M2M</a:t>
            </a:r>
          </a:p>
          <a:p>
            <a:r>
              <a:rPr lang="en-US" dirty="0" smtClean="0"/>
              <a:t>Security Challenges</a:t>
            </a:r>
          </a:p>
          <a:p>
            <a:pPr marL="745236" lvl="1" indent="-342900">
              <a:buFont typeface="+mj-lt"/>
              <a:buAutoNum type="arabicPeriod"/>
            </a:pPr>
            <a:r>
              <a:rPr lang="en-US" dirty="0" smtClean="0"/>
              <a:t>Large variety of scenarios</a:t>
            </a:r>
          </a:p>
          <a:p>
            <a:pPr marL="745236" lvl="1" indent="-342900">
              <a:buFont typeface="+mj-lt"/>
              <a:buAutoNum type="arabicPeriod"/>
            </a:pPr>
            <a:r>
              <a:rPr lang="en-US" dirty="0" smtClean="0"/>
              <a:t>Any device in any deployment</a:t>
            </a:r>
          </a:p>
          <a:p>
            <a:pPr marL="745236" lvl="1" indent="-342900">
              <a:buFont typeface="+mj-lt"/>
              <a:buAutoNum type="arabicPeriod"/>
            </a:pPr>
            <a:r>
              <a:rPr lang="en-US" dirty="0" smtClean="0"/>
              <a:t>A device cannot make autonomous “judgement calls” on privacy</a:t>
            </a:r>
          </a:p>
          <a:p>
            <a:pPr marL="345186"/>
            <a:r>
              <a:rPr lang="en-US" dirty="0" smtClean="0"/>
              <a:t>The solutions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563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/>
          <p:cNvCxnSpPr/>
          <p:nvPr/>
        </p:nvCxnSpPr>
        <p:spPr>
          <a:xfrm>
            <a:off x="4495800" y="3886200"/>
            <a:ext cx="40386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xfrm>
            <a:off x="1405451" y="437690"/>
            <a:ext cx="6589199" cy="1280890"/>
          </a:xfrm>
        </p:spPr>
        <p:txBody>
          <a:bodyPr anchor="t"/>
          <a:lstStyle/>
          <a:p>
            <a:r>
              <a:rPr lang="en-US" altLang="en-US" dirty="0" smtClean="0"/>
              <a:t>Secure Communication:</a:t>
            </a:r>
            <a:br>
              <a:rPr lang="en-US" altLang="en-US" dirty="0" smtClean="0"/>
            </a:br>
            <a:r>
              <a:rPr lang="en-US" altLang="en-US" dirty="0" smtClean="0"/>
              <a:t>Example </a:t>
            </a:r>
          </a:p>
        </p:txBody>
      </p:sp>
      <p:sp>
        <p:nvSpPr>
          <p:cNvPr id="14355" name="Content Placeholder 2"/>
          <p:cNvSpPr>
            <a:spLocks noGrp="1"/>
          </p:cNvSpPr>
          <p:nvPr>
            <p:ph idx="1"/>
          </p:nvPr>
        </p:nvSpPr>
        <p:spPr>
          <a:xfrm>
            <a:off x="457200" y="2006600"/>
            <a:ext cx="3783013" cy="4318000"/>
          </a:xfrm>
        </p:spPr>
        <p:txBody>
          <a:bodyPr/>
          <a:lstStyle/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en-US" smtClean="0"/>
              <a:t>AE1 passes sensor reading to CSE1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en-US" smtClean="0"/>
              <a:t>CSE1 forwards sensor reading to CSE2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en-US" smtClean="0"/>
              <a:t>AE2 retrieves sensor reading from CSE2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altLang="en-US" smtClean="0"/>
          </a:p>
          <a:p>
            <a:pPr marL="457200" lvl="1" indent="0"/>
            <a:endParaRPr lang="en-US" altLang="en-US" smtClean="0"/>
          </a:p>
        </p:txBody>
      </p:sp>
      <p:sp>
        <p:nvSpPr>
          <p:cNvPr id="8" name="Rectangle 7"/>
          <p:cNvSpPr/>
          <p:nvPr/>
        </p:nvSpPr>
        <p:spPr>
          <a:xfrm>
            <a:off x="4256088" y="2355850"/>
            <a:ext cx="1047750" cy="7683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ko-KR" altLang="ko-KR" smtClean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16663" y="2355850"/>
            <a:ext cx="1012825" cy="7683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ko-KR" altLang="ko-KR" smtClean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91288" y="4648200"/>
            <a:ext cx="644525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CSE2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491288" y="2511425"/>
            <a:ext cx="644525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CSE1</a:t>
            </a:r>
          </a:p>
        </p:txBody>
      </p:sp>
      <p:cxnSp>
        <p:nvCxnSpPr>
          <p:cNvPr id="16" name="Straight Arrow Connector 15"/>
          <p:cNvCxnSpPr>
            <a:stCxn id="14" idx="2"/>
            <a:endCxn id="12" idx="0"/>
          </p:cNvCxnSpPr>
          <p:nvPr/>
        </p:nvCxnSpPr>
        <p:spPr>
          <a:xfrm>
            <a:off x="6813550" y="2968625"/>
            <a:ext cx="0" cy="167957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4" idx="6"/>
            <a:endCxn id="12" idx="1"/>
          </p:cNvCxnSpPr>
          <p:nvPr/>
        </p:nvCxnSpPr>
        <p:spPr>
          <a:xfrm flipV="1">
            <a:off x="5119688" y="4876800"/>
            <a:ext cx="13716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4510088" y="4579938"/>
            <a:ext cx="609600" cy="59372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AE2</a:t>
            </a:r>
          </a:p>
        </p:txBody>
      </p:sp>
      <p:sp>
        <p:nvSpPr>
          <p:cNvPr id="29" name="Oval 28"/>
          <p:cNvSpPr/>
          <p:nvPr/>
        </p:nvSpPr>
        <p:spPr>
          <a:xfrm>
            <a:off x="4475163" y="2443163"/>
            <a:ext cx="609600" cy="59372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AE1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5084763" y="2740025"/>
            <a:ext cx="140652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349" name="TextBox 40"/>
          <p:cNvSpPr txBox="1">
            <a:spLocks noChangeArrowheads="1"/>
          </p:cNvSpPr>
          <p:nvPr/>
        </p:nvSpPr>
        <p:spPr bwMode="auto">
          <a:xfrm>
            <a:off x="7134225" y="5499100"/>
            <a:ext cx="17208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Infrastructure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Domain</a:t>
            </a:r>
          </a:p>
        </p:txBody>
      </p:sp>
      <p:sp>
        <p:nvSpPr>
          <p:cNvPr id="14350" name="TextBox 63"/>
          <p:cNvSpPr txBox="1">
            <a:spLocks noChangeArrowheads="1"/>
          </p:cNvSpPr>
          <p:nvPr/>
        </p:nvSpPr>
        <p:spPr bwMode="auto">
          <a:xfrm>
            <a:off x="7212013" y="1300163"/>
            <a:ext cx="1643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Field Domain</a:t>
            </a:r>
          </a:p>
        </p:txBody>
      </p:sp>
      <p:sp>
        <p:nvSpPr>
          <p:cNvPr id="14351" name="TextBox 1"/>
          <p:cNvSpPr txBox="1">
            <a:spLocks noChangeArrowheads="1"/>
          </p:cNvSpPr>
          <p:nvPr/>
        </p:nvSpPr>
        <p:spPr bwMode="auto">
          <a:xfrm>
            <a:off x="4357688" y="1985963"/>
            <a:ext cx="8461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Sensor</a:t>
            </a:r>
          </a:p>
        </p:txBody>
      </p:sp>
      <p:sp>
        <p:nvSpPr>
          <p:cNvPr id="14352" name="TextBox 20"/>
          <p:cNvSpPr txBox="1">
            <a:spLocks noChangeArrowheads="1"/>
          </p:cNvSpPr>
          <p:nvPr/>
        </p:nvSpPr>
        <p:spPr bwMode="auto">
          <a:xfrm>
            <a:off x="6297613" y="2006600"/>
            <a:ext cx="1031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Gateway</a:t>
            </a:r>
          </a:p>
        </p:txBody>
      </p:sp>
      <p:sp>
        <p:nvSpPr>
          <p:cNvPr id="14353" name="TextBox 22"/>
          <p:cNvSpPr txBox="1">
            <a:spLocks noChangeArrowheads="1"/>
          </p:cNvSpPr>
          <p:nvPr/>
        </p:nvSpPr>
        <p:spPr bwMode="auto">
          <a:xfrm>
            <a:off x="7138988" y="4687888"/>
            <a:ext cx="18526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M2M SP’s Server </a:t>
            </a:r>
          </a:p>
        </p:txBody>
      </p:sp>
      <p:sp>
        <p:nvSpPr>
          <p:cNvPr id="14354" name="TextBox 24"/>
          <p:cNvSpPr txBox="1">
            <a:spLocks noChangeArrowheads="1"/>
          </p:cNvSpPr>
          <p:nvPr/>
        </p:nvSpPr>
        <p:spPr bwMode="auto">
          <a:xfrm>
            <a:off x="4256088" y="5133975"/>
            <a:ext cx="1047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Web App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Server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907025"/>
              </p:ext>
            </p:extLst>
          </p:nvPr>
        </p:nvGraphicFramePr>
        <p:xfrm>
          <a:off x="5410200" y="1439863"/>
          <a:ext cx="923223" cy="7413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322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CoAP</a:t>
                      </a:r>
                      <a:endParaRPr lang="en-US" sz="1800" dirty="0"/>
                    </a:p>
                  </a:txBody>
                  <a:tcPr marL="91382" marR="91382" marT="45700" marB="4570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UDP</a:t>
                      </a:r>
                      <a:endParaRPr lang="en-US" sz="1800" dirty="0"/>
                    </a:p>
                  </a:txBody>
                  <a:tcPr marL="91382" marR="91382" marT="45700" marB="4570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5410200" y="5105400"/>
          <a:ext cx="774700" cy="7413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47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HTTP</a:t>
                      </a:r>
                      <a:endParaRPr lang="en-US" sz="1800" dirty="0"/>
                    </a:p>
                  </a:txBody>
                  <a:tcPr marL="91382" marR="91382" marT="45700" marB="4570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TCP</a:t>
                      </a:r>
                      <a:endParaRPr lang="en-US" sz="1800" dirty="0"/>
                    </a:p>
                  </a:txBody>
                  <a:tcPr marL="91382" marR="91382" marT="45700" marB="4570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7150100" y="3290888"/>
          <a:ext cx="774700" cy="7413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47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HTTP</a:t>
                      </a:r>
                      <a:endParaRPr lang="en-US" sz="1800" dirty="0"/>
                    </a:p>
                  </a:txBody>
                  <a:tcPr marL="91382" marR="91382" marT="45700" marB="457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TCP</a:t>
                      </a:r>
                      <a:endParaRPr lang="en-US" sz="1800" dirty="0"/>
                    </a:p>
                  </a:txBody>
                  <a:tcPr marL="91382" marR="91382" marT="45700" marB="457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026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/>
          <p:cNvCxnSpPr/>
          <p:nvPr/>
        </p:nvCxnSpPr>
        <p:spPr>
          <a:xfrm>
            <a:off x="4495800" y="3886200"/>
            <a:ext cx="40386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1405451" y="616284"/>
            <a:ext cx="6589199" cy="1280890"/>
          </a:xfrm>
        </p:spPr>
        <p:txBody>
          <a:bodyPr anchor="t"/>
          <a:lstStyle/>
          <a:p>
            <a:r>
              <a:rPr lang="en-US" altLang="en-US" dirty="0" smtClean="0"/>
              <a:t>Secure Communication</a:t>
            </a:r>
          </a:p>
        </p:txBody>
      </p:sp>
      <p:sp>
        <p:nvSpPr>
          <p:cNvPr id="1536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83013" cy="4525963"/>
          </a:xfrm>
        </p:spPr>
        <p:txBody>
          <a:bodyPr/>
          <a:lstStyle/>
          <a:p>
            <a:r>
              <a:rPr lang="en-US" altLang="en-US" smtClean="0"/>
              <a:t>Hop-by-Hop</a:t>
            </a:r>
          </a:p>
          <a:p>
            <a:pPr lvl="1"/>
            <a:r>
              <a:rPr lang="en-US" altLang="en-US" smtClean="0"/>
              <a:t>Transited CSEs see clear text</a:t>
            </a:r>
          </a:p>
          <a:p>
            <a:pPr lvl="1"/>
            <a:r>
              <a:rPr lang="en-US" altLang="en-US" smtClean="0"/>
              <a:t>Trusted to behave</a:t>
            </a:r>
          </a:p>
          <a:p>
            <a:pPr lvl="1">
              <a:buFont typeface="Arial" panose="020B0604020202020204" pitchFamily="34" charset="0"/>
              <a:buNone/>
            </a:pPr>
            <a:endParaRPr lang="en-US" altLang="en-US" smtClean="0"/>
          </a:p>
          <a:p>
            <a:pPr lvl="1"/>
            <a:endParaRPr lang="en-US" altLang="en-US" smtClean="0"/>
          </a:p>
        </p:txBody>
      </p:sp>
      <p:sp>
        <p:nvSpPr>
          <p:cNvPr id="8" name="Rectangle 7"/>
          <p:cNvSpPr/>
          <p:nvPr/>
        </p:nvSpPr>
        <p:spPr>
          <a:xfrm>
            <a:off x="4256088" y="2355850"/>
            <a:ext cx="1047750" cy="7683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ko-KR" altLang="ko-KR" smtClean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16663" y="2355850"/>
            <a:ext cx="1012825" cy="7683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ko-KR" altLang="ko-KR" smtClean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91288" y="4648200"/>
            <a:ext cx="644525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CSE2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491288" y="2511425"/>
            <a:ext cx="644525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CSE1</a:t>
            </a:r>
          </a:p>
        </p:txBody>
      </p:sp>
      <p:sp>
        <p:nvSpPr>
          <p:cNvPr id="24" name="Oval 23"/>
          <p:cNvSpPr/>
          <p:nvPr/>
        </p:nvSpPr>
        <p:spPr>
          <a:xfrm>
            <a:off x="4510088" y="4579938"/>
            <a:ext cx="609600" cy="59372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AE2</a:t>
            </a:r>
          </a:p>
        </p:txBody>
      </p:sp>
      <p:sp>
        <p:nvSpPr>
          <p:cNvPr id="29" name="Oval 28"/>
          <p:cNvSpPr/>
          <p:nvPr/>
        </p:nvSpPr>
        <p:spPr>
          <a:xfrm>
            <a:off x="4475163" y="2443163"/>
            <a:ext cx="609600" cy="59372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AE1</a:t>
            </a:r>
          </a:p>
        </p:txBody>
      </p:sp>
      <p:sp>
        <p:nvSpPr>
          <p:cNvPr id="15371" name="TextBox 40"/>
          <p:cNvSpPr txBox="1">
            <a:spLocks noChangeArrowheads="1"/>
          </p:cNvSpPr>
          <p:nvPr/>
        </p:nvSpPr>
        <p:spPr bwMode="auto">
          <a:xfrm>
            <a:off x="7134225" y="5499100"/>
            <a:ext cx="17208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Infrastructure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Domain</a:t>
            </a:r>
          </a:p>
        </p:txBody>
      </p:sp>
      <p:sp>
        <p:nvSpPr>
          <p:cNvPr id="15372" name="TextBox 63"/>
          <p:cNvSpPr txBox="1">
            <a:spLocks noChangeArrowheads="1"/>
          </p:cNvSpPr>
          <p:nvPr/>
        </p:nvSpPr>
        <p:spPr bwMode="auto">
          <a:xfrm>
            <a:off x="7212013" y="1300163"/>
            <a:ext cx="1643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Field Domain</a:t>
            </a:r>
          </a:p>
        </p:txBody>
      </p:sp>
      <p:sp>
        <p:nvSpPr>
          <p:cNvPr id="15373" name="TextBox 1"/>
          <p:cNvSpPr txBox="1">
            <a:spLocks noChangeArrowheads="1"/>
          </p:cNvSpPr>
          <p:nvPr/>
        </p:nvSpPr>
        <p:spPr bwMode="auto">
          <a:xfrm>
            <a:off x="4357688" y="1985963"/>
            <a:ext cx="8461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Sensor</a:t>
            </a:r>
          </a:p>
        </p:txBody>
      </p:sp>
      <p:sp>
        <p:nvSpPr>
          <p:cNvPr id="15374" name="TextBox 20"/>
          <p:cNvSpPr txBox="1">
            <a:spLocks noChangeArrowheads="1"/>
          </p:cNvSpPr>
          <p:nvPr/>
        </p:nvSpPr>
        <p:spPr bwMode="auto">
          <a:xfrm>
            <a:off x="6297613" y="2006600"/>
            <a:ext cx="1031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Gateway</a:t>
            </a:r>
          </a:p>
        </p:txBody>
      </p:sp>
      <p:sp>
        <p:nvSpPr>
          <p:cNvPr id="15375" name="TextBox 22"/>
          <p:cNvSpPr txBox="1">
            <a:spLocks noChangeArrowheads="1"/>
          </p:cNvSpPr>
          <p:nvPr/>
        </p:nvSpPr>
        <p:spPr bwMode="auto">
          <a:xfrm>
            <a:off x="7138988" y="4687888"/>
            <a:ext cx="18526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M2M SP’s Server </a:t>
            </a:r>
          </a:p>
        </p:txBody>
      </p:sp>
      <p:sp>
        <p:nvSpPr>
          <p:cNvPr id="15376" name="TextBox 24"/>
          <p:cNvSpPr txBox="1">
            <a:spLocks noChangeArrowheads="1"/>
          </p:cNvSpPr>
          <p:nvPr/>
        </p:nvSpPr>
        <p:spPr bwMode="auto">
          <a:xfrm>
            <a:off x="4256088" y="5133975"/>
            <a:ext cx="1047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Web App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Server</a:t>
            </a:r>
          </a:p>
        </p:txBody>
      </p:sp>
      <p:sp>
        <p:nvSpPr>
          <p:cNvPr id="3" name="Left-Right Arrow 2"/>
          <p:cNvSpPr/>
          <p:nvPr/>
        </p:nvSpPr>
        <p:spPr>
          <a:xfrm>
            <a:off x="5078413" y="2547938"/>
            <a:ext cx="1392237" cy="384175"/>
          </a:xfrm>
          <a:prstGeom prst="left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ko-KR" altLang="ko-KR" smtClean="0">
              <a:solidFill>
                <a:srgbClr val="FFFFFF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5084763" y="2740025"/>
            <a:ext cx="140652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Left-Right Arrow 25"/>
          <p:cNvSpPr/>
          <p:nvPr/>
        </p:nvSpPr>
        <p:spPr>
          <a:xfrm rot="16200000">
            <a:off x="5980113" y="3622675"/>
            <a:ext cx="1666875" cy="384175"/>
          </a:xfrm>
          <a:prstGeom prst="left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ko-KR" altLang="ko-KR" smtClean="0">
              <a:solidFill>
                <a:srgbClr val="FFFFFF"/>
              </a:solidFill>
            </a:endParaRPr>
          </a:p>
        </p:txBody>
      </p:sp>
      <p:cxnSp>
        <p:nvCxnSpPr>
          <p:cNvPr id="16" name="Straight Arrow Connector 15"/>
          <p:cNvCxnSpPr>
            <a:stCxn id="14" idx="2"/>
            <a:endCxn id="12" idx="0"/>
          </p:cNvCxnSpPr>
          <p:nvPr/>
        </p:nvCxnSpPr>
        <p:spPr>
          <a:xfrm>
            <a:off x="6813550" y="2968625"/>
            <a:ext cx="0" cy="167957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Left-Right Arrow 26"/>
          <p:cNvSpPr/>
          <p:nvPr/>
        </p:nvSpPr>
        <p:spPr>
          <a:xfrm>
            <a:off x="5133975" y="4687888"/>
            <a:ext cx="1360488" cy="384175"/>
          </a:xfrm>
          <a:prstGeom prst="left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ko-KR" altLang="ko-KR" smtClean="0">
              <a:solidFill>
                <a:srgbClr val="FFFFFF"/>
              </a:solidFill>
            </a:endParaRPr>
          </a:p>
        </p:txBody>
      </p:sp>
      <p:cxnSp>
        <p:nvCxnSpPr>
          <p:cNvPr id="22" name="Straight Arrow Connector 21"/>
          <p:cNvCxnSpPr>
            <a:stCxn id="24" idx="6"/>
            <a:endCxn id="12" idx="1"/>
          </p:cNvCxnSpPr>
          <p:nvPr/>
        </p:nvCxnSpPr>
        <p:spPr>
          <a:xfrm flipV="1">
            <a:off x="5119688" y="4876800"/>
            <a:ext cx="13716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836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4495800" y="3886200"/>
            <a:ext cx="40386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1405451" y="631365"/>
            <a:ext cx="6589199" cy="1280890"/>
          </a:xfrm>
        </p:spPr>
        <p:txBody>
          <a:bodyPr anchor="t"/>
          <a:lstStyle/>
          <a:p>
            <a:r>
              <a:rPr lang="en-US" altLang="en-US" dirty="0" smtClean="0"/>
              <a:t>Secure Communication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4256088" y="2355850"/>
            <a:ext cx="1047750" cy="7683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ko-KR" altLang="ko-KR" smtClean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16663" y="2355850"/>
            <a:ext cx="1012825" cy="7683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ko-KR" altLang="ko-KR" smtClean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91288" y="4648200"/>
            <a:ext cx="644525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CSE2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491288" y="2511425"/>
            <a:ext cx="644525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CSE1</a:t>
            </a:r>
          </a:p>
        </p:txBody>
      </p:sp>
      <p:sp>
        <p:nvSpPr>
          <p:cNvPr id="24" name="Oval 23"/>
          <p:cNvSpPr/>
          <p:nvPr/>
        </p:nvSpPr>
        <p:spPr>
          <a:xfrm>
            <a:off x="4510088" y="4579938"/>
            <a:ext cx="609600" cy="59372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AE2</a:t>
            </a:r>
          </a:p>
        </p:txBody>
      </p:sp>
      <p:sp>
        <p:nvSpPr>
          <p:cNvPr id="29" name="Oval 28"/>
          <p:cNvSpPr/>
          <p:nvPr/>
        </p:nvSpPr>
        <p:spPr>
          <a:xfrm>
            <a:off x="4475163" y="2443163"/>
            <a:ext cx="609600" cy="59372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AE1</a:t>
            </a:r>
          </a:p>
        </p:txBody>
      </p:sp>
      <p:sp>
        <p:nvSpPr>
          <p:cNvPr id="16394" name="TextBox 40"/>
          <p:cNvSpPr txBox="1">
            <a:spLocks noChangeArrowheads="1"/>
          </p:cNvSpPr>
          <p:nvPr/>
        </p:nvSpPr>
        <p:spPr bwMode="auto">
          <a:xfrm>
            <a:off x="7134225" y="5499100"/>
            <a:ext cx="17208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Infrastructure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Domain</a:t>
            </a:r>
          </a:p>
        </p:txBody>
      </p:sp>
      <p:sp>
        <p:nvSpPr>
          <p:cNvPr id="16395" name="TextBox 63"/>
          <p:cNvSpPr txBox="1">
            <a:spLocks noChangeArrowheads="1"/>
          </p:cNvSpPr>
          <p:nvPr/>
        </p:nvSpPr>
        <p:spPr bwMode="auto">
          <a:xfrm>
            <a:off x="7212013" y="1300163"/>
            <a:ext cx="1643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Field Domain</a:t>
            </a:r>
          </a:p>
        </p:txBody>
      </p:sp>
      <p:sp>
        <p:nvSpPr>
          <p:cNvPr id="16396" name="TextBox 1"/>
          <p:cNvSpPr txBox="1">
            <a:spLocks noChangeArrowheads="1"/>
          </p:cNvSpPr>
          <p:nvPr/>
        </p:nvSpPr>
        <p:spPr bwMode="auto">
          <a:xfrm>
            <a:off x="4357688" y="1985963"/>
            <a:ext cx="8461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Sensor</a:t>
            </a:r>
          </a:p>
        </p:txBody>
      </p:sp>
      <p:sp>
        <p:nvSpPr>
          <p:cNvPr id="16397" name="TextBox 20"/>
          <p:cNvSpPr txBox="1">
            <a:spLocks noChangeArrowheads="1"/>
          </p:cNvSpPr>
          <p:nvPr/>
        </p:nvSpPr>
        <p:spPr bwMode="auto">
          <a:xfrm>
            <a:off x="6297613" y="2006600"/>
            <a:ext cx="1031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Gateway</a:t>
            </a:r>
          </a:p>
        </p:txBody>
      </p:sp>
      <p:sp>
        <p:nvSpPr>
          <p:cNvPr id="16398" name="TextBox 22"/>
          <p:cNvSpPr txBox="1">
            <a:spLocks noChangeArrowheads="1"/>
          </p:cNvSpPr>
          <p:nvPr/>
        </p:nvSpPr>
        <p:spPr bwMode="auto">
          <a:xfrm>
            <a:off x="7138988" y="4687888"/>
            <a:ext cx="18526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M2M SP’s Server </a:t>
            </a:r>
          </a:p>
        </p:txBody>
      </p:sp>
      <p:sp>
        <p:nvSpPr>
          <p:cNvPr id="16399" name="TextBox 24"/>
          <p:cNvSpPr txBox="1">
            <a:spLocks noChangeArrowheads="1"/>
          </p:cNvSpPr>
          <p:nvPr/>
        </p:nvSpPr>
        <p:spPr bwMode="auto">
          <a:xfrm>
            <a:off x="4256088" y="5133975"/>
            <a:ext cx="1047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Web App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Server</a:t>
            </a:r>
          </a:p>
        </p:txBody>
      </p:sp>
      <p:sp>
        <p:nvSpPr>
          <p:cNvPr id="3" name="Left-Right Arrow 2"/>
          <p:cNvSpPr/>
          <p:nvPr/>
        </p:nvSpPr>
        <p:spPr>
          <a:xfrm>
            <a:off x="5078413" y="2547938"/>
            <a:ext cx="1392237" cy="384175"/>
          </a:xfrm>
          <a:prstGeom prst="left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ko-KR" altLang="ko-KR" smtClean="0">
              <a:solidFill>
                <a:srgbClr val="FFFFFF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5084763" y="2740025"/>
            <a:ext cx="140652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Left-Right Arrow 25"/>
          <p:cNvSpPr/>
          <p:nvPr/>
        </p:nvSpPr>
        <p:spPr>
          <a:xfrm rot="16200000">
            <a:off x="5980113" y="3622675"/>
            <a:ext cx="1666875" cy="384175"/>
          </a:xfrm>
          <a:prstGeom prst="left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ko-KR" altLang="ko-KR" smtClean="0">
              <a:solidFill>
                <a:srgbClr val="FFFFFF"/>
              </a:solidFill>
            </a:endParaRPr>
          </a:p>
        </p:txBody>
      </p:sp>
      <p:cxnSp>
        <p:nvCxnSpPr>
          <p:cNvPr id="16" name="Straight Arrow Connector 15"/>
          <p:cNvCxnSpPr>
            <a:stCxn id="14" idx="2"/>
            <a:endCxn id="12" idx="0"/>
          </p:cNvCxnSpPr>
          <p:nvPr/>
        </p:nvCxnSpPr>
        <p:spPr>
          <a:xfrm>
            <a:off x="6813550" y="2968625"/>
            <a:ext cx="0" cy="167957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Left-Right Arrow 26"/>
          <p:cNvSpPr/>
          <p:nvPr/>
        </p:nvSpPr>
        <p:spPr>
          <a:xfrm>
            <a:off x="5133975" y="4687888"/>
            <a:ext cx="1360488" cy="384175"/>
          </a:xfrm>
          <a:prstGeom prst="left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ko-KR" altLang="ko-KR" smtClean="0">
              <a:solidFill>
                <a:srgbClr val="FFFFFF"/>
              </a:solidFill>
            </a:endParaRPr>
          </a:p>
        </p:txBody>
      </p:sp>
      <p:cxnSp>
        <p:nvCxnSpPr>
          <p:cNvPr id="22" name="Straight Arrow Connector 21"/>
          <p:cNvCxnSpPr>
            <a:stCxn id="24" idx="6"/>
            <a:endCxn id="12" idx="1"/>
          </p:cNvCxnSpPr>
          <p:nvPr/>
        </p:nvCxnSpPr>
        <p:spPr>
          <a:xfrm flipV="1">
            <a:off x="5119688" y="4876800"/>
            <a:ext cx="13716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545691"/>
              </p:ext>
            </p:extLst>
          </p:nvPr>
        </p:nvGraphicFramePr>
        <p:xfrm>
          <a:off x="5410200" y="1439863"/>
          <a:ext cx="846221" cy="11128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62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CoAP</a:t>
                      </a:r>
                      <a:endParaRPr lang="en-US" sz="1800" dirty="0"/>
                    </a:p>
                  </a:txBody>
                  <a:tcPr marL="91382" marR="91382" marT="45733" marB="45733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DTLS</a:t>
                      </a:r>
                      <a:endParaRPr lang="en-US" sz="1800" b="1" dirty="0"/>
                    </a:p>
                  </a:txBody>
                  <a:tcPr marL="91382" marR="91382" marT="45733" marB="45733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UDP</a:t>
                      </a:r>
                      <a:endParaRPr lang="en-US" sz="1800" dirty="0"/>
                    </a:p>
                  </a:txBody>
                  <a:tcPr marL="91382" marR="91382" marT="45733" marB="45733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416" name="Content Placeholder 2"/>
          <p:cNvSpPr txBox="1">
            <a:spLocks/>
          </p:cNvSpPr>
          <p:nvPr/>
        </p:nvSpPr>
        <p:spPr bwMode="auto">
          <a:xfrm>
            <a:off x="228600" y="1600200"/>
            <a:ext cx="409098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/>
              <a:t>Hop-by-Hop</a:t>
            </a:r>
          </a:p>
          <a:p>
            <a:r>
              <a:rPr lang="en-US" altLang="en-US"/>
              <a:t>TLS/DTLS v1.2</a:t>
            </a:r>
          </a:p>
          <a:p>
            <a:pPr lvl="1"/>
            <a:r>
              <a:rPr lang="en-US" altLang="en-US"/>
              <a:t>DTLS if UDP transport</a:t>
            </a:r>
          </a:p>
        </p:txBody>
      </p:sp>
    </p:spTree>
    <p:extLst>
      <p:ext uri="{BB962C8B-B14F-4D97-AF65-F5344CB8AC3E}">
        <p14:creationId xmlns:p14="http://schemas.microsoft.com/office/powerpoint/2010/main" val="350932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4495800" y="3886200"/>
            <a:ext cx="40386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1" name="Title 1"/>
          <p:cNvSpPr>
            <a:spLocks noGrp="1"/>
          </p:cNvSpPr>
          <p:nvPr>
            <p:ph type="title"/>
          </p:nvPr>
        </p:nvSpPr>
        <p:spPr>
          <a:xfrm>
            <a:off x="1444345" y="651781"/>
            <a:ext cx="6589199" cy="1280890"/>
          </a:xfrm>
        </p:spPr>
        <p:txBody>
          <a:bodyPr anchor="t"/>
          <a:lstStyle/>
          <a:p>
            <a:r>
              <a:rPr lang="en-US" altLang="en-US" dirty="0" smtClean="0"/>
              <a:t>Secure Communication</a:t>
            </a:r>
          </a:p>
        </p:txBody>
      </p:sp>
      <p:sp>
        <p:nvSpPr>
          <p:cNvPr id="17412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090988" cy="4525963"/>
          </a:xfrm>
        </p:spPr>
        <p:txBody>
          <a:bodyPr/>
          <a:lstStyle/>
          <a:p>
            <a:r>
              <a:rPr lang="en-US" altLang="en-US" smtClean="0"/>
              <a:t>Hop-by-Hop</a:t>
            </a:r>
          </a:p>
          <a:p>
            <a:r>
              <a:rPr lang="en-US" altLang="en-US" smtClean="0"/>
              <a:t>TLS/DTLS v1.2</a:t>
            </a:r>
          </a:p>
          <a:p>
            <a:pPr lvl="1"/>
            <a:r>
              <a:rPr lang="en-US" altLang="en-US" smtClean="0"/>
              <a:t>DTLS if UDP transport</a:t>
            </a:r>
          </a:p>
          <a:p>
            <a:pPr lvl="1"/>
            <a:r>
              <a:rPr lang="en-US" altLang="en-US" smtClean="0"/>
              <a:t>TLS if TCP transport</a:t>
            </a:r>
          </a:p>
          <a:p>
            <a:pPr lvl="1"/>
            <a:r>
              <a:rPr lang="en-US" altLang="en-US" i="1" smtClean="0"/>
              <a:t>Sometimes write (D)TLS or just TLS for both</a:t>
            </a:r>
          </a:p>
          <a:p>
            <a:endParaRPr lang="en-US" altLang="en-US" smtClean="0"/>
          </a:p>
        </p:txBody>
      </p:sp>
      <p:sp>
        <p:nvSpPr>
          <p:cNvPr id="8" name="Rectangle 7"/>
          <p:cNvSpPr/>
          <p:nvPr/>
        </p:nvSpPr>
        <p:spPr>
          <a:xfrm>
            <a:off x="4256088" y="2355850"/>
            <a:ext cx="1047750" cy="7683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ko-KR" altLang="ko-KR" smtClean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16663" y="2355850"/>
            <a:ext cx="1012825" cy="7683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ko-KR" altLang="ko-KR" smtClean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91288" y="4648200"/>
            <a:ext cx="644525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CSE2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491288" y="2511425"/>
            <a:ext cx="644525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CSE1</a:t>
            </a:r>
          </a:p>
        </p:txBody>
      </p:sp>
      <p:sp>
        <p:nvSpPr>
          <p:cNvPr id="24" name="Oval 23"/>
          <p:cNvSpPr/>
          <p:nvPr/>
        </p:nvSpPr>
        <p:spPr>
          <a:xfrm>
            <a:off x="4510088" y="4579938"/>
            <a:ext cx="609600" cy="59372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AE2</a:t>
            </a:r>
          </a:p>
        </p:txBody>
      </p:sp>
      <p:sp>
        <p:nvSpPr>
          <p:cNvPr id="29" name="Oval 28"/>
          <p:cNvSpPr/>
          <p:nvPr/>
        </p:nvSpPr>
        <p:spPr>
          <a:xfrm>
            <a:off x="4475163" y="2443163"/>
            <a:ext cx="609600" cy="59372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AE1</a:t>
            </a:r>
          </a:p>
        </p:txBody>
      </p:sp>
      <p:sp>
        <p:nvSpPr>
          <p:cNvPr id="17419" name="TextBox 40"/>
          <p:cNvSpPr txBox="1">
            <a:spLocks noChangeArrowheads="1"/>
          </p:cNvSpPr>
          <p:nvPr/>
        </p:nvSpPr>
        <p:spPr bwMode="auto">
          <a:xfrm>
            <a:off x="7134225" y="5499100"/>
            <a:ext cx="17208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Infrastructure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Domain</a:t>
            </a:r>
          </a:p>
        </p:txBody>
      </p:sp>
      <p:sp>
        <p:nvSpPr>
          <p:cNvPr id="17420" name="TextBox 63"/>
          <p:cNvSpPr txBox="1">
            <a:spLocks noChangeArrowheads="1"/>
          </p:cNvSpPr>
          <p:nvPr/>
        </p:nvSpPr>
        <p:spPr bwMode="auto">
          <a:xfrm>
            <a:off x="7212013" y="1300163"/>
            <a:ext cx="1643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Field Domain</a:t>
            </a:r>
          </a:p>
        </p:txBody>
      </p:sp>
      <p:sp>
        <p:nvSpPr>
          <p:cNvPr id="17421" name="TextBox 1"/>
          <p:cNvSpPr txBox="1">
            <a:spLocks noChangeArrowheads="1"/>
          </p:cNvSpPr>
          <p:nvPr/>
        </p:nvSpPr>
        <p:spPr bwMode="auto">
          <a:xfrm>
            <a:off x="4357688" y="1985963"/>
            <a:ext cx="8461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Sensor</a:t>
            </a:r>
          </a:p>
        </p:txBody>
      </p:sp>
      <p:sp>
        <p:nvSpPr>
          <p:cNvPr id="17422" name="TextBox 20"/>
          <p:cNvSpPr txBox="1">
            <a:spLocks noChangeArrowheads="1"/>
          </p:cNvSpPr>
          <p:nvPr/>
        </p:nvSpPr>
        <p:spPr bwMode="auto">
          <a:xfrm>
            <a:off x="6297613" y="2006600"/>
            <a:ext cx="1031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Gateway</a:t>
            </a:r>
          </a:p>
        </p:txBody>
      </p:sp>
      <p:sp>
        <p:nvSpPr>
          <p:cNvPr id="17423" name="TextBox 22"/>
          <p:cNvSpPr txBox="1">
            <a:spLocks noChangeArrowheads="1"/>
          </p:cNvSpPr>
          <p:nvPr/>
        </p:nvSpPr>
        <p:spPr bwMode="auto">
          <a:xfrm>
            <a:off x="7138988" y="4687888"/>
            <a:ext cx="18526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M2M SP’s Server </a:t>
            </a:r>
          </a:p>
        </p:txBody>
      </p:sp>
      <p:sp>
        <p:nvSpPr>
          <p:cNvPr id="17424" name="TextBox 24"/>
          <p:cNvSpPr txBox="1">
            <a:spLocks noChangeArrowheads="1"/>
          </p:cNvSpPr>
          <p:nvPr/>
        </p:nvSpPr>
        <p:spPr bwMode="auto">
          <a:xfrm>
            <a:off x="4256088" y="5133975"/>
            <a:ext cx="1047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Web App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Server</a:t>
            </a:r>
          </a:p>
        </p:txBody>
      </p:sp>
      <p:sp>
        <p:nvSpPr>
          <p:cNvPr id="3" name="Left-Right Arrow 2"/>
          <p:cNvSpPr/>
          <p:nvPr/>
        </p:nvSpPr>
        <p:spPr>
          <a:xfrm>
            <a:off x="5078413" y="2547938"/>
            <a:ext cx="1392237" cy="384175"/>
          </a:xfrm>
          <a:prstGeom prst="left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ko-KR" altLang="ko-KR" smtClean="0">
              <a:solidFill>
                <a:srgbClr val="FFFFFF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5084763" y="2740025"/>
            <a:ext cx="140652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Left-Right Arrow 25"/>
          <p:cNvSpPr/>
          <p:nvPr/>
        </p:nvSpPr>
        <p:spPr>
          <a:xfrm rot="16200000">
            <a:off x="5980113" y="3622675"/>
            <a:ext cx="1666875" cy="384175"/>
          </a:xfrm>
          <a:prstGeom prst="left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ko-KR" altLang="ko-KR" smtClean="0">
              <a:solidFill>
                <a:srgbClr val="FFFFFF"/>
              </a:solidFill>
            </a:endParaRPr>
          </a:p>
        </p:txBody>
      </p:sp>
      <p:cxnSp>
        <p:nvCxnSpPr>
          <p:cNvPr id="16" name="Straight Arrow Connector 15"/>
          <p:cNvCxnSpPr>
            <a:stCxn id="14" idx="2"/>
            <a:endCxn id="12" idx="0"/>
          </p:cNvCxnSpPr>
          <p:nvPr/>
        </p:nvCxnSpPr>
        <p:spPr>
          <a:xfrm>
            <a:off x="6813550" y="2968625"/>
            <a:ext cx="0" cy="167957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Left-Right Arrow 26"/>
          <p:cNvSpPr/>
          <p:nvPr/>
        </p:nvSpPr>
        <p:spPr>
          <a:xfrm>
            <a:off x="5133975" y="4687888"/>
            <a:ext cx="1360488" cy="384175"/>
          </a:xfrm>
          <a:prstGeom prst="left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ko-KR" altLang="ko-KR" smtClean="0">
              <a:solidFill>
                <a:srgbClr val="FFFFFF"/>
              </a:solidFill>
            </a:endParaRPr>
          </a:p>
        </p:txBody>
      </p:sp>
      <p:cxnSp>
        <p:nvCxnSpPr>
          <p:cNvPr id="22" name="Straight Arrow Connector 21"/>
          <p:cNvCxnSpPr>
            <a:stCxn id="24" idx="6"/>
            <a:endCxn id="12" idx="1"/>
          </p:cNvCxnSpPr>
          <p:nvPr/>
        </p:nvCxnSpPr>
        <p:spPr>
          <a:xfrm flipV="1">
            <a:off x="5119688" y="4876800"/>
            <a:ext cx="13716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7150100" y="3290888"/>
          <a:ext cx="774700" cy="11128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47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HTTP</a:t>
                      </a:r>
                      <a:endParaRPr lang="en-US" sz="1800" dirty="0"/>
                    </a:p>
                  </a:txBody>
                  <a:tcPr marL="91382" marR="91382" marT="45733" marB="45733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TLS</a:t>
                      </a:r>
                      <a:endParaRPr lang="en-US" sz="1800" b="1" dirty="0"/>
                    </a:p>
                  </a:txBody>
                  <a:tcPr marL="91382" marR="91382" marT="45733" marB="45733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TCP</a:t>
                      </a:r>
                      <a:endParaRPr lang="en-US" sz="1800" dirty="0"/>
                    </a:p>
                  </a:txBody>
                  <a:tcPr marL="91382" marR="91382" marT="45733" marB="45733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5410200" y="5105400"/>
          <a:ext cx="774700" cy="11128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47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HTTP</a:t>
                      </a:r>
                      <a:endParaRPr lang="en-US" sz="1800" dirty="0"/>
                    </a:p>
                  </a:txBody>
                  <a:tcPr marL="91382" marR="91382" marT="45733" marB="45733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TLS</a:t>
                      </a:r>
                      <a:endParaRPr lang="en-US" sz="1800" b="1" dirty="0"/>
                    </a:p>
                  </a:txBody>
                  <a:tcPr marL="91382" marR="91382" marT="45733" marB="45733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TCP</a:t>
                      </a:r>
                      <a:endParaRPr lang="en-US" sz="1800" dirty="0"/>
                    </a:p>
                  </a:txBody>
                  <a:tcPr marL="91382" marR="91382" marT="45733" marB="45733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255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405451" y="701899"/>
            <a:ext cx="6589199" cy="1280890"/>
          </a:xfrm>
        </p:spPr>
        <p:txBody>
          <a:bodyPr anchor="t"/>
          <a:lstStyle/>
          <a:p>
            <a:r>
              <a:rPr lang="en-US" altLang="en-US" dirty="0" smtClean="0"/>
              <a:t>Secure Communication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83013" cy="4525963"/>
          </a:xfrm>
        </p:spPr>
        <p:txBody>
          <a:bodyPr/>
          <a:lstStyle/>
          <a:p>
            <a:r>
              <a:rPr lang="en-US" altLang="en-US" smtClean="0"/>
              <a:t>Hop-by-Hop</a:t>
            </a:r>
          </a:p>
          <a:p>
            <a:r>
              <a:rPr lang="en-US" altLang="en-US" smtClean="0"/>
              <a:t>TLS/DTLS v1.2</a:t>
            </a:r>
          </a:p>
          <a:p>
            <a:r>
              <a:rPr lang="en-US" altLang="en-US" smtClean="0"/>
              <a:t>AE-CSE</a:t>
            </a:r>
          </a:p>
          <a:p>
            <a:pPr lvl="1"/>
            <a:r>
              <a:rPr lang="en-US" altLang="en-US" smtClean="0"/>
              <a:t>AE: TLS Client (</a:t>
            </a:r>
            <a:r>
              <a:rPr lang="en-US" altLang="en-US" smtClean="0">
                <a:solidFill>
                  <a:srgbClr val="00B0F0"/>
                </a:solidFill>
              </a:rPr>
              <a:t>C</a:t>
            </a:r>
            <a:r>
              <a:rPr lang="en-US" altLang="en-US" smtClean="0"/>
              <a:t>)</a:t>
            </a:r>
          </a:p>
          <a:p>
            <a:pPr lvl="1"/>
            <a:r>
              <a:rPr lang="en-US" altLang="en-US" smtClean="0"/>
              <a:t>CSE: TLS Server (</a:t>
            </a:r>
            <a:r>
              <a:rPr lang="en-US" altLang="en-US" smtClean="0">
                <a:solidFill>
                  <a:srgbClr val="00B0F0"/>
                </a:solidFill>
              </a:rPr>
              <a:t>S</a:t>
            </a:r>
            <a:r>
              <a:rPr lang="en-US" altLang="en-US" smtClean="0"/>
              <a:t>)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8" name="Rectangle 7"/>
          <p:cNvSpPr/>
          <p:nvPr/>
        </p:nvSpPr>
        <p:spPr>
          <a:xfrm>
            <a:off x="4256088" y="2355850"/>
            <a:ext cx="1047750" cy="7683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ko-KR" altLang="ko-KR" smtClean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16663" y="2355850"/>
            <a:ext cx="1012825" cy="7683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ko-KR" altLang="ko-KR" smtClean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91288" y="4648200"/>
            <a:ext cx="644525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CSE2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491288" y="2511425"/>
            <a:ext cx="644525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CSE1</a:t>
            </a:r>
          </a:p>
        </p:txBody>
      </p:sp>
      <p:sp>
        <p:nvSpPr>
          <p:cNvPr id="24" name="Oval 23"/>
          <p:cNvSpPr/>
          <p:nvPr/>
        </p:nvSpPr>
        <p:spPr>
          <a:xfrm>
            <a:off x="4510088" y="4579938"/>
            <a:ext cx="609600" cy="59372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AE2</a:t>
            </a:r>
          </a:p>
        </p:txBody>
      </p:sp>
      <p:sp>
        <p:nvSpPr>
          <p:cNvPr id="29" name="Oval 28"/>
          <p:cNvSpPr/>
          <p:nvPr/>
        </p:nvSpPr>
        <p:spPr>
          <a:xfrm>
            <a:off x="4475163" y="2443163"/>
            <a:ext cx="609600" cy="59372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AE1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4495800" y="3886200"/>
            <a:ext cx="40386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3" name="TextBox 40"/>
          <p:cNvSpPr txBox="1">
            <a:spLocks noChangeArrowheads="1"/>
          </p:cNvSpPr>
          <p:nvPr/>
        </p:nvSpPr>
        <p:spPr bwMode="auto">
          <a:xfrm>
            <a:off x="7134225" y="5499100"/>
            <a:ext cx="17208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Infrastructure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Domain</a:t>
            </a:r>
          </a:p>
        </p:txBody>
      </p:sp>
      <p:sp>
        <p:nvSpPr>
          <p:cNvPr id="18444" name="TextBox 63"/>
          <p:cNvSpPr txBox="1">
            <a:spLocks noChangeArrowheads="1"/>
          </p:cNvSpPr>
          <p:nvPr/>
        </p:nvSpPr>
        <p:spPr bwMode="auto">
          <a:xfrm>
            <a:off x="7212013" y="1300163"/>
            <a:ext cx="1643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Field Domain</a:t>
            </a:r>
          </a:p>
        </p:txBody>
      </p:sp>
      <p:sp>
        <p:nvSpPr>
          <p:cNvPr id="18445" name="TextBox 1"/>
          <p:cNvSpPr txBox="1">
            <a:spLocks noChangeArrowheads="1"/>
          </p:cNvSpPr>
          <p:nvPr/>
        </p:nvSpPr>
        <p:spPr bwMode="auto">
          <a:xfrm>
            <a:off x="4357688" y="1985963"/>
            <a:ext cx="8461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Sensor</a:t>
            </a:r>
          </a:p>
        </p:txBody>
      </p:sp>
      <p:sp>
        <p:nvSpPr>
          <p:cNvPr id="18446" name="TextBox 20"/>
          <p:cNvSpPr txBox="1">
            <a:spLocks noChangeArrowheads="1"/>
          </p:cNvSpPr>
          <p:nvPr/>
        </p:nvSpPr>
        <p:spPr bwMode="auto">
          <a:xfrm>
            <a:off x="6297613" y="2006600"/>
            <a:ext cx="1031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Gateway</a:t>
            </a:r>
          </a:p>
        </p:txBody>
      </p:sp>
      <p:sp>
        <p:nvSpPr>
          <p:cNvPr id="18447" name="TextBox 22"/>
          <p:cNvSpPr txBox="1">
            <a:spLocks noChangeArrowheads="1"/>
          </p:cNvSpPr>
          <p:nvPr/>
        </p:nvSpPr>
        <p:spPr bwMode="auto">
          <a:xfrm>
            <a:off x="7138988" y="4687888"/>
            <a:ext cx="18526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M2M SP’s Server </a:t>
            </a:r>
          </a:p>
        </p:txBody>
      </p:sp>
      <p:sp>
        <p:nvSpPr>
          <p:cNvPr id="18448" name="TextBox 24"/>
          <p:cNvSpPr txBox="1">
            <a:spLocks noChangeArrowheads="1"/>
          </p:cNvSpPr>
          <p:nvPr/>
        </p:nvSpPr>
        <p:spPr bwMode="auto">
          <a:xfrm>
            <a:off x="4256088" y="5133975"/>
            <a:ext cx="1047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Web App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Server</a:t>
            </a:r>
          </a:p>
        </p:txBody>
      </p:sp>
      <p:sp>
        <p:nvSpPr>
          <p:cNvPr id="3" name="Left-Right Arrow 2"/>
          <p:cNvSpPr/>
          <p:nvPr/>
        </p:nvSpPr>
        <p:spPr>
          <a:xfrm>
            <a:off x="5078413" y="2547938"/>
            <a:ext cx="1392237" cy="384175"/>
          </a:xfrm>
          <a:prstGeom prst="left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ko-KR" altLang="ko-KR" smtClean="0">
              <a:solidFill>
                <a:srgbClr val="FFFFFF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5084763" y="2740025"/>
            <a:ext cx="140652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Left-Right Arrow 25"/>
          <p:cNvSpPr/>
          <p:nvPr/>
        </p:nvSpPr>
        <p:spPr>
          <a:xfrm rot="16200000">
            <a:off x="5980113" y="3622675"/>
            <a:ext cx="1666875" cy="384175"/>
          </a:xfrm>
          <a:prstGeom prst="left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ko-KR" altLang="ko-KR" smtClean="0">
              <a:solidFill>
                <a:srgbClr val="FFFFFF"/>
              </a:solidFill>
            </a:endParaRPr>
          </a:p>
        </p:txBody>
      </p:sp>
      <p:cxnSp>
        <p:nvCxnSpPr>
          <p:cNvPr id="16" name="Straight Arrow Connector 15"/>
          <p:cNvCxnSpPr>
            <a:stCxn id="14" idx="2"/>
            <a:endCxn id="12" idx="0"/>
          </p:cNvCxnSpPr>
          <p:nvPr/>
        </p:nvCxnSpPr>
        <p:spPr>
          <a:xfrm>
            <a:off x="6813550" y="2968625"/>
            <a:ext cx="0" cy="167957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Left-Right Arrow 26"/>
          <p:cNvSpPr/>
          <p:nvPr/>
        </p:nvSpPr>
        <p:spPr>
          <a:xfrm>
            <a:off x="5133975" y="4687888"/>
            <a:ext cx="1360488" cy="384175"/>
          </a:xfrm>
          <a:prstGeom prst="left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ko-KR" altLang="ko-KR" smtClean="0">
              <a:solidFill>
                <a:srgbClr val="FFFFFF"/>
              </a:solidFill>
            </a:endParaRPr>
          </a:p>
        </p:txBody>
      </p:sp>
      <p:cxnSp>
        <p:nvCxnSpPr>
          <p:cNvPr id="22" name="Straight Arrow Connector 21"/>
          <p:cNvCxnSpPr>
            <a:stCxn id="24" idx="6"/>
            <a:endCxn id="12" idx="1"/>
          </p:cNvCxnSpPr>
          <p:nvPr/>
        </p:nvCxnSpPr>
        <p:spPr>
          <a:xfrm flipV="1">
            <a:off x="5119688" y="4876800"/>
            <a:ext cx="13716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455" name="TextBox 3"/>
          <p:cNvSpPr txBox="1">
            <a:spLocks noChangeArrowheads="1"/>
          </p:cNvSpPr>
          <p:nvPr/>
        </p:nvSpPr>
        <p:spPr bwMode="auto">
          <a:xfrm>
            <a:off x="5257800" y="2211388"/>
            <a:ext cx="374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800">
                <a:solidFill>
                  <a:srgbClr val="00B0F0"/>
                </a:solidFill>
                <a:ea typeface="굴림" panose="020B0600000101010101" pitchFamily="34" charset="-127"/>
              </a:rPr>
              <a:t>C</a:t>
            </a:r>
          </a:p>
        </p:txBody>
      </p:sp>
      <p:sp>
        <p:nvSpPr>
          <p:cNvPr id="18456" name="TextBox 32"/>
          <p:cNvSpPr txBox="1">
            <a:spLocks noChangeArrowheads="1"/>
          </p:cNvSpPr>
          <p:nvPr/>
        </p:nvSpPr>
        <p:spPr bwMode="auto">
          <a:xfrm>
            <a:off x="6008688" y="2209800"/>
            <a:ext cx="349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800">
                <a:solidFill>
                  <a:srgbClr val="00B0F0"/>
                </a:solidFill>
                <a:ea typeface="굴림" panose="020B0600000101010101" pitchFamily="34" charset="-127"/>
              </a:rPr>
              <a:t>S</a:t>
            </a:r>
          </a:p>
        </p:txBody>
      </p:sp>
      <p:sp>
        <p:nvSpPr>
          <p:cNvPr id="18457" name="TextBox 34"/>
          <p:cNvSpPr txBox="1">
            <a:spLocks noChangeArrowheads="1"/>
          </p:cNvSpPr>
          <p:nvPr/>
        </p:nvSpPr>
        <p:spPr bwMode="auto">
          <a:xfrm>
            <a:off x="5294313" y="4352925"/>
            <a:ext cx="374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800">
                <a:solidFill>
                  <a:srgbClr val="00B0F0"/>
                </a:solidFill>
                <a:ea typeface="굴림" panose="020B0600000101010101" pitchFamily="34" charset="-127"/>
              </a:rPr>
              <a:t>C</a:t>
            </a:r>
          </a:p>
        </p:txBody>
      </p:sp>
      <p:sp>
        <p:nvSpPr>
          <p:cNvPr id="18458" name="TextBox 35"/>
          <p:cNvSpPr txBox="1">
            <a:spLocks noChangeArrowheads="1"/>
          </p:cNvSpPr>
          <p:nvPr/>
        </p:nvSpPr>
        <p:spPr bwMode="auto">
          <a:xfrm>
            <a:off x="5943600" y="4335463"/>
            <a:ext cx="349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800">
                <a:solidFill>
                  <a:srgbClr val="00B0F0"/>
                </a:solidFill>
                <a:ea typeface="굴림" panose="020B0600000101010101" pitchFamily="34" charset="-127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55136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405451" y="674117"/>
            <a:ext cx="6589199" cy="1280890"/>
          </a:xfrm>
        </p:spPr>
        <p:txBody>
          <a:bodyPr anchor="t"/>
          <a:lstStyle/>
          <a:p>
            <a:r>
              <a:rPr lang="en-US" altLang="en-US" dirty="0" smtClean="0"/>
              <a:t>Secure Communication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83013" cy="4525963"/>
          </a:xfrm>
        </p:spPr>
        <p:txBody>
          <a:bodyPr/>
          <a:lstStyle/>
          <a:p>
            <a:r>
              <a:rPr lang="en-US" altLang="en-US" smtClean="0"/>
              <a:t>Hop-by-Hop</a:t>
            </a:r>
          </a:p>
          <a:p>
            <a:r>
              <a:rPr lang="en-US" altLang="en-US" smtClean="0"/>
              <a:t>TLS/DTLS v1.2</a:t>
            </a:r>
          </a:p>
          <a:p>
            <a:r>
              <a:rPr lang="en-US" altLang="en-US" smtClean="0"/>
              <a:t>AE-CSE</a:t>
            </a:r>
          </a:p>
          <a:p>
            <a:pPr lvl="1"/>
            <a:r>
              <a:rPr lang="en-US" altLang="en-US" smtClean="0"/>
              <a:t>AE: TLS Client (</a:t>
            </a:r>
            <a:r>
              <a:rPr lang="en-US" altLang="en-US" smtClean="0">
                <a:solidFill>
                  <a:srgbClr val="00B0F0"/>
                </a:solidFill>
              </a:rPr>
              <a:t>C</a:t>
            </a:r>
            <a:r>
              <a:rPr lang="en-US" altLang="en-US" smtClean="0"/>
              <a:t>)</a:t>
            </a:r>
          </a:p>
          <a:p>
            <a:pPr lvl="1"/>
            <a:r>
              <a:rPr lang="en-US" altLang="en-US" smtClean="0"/>
              <a:t>CSE: TLS Server (</a:t>
            </a:r>
            <a:r>
              <a:rPr lang="en-US" altLang="en-US" smtClean="0">
                <a:solidFill>
                  <a:srgbClr val="00B0F0"/>
                </a:solidFill>
              </a:rPr>
              <a:t>S</a:t>
            </a:r>
            <a:r>
              <a:rPr lang="en-US" altLang="en-US" smtClean="0"/>
              <a:t>)</a:t>
            </a:r>
          </a:p>
          <a:p>
            <a:r>
              <a:rPr lang="en-US" altLang="en-US" smtClean="0"/>
              <a:t>CSE-CSE</a:t>
            </a:r>
          </a:p>
          <a:p>
            <a:pPr lvl="1"/>
            <a:r>
              <a:rPr lang="en-US" altLang="en-US" smtClean="0"/>
              <a:t>CSE1: TLS Client (</a:t>
            </a:r>
            <a:r>
              <a:rPr lang="en-US" altLang="en-US" smtClean="0">
                <a:solidFill>
                  <a:srgbClr val="00B0F0"/>
                </a:solidFill>
              </a:rPr>
              <a:t>C</a:t>
            </a:r>
            <a:r>
              <a:rPr lang="en-US" altLang="en-US" smtClean="0"/>
              <a:t>)</a:t>
            </a:r>
          </a:p>
          <a:p>
            <a:pPr lvl="1"/>
            <a:r>
              <a:rPr lang="en-US" altLang="en-US" smtClean="0"/>
              <a:t>CSE2: TLS Server (</a:t>
            </a:r>
            <a:r>
              <a:rPr lang="en-US" altLang="en-US" smtClean="0">
                <a:solidFill>
                  <a:srgbClr val="00B0F0"/>
                </a:solidFill>
              </a:rPr>
              <a:t>S</a:t>
            </a:r>
            <a:r>
              <a:rPr lang="en-US" altLang="en-US" smtClean="0"/>
              <a:t>)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8" name="Rectangle 7"/>
          <p:cNvSpPr/>
          <p:nvPr/>
        </p:nvSpPr>
        <p:spPr>
          <a:xfrm>
            <a:off x="4256088" y="2355850"/>
            <a:ext cx="1047750" cy="7683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ko-KR" altLang="ko-KR" smtClean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16663" y="2355850"/>
            <a:ext cx="1012825" cy="7683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ko-KR" altLang="ko-KR" smtClean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91288" y="4648200"/>
            <a:ext cx="644525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CSE2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491288" y="2511425"/>
            <a:ext cx="644525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CSE1</a:t>
            </a:r>
          </a:p>
        </p:txBody>
      </p:sp>
      <p:sp>
        <p:nvSpPr>
          <p:cNvPr id="24" name="Oval 23"/>
          <p:cNvSpPr/>
          <p:nvPr/>
        </p:nvSpPr>
        <p:spPr>
          <a:xfrm>
            <a:off x="4510088" y="4579938"/>
            <a:ext cx="609600" cy="59372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AE2</a:t>
            </a:r>
          </a:p>
        </p:txBody>
      </p:sp>
      <p:sp>
        <p:nvSpPr>
          <p:cNvPr id="29" name="Oval 28"/>
          <p:cNvSpPr/>
          <p:nvPr/>
        </p:nvSpPr>
        <p:spPr>
          <a:xfrm>
            <a:off x="4475163" y="2443163"/>
            <a:ext cx="609600" cy="59372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AE1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4495800" y="3886200"/>
            <a:ext cx="40386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7" name="TextBox 40"/>
          <p:cNvSpPr txBox="1">
            <a:spLocks noChangeArrowheads="1"/>
          </p:cNvSpPr>
          <p:nvPr/>
        </p:nvSpPr>
        <p:spPr bwMode="auto">
          <a:xfrm>
            <a:off x="7134225" y="5499100"/>
            <a:ext cx="17208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Infrastructure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Domain</a:t>
            </a:r>
          </a:p>
        </p:txBody>
      </p:sp>
      <p:sp>
        <p:nvSpPr>
          <p:cNvPr id="19468" name="TextBox 63"/>
          <p:cNvSpPr txBox="1">
            <a:spLocks noChangeArrowheads="1"/>
          </p:cNvSpPr>
          <p:nvPr/>
        </p:nvSpPr>
        <p:spPr bwMode="auto">
          <a:xfrm>
            <a:off x="7212013" y="1300163"/>
            <a:ext cx="1643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Field Domain</a:t>
            </a:r>
          </a:p>
        </p:txBody>
      </p:sp>
      <p:sp>
        <p:nvSpPr>
          <p:cNvPr id="19469" name="TextBox 1"/>
          <p:cNvSpPr txBox="1">
            <a:spLocks noChangeArrowheads="1"/>
          </p:cNvSpPr>
          <p:nvPr/>
        </p:nvSpPr>
        <p:spPr bwMode="auto">
          <a:xfrm>
            <a:off x="4357688" y="1985963"/>
            <a:ext cx="8461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Sensor</a:t>
            </a:r>
          </a:p>
        </p:txBody>
      </p:sp>
      <p:sp>
        <p:nvSpPr>
          <p:cNvPr id="19470" name="TextBox 20"/>
          <p:cNvSpPr txBox="1">
            <a:spLocks noChangeArrowheads="1"/>
          </p:cNvSpPr>
          <p:nvPr/>
        </p:nvSpPr>
        <p:spPr bwMode="auto">
          <a:xfrm>
            <a:off x="6297613" y="2006600"/>
            <a:ext cx="1031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Gateway</a:t>
            </a:r>
          </a:p>
        </p:txBody>
      </p:sp>
      <p:sp>
        <p:nvSpPr>
          <p:cNvPr id="19471" name="TextBox 22"/>
          <p:cNvSpPr txBox="1">
            <a:spLocks noChangeArrowheads="1"/>
          </p:cNvSpPr>
          <p:nvPr/>
        </p:nvSpPr>
        <p:spPr bwMode="auto">
          <a:xfrm>
            <a:off x="7138988" y="4687888"/>
            <a:ext cx="18526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M2M SP’s Server </a:t>
            </a:r>
          </a:p>
        </p:txBody>
      </p:sp>
      <p:sp>
        <p:nvSpPr>
          <p:cNvPr id="19472" name="TextBox 24"/>
          <p:cNvSpPr txBox="1">
            <a:spLocks noChangeArrowheads="1"/>
          </p:cNvSpPr>
          <p:nvPr/>
        </p:nvSpPr>
        <p:spPr bwMode="auto">
          <a:xfrm>
            <a:off x="4256088" y="5133975"/>
            <a:ext cx="1047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Web App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Server</a:t>
            </a:r>
          </a:p>
        </p:txBody>
      </p:sp>
      <p:sp>
        <p:nvSpPr>
          <p:cNvPr id="3" name="Left-Right Arrow 2"/>
          <p:cNvSpPr/>
          <p:nvPr/>
        </p:nvSpPr>
        <p:spPr>
          <a:xfrm>
            <a:off x="5078413" y="2547938"/>
            <a:ext cx="1392237" cy="384175"/>
          </a:xfrm>
          <a:prstGeom prst="left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ko-KR" altLang="ko-KR" smtClean="0">
              <a:solidFill>
                <a:srgbClr val="FFFFFF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5084763" y="2740025"/>
            <a:ext cx="140652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Left-Right Arrow 25"/>
          <p:cNvSpPr/>
          <p:nvPr/>
        </p:nvSpPr>
        <p:spPr>
          <a:xfrm rot="16200000">
            <a:off x="5980113" y="3622675"/>
            <a:ext cx="1666875" cy="384175"/>
          </a:xfrm>
          <a:prstGeom prst="left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ko-KR" altLang="ko-KR" smtClean="0">
              <a:solidFill>
                <a:srgbClr val="FFFFFF"/>
              </a:solidFill>
            </a:endParaRPr>
          </a:p>
        </p:txBody>
      </p:sp>
      <p:cxnSp>
        <p:nvCxnSpPr>
          <p:cNvPr id="16" name="Straight Arrow Connector 15"/>
          <p:cNvCxnSpPr>
            <a:stCxn id="14" idx="2"/>
            <a:endCxn id="12" idx="0"/>
          </p:cNvCxnSpPr>
          <p:nvPr/>
        </p:nvCxnSpPr>
        <p:spPr>
          <a:xfrm>
            <a:off x="6813550" y="2968625"/>
            <a:ext cx="0" cy="167957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Left-Right Arrow 26"/>
          <p:cNvSpPr/>
          <p:nvPr/>
        </p:nvSpPr>
        <p:spPr>
          <a:xfrm>
            <a:off x="5133975" y="4687888"/>
            <a:ext cx="1360488" cy="384175"/>
          </a:xfrm>
          <a:prstGeom prst="left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ko-KR" altLang="ko-KR" smtClean="0">
              <a:solidFill>
                <a:srgbClr val="FFFFFF"/>
              </a:solidFill>
            </a:endParaRPr>
          </a:p>
        </p:txBody>
      </p:sp>
      <p:cxnSp>
        <p:nvCxnSpPr>
          <p:cNvPr id="22" name="Straight Arrow Connector 21"/>
          <p:cNvCxnSpPr>
            <a:stCxn id="24" idx="6"/>
            <a:endCxn id="12" idx="1"/>
          </p:cNvCxnSpPr>
          <p:nvPr/>
        </p:nvCxnSpPr>
        <p:spPr>
          <a:xfrm flipV="1">
            <a:off x="5119688" y="4876800"/>
            <a:ext cx="13716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479" name="TextBox 3"/>
          <p:cNvSpPr txBox="1">
            <a:spLocks noChangeArrowheads="1"/>
          </p:cNvSpPr>
          <p:nvPr/>
        </p:nvSpPr>
        <p:spPr bwMode="auto">
          <a:xfrm>
            <a:off x="5257800" y="2211388"/>
            <a:ext cx="374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800">
                <a:solidFill>
                  <a:srgbClr val="00B0F0"/>
                </a:solidFill>
                <a:ea typeface="굴림" panose="020B0600000101010101" pitchFamily="34" charset="-127"/>
              </a:rPr>
              <a:t>C</a:t>
            </a:r>
          </a:p>
        </p:txBody>
      </p:sp>
      <p:sp>
        <p:nvSpPr>
          <p:cNvPr id="19480" name="TextBox 32"/>
          <p:cNvSpPr txBox="1">
            <a:spLocks noChangeArrowheads="1"/>
          </p:cNvSpPr>
          <p:nvPr/>
        </p:nvSpPr>
        <p:spPr bwMode="auto">
          <a:xfrm>
            <a:off x="6008688" y="2209800"/>
            <a:ext cx="349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800">
                <a:solidFill>
                  <a:srgbClr val="00B0F0"/>
                </a:solidFill>
                <a:ea typeface="굴림" panose="020B0600000101010101" pitchFamily="34" charset="-127"/>
              </a:rPr>
              <a:t>S</a:t>
            </a:r>
          </a:p>
        </p:txBody>
      </p:sp>
      <p:sp>
        <p:nvSpPr>
          <p:cNvPr id="19481" name="TextBox 33"/>
          <p:cNvSpPr txBox="1">
            <a:spLocks noChangeArrowheads="1"/>
          </p:cNvSpPr>
          <p:nvPr/>
        </p:nvSpPr>
        <p:spPr bwMode="auto">
          <a:xfrm>
            <a:off x="6889750" y="3119438"/>
            <a:ext cx="374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800">
                <a:solidFill>
                  <a:srgbClr val="00B0F0"/>
                </a:solidFill>
                <a:ea typeface="굴림" panose="020B0600000101010101" pitchFamily="34" charset="-127"/>
              </a:rPr>
              <a:t>C</a:t>
            </a:r>
          </a:p>
        </p:txBody>
      </p:sp>
      <p:sp>
        <p:nvSpPr>
          <p:cNvPr id="19482" name="TextBox 34"/>
          <p:cNvSpPr txBox="1">
            <a:spLocks noChangeArrowheads="1"/>
          </p:cNvSpPr>
          <p:nvPr/>
        </p:nvSpPr>
        <p:spPr bwMode="auto">
          <a:xfrm>
            <a:off x="5294313" y="4352925"/>
            <a:ext cx="374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800">
                <a:solidFill>
                  <a:srgbClr val="00B0F0"/>
                </a:solidFill>
                <a:ea typeface="굴림" panose="020B0600000101010101" pitchFamily="34" charset="-127"/>
              </a:rPr>
              <a:t>C</a:t>
            </a:r>
          </a:p>
        </p:txBody>
      </p:sp>
      <p:sp>
        <p:nvSpPr>
          <p:cNvPr id="19483" name="TextBox 35"/>
          <p:cNvSpPr txBox="1">
            <a:spLocks noChangeArrowheads="1"/>
          </p:cNvSpPr>
          <p:nvPr/>
        </p:nvSpPr>
        <p:spPr bwMode="auto">
          <a:xfrm>
            <a:off x="5943600" y="4335463"/>
            <a:ext cx="349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800">
                <a:solidFill>
                  <a:srgbClr val="00B0F0"/>
                </a:solidFill>
                <a:ea typeface="굴림" panose="020B0600000101010101" pitchFamily="34" charset="-127"/>
              </a:rPr>
              <a:t>S</a:t>
            </a:r>
          </a:p>
        </p:txBody>
      </p:sp>
      <p:sp>
        <p:nvSpPr>
          <p:cNvPr id="19484" name="TextBox 37"/>
          <p:cNvSpPr txBox="1">
            <a:spLocks noChangeArrowheads="1"/>
          </p:cNvSpPr>
          <p:nvPr/>
        </p:nvSpPr>
        <p:spPr bwMode="auto">
          <a:xfrm>
            <a:off x="6910388" y="3971925"/>
            <a:ext cx="3508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800">
                <a:solidFill>
                  <a:srgbClr val="00B0F0"/>
                </a:solidFill>
                <a:ea typeface="굴림" panose="020B0600000101010101" pitchFamily="34" charset="-127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60738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Authentication Options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2006600" y="1905000"/>
            <a:ext cx="6680200" cy="440372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r>
              <a:rPr lang="en-US" altLang="en-US" sz="3000" dirty="0" smtClean="0"/>
              <a:t>Pre-Shared Key (PSK)</a:t>
            </a:r>
          </a:p>
          <a:p>
            <a:pPr lvl="1">
              <a:lnSpc>
                <a:spcPct val="80000"/>
              </a:lnSpc>
            </a:pPr>
            <a:r>
              <a:rPr lang="en-US" altLang="en-US" sz="2600" dirty="0" smtClean="0"/>
              <a:t>TLS Client &amp; Server provisioned with a shared key</a:t>
            </a:r>
            <a:r>
              <a:rPr lang="en-US" altLang="en-US" sz="2600" baseline="30000" dirty="0" smtClean="0"/>
              <a:t># </a:t>
            </a:r>
            <a:r>
              <a:rPr lang="en-US" altLang="en-US" sz="2600" dirty="0" smtClean="0"/>
              <a:t/>
            </a:r>
            <a:br>
              <a:rPr lang="en-US" altLang="en-US" sz="2600" dirty="0" smtClean="0"/>
            </a:br>
            <a:endParaRPr lang="en-US" altLang="en-US" sz="2600" dirty="0" smtClean="0"/>
          </a:p>
          <a:p>
            <a:pPr>
              <a:lnSpc>
                <a:spcPct val="80000"/>
              </a:lnSpc>
            </a:pPr>
            <a:r>
              <a:rPr lang="en-US" altLang="en-US" sz="3000" dirty="0" smtClean="0"/>
              <a:t>Certificate</a:t>
            </a:r>
          </a:p>
          <a:p>
            <a:pPr lvl="1">
              <a:lnSpc>
                <a:spcPct val="80000"/>
              </a:lnSpc>
            </a:pPr>
            <a:r>
              <a:rPr lang="en-US" altLang="en-US" sz="2600" dirty="0" smtClean="0"/>
              <a:t>TLS Client &amp; Server both have certificates</a:t>
            </a:r>
            <a:br>
              <a:rPr lang="en-US" altLang="en-US" sz="2600" dirty="0" smtClean="0"/>
            </a:br>
            <a:endParaRPr lang="en-US" altLang="en-US" sz="2600" dirty="0" smtClean="0"/>
          </a:p>
          <a:p>
            <a:pPr>
              <a:lnSpc>
                <a:spcPct val="80000"/>
              </a:lnSpc>
            </a:pPr>
            <a:r>
              <a:rPr lang="en-US" altLang="en-US" sz="3000" dirty="0" smtClean="0"/>
              <a:t>M2M Authentication Function (MAF) </a:t>
            </a:r>
          </a:p>
          <a:p>
            <a:pPr lvl="1">
              <a:lnSpc>
                <a:spcPct val="80000"/>
              </a:lnSpc>
            </a:pPr>
            <a:r>
              <a:rPr lang="en-US" altLang="en-US" sz="2600" dirty="0" smtClean="0"/>
              <a:t>MAF operated by 3</a:t>
            </a:r>
            <a:r>
              <a:rPr lang="en-US" altLang="en-US" sz="2600" baseline="30000" dirty="0" smtClean="0"/>
              <a:t>rd</a:t>
            </a:r>
            <a:r>
              <a:rPr lang="en-US" altLang="en-US" sz="2600" dirty="0" smtClean="0"/>
              <a:t> Party or M2M Service Provider</a:t>
            </a:r>
          </a:p>
          <a:p>
            <a:pPr lvl="1">
              <a:lnSpc>
                <a:spcPct val="80000"/>
              </a:lnSpc>
            </a:pPr>
            <a:r>
              <a:rPr lang="en-US" altLang="ko-KR" sz="2600" dirty="0" smtClean="0">
                <a:ea typeface="굴림" panose="020B0600000101010101" pitchFamily="34" charset="-127"/>
              </a:rPr>
              <a:t>TLS Client and MAF </a:t>
            </a:r>
            <a:r>
              <a:rPr lang="en-US" altLang="en-US" sz="2600" dirty="0" smtClean="0"/>
              <a:t>provisioned with a shared </a:t>
            </a:r>
            <a:r>
              <a:rPr lang="en-US" altLang="ko-KR" sz="2600" dirty="0" smtClean="0">
                <a:ea typeface="굴림" panose="020B0600000101010101" pitchFamily="34" charset="-127"/>
              </a:rPr>
              <a:t>key</a:t>
            </a:r>
            <a:r>
              <a:rPr lang="en-US" altLang="en-US" sz="2600" baseline="30000" dirty="0" smtClean="0"/>
              <a:t>#</a:t>
            </a:r>
            <a:endParaRPr lang="en-US" altLang="ko-KR" sz="2600" dirty="0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</a:pPr>
            <a:r>
              <a:rPr lang="en-US" altLang="ko-KR" sz="2600" dirty="0" smtClean="0">
                <a:ea typeface="굴림" panose="020B0600000101010101" pitchFamily="34" charset="-127"/>
              </a:rPr>
              <a:t>MAF assists authentication of TLS Client &amp; Server</a:t>
            </a:r>
            <a:br>
              <a:rPr lang="en-US" altLang="ko-KR" sz="2600" dirty="0" smtClean="0">
                <a:ea typeface="굴림" panose="020B0600000101010101" pitchFamily="34" charset="-127"/>
              </a:rPr>
            </a:br>
            <a:endParaRPr lang="en-US" altLang="ko-KR" sz="2600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ko-KR" sz="3000" i="1" baseline="30000" dirty="0" smtClean="0">
                <a:ea typeface="굴림" panose="020B0600000101010101" pitchFamily="34" charset="-127"/>
              </a:rPr>
              <a:t>#</a:t>
            </a:r>
            <a:r>
              <a:rPr lang="en-US" altLang="ko-KR" sz="3000" i="1" dirty="0" smtClean="0">
                <a:ea typeface="굴림" panose="020B0600000101010101" pitchFamily="34" charset="-127"/>
              </a:rPr>
              <a:t>This shared key can be remotely provisioned</a:t>
            </a:r>
          </a:p>
        </p:txBody>
      </p:sp>
    </p:spTree>
    <p:extLst>
      <p:ext uri="{BB962C8B-B14F-4D97-AF65-F5344CB8AC3E}">
        <p14:creationId xmlns:p14="http://schemas.microsoft.com/office/powerpoint/2010/main" val="149435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Certificates</a:t>
            </a:r>
          </a:p>
        </p:txBody>
      </p:sp>
      <p:sp>
        <p:nvSpPr>
          <p:cNvPr id="21507" name="Content Placeholder 5"/>
          <p:cNvSpPr>
            <a:spLocks noGrp="1"/>
          </p:cNvSpPr>
          <p:nvPr>
            <p:ph idx="1"/>
          </p:nvPr>
        </p:nvSpPr>
        <p:spPr>
          <a:xfrm>
            <a:off x="2006600" y="1828800"/>
            <a:ext cx="6756400" cy="3958696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Somewhat aligned with </a:t>
            </a:r>
            <a:r>
              <a:rPr lang="en-US" altLang="ko-KR" dirty="0" err="1" smtClean="0">
                <a:ea typeface="굴림" panose="020B0600000101010101" pitchFamily="34" charset="-127"/>
              </a:rPr>
              <a:t>CoAP</a:t>
            </a:r>
            <a:r>
              <a:rPr lang="en-US" altLang="ko-KR" dirty="0" smtClean="0">
                <a:ea typeface="굴림" panose="020B0600000101010101" pitchFamily="34" charset="-127"/>
              </a:rPr>
              <a:t> Security </a:t>
            </a:r>
            <a:r>
              <a:rPr lang="en-US" altLang="ko-KR" dirty="0" smtClean="0">
                <a:ea typeface="굴림" panose="020B0600000101010101" pitchFamily="34" charset="-127"/>
                <a:hlinkClick r:id="rId3"/>
              </a:rPr>
              <a:t>RFC7252</a:t>
            </a:r>
            <a:endParaRPr lang="en-US" altLang="ko-KR" dirty="0" smtClean="0">
              <a:ea typeface="굴림" panose="020B0600000101010101" pitchFamily="34" charset="-127"/>
            </a:endParaRPr>
          </a:p>
          <a:p>
            <a:r>
              <a:rPr lang="en-US" altLang="ko-KR" dirty="0" smtClean="0">
                <a:ea typeface="굴림" panose="020B0600000101010101" pitchFamily="34" charset="-127"/>
              </a:rPr>
              <a:t>X.509/PKIX (RFC 5280)</a:t>
            </a:r>
          </a:p>
          <a:p>
            <a:r>
              <a:rPr lang="en-US" altLang="ko-KR" dirty="0" err="1" smtClean="0">
                <a:ea typeface="굴림" panose="020B0600000101010101" pitchFamily="34" charset="-127"/>
              </a:rPr>
              <a:t>RawPublicKey</a:t>
            </a:r>
            <a:r>
              <a:rPr lang="en-US" altLang="ko-KR" dirty="0" smtClean="0">
                <a:ea typeface="굴림" panose="020B0600000101010101" pitchFamily="34" charset="-127"/>
              </a:rPr>
              <a:t> Certificates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Contains only X.509 </a:t>
            </a:r>
            <a:r>
              <a:rPr lang="en-US" altLang="ko-KR" dirty="0" err="1" smtClean="0">
                <a:ea typeface="굴림" panose="020B0600000101010101" pitchFamily="34" charset="-127"/>
              </a:rPr>
              <a:t>SubjectPublicKeyInfo</a:t>
            </a:r>
            <a:r>
              <a:rPr lang="en-US" altLang="ko-KR" dirty="0" smtClean="0">
                <a:ea typeface="굴림" panose="020B0600000101010101" pitchFamily="34" charset="-127"/>
              </a:rPr>
              <a:t> element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Suits less complex deployments &amp; debugging 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Certificates chaining to a trust anchor. E.g.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Device Certificate (e.g. manufacturer issued)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M2M SP issued certificate identifying CSE or AE</a:t>
            </a:r>
          </a:p>
          <a:p>
            <a:pPr lvl="1"/>
            <a:endParaRPr lang="en-US" altLang="ko-KR" dirty="0" smtClean="0">
              <a:ea typeface="굴림" panose="020B0600000101010101" pitchFamily="34" charset="-127"/>
            </a:endParaRPr>
          </a:p>
          <a:p>
            <a:pPr lvl="2"/>
            <a:endParaRPr lang="en-US" altLang="ko-KR" dirty="0" smtClean="0">
              <a:ea typeface="굴림" panose="020B0600000101010101" pitchFamily="34" charset="-127"/>
            </a:endParaRPr>
          </a:p>
          <a:p>
            <a:pPr lvl="2"/>
            <a:endParaRPr lang="en-US" altLang="ko-KR" dirty="0" smtClean="0">
              <a:ea typeface="굴림" panose="020B0600000101010101" pitchFamily="34" charset="-127"/>
            </a:endParaRPr>
          </a:p>
          <a:p>
            <a:pPr lvl="2"/>
            <a:endParaRPr lang="en-US" altLang="ko-KR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3543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altLang="en-US" sz="4000" smtClean="0"/>
              <a:t>Remote Provisioning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075765" y="1583266"/>
            <a:ext cx="7920317" cy="470995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sz="3000" dirty="0" smtClean="0"/>
              <a:t>Process provisioning a shared key to two entities</a:t>
            </a:r>
          </a:p>
          <a:p>
            <a:pPr>
              <a:lnSpc>
                <a:spcPct val="90000"/>
              </a:lnSpc>
            </a:pPr>
            <a:r>
              <a:rPr lang="en-US" altLang="en-US" sz="3000" dirty="0" smtClean="0"/>
              <a:t>M2M Enrolment Function (MEF)</a:t>
            </a:r>
          </a:p>
          <a:p>
            <a:pPr lvl="1">
              <a:lnSpc>
                <a:spcPct val="90000"/>
              </a:lnSpc>
            </a:pPr>
            <a:r>
              <a:rPr lang="en-US" altLang="en-US" sz="2600" dirty="0" smtClean="0"/>
              <a:t>Assists remote provisioning</a:t>
            </a:r>
          </a:p>
          <a:p>
            <a:pPr lvl="1">
              <a:lnSpc>
                <a:spcPct val="90000"/>
              </a:lnSpc>
            </a:pPr>
            <a:r>
              <a:rPr lang="en-US" altLang="en-US" sz="2600" dirty="0" smtClean="0"/>
              <a:t>Operated by 3</a:t>
            </a:r>
            <a:r>
              <a:rPr lang="en-US" altLang="en-US" sz="2600" baseline="30000" dirty="0" smtClean="0"/>
              <a:t>rd</a:t>
            </a:r>
            <a:r>
              <a:rPr lang="en-US" altLang="en-US" sz="2600" dirty="0" smtClean="0"/>
              <a:t> Party or M2M Service Provider</a:t>
            </a:r>
          </a:p>
          <a:p>
            <a:pPr>
              <a:lnSpc>
                <a:spcPct val="90000"/>
              </a:lnSpc>
            </a:pPr>
            <a:r>
              <a:rPr lang="en-US" altLang="en-US" sz="3000" dirty="0" smtClean="0"/>
              <a:t>Mechanisms for establishing shared key</a:t>
            </a:r>
          </a:p>
          <a:p>
            <a:pPr lvl="1">
              <a:lnSpc>
                <a:spcPct val="90000"/>
              </a:lnSpc>
            </a:pPr>
            <a:r>
              <a:rPr lang="en-US" altLang="en-US" sz="2600" i="1" dirty="0" smtClean="0"/>
              <a:t>TLS Client &amp; MEF perform (D)TLS, export shared key</a:t>
            </a:r>
          </a:p>
          <a:p>
            <a:pPr lvl="2">
              <a:lnSpc>
                <a:spcPct val="90000"/>
              </a:lnSpc>
            </a:pPr>
            <a:r>
              <a:rPr lang="en-US" altLang="en-US" sz="2200" dirty="0" smtClean="0"/>
              <a:t>PSK</a:t>
            </a:r>
          </a:p>
          <a:p>
            <a:pPr lvl="2">
              <a:lnSpc>
                <a:spcPct val="90000"/>
              </a:lnSpc>
            </a:pPr>
            <a:r>
              <a:rPr lang="en-US" altLang="en-US" sz="2200" dirty="0" smtClean="0"/>
              <a:t>Certificates</a:t>
            </a:r>
            <a:endParaRPr lang="en-US" altLang="en-US" sz="2200" i="1" dirty="0" smtClean="0"/>
          </a:p>
          <a:p>
            <a:pPr lvl="1">
              <a:lnSpc>
                <a:spcPct val="90000"/>
              </a:lnSpc>
            </a:pPr>
            <a:r>
              <a:rPr lang="en-US" altLang="en-US" sz="2600" dirty="0" smtClean="0"/>
              <a:t>Derived from Network Access credentials</a:t>
            </a:r>
          </a:p>
          <a:p>
            <a:pPr lvl="2">
              <a:lnSpc>
                <a:spcPct val="90000"/>
              </a:lnSpc>
            </a:pPr>
            <a:r>
              <a:rPr lang="en-US" altLang="en-US" sz="2200" dirty="0" smtClean="0"/>
              <a:t>Network Access Provider assists in mutual authentication </a:t>
            </a:r>
          </a:p>
          <a:p>
            <a:pPr lvl="2">
              <a:lnSpc>
                <a:spcPct val="90000"/>
              </a:lnSpc>
            </a:pPr>
            <a:r>
              <a:rPr lang="en-US" altLang="en-US" sz="2200" dirty="0" smtClean="0"/>
              <a:t>Generic Bootstrapping Architecture (GBA) </a:t>
            </a:r>
            <a:r>
              <a:rPr lang="en-US" altLang="ko-KR" sz="2200" dirty="0" smtClean="0">
                <a:ea typeface="굴림" panose="020B0600000101010101" pitchFamily="34" charset="-127"/>
                <a:hlinkClick r:id="rId3"/>
              </a:rPr>
              <a:t>3GPP TS 33.220</a:t>
            </a:r>
            <a:endParaRPr lang="en-US" altLang="ko-KR" sz="2200" dirty="0" smtClean="0">
              <a:ea typeface="굴림" panose="020B0600000101010101" pitchFamily="34" charset="-127"/>
            </a:endParaRPr>
          </a:p>
          <a:p>
            <a:pPr>
              <a:lnSpc>
                <a:spcPct val="90000"/>
              </a:lnSpc>
            </a:pPr>
            <a:r>
              <a:rPr lang="en-US" altLang="ko-KR" sz="2600" dirty="0" smtClean="0">
                <a:ea typeface="굴림" panose="020B0600000101010101" pitchFamily="34" charset="-127"/>
              </a:rPr>
              <a:t>Remote Provisioning goals are to generate </a:t>
            </a:r>
            <a:r>
              <a:rPr lang="en-GB" altLang="ko-KR" sz="2600" dirty="0">
                <a:ea typeface="굴림" panose="020B0600000101010101" pitchFamily="34" charset="-127"/>
              </a:rPr>
              <a:t>Master Credential (Km) and corresponding Master Credential Identifier (</a:t>
            </a:r>
            <a:r>
              <a:rPr lang="en-GB" altLang="ko-KR" sz="2600" dirty="0" err="1">
                <a:ea typeface="굴림" panose="020B0600000101010101" pitchFamily="34" charset="-127"/>
              </a:rPr>
              <a:t>KmId</a:t>
            </a:r>
            <a:r>
              <a:rPr lang="en-GB" altLang="ko-KR" sz="2600" dirty="0">
                <a:ea typeface="굴림" panose="020B0600000101010101" pitchFamily="34" charset="-127"/>
              </a:rPr>
              <a:t>), shared by a CSE/AE and an M2M Authentication Function, to establish security associations between the CSE/AE and other CSEs and/or AEs</a:t>
            </a:r>
            <a:endParaRPr lang="en-US" altLang="ko-KR" sz="2600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6325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Provisioning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376" y="1667435"/>
            <a:ext cx="8189259" cy="47468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Defined by Remote Security Provisioning Framework</a:t>
            </a:r>
            <a:r>
              <a:rPr lang="en-GB" dirty="0" smtClean="0"/>
              <a:t>. Remote Security Provisioning Framework consists of:</a:t>
            </a:r>
          </a:p>
          <a:p>
            <a:pPr lvl="1"/>
            <a:r>
              <a:rPr lang="en-US" i="1" dirty="0" smtClean="0"/>
              <a:t>Bootstrap Credential Configuration</a:t>
            </a:r>
            <a:r>
              <a:rPr lang="en-US" dirty="0" smtClean="0"/>
              <a:t>: </a:t>
            </a:r>
            <a:r>
              <a:rPr lang="en-GB" dirty="0"/>
              <a:t>phase of a Security </a:t>
            </a:r>
            <a:r>
              <a:rPr lang="en-GB" dirty="0" smtClean="0"/>
              <a:t>Provisioning </a:t>
            </a:r>
            <a:r>
              <a:rPr lang="en-GB" dirty="0"/>
              <a:t>Framework in which the Bootstrap Credentials are pre-provisioned to the Enrolee and the M2M Enrolment </a:t>
            </a:r>
            <a:r>
              <a:rPr lang="en-GB" dirty="0" smtClean="0"/>
              <a:t>function.</a:t>
            </a:r>
          </a:p>
          <a:p>
            <a:pPr lvl="1"/>
            <a:r>
              <a:rPr lang="en-US" i="1" dirty="0" smtClean="0"/>
              <a:t>Bootstrap Instruction Configuration</a:t>
            </a:r>
            <a:r>
              <a:rPr lang="en-US" dirty="0" smtClean="0"/>
              <a:t>: </a:t>
            </a:r>
            <a:r>
              <a:rPr lang="en-GB" dirty="0"/>
              <a:t>phase of a Security </a:t>
            </a:r>
            <a:r>
              <a:rPr lang="en-GB" dirty="0" smtClean="0"/>
              <a:t>Provisioning </a:t>
            </a:r>
            <a:r>
              <a:rPr lang="en-GB" dirty="0"/>
              <a:t>Framework in which the Enrolee and M2M Enrolment Function are provided with identities (and any other relevant credentials) to enable the M2M Enrolment function to establish a Master Credential between the intended Enrolee and M2M Authentication Function</a:t>
            </a:r>
            <a:r>
              <a:rPr lang="en-US" dirty="0" smtClean="0"/>
              <a:t>.</a:t>
            </a:r>
          </a:p>
          <a:p>
            <a:pPr lvl="1"/>
            <a:r>
              <a:rPr lang="en-US" i="1" dirty="0" smtClean="0"/>
              <a:t>Bootstrap Enrolment Handshake</a:t>
            </a:r>
            <a:r>
              <a:rPr lang="en-US" dirty="0" smtClean="0"/>
              <a:t>: </a:t>
            </a:r>
            <a:r>
              <a:rPr lang="en-GB" dirty="0"/>
              <a:t>phase of a Security </a:t>
            </a:r>
            <a:r>
              <a:rPr lang="en-GB" dirty="0" smtClean="0"/>
              <a:t>Provisioning </a:t>
            </a:r>
            <a:r>
              <a:rPr lang="en-GB" dirty="0"/>
              <a:t>Framework in which the Enrolee and M2M Enrolment Function perform mutual authentication</a:t>
            </a:r>
            <a:r>
              <a:rPr lang="en-US" dirty="0" smtClean="0"/>
              <a:t>.</a:t>
            </a:r>
          </a:p>
          <a:p>
            <a:pPr lvl="1"/>
            <a:r>
              <a:rPr lang="en-US" i="1" dirty="0" smtClean="0"/>
              <a:t>Enrolment Key Generation</a:t>
            </a:r>
            <a:r>
              <a:rPr lang="en-US" dirty="0" smtClean="0"/>
              <a:t>: </a:t>
            </a:r>
            <a:r>
              <a:rPr lang="en-GB" dirty="0"/>
              <a:t>phase of remote security provisioning Framework in which the Enrolee and M2M Enrolment function establish an Enrolment Key and Enrolment Key identifier</a:t>
            </a:r>
            <a:r>
              <a:rPr lang="en-US" dirty="0" smtClean="0"/>
              <a:t>.</a:t>
            </a:r>
          </a:p>
          <a:p>
            <a:pPr lvl="1"/>
            <a:r>
              <a:rPr lang="en-US" i="1" dirty="0" smtClean="0"/>
              <a:t>Integration to the Association Security Handshake</a:t>
            </a:r>
          </a:p>
        </p:txBody>
      </p:sp>
    </p:spTree>
    <p:extLst>
      <p:ext uri="{BB962C8B-B14F-4D97-AF65-F5344CB8AC3E}">
        <p14:creationId xmlns:p14="http://schemas.microsoft.com/office/powerpoint/2010/main" val="828555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599"/>
            <a:ext cx="6591985" cy="425757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Abbreviation</a:t>
            </a:r>
          </a:p>
          <a:p>
            <a:pPr lvl="1"/>
            <a:r>
              <a:rPr lang="en-US" dirty="0" smtClean="0"/>
              <a:t>AE: Application Entity</a:t>
            </a:r>
          </a:p>
          <a:p>
            <a:pPr lvl="1"/>
            <a:r>
              <a:rPr lang="en-US" dirty="0" err="1" smtClean="0"/>
              <a:t>CoAP</a:t>
            </a:r>
            <a:r>
              <a:rPr lang="en-US" dirty="0" smtClean="0"/>
              <a:t>: Constrained Application Protocol</a:t>
            </a:r>
          </a:p>
          <a:p>
            <a:pPr lvl="1"/>
            <a:r>
              <a:rPr lang="en-US" dirty="0" smtClean="0"/>
              <a:t>CSE: Common Service Entity</a:t>
            </a:r>
          </a:p>
          <a:p>
            <a:pPr lvl="1"/>
            <a:r>
              <a:rPr lang="en-US" dirty="0" smtClean="0"/>
              <a:t>CSE-ID: Common Service Entity Identifier</a:t>
            </a:r>
          </a:p>
          <a:p>
            <a:pPr lvl="1"/>
            <a:r>
              <a:rPr lang="en-US" dirty="0" err="1" smtClean="0"/>
              <a:t>Mca</a:t>
            </a:r>
            <a:r>
              <a:rPr lang="en-US" dirty="0" smtClean="0"/>
              <a:t>: Reference Point for M2M </a:t>
            </a:r>
            <a:r>
              <a:rPr lang="en-US" dirty="0" err="1" smtClean="0"/>
              <a:t>Comm</a:t>
            </a:r>
            <a:r>
              <a:rPr lang="en-US" dirty="0" smtClean="0"/>
              <a:t> with AE</a:t>
            </a:r>
          </a:p>
          <a:p>
            <a:pPr lvl="1"/>
            <a:r>
              <a:rPr lang="en-US" dirty="0" err="1" smtClean="0"/>
              <a:t>Mcc</a:t>
            </a:r>
            <a:r>
              <a:rPr lang="en-US" dirty="0" smtClean="0"/>
              <a:t>: Reference Point for M2M </a:t>
            </a:r>
            <a:r>
              <a:rPr lang="en-US" dirty="0" err="1" smtClean="0"/>
              <a:t>Comm</a:t>
            </a:r>
            <a:r>
              <a:rPr lang="en-US" dirty="0" smtClean="0"/>
              <a:t> with CSE</a:t>
            </a:r>
          </a:p>
          <a:p>
            <a:pPr lvl="1"/>
            <a:r>
              <a:rPr lang="en-US" dirty="0" err="1" smtClean="0"/>
              <a:t>Mcc</a:t>
            </a:r>
            <a:r>
              <a:rPr lang="en-US" dirty="0" smtClean="0"/>
              <a:t>’: Reference Point for M2M </a:t>
            </a:r>
            <a:r>
              <a:rPr lang="en-US" dirty="0" err="1" smtClean="0"/>
              <a:t>Comm</a:t>
            </a:r>
            <a:r>
              <a:rPr lang="en-US" dirty="0" smtClean="0"/>
              <a:t> with CSE of different M2M Service Provider.</a:t>
            </a:r>
          </a:p>
          <a:p>
            <a:pPr lvl="1"/>
            <a:r>
              <a:rPr lang="en-US" dirty="0" err="1" smtClean="0"/>
              <a:t>Mcn</a:t>
            </a:r>
            <a:r>
              <a:rPr lang="en-US" dirty="0" smtClean="0"/>
              <a:t>: Reference Point for M2M </a:t>
            </a:r>
            <a:r>
              <a:rPr lang="en-US" dirty="0" err="1" smtClean="0"/>
              <a:t>Comm</a:t>
            </a:r>
            <a:r>
              <a:rPr lang="en-US" dirty="0" smtClean="0"/>
              <a:t> with NSE</a:t>
            </a:r>
          </a:p>
          <a:p>
            <a:pPr lvl="1"/>
            <a:r>
              <a:rPr lang="en-US" dirty="0" smtClean="0"/>
              <a:t>NSE: Network Service Entity</a:t>
            </a:r>
          </a:p>
          <a:p>
            <a:pPr lvl="1"/>
            <a:r>
              <a:rPr lang="en-US" dirty="0" smtClean="0"/>
              <a:t>TLS: Transport Layer Security</a:t>
            </a:r>
          </a:p>
          <a:p>
            <a:pPr lvl="1"/>
            <a:r>
              <a:rPr lang="en-US" dirty="0" smtClean="0"/>
              <a:t>DTLS: Datagram Transport Layer Security</a:t>
            </a:r>
          </a:p>
          <a:p>
            <a:pPr lvl="1"/>
            <a:r>
              <a:rPr lang="en-US" dirty="0" smtClean="0"/>
              <a:t>PSK: Pre-Shared Key</a:t>
            </a:r>
          </a:p>
          <a:p>
            <a:pPr lvl="1"/>
            <a:r>
              <a:rPr lang="en-US" dirty="0" smtClean="0"/>
              <a:t>PKI: Public Key Infrastructure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900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4"/>
          <p:cNvSpPr>
            <a:spLocks noGrp="1"/>
          </p:cNvSpPr>
          <p:nvPr>
            <p:ph type="title"/>
          </p:nvPr>
        </p:nvSpPr>
        <p:spPr>
          <a:xfrm>
            <a:off x="1373188" y="428843"/>
            <a:ext cx="6589200" cy="1280890"/>
          </a:xfrm>
        </p:spPr>
        <p:txBody>
          <a:bodyPr>
            <a:normAutofit/>
          </a:bodyPr>
          <a:lstStyle/>
          <a:p>
            <a:r>
              <a:rPr lang="en-US" altLang="ko-KR" sz="2800" dirty="0" smtClean="0">
                <a:ea typeface="굴림" panose="020B0600000101010101" pitchFamily="34" charset="-127"/>
              </a:rPr>
              <a:t>Remote Provisioning</a:t>
            </a:r>
            <a:br>
              <a:rPr lang="en-US" altLang="ko-KR" sz="2800" dirty="0" smtClean="0">
                <a:ea typeface="굴림" panose="020B0600000101010101" pitchFamily="34" charset="-127"/>
              </a:rPr>
            </a:br>
            <a:r>
              <a:rPr lang="en-US" altLang="ko-KR" sz="2800" dirty="0" smtClean="0">
                <a:ea typeface="굴림" panose="020B0600000101010101" pitchFamily="34" charset="-127"/>
              </a:rPr>
              <a:t>Example</a:t>
            </a:r>
          </a:p>
        </p:txBody>
      </p:sp>
      <p:grpSp>
        <p:nvGrpSpPr>
          <p:cNvPr id="52227" name="Groupe 80"/>
          <p:cNvGrpSpPr>
            <a:grpSpLocks/>
          </p:cNvGrpSpPr>
          <p:nvPr/>
        </p:nvGrpSpPr>
        <p:grpSpPr bwMode="auto">
          <a:xfrm>
            <a:off x="6099175" y="4516438"/>
            <a:ext cx="1597025" cy="960437"/>
            <a:chOff x="7068722" y="5832408"/>
            <a:chExt cx="1192188" cy="636562"/>
          </a:xfrm>
        </p:grpSpPr>
        <p:pic>
          <p:nvPicPr>
            <p:cNvPr id="52238" name="Picture 4" descr="C:\Anyware\Pictures\Hosting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8722" y="5839217"/>
              <a:ext cx="780766" cy="500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239" name="Picture 69" descr="db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80430" y="5832408"/>
              <a:ext cx="480480" cy="636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2228" name="Groupe 71"/>
          <p:cNvGrpSpPr>
            <a:grpSpLocks/>
          </p:cNvGrpSpPr>
          <p:nvPr/>
        </p:nvGrpSpPr>
        <p:grpSpPr bwMode="auto">
          <a:xfrm>
            <a:off x="1373188" y="1933575"/>
            <a:ext cx="1100137" cy="849313"/>
            <a:chOff x="1938336" y="2560181"/>
            <a:chExt cx="870005" cy="652444"/>
          </a:xfrm>
        </p:grpSpPr>
        <p:pic>
          <p:nvPicPr>
            <p:cNvPr id="52236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8336" y="2590673"/>
              <a:ext cx="856366" cy="6219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2237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7481" y="2560181"/>
              <a:ext cx="760860" cy="385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5" name="Picture 4" descr="C:\Anyware\Pictures\Hosti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4225" y="1738313"/>
            <a:ext cx="1831975" cy="1174750"/>
          </a:xfrm>
          <a:prstGeom prst="rect">
            <a:avLst/>
          </a:prstGeom>
          <a:solidFill>
            <a:schemeClr val="accent6">
              <a:alpha val="51000"/>
            </a:schemeClr>
          </a:solidFill>
          <a:ln w="6350">
            <a:noFill/>
            <a:miter lim="800000"/>
            <a:headEnd/>
            <a:tailEnd/>
          </a:ln>
        </p:spPr>
      </p:pic>
      <p:sp>
        <p:nvSpPr>
          <p:cNvPr id="52230" name="TextBox 25"/>
          <p:cNvSpPr txBox="1">
            <a:spLocks noChangeArrowheads="1"/>
          </p:cNvSpPr>
          <p:nvPr/>
        </p:nvSpPr>
        <p:spPr bwMode="auto">
          <a:xfrm>
            <a:off x="5864225" y="1092200"/>
            <a:ext cx="18319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M2M Enrolment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Function</a:t>
            </a:r>
          </a:p>
        </p:txBody>
      </p:sp>
      <p:sp>
        <p:nvSpPr>
          <p:cNvPr id="52231" name="TextBox 26"/>
          <p:cNvSpPr txBox="1">
            <a:spLocks noChangeArrowheads="1"/>
          </p:cNvSpPr>
          <p:nvPr/>
        </p:nvSpPr>
        <p:spPr bwMode="auto">
          <a:xfrm>
            <a:off x="1716088" y="1328738"/>
            <a:ext cx="900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Enrolee</a:t>
            </a:r>
          </a:p>
        </p:txBody>
      </p:sp>
      <p:sp>
        <p:nvSpPr>
          <p:cNvPr id="52232" name="TextBox 27"/>
          <p:cNvSpPr txBox="1">
            <a:spLocks noChangeArrowheads="1"/>
          </p:cNvSpPr>
          <p:nvPr/>
        </p:nvSpPr>
        <p:spPr bwMode="auto">
          <a:xfrm>
            <a:off x="7778750" y="4549775"/>
            <a:ext cx="121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Enrolment </a:t>
            </a:r>
            <a:br>
              <a:rPr lang="en-US" altLang="ko-KR" sz="1800">
                <a:ea typeface="굴림" panose="020B0600000101010101" pitchFamily="34" charset="-127"/>
              </a:rPr>
            </a:br>
            <a:r>
              <a:rPr lang="en-US" altLang="ko-KR" sz="1800">
                <a:ea typeface="굴림" panose="020B0600000101010101" pitchFamily="34" charset="-127"/>
              </a:rPr>
              <a:t>Target</a:t>
            </a:r>
          </a:p>
        </p:txBody>
      </p:sp>
      <p:grpSp>
        <p:nvGrpSpPr>
          <p:cNvPr id="52233" name="Groupe 71"/>
          <p:cNvGrpSpPr>
            <a:grpSpLocks/>
          </p:cNvGrpSpPr>
          <p:nvPr/>
        </p:nvGrpSpPr>
        <p:grpSpPr bwMode="auto">
          <a:xfrm>
            <a:off x="6461125" y="5327650"/>
            <a:ext cx="1101725" cy="849313"/>
            <a:chOff x="1938336" y="2560181"/>
            <a:chExt cx="870005" cy="652444"/>
          </a:xfrm>
        </p:grpSpPr>
        <p:pic>
          <p:nvPicPr>
            <p:cNvPr id="52234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8336" y="2590673"/>
              <a:ext cx="856366" cy="6219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2235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7481" y="2560181"/>
              <a:ext cx="760860" cy="385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1511204" y="3139499"/>
            <a:ext cx="666093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Enrollee</a:t>
            </a:r>
            <a:r>
              <a:rPr lang="en-US" sz="1400" dirty="0" smtClean="0"/>
              <a:t>: </a:t>
            </a:r>
            <a:r>
              <a:rPr lang="en-GB" sz="1400" dirty="0"/>
              <a:t>AE or CSE that requires remote provisioning of a symmetric key to be shared with an enrolment target</a:t>
            </a:r>
            <a:r>
              <a:rPr lang="en-US" sz="1400" dirty="0" smtClean="0"/>
              <a:t>.</a:t>
            </a:r>
          </a:p>
          <a:p>
            <a:r>
              <a:rPr lang="en-US" sz="1400" b="1" i="1" dirty="0" smtClean="0"/>
              <a:t>Enrolment Target</a:t>
            </a:r>
            <a:r>
              <a:rPr lang="en-US" sz="1400" dirty="0" smtClean="0"/>
              <a:t>: </a:t>
            </a:r>
            <a:r>
              <a:rPr lang="en-GB" sz="1400" dirty="0" smtClean="0"/>
              <a:t>CSE </a:t>
            </a:r>
            <a:r>
              <a:rPr lang="en-GB" sz="1400" dirty="0"/>
              <a:t>or AE with whom an Enrolee wishes to establish a symmetric key (master credential or pre-provisioned secure connection key) using remote security </a:t>
            </a:r>
            <a:r>
              <a:rPr lang="en-GB" sz="1400" dirty="0" smtClean="0"/>
              <a:t>provisioning.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5518318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4"/>
          <p:cNvSpPr>
            <a:spLocks noGrp="1"/>
          </p:cNvSpPr>
          <p:nvPr>
            <p:ph type="title"/>
          </p:nvPr>
        </p:nvSpPr>
        <p:spPr>
          <a:xfrm>
            <a:off x="1373188" y="457422"/>
            <a:ext cx="6589200" cy="1280890"/>
          </a:xfrm>
        </p:spPr>
        <p:txBody>
          <a:bodyPr>
            <a:normAutofit/>
          </a:bodyPr>
          <a:lstStyle/>
          <a:p>
            <a:r>
              <a:rPr lang="en-US" altLang="ko-KR" sz="2800" dirty="0">
                <a:ea typeface="굴림" panose="020B0600000101010101" pitchFamily="34" charset="-127"/>
              </a:rPr>
              <a:t>Remote Provisioning</a:t>
            </a:r>
            <a:br>
              <a:rPr lang="en-US" altLang="ko-KR" sz="2800" dirty="0">
                <a:ea typeface="굴림" panose="020B0600000101010101" pitchFamily="34" charset="-127"/>
              </a:rPr>
            </a:br>
            <a:r>
              <a:rPr lang="en-US" altLang="ko-KR" sz="2800" dirty="0">
                <a:ea typeface="굴림" panose="020B0600000101010101" pitchFamily="34" charset="-127"/>
              </a:rPr>
              <a:t>Example</a:t>
            </a:r>
            <a:endParaRPr lang="en-US" altLang="ko-KR" sz="2800" dirty="0" smtClean="0">
              <a:ea typeface="굴림" panose="020B0600000101010101" pitchFamily="34" charset="-127"/>
            </a:endParaRPr>
          </a:p>
        </p:txBody>
      </p:sp>
      <p:sp>
        <p:nvSpPr>
          <p:cNvPr id="9" name="Left-Right Arrow 8"/>
          <p:cNvSpPr/>
          <p:nvPr/>
        </p:nvSpPr>
        <p:spPr>
          <a:xfrm>
            <a:off x="2591015" y="2028825"/>
            <a:ext cx="3121025" cy="593725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Mutual Authentication</a:t>
            </a:r>
          </a:p>
        </p:txBody>
      </p:sp>
      <p:grpSp>
        <p:nvGrpSpPr>
          <p:cNvPr id="53252" name="Groupe 80"/>
          <p:cNvGrpSpPr>
            <a:grpSpLocks/>
          </p:cNvGrpSpPr>
          <p:nvPr/>
        </p:nvGrpSpPr>
        <p:grpSpPr bwMode="auto">
          <a:xfrm>
            <a:off x="6099175" y="4516438"/>
            <a:ext cx="1597025" cy="960437"/>
            <a:chOff x="7068722" y="5832408"/>
            <a:chExt cx="1192188" cy="636562"/>
          </a:xfrm>
        </p:grpSpPr>
        <p:pic>
          <p:nvPicPr>
            <p:cNvPr id="53260" name="Picture 4" descr="C:\Anyware\Pictures\Hosting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8722" y="5839217"/>
              <a:ext cx="780766" cy="500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3261" name="Picture 69" descr="db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80430" y="5832408"/>
              <a:ext cx="480480" cy="636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3253" name="Groupe 71"/>
          <p:cNvGrpSpPr>
            <a:grpSpLocks/>
          </p:cNvGrpSpPr>
          <p:nvPr/>
        </p:nvGrpSpPr>
        <p:grpSpPr bwMode="auto">
          <a:xfrm>
            <a:off x="1373188" y="1933575"/>
            <a:ext cx="1100137" cy="849313"/>
            <a:chOff x="1938336" y="2560181"/>
            <a:chExt cx="870005" cy="652444"/>
          </a:xfrm>
        </p:grpSpPr>
        <p:pic>
          <p:nvPicPr>
            <p:cNvPr id="53258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8336" y="2590673"/>
              <a:ext cx="856366" cy="6219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3259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7481" y="2560181"/>
              <a:ext cx="760860" cy="385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5" name="Picture 4" descr="C:\Anyware\Pictures\Hosti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4225" y="1738313"/>
            <a:ext cx="1831975" cy="1174750"/>
          </a:xfrm>
          <a:prstGeom prst="rect">
            <a:avLst/>
          </a:prstGeom>
          <a:solidFill>
            <a:schemeClr val="accent6">
              <a:alpha val="51000"/>
            </a:schemeClr>
          </a:solidFill>
          <a:ln w="6350">
            <a:noFill/>
            <a:miter lim="800000"/>
            <a:headEnd/>
            <a:tailEnd/>
          </a:ln>
        </p:spPr>
      </p:pic>
      <p:sp>
        <p:nvSpPr>
          <p:cNvPr id="53255" name="TextBox 25"/>
          <p:cNvSpPr txBox="1">
            <a:spLocks noChangeArrowheads="1"/>
          </p:cNvSpPr>
          <p:nvPr/>
        </p:nvSpPr>
        <p:spPr bwMode="auto">
          <a:xfrm>
            <a:off x="5864225" y="1092200"/>
            <a:ext cx="18319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M2M Enrolment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Function</a:t>
            </a:r>
          </a:p>
        </p:txBody>
      </p:sp>
      <p:sp>
        <p:nvSpPr>
          <p:cNvPr id="53256" name="TextBox 26"/>
          <p:cNvSpPr txBox="1">
            <a:spLocks noChangeArrowheads="1"/>
          </p:cNvSpPr>
          <p:nvPr/>
        </p:nvSpPr>
        <p:spPr bwMode="auto">
          <a:xfrm>
            <a:off x="1716088" y="1328738"/>
            <a:ext cx="900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Enrolee</a:t>
            </a:r>
          </a:p>
        </p:txBody>
      </p:sp>
      <p:sp>
        <p:nvSpPr>
          <p:cNvPr id="53257" name="TextBox 27"/>
          <p:cNvSpPr txBox="1">
            <a:spLocks noChangeArrowheads="1"/>
          </p:cNvSpPr>
          <p:nvPr/>
        </p:nvSpPr>
        <p:spPr bwMode="auto">
          <a:xfrm>
            <a:off x="7778750" y="4549775"/>
            <a:ext cx="121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Enrolment </a:t>
            </a:r>
            <a:br>
              <a:rPr lang="en-US" altLang="ko-KR" sz="1800">
                <a:ea typeface="굴림" panose="020B0600000101010101" pitchFamily="34" charset="-127"/>
              </a:rPr>
            </a:br>
            <a:r>
              <a:rPr lang="en-US" altLang="ko-KR" sz="1800">
                <a:ea typeface="굴림" panose="020B0600000101010101" pitchFamily="34" charset="-127"/>
              </a:rPr>
              <a:t>Target</a:t>
            </a:r>
          </a:p>
        </p:txBody>
      </p:sp>
    </p:spTree>
    <p:extLst>
      <p:ext uri="{BB962C8B-B14F-4D97-AF65-F5344CB8AC3E}">
        <p14:creationId xmlns:p14="http://schemas.microsoft.com/office/powerpoint/2010/main" val="13515638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062" y="441230"/>
            <a:ext cx="6589200" cy="1280890"/>
          </a:xfrm>
        </p:spPr>
        <p:txBody>
          <a:bodyPr>
            <a:normAutofit/>
          </a:bodyPr>
          <a:lstStyle/>
          <a:p>
            <a:r>
              <a:rPr lang="en-US" altLang="ko-KR" sz="2800" dirty="0">
                <a:ea typeface="굴림" panose="020B0600000101010101" pitchFamily="34" charset="-127"/>
              </a:rPr>
              <a:t>Remote Provisioning</a:t>
            </a:r>
            <a:br>
              <a:rPr lang="en-US" altLang="ko-KR" sz="2800" dirty="0">
                <a:ea typeface="굴림" panose="020B0600000101010101" pitchFamily="34" charset="-127"/>
              </a:rPr>
            </a:br>
            <a:r>
              <a:rPr lang="en-US" altLang="ko-KR" sz="2800" dirty="0">
                <a:ea typeface="굴림" panose="020B0600000101010101" pitchFamily="34" charset="-127"/>
              </a:rPr>
              <a:t>Example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036" y="2343641"/>
            <a:ext cx="7887251" cy="27479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4025" y="1838425"/>
            <a:ext cx="3884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Mutual Authentication Process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01327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5810" y="527857"/>
            <a:ext cx="6589200" cy="1280890"/>
          </a:xfrm>
        </p:spPr>
        <p:txBody>
          <a:bodyPr>
            <a:normAutofit/>
          </a:bodyPr>
          <a:lstStyle/>
          <a:p>
            <a:r>
              <a:rPr lang="en-US" altLang="ko-KR" sz="2800" dirty="0">
                <a:ea typeface="굴림" panose="020B0600000101010101" pitchFamily="34" charset="-127"/>
              </a:rPr>
              <a:t>Remote Provisioning</a:t>
            </a:r>
            <a:br>
              <a:rPr lang="en-US" altLang="ko-KR" sz="2800" dirty="0">
                <a:ea typeface="굴림" panose="020B0600000101010101" pitchFamily="34" charset="-127"/>
              </a:rPr>
            </a:br>
            <a:r>
              <a:rPr lang="en-US" altLang="ko-KR" sz="2800" dirty="0">
                <a:ea typeface="굴림" panose="020B0600000101010101" pitchFamily="34" charset="-127"/>
              </a:rPr>
              <a:t>Example</a:t>
            </a:r>
            <a:endParaRPr lang="en-GB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924025" y="1838425"/>
            <a:ext cx="3884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Mutual Authentication Process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2555" y="2579569"/>
            <a:ext cx="7388514" cy="3474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8602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4"/>
          <p:cNvSpPr>
            <a:spLocks noGrp="1"/>
          </p:cNvSpPr>
          <p:nvPr>
            <p:ph type="title"/>
          </p:nvPr>
        </p:nvSpPr>
        <p:spPr>
          <a:xfrm>
            <a:off x="1373188" y="475194"/>
            <a:ext cx="6589200" cy="1280890"/>
          </a:xfrm>
        </p:spPr>
        <p:txBody>
          <a:bodyPr>
            <a:normAutofit/>
          </a:bodyPr>
          <a:lstStyle/>
          <a:p>
            <a:r>
              <a:rPr lang="en-US" altLang="ko-KR" sz="2800" dirty="0">
                <a:ea typeface="굴림" panose="020B0600000101010101" pitchFamily="34" charset="-127"/>
              </a:rPr>
              <a:t>Remote Provisioning</a:t>
            </a:r>
            <a:br>
              <a:rPr lang="en-US" altLang="ko-KR" sz="2800" dirty="0">
                <a:ea typeface="굴림" panose="020B0600000101010101" pitchFamily="34" charset="-127"/>
              </a:rPr>
            </a:br>
            <a:r>
              <a:rPr lang="en-US" altLang="ko-KR" sz="2800" dirty="0">
                <a:ea typeface="굴림" panose="020B0600000101010101" pitchFamily="34" charset="-127"/>
              </a:rPr>
              <a:t>Example</a:t>
            </a:r>
            <a:endParaRPr lang="en-US" altLang="ko-KR" sz="2800" dirty="0" smtClean="0">
              <a:ea typeface="굴림" panose="020B0600000101010101" pitchFamily="34" charset="-127"/>
            </a:endParaRPr>
          </a:p>
        </p:txBody>
      </p:sp>
      <p:sp>
        <p:nvSpPr>
          <p:cNvPr id="9" name="Left-Right Arrow 8"/>
          <p:cNvSpPr/>
          <p:nvPr/>
        </p:nvSpPr>
        <p:spPr>
          <a:xfrm>
            <a:off x="2608730" y="2028825"/>
            <a:ext cx="3121025" cy="593725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Mutual Authentication</a:t>
            </a:r>
          </a:p>
        </p:txBody>
      </p:sp>
      <p:grpSp>
        <p:nvGrpSpPr>
          <p:cNvPr id="54276" name="Groupe 80"/>
          <p:cNvGrpSpPr>
            <a:grpSpLocks/>
          </p:cNvGrpSpPr>
          <p:nvPr/>
        </p:nvGrpSpPr>
        <p:grpSpPr bwMode="auto">
          <a:xfrm>
            <a:off x="6099175" y="4516438"/>
            <a:ext cx="1597025" cy="960437"/>
            <a:chOff x="7068722" y="5832408"/>
            <a:chExt cx="1192188" cy="636562"/>
          </a:xfrm>
        </p:grpSpPr>
        <p:pic>
          <p:nvPicPr>
            <p:cNvPr id="54288" name="Picture 4" descr="C:\Anyware\Pictures\Hosting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8722" y="5839217"/>
              <a:ext cx="780766" cy="500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289" name="Picture 69" descr="db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80430" y="5832408"/>
              <a:ext cx="480480" cy="636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4277" name="Groupe 71"/>
          <p:cNvGrpSpPr>
            <a:grpSpLocks/>
          </p:cNvGrpSpPr>
          <p:nvPr/>
        </p:nvGrpSpPr>
        <p:grpSpPr bwMode="auto">
          <a:xfrm>
            <a:off x="1373188" y="1933575"/>
            <a:ext cx="1100137" cy="849313"/>
            <a:chOff x="1938336" y="2560181"/>
            <a:chExt cx="870005" cy="652444"/>
          </a:xfrm>
        </p:grpSpPr>
        <p:pic>
          <p:nvPicPr>
            <p:cNvPr id="54286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8336" y="2590673"/>
              <a:ext cx="856366" cy="6219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4287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7481" y="2560181"/>
              <a:ext cx="760860" cy="385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5" name="Picture 4" descr="C:\Anyware\Pictures\Hosti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4225" y="1738313"/>
            <a:ext cx="1831975" cy="1174750"/>
          </a:xfrm>
          <a:prstGeom prst="rect">
            <a:avLst/>
          </a:prstGeom>
          <a:solidFill>
            <a:schemeClr val="accent6">
              <a:alpha val="51000"/>
            </a:schemeClr>
          </a:solidFill>
          <a:ln w="6350">
            <a:noFill/>
            <a:miter lim="800000"/>
            <a:headEnd/>
            <a:tailEnd/>
          </a:ln>
        </p:spPr>
      </p:pic>
      <p:sp>
        <p:nvSpPr>
          <p:cNvPr id="54279" name="TextBox 25"/>
          <p:cNvSpPr txBox="1">
            <a:spLocks noChangeArrowheads="1"/>
          </p:cNvSpPr>
          <p:nvPr/>
        </p:nvSpPr>
        <p:spPr bwMode="auto">
          <a:xfrm>
            <a:off x="5864225" y="1092200"/>
            <a:ext cx="18319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M2M Enrolment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Function</a:t>
            </a:r>
          </a:p>
        </p:txBody>
      </p:sp>
      <p:sp>
        <p:nvSpPr>
          <p:cNvPr id="54280" name="TextBox 26"/>
          <p:cNvSpPr txBox="1">
            <a:spLocks noChangeArrowheads="1"/>
          </p:cNvSpPr>
          <p:nvPr/>
        </p:nvSpPr>
        <p:spPr bwMode="auto">
          <a:xfrm>
            <a:off x="1716088" y="1328738"/>
            <a:ext cx="900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Enrolee</a:t>
            </a:r>
          </a:p>
        </p:txBody>
      </p:sp>
      <p:sp>
        <p:nvSpPr>
          <p:cNvPr id="54281" name="TextBox 27"/>
          <p:cNvSpPr txBox="1">
            <a:spLocks noChangeArrowheads="1"/>
          </p:cNvSpPr>
          <p:nvPr/>
        </p:nvSpPr>
        <p:spPr bwMode="auto">
          <a:xfrm>
            <a:off x="7778750" y="4549775"/>
            <a:ext cx="121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Enrolment </a:t>
            </a:r>
            <a:br>
              <a:rPr lang="en-US" altLang="ko-KR" sz="1800">
                <a:ea typeface="굴림" panose="020B0600000101010101" pitchFamily="34" charset="-127"/>
              </a:rPr>
            </a:br>
            <a:r>
              <a:rPr lang="en-US" altLang="ko-KR" sz="1800">
                <a:ea typeface="굴림" panose="020B0600000101010101" pitchFamily="34" charset="-127"/>
              </a:rPr>
              <a:t>Target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85800" y="2903538"/>
            <a:ext cx="1916113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accent6"/>
                </a:solidFill>
                <a:cs typeface="Arial" charset="0"/>
              </a:rPr>
              <a:t>Generate </a:t>
            </a:r>
            <a:r>
              <a:rPr lang="en-US" dirty="0" err="1">
                <a:solidFill>
                  <a:schemeClr val="accent6"/>
                </a:solidFill>
                <a:cs typeface="Arial" charset="0"/>
              </a:rPr>
              <a:t>Ke</a:t>
            </a:r>
            <a:r>
              <a:rPr lang="en-US" dirty="0">
                <a:solidFill>
                  <a:schemeClr val="accent6"/>
                </a:solidFill>
                <a:cs typeface="Arial" charset="0"/>
              </a:rPr>
              <a:t>, </a:t>
            </a:r>
            <a:r>
              <a:rPr lang="en-US" dirty="0" err="1">
                <a:solidFill>
                  <a:schemeClr val="accent6"/>
                </a:solidFill>
                <a:cs typeface="Arial" charset="0"/>
              </a:rPr>
              <a:t>KeId</a:t>
            </a:r>
            <a:r>
              <a:rPr lang="en-US" dirty="0">
                <a:solidFill>
                  <a:schemeClr val="accent6"/>
                </a:solidFill>
                <a:cs typeface="Arial" charset="0"/>
              </a:rPr>
              <a:t>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541963" y="2913063"/>
            <a:ext cx="1862137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accent6"/>
                </a:solidFill>
                <a:cs typeface="Arial" charset="0"/>
              </a:rPr>
              <a:t>Generate </a:t>
            </a:r>
            <a:r>
              <a:rPr lang="en-US" dirty="0" err="1">
                <a:solidFill>
                  <a:schemeClr val="accent6"/>
                </a:solidFill>
                <a:cs typeface="Arial" charset="0"/>
              </a:rPr>
              <a:t>Ke</a:t>
            </a:r>
            <a:r>
              <a:rPr lang="en-US" dirty="0">
                <a:solidFill>
                  <a:schemeClr val="accent6"/>
                </a:solidFill>
                <a:cs typeface="Arial" charset="0"/>
              </a:rPr>
              <a:t>, </a:t>
            </a:r>
            <a:r>
              <a:rPr lang="en-US" dirty="0" err="1">
                <a:solidFill>
                  <a:schemeClr val="accent6"/>
                </a:solidFill>
                <a:cs typeface="Arial" charset="0"/>
              </a:rPr>
              <a:t>KeId</a:t>
            </a:r>
            <a:endParaRPr lang="en-US" dirty="0">
              <a:solidFill>
                <a:schemeClr val="accent6"/>
              </a:solidFill>
              <a:cs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" y="1374775"/>
            <a:ext cx="994183" cy="3385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 err="1">
                <a:solidFill>
                  <a:schemeClr val="bg1"/>
                </a:solidFill>
              </a:rPr>
              <a:t>Ke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KeId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788275" y="1230313"/>
            <a:ext cx="994183" cy="3385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 err="1">
                <a:solidFill>
                  <a:schemeClr val="bg1"/>
                </a:solidFill>
              </a:rPr>
              <a:t>Ke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KeId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3188" y="5476875"/>
            <a:ext cx="34339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Ke</a:t>
            </a:r>
            <a:r>
              <a:rPr lang="en-US" dirty="0" smtClean="0"/>
              <a:t>: Enrolment Key</a:t>
            </a:r>
          </a:p>
          <a:p>
            <a:r>
              <a:rPr lang="en-US" dirty="0" err="1" smtClean="0"/>
              <a:t>KeId</a:t>
            </a:r>
            <a:r>
              <a:rPr lang="en-US" dirty="0" smtClean="0"/>
              <a:t>: Enrolment Key Identifier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42679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063" y="547108"/>
            <a:ext cx="6589200" cy="1280890"/>
          </a:xfrm>
        </p:spPr>
        <p:txBody>
          <a:bodyPr>
            <a:normAutofit/>
          </a:bodyPr>
          <a:lstStyle/>
          <a:p>
            <a:r>
              <a:rPr lang="en-US" altLang="ko-KR" sz="2800" dirty="0">
                <a:ea typeface="굴림" panose="020B0600000101010101" pitchFamily="34" charset="-127"/>
              </a:rPr>
              <a:t>Remote Provisioning</a:t>
            </a:r>
            <a:br>
              <a:rPr lang="en-US" altLang="ko-KR" sz="2800" dirty="0">
                <a:ea typeface="굴림" panose="020B0600000101010101" pitchFamily="34" charset="-127"/>
              </a:rPr>
            </a:br>
            <a:r>
              <a:rPr lang="en-US" altLang="ko-KR" sz="2800" dirty="0">
                <a:ea typeface="굴림" panose="020B0600000101010101" pitchFamily="34" charset="-127"/>
              </a:rPr>
              <a:t>Example</a:t>
            </a:r>
            <a:endParaRPr lang="en-GB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9784" y="2990129"/>
            <a:ext cx="7473666" cy="21717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93533" y="2030931"/>
            <a:ext cx="4315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Enrolment Key Generation Process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436990" y="5582487"/>
            <a:ext cx="76193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MEF FQDN: M2M Enrolment Function Fully Qualified Domain Name.</a:t>
            </a:r>
          </a:p>
        </p:txBody>
      </p:sp>
    </p:spTree>
    <p:extLst>
      <p:ext uri="{BB962C8B-B14F-4D97-AF65-F5344CB8AC3E}">
        <p14:creationId xmlns:p14="http://schemas.microsoft.com/office/powerpoint/2010/main" val="28169720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4"/>
          <p:cNvSpPr>
            <a:spLocks noGrp="1"/>
          </p:cNvSpPr>
          <p:nvPr>
            <p:ph type="title"/>
          </p:nvPr>
        </p:nvSpPr>
        <p:spPr>
          <a:xfrm>
            <a:off x="1373188" y="457423"/>
            <a:ext cx="6589200" cy="1280890"/>
          </a:xfrm>
        </p:spPr>
        <p:txBody>
          <a:bodyPr>
            <a:normAutofit/>
          </a:bodyPr>
          <a:lstStyle/>
          <a:p>
            <a:r>
              <a:rPr lang="en-US" altLang="ko-KR" sz="2800" dirty="0">
                <a:ea typeface="굴림" panose="020B0600000101010101" pitchFamily="34" charset="-127"/>
              </a:rPr>
              <a:t>Remote Provisioning</a:t>
            </a:r>
            <a:br>
              <a:rPr lang="en-US" altLang="ko-KR" sz="2800" dirty="0">
                <a:ea typeface="굴림" panose="020B0600000101010101" pitchFamily="34" charset="-127"/>
              </a:rPr>
            </a:br>
            <a:r>
              <a:rPr lang="en-US" altLang="ko-KR" sz="2800" dirty="0">
                <a:ea typeface="굴림" panose="020B0600000101010101" pitchFamily="34" charset="-127"/>
              </a:rPr>
              <a:t>Example</a:t>
            </a:r>
            <a:endParaRPr lang="en-US" altLang="ko-KR" sz="2800" dirty="0" smtClean="0">
              <a:ea typeface="굴림" panose="020B0600000101010101" pitchFamily="34" charset="-127"/>
            </a:endParaRPr>
          </a:p>
        </p:txBody>
      </p:sp>
      <p:grpSp>
        <p:nvGrpSpPr>
          <p:cNvPr id="55299" name="Groupe 80"/>
          <p:cNvGrpSpPr>
            <a:grpSpLocks/>
          </p:cNvGrpSpPr>
          <p:nvPr/>
        </p:nvGrpSpPr>
        <p:grpSpPr bwMode="auto">
          <a:xfrm>
            <a:off x="6099175" y="4516438"/>
            <a:ext cx="1597025" cy="960437"/>
            <a:chOff x="7068722" y="5832408"/>
            <a:chExt cx="1192188" cy="636562"/>
          </a:xfrm>
        </p:grpSpPr>
        <p:pic>
          <p:nvPicPr>
            <p:cNvPr id="55310" name="Picture 4" descr="C:\Anyware\Pictures\Hosting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8722" y="5839217"/>
              <a:ext cx="780766" cy="500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5311" name="Picture 69" descr="db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80430" y="5832408"/>
              <a:ext cx="480480" cy="636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5300" name="Groupe 71"/>
          <p:cNvGrpSpPr>
            <a:grpSpLocks/>
          </p:cNvGrpSpPr>
          <p:nvPr/>
        </p:nvGrpSpPr>
        <p:grpSpPr bwMode="auto">
          <a:xfrm>
            <a:off x="1373188" y="1933575"/>
            <a:ext cx="1100137" cy="849313"/>
            <a:chOff x="1938336" y="2560181"/>
            <a:chExt cx="870005" cy="652444"/>
          </a:xfrm>
        </p:grpSpPr>
        <p:pic>
          <p:nvPicPr>
            <p:cNvPr id="55308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8336" y="2590673"/>
              <a:ext cx="856366" cy="6219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5309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7481" y="2560181"/>
              <a:ext cx="760860" cy="385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5" name="Picture 4" descr="C:\Anyware\Pictures\Hosti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4225" y="1738313"/>
            <a:ext cx="1831975" cy="1174750"/>
          </a:xfrm>
          <a:prstGeom prst="rect">
            <a:avLst/>
          </a:prstGeom>
          <a:solidFill>
            <a:schemeClr val="accent6">
              <a:alpha val="51000"/>
            </a:schemeClr>
          </a:solidFill>
          <a:ln w="6350">
            <a:noFill/>
            <a:miter lim="800000"/>
            <a:headEnd/>
            <a:tailEnd/>
          </a:ln>
        </p:spPr>
      </p:pic>
      <p:sp>
        <p:nvSpPr>
          <p:cNvPr id="55302" name="TextBox 25"/>
          <p:cNvSpPr txBox="1">
            <a:spLocks noChangeArrowheads="1"/>
          </p:cNvSpPr>
          <p:nvPr/>
        </p:nvSpPr>
        <p:spPr bwMode="auto">
          <a:xfrm>
            <a:off x="5864225" y="1092200"/>
            <a:ext cx="18319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M2M Enrolment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Function</a:t>
            </a:r>
          </a:p>
        </p:txBody>
      </p:sp>
      <p:sp>
        <p:nvSpPr>
          <p:cNvPr id="55303" name="TextBox 26"/>
          <p:cNvSpPr txBox="1">
            <a:spLocks noChangeArrowheads="1"/>
          </p:cNvSpPr>
          <p:nvPr/>
        </p:nvSpPr>
        <p:spPr bwMode="auto">
          <a:xfrm>
            <a:off x="1716088" y="1328738"/>
            <a:ext cx="900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Enrolee</a:t>
            </a:r>
          </a:p>
        </p:txBody>
      </p:sp>
      <p:sp>
        <p:nvSpPr>
          <p:cNvPr id="55304" name="TextBox 27"/>
          <p:cNvSpPr txBox="1">
            <a:spLocks noChangeArrowheads="1"/>
          </p:cNvSpPr>
          <p:nvPr/>
        </p:nvSpPr>
        <p:spPr bwMode="auto">
          <a:xfrm>
            <a:off x="7778750" y="4549775"/>
            <a:ext cx="121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Enrolment </a:t>
            </a:r>
            <a:br>
              <a:rPr lang="en-US" altLang="ko-KR" sz="1800">
                <a:ea typeface="굴림" panose="020B0600000101010101" pitchFamily="34" charset="-127"/>
              </a:rPr>
            </a:br>
            <a:r>
              <a:rPr lang="en-US" altLang="ko-KR" sz="1800">
                <a:ea typeface="굴림" panose="020B0600000101010101" pitchFamily="34" charset="-127"/>
              </a:rPr>
              <a:t>Target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85800" y="1374775"/>
            <a:ext cx="994183" cy="3385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 err="1">
                <a:solidFill>
                  <a:schemeClr val="bg1"/>
                </a:solidFill>
              </a:rPr>
              <a:t>Ke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KeId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788275" y="1230313"/>
            <a:ext cx="994183" cy="3385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 err="1">
                <a:solidFill>
                  <a:schemeClr val="bg1"/>
                </a:solidFill>
              </a:rPr>
              <a:t>Ke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KeId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5" name="Right Arrow 34"/>
          <p:cNvSpPr/>
          <p:nvPr/>
        </p:nvSpPr>
        <p:spPr>
          <a:xfrm rot="1460656">
            <a:off x="2236788" y="3194050"/>
            <a:ext cx="3760787" cy="58420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 err="1"/>
              <a:t>KeId</a:t>
            </a:r>
            <a:r>
              <a:rPr lang="en-US" dirty="0"/>
              <a:t> in (D)TLS Handshake</a:t>
            </a:r>
          </a:p>
        </p:txBody>
      </p:sp>
    </p:spTree>
    <p:extLst>
      <p:ext uri="{BB962C8B-B14F-4D97-AF65-F5344CB8AC3E}">
        <p14:creationId xmlns:p14="http://schemas.microsoft.com/office/powerpoint/2010/main" val="25925927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7821" y="575984"/>
            <a:ext cx="6589200" cy="128089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Remote Provisioning</a:t>
            </a:r>
            <a:br>
              <a:rPr lang="en-US" sz="2800" dirty="0" smtClean="0"/>
            </a:br>
            <a:r>
              <a:rPr lang="en-US" sz="2800" dirty="0" smtClean="0"/>
              <a:t>Example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155032" y="2107933"/>
            <a:ext cx="4007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KeId</a:t>
            </a:r>
            <a:r>
              <a:rPr lang="en-US" dirty="0" smtClean="0"/>
              <a:t> (D)TLS Handshake process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0910" y="2667604"/>
            <a:ext cx="7441481" cy="268016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53904" y="5538105"/>
            <a:ext cx="734848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Km: Master Credential</a:t>
            </a:r>
          </a:p>
          <a:p>
            <a:r>
              <a:rPr lang="en-US" sz="1400" dirty="0" err="1" smtClean="0"/>
              <a:t>KmId</a:t>
            </a:r>
            <a:r>
              <a:rPr lang="en-US" sz="1400" dirty="0" smtClean="0"/>
              <a:t>: Master Credential Identifier</a:t>
            </a:r>
          </a:p>
          <a:p>
            <a:r>
              <a:rPr lang="en-US" sz="1400" dirty="0" err="1" smtClean="0"/>
              <a:t>Kpsa</a:t>
            </a:r>
            <a:r>
              <a:rPr lang="en-US" sz="1400" dirty="0" smtClean="0"/>
              <a:t>: </a:t>
            </a:r>
            <a:r>
              <a:rPr lang="en-GB" sz="1400" dirty="0"/>
              <a:t>provisioned credential for M2M Security Association </a:t>
            </a:r>
            <a:r>
              <a:rPr lang="en-GB" sz="1400" dirty="0" smtClean="0"/>
              <a:t>Establishment</a:t>
            </a:r>
          </a:p>
          <a:p>
            <a:r>
              <a:rPr lang="en-US" sz="1400" dirty="0" err="1" smtClean="0"/>
              <a:t>KpsaId</a:t>
            </a:r>
            <a:r>
              <a:rPr lang="en-US" sz="1400" dirty="0" smtClean="0"/>
              <a:t>: </a:t>
            </a:r>
            <a:r>
              <a:rPr lang="en-GB" sz="1400" dirty="0"/>
              <a:t>provisioned credential for M2M Security Association </a:t>
            </a:r>
            <a:r>
              <a:rPr lang="en-GB" sz="1400" dirty="0" smtClean="0"/>
              <a:t>Establishment Identifier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1654457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4"/>
          <p:cNvSpPr>
            <a:spLocks noGrp="1"/>
          </p:cNvSpPr>
          <p:nvPr>
            <p:ph type="title"/>
          </p:nvPr>
        </p:nvSpPr>
        <p:spPr>
          <a:xfrm>
            <a:off x="1373188" y="447469"/>
            <a:ext cx="6589200" cy="1280890"/>
          </a:xfrm>
        </p:spPr>
        <p:txBody>
          <a:bodyPr>
            <a:normAutofit/>
          </a:bodyPr>
          <a:lstStyle/>
          <a:p>
            <a:r>
              <a:rPr lang="en-US" altLang="ko-KR" sz="2800" dirty="0">
                <a:ea typeface="굴림" panose="020B0600000101010101" pitchFamily="34" charset="-127"/>
              </a:rPr>
              <a:t>Remote Provisioning</a:t>
            </a:r>
            <a:br>
              <a:rPr lang="en-US" altLang="ko-KR" sz="2800" dirty="0">
                <a:ea typeface="굴림" panose="020B0600000101010101" pitchFamily="34" charset="-127"/>
              </a:rPr>
            </a:br>
            <a:r>
              <a:rPr lang="en-US" altLang="ko-KR" sz="2800" dirty="0">
                <a:ea typeface="굴림" panose="020B0600000101010101" pitchFamily="34" charset="-127"/>
              </a:rPr>
              <a:t>Example</a:t>
            </a:r>
            <a:endParaRPr lang="en-US" altLang="ko-KR" sz="2800" dirty="0" smtClean="0">
              <a:ea typeface="굴림" panose="020B0600000101010101" pitchFamily="34" charset="-127"/>
            </a:endParaRPr>
          </a:p>
        </p:txBody>
      </p:sp>
      <p:grpSp>
        <p:nvGrpSpPr>
          <p:cNvPr id="56323" name="Groupe 80"/>
          <p:cNvGrpSpPr>
            <a:grpSpLocks/>
          </p:cNvGrpSpPr>
          <p:nvPr/>
        </p:nvGrpSpPr>
        <p:grpSpPr bwMode="auto">
          <a:xfrm>
            <a:off x="6099175" y="4516438"/>
            <a:ext cx="1597025" cy="960437"/>
            <a:chOff x="7068722" y="5832408"/>
            <a:chExt cx="1192188" cy="636562"/>
          </a:xfrm>
        </p:grpSpPr>
        <p:pic>
          <p:nvPicPr>
            <p:cNvPr id="56336" name="Picture 4" descr="C:\Anyware\Pictures\Hosting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8722" y="5839217"/>
              <a:ext cx="780766" cy="500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337" name="Picture 69" descr="db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80430" y="5832408"/>
              <a:ext cx="480480" cy="636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6324" name="Groupe 71"/>
          <p:cNvGrpSpPr>
            <a:grpSpLocks/>
          </p:cNvGrpSpPr>
          <p:nvPr/>
        </p:nvGrpSpPr>
        <p:grpSpPr bwMode="auto">
          <a:xfrm>
            <a:off x="1373188" y="1933575"/>
            <a:ext cx="1100137" cy="849313"/>
            <a:chOff x="1938336" y="2560181"/>
            <a:chExt cx="870005" cy="652444"/>
          </a:xfrm>
        </p:grpSpPr>
        <p:pic>
          <p:nvPicPr>
            <p:cNvPr id="56334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8336" y="2590673"/>
              <a:ext cx="856366" cy="6219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6335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7481" y="2560181"/>
              <a:ext cx="760860" cy="385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5" name="Picture 4" descr="C:\Anyware\Pictures\Hosti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4225" y="1738313"/>
            <a:ext cx="1831975" cy="1174750"/>
          </a:xfrm>
          <a:prstGeom prst="rect">
            <a:avLst/>
          </a:prstGeom>
          <a:solidFill>
            <a:schemeClr val="accent6">
              <a:alpha val="51000"/>
            </a:schemeClr>
          </a:solidFill>
          <a:ln w="6350">
            <a:noFill/>
            <a:miter lim="800000"/>
            <a:headEnd/>
            <a:tailEnd/>
          </a:ln>
        </p:spPr>
      </p:pic>
      <p:sp>
        <p:nvSpPr>
          <p:cNvPr id="56326" name="TextBox 25"/>
          <p:cNvSpPr txBox="1">
            <a:spLocks noChangeArrowheads="1"/>
          </p:cNvSpPr>
          <p:nvPr/>
        </p:nvSpPr>
        <p:spPr bwMode="auto">
          <a:xfrm>
            <a:off x="5864225" y="1092200"/>
            <a:ext cx="18319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M2M Enrolment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Function</a:t>
            </a:r>
          </a:p>
        </p:txBody>
      </p:sp>
      <p:sp>
        <p:nvSpPr>
          <p:cNvPr id="56327" name="TextBox 26"/>
          <p:cNvSpPr txBox="1">
            <a:spLocks noChangeArrowheads="1"/>
          </p:cNvSpPr>
          <p:nvPr/>
        </p:nvSpPr>
        <p:spPr bwMode="auto">
          <a:xfrm>
            <a:off x="1716088" y="1328738"/>
            <a:ext cx="900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Enrolee</a:t>
            </a:r>
          </a:p>
        </p:txBody>
      </p:sp>
      <p:sp>
        <p:nvSpPr>
          <p:cNvPr id="56328" name="TextBox 27"/>
          <p:cNvSpPr txBox="1">
            <a:spLocks noChangeArrowheads="1"/>
          </p:cNvSpPr>
          <p:nvPr/>
        </p:nvSpPr>
        <p:spPr bwMode="auto">
          <a:xfrm>
            <a:off x="7778750" y="4549775"/>
            <a:ext cx="121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Enrolment </a:t>
            </a:r>
            <a:br>
              <a:rPr lang="en-US" altLang="ko-KR" sz="1800">
                <a:ea typeface="굴림" panose="020B0600000101010101" pitchFamily="34" charset="-127"/>
              </a:rPr>
            </a:br>
            <a:r>
              <a:rPr lang="en-US" altLang="ko-KR" sz="1800">
                <a:ea typeface="굴림" panose="020B0600000101010101" pitchFamily="34" charset="-127"/>
              </a:rPr>
              <a:t>Target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85800" y="1374775"/>
            <a:ext cx="994183" cy="3385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 err="1">
                <a:solidFill>
                  <a:schemeClr val="bg1"/>
                </a:solidFill>
              </a:rPr>
              <a:t>Ke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KeId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788275" y="1230313"/>
            <a:ext cx="994183" cy="3385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 err="1">
                <a:solidFill>
                  <a:schemeClr val="bg1"/>
                </a:solidFill>
              </a:rPr>
              <a:t>Ke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KeId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5" name="Right Arrow 34"/>
          <p:cNvSpPr/>
          <p:nvPr/>
        </p:nvSpPr>
        <p:spPr>
          <a:xfrm rot="1460656">
            <a:off x="2236788" y="3194050"/>
            <a:ext cx="3760787" cy="58420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 err="1"/>
              <a:t>KeId</a:t>
            </a:r>
            <a:r>
              <a:rPr lang="en-US" dirty="0"/>
              <a:t> in (D)TLS Handshake</a:t>
            </a:r>
          </a:p>
        </p:txBody>
      </p:sp>
      <p:sp>
        <p:nvSpPr>
          <p:cNvPr id="36" name="Up Arrow 35"/>
          <p:cNvSpPr/>
          <p:nvPr/>
        </p:nvSpPr>
        <p:spPr>
          <a:xfrm>
            <a:off x="6400800" y="2957513"/>
            <a:ext cx="457200" cy="1157287"/>
          </a:xfrm>
          <a:prstGeom prst="up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ko-KR" altLang="ko-KR" smtClean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888038" y="3295650"/>
            <a:ext cx="595312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dirty="0" err="1">
                <a:solidFill>
                  <a:schemeClr val="accent5"/>
                </a:solidFill>
                <a:cs typeface="Arial" charset="0"/>
              </a:rPr>
              <a:t>KeId</a:t>
            </a:r>
            <a:endParaRPr lang="en-US" dirty="0">
              <a:solidFill>
                <a:schemeClr val="accent5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0457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Remote Provisioning</a:t>
            </a:r>
          </a:p>
        </p:txBody>
      </p:sp>
      <p:grpSp>
        <p:nvGrpSpPr>
          <p:cNvPr id="57347" name="Groupe 80"/>
          <p:cNvGrpSpPr>
            <a:grpSpLocks/>
          </p:cNvGrpSpPr>
          <p:nvPr/>
        </p:nvGrpSpPr>
        <p:grpSpPr bwMode="auto">
          <a:xfrm>
            <a:off x="6099175" y="4516438"/>
            <a:ext cx="1597025" cy="960437"/>
            <a:chOff x="7068722" y="5832408"/>
            <a:chExt cx="1192188" cy="636562"/>
          </a:xfrm>
        </p:grpSpPr>
        <p:pic>
          <p:nvPicPr>
            <p:cNvPr id="57366" name="Picture 4" descr="C:\Anyware\Pictures\Hosting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8722" y="5839217"/>
              <a:ext cx="780766" cy="500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7367" name="Picture 69" descr="db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80430" y="5832408"/>
              <a:ext cx="480480" cy="636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7348" name="Groupe 71"/>
          <p:cNvGrpSpPr>
            <a:grpSpLocks/>
          </p:cNvGrpSpPr>
          <p:nvPr/>
        </p:nvGrpSpPr>
        <p:grpSpPr bwMode="auto">
          <a:xfrm>
            <a:off x="1373188" y="1933575"/>
            <a:ext cx="1100137" cy="849313"/>
            <a:chOff x="1938336" y="2560181"/>
            <a:chExt cx="870005" cy="652444"/>
          </a:xfrm>
        </p:grpSpPr>
        <p:pic>
          <p:nvPicPr>
            <p:cNvPr id="57364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8336" y="2590673"/>
              <a:ext cx="856366" cy="6219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7365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7481" y="2560181"/>
              <a:ext cx="760860" cy="385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5" name="Picture 4" descr="C:\Anyware\Pictures\Hosti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4225" y="1738313"/>
            <a:ext cx="1831975" cy="1174750"/>
          </a:xfrm>
          <a:prstGeom prst="rect">
            <a:avLst/>
          </a:prstGeom>
          <a:solidFill>
            <a:schemeClr val="accent6">
              <a:alpha val="51000"/>
            </a:schemeClr>
          </a:solidFill>
          <a:ln w="6350">
            <a:noFill/>
            <a:miter lim="800000"/>
            <a:headEnd/>
            <a:tailEnd/>
          </a:ln>
        </p:spPr>
      </p:pic>
      <p:sp>
        <p:nvSpPr>
          <p:cNvPr id="57350" name="TextBox 25"/>
          <p:cNvSpPr txBox="1">
            <a:spLocks noChangeArrowheads="1"/>
          </p:cNvSpPr>
          <p:nvPr/>
        </p:nvSpPr>
        <p:spPr bwMode="auto">
          <a:xfrm>
            <a:off x="5864225" y="1092200"/>
            <a:ext cx="18319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M2M Enrolment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Function</a:t>
            </a:r>
          </a:p>
        </p:txBody>
      </p:sp>
      <p:sp>
        <p:nvSpPr>
          <p:cNvPr id="57351" name="TextBox 26"/>
          <p:cNvSpPr txBox="1">
            <a:spLocks noChangeArrowheads="1"/>
          </p:cNvSpPr>
          <p:nvPr/>
        </p:nvSpPr>
        <p:spPr bwMode="auto">
          <a:xfrm>
            <a:off x="1716088" y="1328738"/>
            <a:ext cx="900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Enrolee</a:t>
            </a:r>
          </a:p>
        </p:txBody>
      </p:sp>
      <p:sp>
        <p:nvSpPr>
          <p:cNvPr id="57352" name="TextBox 27"/>
          <p:cNvSpPr txBox="1">
            <a:spLocks noChangeArrowheads="1"/>
          </p:cNvSpPr>
          <p:nvPr/>
        </p:nvSpPr>
        <p:spPr bwMode="auto">
          <a:xfrm>
            <a:off x="7778750" y="4549775"/>
            <a:ext cx="121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Enrolment </a:t>
            </a:r>
            <a:br>
              <a:rPr lang="en-US" altLang="ko-KR" sz="1800">
                <a:ea typeface="굴림" panose="020B0600000101010101" pitchFamily="34" charset="-127"/>
              </a:rPr>
            </a:br>
            <a:r>
              <a:rPr lang="en-US" altLang="ko-KR" sz="1800">
                <a:ea typeface="굴림" panose="020B0600000101010101" pitchFamily="34" charset="-127"/>
              </a:rPr>
              <a:t>Target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85800" y="1374775"/>
            <a:ext cx="994183" cy="3385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 err="1">
                <a:solidFill>
                  <a:schemeClr val="bg1"/>
                </a:solidFill>
              </a:rPr>
              <a:t>Ke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KeId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788275" y="1230313"/>
            <a:ext cx="994183" cy="3385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 err="1">
                <a:solidFill>
                  <a:schemeClr val="bg1"/>
                </a:solidFill>
              </a:rPr>
              <a:t>Ke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KeId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5" name="Right Arrow 34"/>
          <p:cNvSpPr/>
          <p:nvPr/>
        </p:nvSpPr>
        <p:spPr>
          <a:xfrm rot="1460656">
            <a:off x="2236788" y="3194050"/>
            <a:ext cx="3760787" cy="58420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 err="1"/>
              <a:t>KeId</a:t>
            </a:r>
            <a:r>
              <a:rPr lang="en-US" dirty="0"/>
              <a:t> in (D)TLS Handshake</a:t>
            </a:r>
          </a:p>
        </p:txBody>
      </p:sp>
      <p:sp>
        <p:nvSpPr>
          <p:cNvPr id="36" name="Up Arrow 35"/>
          <p:cNvSpPr/>
          <p:nvPr/>
        </p:nvSpPr>
        <p:spPr>
          <a:xfrm>
            <a:off x="6400800" y="2957513"/>
            <a:ext cx="457200" cy="1157287"/>
          </a:xfrm>
          <a:prstGeom prst="up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ko-KR" altLang="ko-KR" smtClean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888038" y="3295650"/>
            <a:ext cx="595312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dirty="0" err="1">
                <a:solidFill>
                  <a:schemeClr val="accent5"/>
                </a:solidFill>
                <a:cs typeface="Arial" charset="0"/>
              </a:rPr>
              <a:t>KeId</a:t>
            </a:r>
            <a:endParaRPr lang="en-US" dirty="0">
              <a:solidFill>
                <a:schemeClr val="accent5"/>
              </a:solidFill>
              <a:cs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1125" y="1847850"/>
            <a:ext cx="133350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accent5"/>
                </a:solidFill>
                <a:cs typeface="Arial" charset="0"/>
              </a:rPr>
              <a:t>+ Enrolment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accent5"/>
                </a:solidFill>
                <a:cs typeface="Arial" charset="0"/>
              </a:rPr>
              <a:t>   Target ID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662863" y="1708150"/>
            <a:ext cx="1335087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accent5"/>
                </a:solidFill>
                <a:cs typeface="Arial" charset="0"/>
              </a:rPr>
              <a:t>+ Enrolment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accent5"/>
                </a:solidFill>
                <a:cs typeface="Arial" charset="0"/>
              </a:rPr>
              <a:t>   Target ID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7924800" y="2351088"/>
            <a:ext cx="0" cy="606425"/>
          </a:xfrm>
          <a:prstGeom prst="straightConnector1">
            <a:avLst/>
          </a:prstGeom>
          <a:ln w="2857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673975" y="2957513"/>
            <a:ext cx="122396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accent5"/>
                </a:solidFill>
                <a:cs typeface="Arial" charset="0"/>
              </a:rPr>
              <a:t>Shared Key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944563" y="2493963"/>
            <a:ext cx="4762" cy="198437"/>
          </a:xfrm>
          <a:prstGeom prst="straightConnector1">
            <a:avLst/>
          </a:prstGeom>
          <a:ln w="2857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82625" y="2692400"/>
            <a:ext cx="1309974" cy="33855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solidFill>
                  <a:schemeClr val="bg1"/>
                </a:solidFill>
              </a:rPr>
              <a:t>Shared Key</a:t>
            </a:r>
          </a:p>
        </p:txBody>
      </p:sp>
    </p:spTree>
    <p:extLst>
      <p:ext uri="{BB962C8B-B14F-4D97-AF65-F5344CB8AC3E}">
        <p14:creationId xmlns:p14="http://schemas.microsoft.com/office/powerpoint/2010/main" val="351626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M2M Architecture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Concept</a:t>
            </a:r>
          </a:p>
          <a:p>
            <a:pPr lvl="1"/>
            <a:r>
              <a:rPr lang="en-US" dirty="0" smtClean="0"/>
              <a:t>M2M Layered model comprises three layer as shown in the picture:</a:t>
            </a:r>
          </a:p>
          <a:p>
            <a:pPr lvl="1"/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3224463" y="3628724"/>
            <a:ext cx="2579571" cy="60639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 Layer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3224462" y="4480961"/>
            <a:ext cx="2579571" cy="60639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Common Services Layer</a:t>
            </a:r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3224462" y="5374640"/>
            <a:ext cx="2579571" cy="60639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Network Service Layer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467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4"/>
          <p:cNvSpPr>
            <a:spLocks noGrp="1"/>
          </p:cNvSpPr>
          <p:nvPr>
            <p:ph type="title"/>
          </p:nvPr>
        </p:nvSpPr>
        <p:spPr>
          <a:xfrm>
            <a:off x="1373188" y="469362"/>
            <a:ext cx="6589200" cy="1280890"/>
          </a:xfrm>
        </p:spPr>
        <p:txBody>
          <a:bodyPr>
            <a:normAutofit/>
          </a:bodyPr>
          <a:lstStyle/>
          <a:p>
            <a:r>
              <a:rPr lang="en-US" altLang="ko-KR" sz="2800" dirty="0">
                <a:ea typeface="굴림" panose="020B0600000101010101" pitchFamily="34" charset="-127"/>
              </a:rPr>
              <a:t>Remote Provisioning</a:t>
            </a:r>
            <a:br>
              <a:rPr lang="en-US" altLang="ko-KR" sz="2800" dirty="0">
                <a:ea typeface="굴림" panose="020B0600000101010101" pitchFamily="34" charset="-127"/>
              </a:rPr>
            </a:br>
            <a:r>
              <a:rPr lang="en-US" altLang="ko-KR" sz="2800" dirty="0">
                <a:ea typeface="굴림" panose="020B0600000101010101" pitchFamily="34" charset="-127"/>
              </a:rPr>
              <a:t>Example</a:t>
            </a:r>
            <a:endParaRPr lang="en-US" altLang="ko-KR" sz="2800" dirty="0" smtClean="0">
              <a:ea typeface="굴림" panose="020B0600000101010101" pitchFamily="34" charset="-127"/>
            </a:endParaRPr>
          </a:p>
        </p:txBody>
      </p:sp>
      <p:grpSp>
        <p:nvGrpSpPr>
          <p:cNvPr id="58371" name="Groupe 80"/>
          <p:cNvGrpSpPr>
            <a:grpSpLocks/>
          </p:cNvGrpSpPr>
          <p:nvPr/>
        </p:nvGrpSpPr>
        <p:grpSpPr bwMode="auto">
          <a:xfrm>
            <a:off x="6099175" y="4516438"/>
            <a:ext cx="1597025" cy="960437"/>
            <a:chOff x="7068722" y="5832408"/>
            <a:chExt cx="1192188" cy="636562"/>
          </a:xfrm>
        </p:grpSpPr>
        <p:pic>
          <p:nvPicPr>
            <p:cNvPr id="58386" name="Picture 4" descr="C:\Anyware\Pictures\Hosting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8722" y="5839217"/>
              <a:ext cx="780766" cy="500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8387" name="Picture 69" descr="db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80430" y="5832408"/>
              <a:ext cx="480480" cy="636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8372" name="Groupe 71"/>
          <p:cNvGrpSpPr>
            <a:grpSpLocks/>
          </p:cNvGrpSpPr>
          <p:nvPr/>
        </p:nvGrpSpPr>
        <p:grpSpPr bwMode="auto">
          <a:xfrm>
            <a:off x="1373188" y="1933575"/>
            <a:ext cx="1100137" cy="849313"/>
            <a:chOff x="1938336" y="2560181"/>
            <a:chExt cx="870005" cy="652444"/>
          </a:xfrm>
        </p:grpSpPr>
        <p:pic>
          <p:nvPicPr>
            <p:cNvPr id="58384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8336" y="2590673"/>
              <a:ext cx="856366" cy="6219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8385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7481" y="2560181"/>
              <a:ext cx="760860" cy="385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5" name="Picture 4" descr="C:\Anyware\Pictures\Hosti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4225" y="1738313"/>
            <a:ext cx="1831975" cy="1174750"/>
          </a:xfrm>
          <a:prstGeom prst="rect">
            <a:avLst/>
          </a:prstGeom>
          <a:solidFill>
            <a:schemeClr val="accent6">
              <a:alpha val="51000"/>
            </a:schemeClr>
          </a:solidFill>
          <a:ln w="6350">
            <a:noFill/>
            <a:miter lim="800000"/>
            <a:headEnd/>
            <a:tailEnd/>
          </a:ln>
        </p:spPr>
      </p:pic>
      <p:sp>
        <p:nvSpPr>
          <p:cNvPr id="58374" name="TextBox 25"/>
          <p:cNvSpPr txBox="1">
            <a:spLocks noChangeArrowheads="1"/>
          </p:cNvSpPr>
          <p:nvPr/>
        </p:nvSpPr>
        <p:spPr bwMode="auto">
          <a:xfrm>
            <a:off x="5864225" y="1092200"/>
            <a:ext cx="18319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M2M Enrolment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Function</a:t>
            </a:r>
          </a:p>
        </p:txBody>
      </p:sp>
      <p:sp>
        <p:nvSpPr>
          <p:cNvPr id="58375" name="TextBox 26"/>
          <p:cNvSpPr txBox="1">
            <a:spLocks noChangeArrowheads="1"/>
          </p:cNvSpPr>
          <p:nvPr/>
        </p:nvSpPr>
        <p:spPr bwMode="auto">
          <a:xfrm>
            <a:off x="1716088" y="1328738"/>
            <a:ext cx="900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Enrolee</a:t>
            </a:r>
          </a:p>
        </p:txBody>
      </p:sp>
      <p:sp>
        <p:nvSpPr>
          <p:cNvPr id="58376" name="TextBox 27"/>
          <p:cNvSpPr txBox="1">
            <a:spLocks noChangeArrowheads="1"/>
          </p:cNvSpPr>
          <p:nvPr/>
        </p:nvSpPr>
        <p:spPr bwMode="auto">
          <a:xfrm>
            <a:off x="7778750" y="4549775"/>
            <a:ext cx="121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Enrolment </a:t>
            </a:r>
            <a:br>
              <a:rPr lang="en-US" altLang="ko-KR" sz="1800">
                <a:ea typeface="굴림" panose="020B0600000101010101" pitchFamily="34" charset="-127"/>
              </a:rPr>
            </a:br>
            <a:r>
              <a:rPr lang="en-US" altLang="ko-KR" sz="1800">
                <a:ea typeface="굴림" panose="020B0600000101010101" pitchFamily="34" charset="-127"/>
              </a:rPr>
              <a:t>Target</a:t>
            </a:r>
          </a:p>
        </p:txBody>
      </p:sp>
      <p:sp>
        <p:nvSpPr>
          <p:cNvPr id="35" name="Right Arrow 34"/>
          <p:cNvSpPr/>
          <p:nvPr/>
        </p:nvSpPr>
        <p:spPr>
          <a:xfrm rot="1460656">
            <a:off x="2236788" y="3194050"/>
            <a:ext cx="3760787" cy="58420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 err="1"/>
              <a:t>KeId</a:t>
            </a:r>
            <a:r>
              <a:rPr lang="en-US" dirty="0"/>
              <a:t> in (D)TLS Handshake</a:t>
            </a:r>
          </a:p>
        </p:txBody>
      </p:sp>
      <p:sp>
        <p:nvSpPr>
          <p:cNvPr id="36" name="Up Arrow 35"/>
          <p:cNvSpPr/>
          <p:nvPr/>
        </p:nvSpPr>
        <p:spPr>
          <a:xfrm>
            <a:off x="6400800" y="2957513"/>
            <a:ext cx="457200" cy="1157287"/>
          </a:xfrm>
          <a:prstGeom prst="up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ko-KR" altLang="ko-KR" smtClean="0">
              <a:solidFill>
                <a:schemeClr val="bg1"/>
              </a:solidFill>
            </a:endParaRPr>
          </a:p>
        </p:txBody>
      </p:sp>
      <p:sp>
        <p:nvSpPr>
          <p:cNvPr id="37" name="Down Arrow 36"/>
          <p:cNvSpPr/>
          <p:nvPr/>
        </p:nvSpPr>
        <p:spPr>
          <a:xfrm>
            <a:off x="7315200" y="2989263"/>
            <a:ext cx="469900" cy="1157287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ko-KR" altLang="ko-KR" smtClean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888038" y="3295650"/>
            <a:ext cx="595312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dirty="0" err="1">
                <a:solidFill>
                  <a:schemeClr val="accent5"/>
                </a:solidFill>
                <a:cs typeface="Arial" charset="0"/>
              </a:rPr>
              <a:t>KeId</a:t>
            </a:r>
            <a:endParaRPr lang="en-US" dirty="0">
              <a:solidFill>
                <a:schemeClr val="accent5"/>
              </a:solidFill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673975" y="2957513"/>
            <a:ext cx="122396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accent5"/>
                </a:solidFill>
                <a:cs typeface="Arial" charset="0"/>
              </a:rPr>
              <a:t>Shared Key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82625" y="2692400"/>
            <a:ext cx="1309974" cy="33855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solidFill>
                  <a:schemeClr val="bg1"/>
                </a:solidFill>
              </a:rPr>
              <a:t>Shared Key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253038" y="5184775"/>
            <a:ext cx="1309974" cy="33855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solidFill>
                  <a:schemeClr val="bg1"/>
                </a:solidFill>
              </a:rPr>
              <a:t>Shared Key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01352" y="5919426"/>
            <a:ext cx="69846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Shared Key: a Pre-Shared Key that used to authenticate the enrollee</a:t>
            </a:r>
          </a:p>
          <a:p>
            <a:r>
              <a:rPr lang="en-US" sz="1600" dirty="0" smtClean="0"/>
              <a:t>and Enrolment Target so the secure communication will establish.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6781878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4"/>
          <p:cNvSpPr>
            <a:spLocks noGrp="1"/>
          </p:cNvSpPr>
          <p:nvPr>
            <p:ph type="title"/>
          </p:nvPr>
        </p:nvSpPr>
        <p:spPr>
          <a:xfrm>
            <a:off x="1373188" y="486306"/>
            <a:ext cx="6589200" cy="1280890"/>
          </a:xfrm>
        </p:spPr>
        <p:txBody>
          <a:bodyPr>
            <a:normAutofit/>
          </a:bodyPr>
          <a:lstStyle/>
          <a:p>
            <a:r>
              <a:rPr lang="en-US" altLang="ko-KR" sz="2800" dirty="0">
                <a:ea typeface="굴림" panose="020B0600000101010101" pitchFamily="34" charset="-127"/>
              </a:rPr>
              <a:t>Remote Provisioning</a:t>
            </a:r>
            <a:br>
              <a:rPr lang="en-US" altLang="ko-KR" sz="2800" dirty="0">
                <a:ea typeface="굴림" panose="020B0600000101010101" pitchFamily="34" charset="-127"/>
              </a:rPr>
            </a:br>
            <a:r>
              <a:rPr lang="en-US" altLang="ko-KR" sz="2800" dirty="0">
                <a:ea typeface="굴림" panose="020B0600000101010101" pitchFamily="34" charset="-127"/>
              </a:rPr>
              <a:t>Example</a:t>
            </a:r>
            <a:endParaRPr lang="en-US" altLang="ko-KR" sz="2800" dirty="0" smtClean="0">
              <a:ea typeface="굴림" panose="020B0600000101010101" pitchFamily="34" charset="-127"/>
            </a:endParaRPr>
          </a:p>
        </p:txBody>
      </p:sp>
      <p:grpSp>
        <p:nvGrpSpPr>
          <p:cNvPr id="59395" name="Groupe 80"/>
          <p:cNvGrpSpPr>
            <a:grpSpLocks/>
          </p:cNvGrpSpPr>
          <p:nvPr/>
        </p:nvGrpSpPr>
        <p:grpSpPr bwMode="auto">
          <a:xfrm>
            <a:off x="6099175" y="4516438"/>
            <a:ext cx="1597025" cy="960437"/>
            <a:chOff x="7068722" y="5832408"/>
            <a:chExt cx="1192188" cy="636562"/>
          </a:xfrm>
        </p:grpSpPr>
        <p:pic>
          <p:nvPicPr>
            <p:cNvPr id="59406" name="Picture 4" descr="C:\Anyware\Pictures\Hosting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8722" y="5839217"/>
              <a:ext cx="780766" cy="500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9407" name="Picture 69" descr="db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80430" y="5832408"/>
              <a:ext cx="480480" cy="636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9396" name="Groupe 71"/>
          <p:cNvGrpSpPr>
            <a:grpSpLocks/>
          </p:cNvGrpSpPr>
          <p:nvPr/>
        </p:nvGrpSpPr>
        <p:grpSpPr bwMode="auto">
          <a:xfrm>
            <a:off x="1373188" y="1933575"/>
            <a:ext cx="1100137" cy="849313"/>
            <a:chOff x="1938336" y="2560181"/>
            <a:chExt cx="870005" cy="652444"/>
          </a:xfrm>
        </p:grpSpPr>
        <p:pic>
          <p:nvPicPr>
            <p:cNvPr id="59404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8336" y="2590673"/>
              <a:ext cx="856366" cy="6219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9405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7481" y="2560181"/>
              <a:ext cx="760860" cy="385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5" name="Picture 4" descr="C:\Anyware\Pictures\Hosti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4225" y="1738313"/>
            <a:ext cx="1831975" cy="1174750"/>
          </a:xfrm>
          <a:prstGeom prst="rect">
            <a:avLst/>
          </a:prstGeom>
          <a:solidFill>
            <a:schemeClr val="accent6">
              <a:alpha val="51000"/>
            </a:schemeClr>
          </a:solidFill>
          <a:ln w="6350">
            <a:noFill/>
            <a:miter lim="800000"/>
            <a:headEnd/>
            <a:tailEnd/>
          </a:ln>
        </p:spPr>
      </p:pic>
      <p:sp>
        <p:nvSpPr>
          <p:cNvPr id="59398" name="TextBox 25"/>
          <p:cNvSpPr txBox="1">
            <a:spLocks noChangeArrowheads="1"/>
          </p:cNvSpPr>
          <p:nvPr/>
        </p:nvSpPr>
        <p:spPr bwMode="auto">
          <a:xfrm>
            <a:off x="5864225" y="1092200"/>
            <a:ext cx="18319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M2M Enrolment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Function</a:t>
            </a:r>
          </a:p>
        </p:txBody>
      </p:sp>
      <p:sp>
        <p:nvSpPr>
          <p:cNvPr id="59399" name="TextBox 26"/>
          <p:cNvSpPr txBox="1">
            <a:spLocks noChangeArrowheads="1"/>
          </p:cNvSpPr>
          <p:nvPr/>
        </p:nvSpPr>
        <p:spPr bwMode="auto">
          <a:xfrm>
            <a:off x="1716088" y="1328738"/>
            <a:ext cx="900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Enrolee</a:t>
            </a:r>
          </a:p>
        </p:txBody>
      </p:sp>
      <p:sp>
        <p:nvSpPr>
          <p:cNvPr id="59400" name="TextBox 27"/>
          <p:cNvSpPr txBox="1">
            <a:spLocks noChangeArrowheads="1"/>
          </p:cNvSpPr>
          <p:nvPr/>
        </p:nvSpPr>
        <p:spPr bwMode="auto">
          <a:xfrm>
            <a:off x="7778750" y="4549775"/>
            <a:ext cx="121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Enrolment </a:t>
            </a:r>
            <a:br>
              <a:rPr lang="en-US" altLang="ko-KR" sz="1800">
                <a:ea typeface="굴림" panose="020B0600000101010101" pitchFamily="34" charset="-127"/>
              </a:rPr>
            </a:br>
            <a:r>
              <a:rPr lang="en-US" altLang="ko-KR" sz="1800">
                <a:ea typeface="굴림" panose="020B0600000101010101" pitchFamily="34" charset="-127"/>
              </a:rPr>
              <a:t>Target</a:t>
            </a:r>
          </a:p>
        </p:txBody>
      </p:sp>
      <p:sp>
        <p:nvSpPr>
          <p:cNvPr id="31" name="Left-Right Arrow 30"/>
          <p:cNvSpPr/>
          <p:nvPr/>
        </p:nvSpPr>
        <p:spPr>
          <a:xfrm rot="1460656">
            <a:off x="2139950" y="3175000"/>
            <a:ext cx="3760788" cy="1058863"/>
          </a:xfrm>
          <a:prstGeom prst="left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Complete (D)TLS using Shared Key to verify provisioning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82625" y="2692400"/>
            <a:ext cx="1309974" cy="33855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solidFill>
                  <a:schemeClr val="bg1"/>
                </a:solidFill>
              </a:rPr>
              <a:t>Shared Key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253038" y="5184775"/>
            <a:ext cx="1309974" cy="33855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solidFill>
                  <a:schemeClr val="bg1"/>
                </a:solidFill>
              </a:rPr>
              <a:t>Shared Key</a:t>
            </a:r>
          </a:p>
        </p:txBody>
      </p:sp>
    </p:spTree>
    <p:extLst>
      <p:ext uri="{BB962C8B-B14F-4D97-AF65-F5344CB8AC3E}">
        <p14:creationId xmlns:p14="http://schemas.microsoft.com/office/powerpoint/2010/main" val="149955880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Access Control Requirements</a:t>
            </a:r>
            <a:endParaRPr lang="en-US" altLang="ko-KR" smtClean="0">
              <a:ea typeface="굴림" panose="020B0600000101010101" pitchFamily="34" charset="-127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sz="3000" dirty="0" smtClean="0">
                <a:ea typeface="굴림" panose="020B0600000101010101" pitchFamily="34" charset="-127"/>
              </a:rPr>
              <a:t>oneM2M uses a RESTful architecture</a:t>
            </a:r>
          </a:p>
          <a:p>
            <a:pPr lvl="1"/>
            <a:r>
              <a:rPr lang="en-US" altLang="ko-KR" sz="2600" dirty="0" smtClean="0">
                <a:ea typeface="굴림" panose="020B0600000101010101" pitchFamily="34" charset="-127"/>
              </a:rPr>
              <a:t>API: request to perform an operation on a resource</a:t>
            </a:r>
          </a:p>
          <a:p>
            <a:pPr lvl="1"/>
            <a:r>
              <a:rPr lang="en-US" altLang="ko-KR" sz="2600" dirty="0" smtClean="0">
                <a:ea typeface="굴림" panose="020B0600000101010101" pitchFamily="34" charset="-127"/>
              </a:rPr>
              <a:t>Operations: Create, Retrieve, Update, Delete</a:t>
            </a:r>
          </a:p>
          <a:p>
            <a:r>
              <a:rPr lang="en-US" altLang="ko-KR" sz="3000" dirty="0" smtClean="0">
                <a:ea typeface="굴림" panose="020B0600000101010101" pitchFamily="34" charset="-127"/>
              </a:rPr>
              <a:t>CSEs can’t make resource access judgement calls </a:t>
            </a:r>
          </a:p>
          <a:p>
            <a:r>
              <a:rPr lang="en-US" altLang="ko-KR" sz="3000" dirty="0" smtClean="0">
                <a:ea typeface="굴림" panose="020B0600000101010101" pitchFamily="34" charset="-127"/>
              </a:rPr>
              <a:t>CSE need clear rules dictating, for each resource</a:t>
            </a:r>
          </a:p>
          <a:p>
            <a:pPr lvl="1"/>
            <a:r>
              <a:rPr lang="en-US" altLang="ko-KR" sz="2600" b="1" dirty="0" smtClean="0">
                <a:ea typeface="굴림" panose="020B0600000101010101" pitchFamily="34" charset="-127"/>
              </a:rPr>
              <a:t>WHO </a:t>
            </a:r>
            <a:r>
              <a:rPr lang="en-US" altLang="ko-KR" sz="2600" dirty="0" smtClean="0">
                <a:ea typeface="굴림" panose="020B0600000101010101" pitchFamily="34" charset="-127"/>
              </a:rPr>
              <a:t>(which CSEs and AEs) are authorized to access,</a:t>
            </a:r>
          </a:p>
          <a:p>
            <a:pPr lvl="1"/>
            <a:r>
              <a:rPr lang="en-US" altLang="ko-KR" sz="2600" b="1" dirty="0" smtClean="0">
                <a:ea typeface="굴림" panose="020B0600000101010101" pitchFamily="34" charset="-127"/>
              </a:rPr>
              <a:t>WHAT</a:t>
            </a:r>
            <a:r>
              <a:rPr lang="en-US" altLang="ko-KR" sz="2600" dirty="0" smtClean="0">
                <a:ea typeface="굴림" panose="020B0600000101010101" pitchFamily="34" charset="-127"/>
              </a:rPr>
              <a:t> operations (see above), and under…</a:t>
            </a:r>
          </a:p>
          <a:p>
            <a:pPr lvl="1"/>
            <a:r>
              <a:rPr lang="en-US" altLang="ko-KR" sz="2600" b="1" dirty="0" smtClean="0">
                <a:ea typeface="굴림" panose="020B0600000101010101" pitchFamily="34" charset="-127"/>
              </a:rPr>
              <a:t>WHICH</a:t>
            </a:r>
            <a:r>
              <a:rPr lang="en-US" altLang="ko-KR" sz="2600" dirty="0" smtClean="0">
                <a:ea typeface="굴림" panose="020B0600000101010101" pitchFamily="34" charset="-127"/>
              </a:rPr>
              <a:t> circumstances (e.g. time, location of entity)</a:t>
            </a:r>
          </a:p>
          <a:p>
            <a:pPr lvl="1"/>
            <a:endParaRPr lang="en-US" altLang="ko-KR" sz="2600" dirty="0" smtClean="0">
              <a:ea typeface="굴림" panose="020B0600000101010101" pitchFamily="34" charset="-127"/>
            </a:endParaRPr>
          </a:p>
          <a:p>
            <a:endParaRPr lang="en-US" altLang="ko-KR" sz="3000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6585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600199" y="343695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Access Control Policies (ACP) Resources</a:t>
            </a:r>
          </a:p>
        </p:txBody>
      </p:sp>
      <p:sp>
        <p:nvSpPr>
          <p:cNvPr id="4" name="Rectangle 3"/>
          <p:cNvSpPr/>
          <p:nvPr/>
        </p:nvSpPr>
        <p:spPr>
          <a:xfrm>
            <a:off x="2362200" y="1720850"/>
            <a:ext cx="1295400" cy="381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Resource1</a:t>
            </a:r>
          </a:p>
        </p:txBody>
      </p:sp>
      <p:sp>
        <p:nvSpPr>
          <p:cNvPr id="5" name="Rectangle 4"/>
          <p:cNvSpPr/>
          <p:nvPr/>
        </p:nvSpPr>
        <p:spPr>
          <a:xfrm>
            <a:off x="2362200" y="4921250"/>
            <a:ext cx="1295400" cy="381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Resource4</a:t>
            </a:r>
          </a:p>
        </p:txBody>
      </p:sp>
      <p:sp>
        <p:nvSpPr>
          <p:cNvPr id="6" name="Rectangle 5"/>
          <p:cNvSpPr/>
          <p:nvPr/>
        </p:nvSpPr>
        <p:spPr>
          <a:xfrm>
            <a:off x="2362200" y="3854450"/>
            <a:ext cx="1295400" cy="381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Resource3</a:t>
            </a:r>
          </a:p>
        </p:txBody>
      </p:sp>
      <p:sp>
        <p:nvSpPr>
          <p:cNvPr id="7" name="Rectangle 6"/>
          <p:cNvSpPr/>
          <p:nvPr/>
        </p:nvSpPr>
        <p:spPr>
          <a:xfrm>
            <a:off x="2362200" y="2695575"/>
            <a:ext cx="1295400" cy="381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Resource2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343400" y="1720850"/>
            <a:ext cx="1295400" cy="381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/>
              <a:t>ACP1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343400" y="4921250"/>
            <a:ext cx="1295400" cy="381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ACP3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343400" y="3854450"/>
            <a:ext cx="1295400" cy="381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ACP2</a:t>
            </a:r>
          </a:p>
        </p:txBody>
      </p:sp>
      <p:cxnSp>
        <p:nvCxnSpPr>
          <p:cNvPr id="19" name="Straight Arrow Connector 18"/>
          <p:cNvCxnSpPr>
            <a:stCxn id="4" idx="3"/>
            <a:endCxn id="14" idx="1"/>
          </p:cNvCxnSpPr>
          <p:nvPr/>
        </p:nvCxnSpPr>
        <p:spPr>
          <a:xfrm>
            <a:off x="3657600" y="1911350"/>
            <a:ext cx="685800" cy="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4" idx="3"/>
            <a:endCxn id="16" idx="1"/>
          </p:cNvCxnSpPr>
          <p:nvPr/>
        </p:nvCxnSpPr>
        <p:spPr>
          <a:xfrm>
            <a:off x="3657600" y="1911350"/>
            <a:ext cx="685800" cy="213360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3"/>
            <a:endCxn id="16" idx="1"/>
          </p:cNvCxnSpPr>
          <p:nvPr/>
        </p:nvCxnSpPr>
        <p:spPr>
          <a:xfrm>
            <a:off x="3657600" y="2886075"/>
            <a:ext cx="685800" cy="1158875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3"/>
            <a:endCxn id="14" idx="1"/>
          </p:cNvCxnSpPr>
          <p:nvPr/>
        </p:nvCxnSpPr>
        <p:spPr>
          <a:xfrm flipV="1">
            <a:off x="3657600" y="1911350"/>
            <a:ext cx="685800" cy="974725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7" idx="3"/>
            <a:endCxn id="15" idx="1"/>
          </p:cNvCxnSpPr>
          <p:nvPr/>
        </p:nvCxnSpPr>
        <p:spPr>
          <a:xfrm>
            <a:off x="3657600" y="2886075"/>
            <a:ext cx="685800" cy="2225675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6" idx="3"/>
            <a:endCxn id="16" idx="1"/>
          </p:cNvCxnSpPr>
          <p:nvPr/>
        </p:nvCxnSpPr>
        <p:spPr>
          <a:xfrm>
            <a:off x="3657600" y="4044950"/>
            <a:ext cx="685800" cy="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5" idx="3"/>
            <a:endCxn id="15" idx="1"/>
          </p:cNvCxnSpPr>
          <p:nvPr/>
        </p:nvCxnSpPr>
        <p:spPr>
          <a:xfrm>
            <a:off x="3657600" y="5111750"/>
            <a:ext cx="685800" cy="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6324600" y="1720850"/>
            <a:ext cx="1295400" cy="381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ACP Rule1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324600" y="3854450"/>
            <a:ext cx="1295400" cy="381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ACP Rule2</a:t>
            </a:r>
          </a:p>
        </p:txBody>
      </p:sp>
      <p:cxnSp>
        <p:nvCxnSpPr>
          <p:cNvPr id="46" name="Straight Arrow Connector 45"/>
          <p:cNvCxnSpPr>
            <a:stCxn id="14" idx="3"/>
            <a:endCxn id="38" idx="1"/>
          </p:cNvCxnSpPr>
          <p:nvPr/>
        </p:nvCxnSpPr>
        <p:spPr>
          <a:xfrm>
            <a:off x="5638800" y="1911350"/>
            <a:ext cx="685800" cy="0"/>
          </a:xfrm>
          <a:prstGeom prst="straightConnector1">
            <a:avLst/>
          </a:prstGeom>
          <a:ln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4" idx="3"/>
            <a:endCxn id="40" idx="1"/>
          </p:cNvCxnSpPr>
          <p:nvPr/>
        </p:nvCxnSpPr>
        <p:spPr>
          <a:xfrm>
            <a:off x="5638800" y="1911350"/>
            <a:ext cx="685800" cy="2133600"/>
          </a:xfrm>
          <a:prstGeom prst="bentConnector3">
            <a:avLst>
              <a:gd name="adj1" fmla="val 50000"/>
            </a:avLst>
          </a:prstGeom>
          <a:ln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733800" y="1397000"/>
            <a:ext cx="60483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i="1" dirty="0">
                <a:solidFill>
                  <a:schemeClr val="accent6"/>
                </a:solidFill>
                <a:cs typeface="Arial" charset="0"/>
              </a:rPr>
              <a:t>links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562600" y="1411288"/>
            <a:ext cx="96837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i="1" dirty="0">
                <a:solidFill>
                  <a:schemeClr val="accent5"/>
                </a:solidFill>
                <a:cs typeface="Arial" charset="0"/>
              </a:rPr>
              <a:t>contains</a:t>
            </a:r>
          </a:p>
        </p:txBody>
      </p:sp>
      <p:sp>
        <p:nvSpPr>
          <p:cNvPr id="87" name="Rectangle 86"/>
          <p:cNvSpPr/>
          <p:nvPr/>
        </p:nvSpPr>
        <p:spPr>
          <a:xfrm>
            <a:off x="6324600" y="4916488"/>
            <a:ext cx="1295400" cy="381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ACP Rule3</a:t>
            </a:r>
          </a:p>
        </p:txBody>
      </p:sp>
      <p:cxnSp>
        <p:nvCxnSpPr>
          <p:cNvPr id="88" name="Straight Arrow Connector 46"/>
          <p:cNvCxnSpPr>
            <a:stCxn id="14" idx="3"/>
            <a:endCxn id="87" idx="1"/>
          </p:cNvCxnSpPr>
          <p:nvPr/>
        </p:nvCxnSpPr>
        <p:spPr>
          <a:xfrm>
            <a:off x="5638800" y="1911350"/>
            <a:ext cx="685800" cy="3195638"/>
          </a:xfrm>
          <a:prstGeom prst="bentConnector3">
            <a:avLst>
              <a:gd name="adj1" fmla="val 50000"/>
            </a:avLst>
          </a:prstGeom>
          <a:ln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01" name="Rectangle 95"/>
          <p:cNvSpPr>
            <a:spLocks noChangeArrowheads="1"/>
          </p:cNvSpPr>
          <p:nvPr/>
        </p:nvSpPr>
        <p:spPr bwMode="auto">
          <a:xfrm>
            <a:off x="1227930" y="5706268"/>
            <a:ext cx="7983538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 dirty="0">
                <a:ea typeface="굴림" panose="020B0600000101010101" pitchFamily="34" charset="-127"/>
              </a:rPr>
              <a:t>Resource access is authorized upon satisfying at least one ACP rule in one of the linked ACPs</a:t>
            </a:r>
          </a:p>
        </p:txBody>
      </p:sp>
    </p:spTree>
    <p:extLst>
      <p:ext uri="{BB962C8B-B14F-4D97-AF65-F5344CB8AC3E}">
        <p14:creationId xmlns:p14="http://schemas.microsoft.com/office/powerpoint/2010/main" val="380161636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720850"/>
            <a:ext cx="1295400" cy="381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Resource1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4921250"/>
            <a:ext cx="1295400" cy="381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Resource4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3854450"/>
            <a:ext cx="1295400" cy="381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Resource3</a:t>
            </a:r>
          </a:p>
        </p:txBody>
      </p:sp>
      <p:sp>
        <p:nvSpPr>
          <p:cNvPr id="7" name="Rectangle 6"/>
          <p:cNvSpPr/>
          <p:nvPr/>
        </p:nvSpPr>
        <p:spPr>
          <a:xfrm>
            <a:off x="533400" y="2695575"/>
            <a:ext cx="1295400" cy="381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Resource2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514600" y="1720850"/>
            <a:ext cx="1295400" cy="381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ACP1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514600" y="4921250"/>
            <a:ext cx="1295400" cy="381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ACP3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514600" y="3854450"/>
            <a:ext cx="1295400" cy="381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ACP2</a:t>
            </a:r>
          </a:p>
        </p:txBody>
      </p:sp>
      <p:cxnSp>
        <p:nvCxnSpPr>
          <p:cNvPr id="19" name="Straight Arrow Connector 18"/>
          <p:cNvCxnSpPr>
            <a:stCxn id="4" idx="3"/>
            <a:endCxn id="14" idx="1"/>
          </p:cNvCxnSpPr>
          <p:nvPr/>
        </p:nvCxnSpPr>
        <p:spPr>
          <a:xfrm>
            <a:off x="1828800" y="1911350"/>
            <a:ext cx="685800" cy="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4" idx="3"/>
            <a:endCxn id="16" idx="1"/>
          </p:cNvCxnSpPr>
          <p:nvPr/>
        </p:nvCxnSpPr>
        <p:spPr>
          <a:xfrm>
            <a:off x="1828800" y="1911350"/>
            <a:ext cx="685800" cy="2133600"/>
          </a:xfrm>
          <a:prstGeom prst="straightConnector1">
            <a:avLst/>
          </a:prstGeom>
          <a:ln>
            <a:solidFill>
              <a:schemeClr val="accent6">
                <a:alpha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3"/>
            <a:endCxn id="16" idx="1"/>
          </p:cNvCxnSpPr>
          <p:nvPr/>
        </p:nvCxnSpPr>
        <p:spPr>
          <a:xfrm>
            <a:off x="1828800" y="2886075"/>
            <a:ext cx="685800" cy="1158875"/>
          </a:xfrm>
          <a:prstGeom prst="straightConnector1">
            <a:avLst/>
          </a:prstGeom>
          <a:ln>
            <a:solidFill>
              <a:schemeClr val="accent6">
                <a:alpha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3"/>
            <a:endCxn id="14" idx="1"/>
          </p:cNvCxnSpPr>
          <p:nvPr/>
        </p:nvCxnSpPr>
        <p:spPr>
          <a:xfrm flipV="1">
            <a:off x="1828800" y="1911350"/>
            <a:ext cx="685800" cy="974725"/>
          </a:xfrm>
          <a:prstGeom prst="straightConnector1">
            <a:avLst/>
          </a:prstGeom>
          <a:ln>
            <a:solidFill>
              <a:schemeClr val="accent6">
                <a:alpha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7" idx="3"/>
            <a:endCxn id="15" idx="1"/>
          </p:cNvCxnSpPr>
          <p:nvPr/>
        </p:nvCxnSpPr>
        <p:spPr>
          <a:xfrm>
            <a:off x="1828800" y="2886075"/>
            <a:ext cx="685800" cy="2225675"/>
          </a:xfrm>
          <a:prstGeom prst="straightConnector1">
            <a:avLst/>
          </a:prstGeom>
          <a:ln>
            <a:solidFill>
              <a:schemeClr val="accent6">
                <a:alpha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6" idx="3"/>
            <a:endCxn id="16" idx="1"/>
          </p:cNvCxnSpPr>
          <p:nvPr/>
        </p:nvCxnSpPr>
        <p:spPr>
          <a:xfrm>
            <a:off x="1828800" y="4044950"/>
            <a:ext cx="685800" cy="0"/>
          </a:xfrm>
          <a:prstGeom prst="straightConnector1">
            <a:avLst/>
          </a:prstGeom>
          <a:ln>
            <a:solidFill>
              <a:schemeClr val="accent6">
                <a:alpha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5" idx="3"/>
            <a:endCxn id="15" idx="1"/>
          </p:cNvCxnSpPr>
          <p:nvPr/>
        </p:nvCxnSpPr>
        <p:spPr>
          <a:xfrm>
            <a:off x="1828800" y="5111750"/>
            <a:ext cx="685800" cy="0"/>
          </a:xfrm>
          <a:prstGeom prst="straightConnector1">
            <a:avLst/>
          </a:prstGeom>
          <a:ln>
            <a:solidFill>
              <a:schemeClr val="accent6">
                <a:alpha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4495800" y="1720850"/>
            <a:ext cx="1295400" cy="381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ACP Rule1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495800" y="3854450"/>
            <a:ext cx="1295400" cy="381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ACP Rule2</a:t>
            </a:r>
          </a:p>
        </p:txBody>
      </p:sp>
      <p:cxnSp>
        <p:nvCxnSpPr>
          <p:cNvPr id="46" name="Straight Arrow Connector 45"/>
          <p:cNvCxnSpPr>
            <a:stCxn id="14" idx="3"/>
            <a:endCxn id="38" idx="1"/>
          </p:cNvCxnSpPr>
          <p:nvPr/>
        </p:nvCxnSpPr>
        <p:spPr>
          <a:xfrm>
            <a:off x="3810000" y="1911350"/>
            <a:ext cx="685800" cy="0"/>
          </a:xfrm>
          <a:prstGeom prst="straightConnector1">
            <a:avLst/>
          </a:prstGeom>
          <a:ln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4" idx="3"/>
            <a:endCxn id="40" idx="1"/>
          </p:cNvCxnSpPr>
          <p:nvPr/>
        </p:nvCxnSpPr>
        <p:spPr>
          <a:xfrm>
            <a:off x="3810000" y="1911350"/>
            <a:ext cx="685800" cy="2133600"/>
          </a:xfrm>
          <a:prstGeom prst="bentConnector3">
            <a:avLst>
              <a:gd name="adj1" fmla="val 50000"/>
            </a:avLst>
          </a:prstGeom>
          <a:ln>
            <a:solidFill>
              <a:schemeClr val="accent5">
                <a:alpha val="3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905000" y="1397000"/>
            <a:ext cx="60483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i="1" dirty="0">
                <a:solidFill>
                  <a:schemeClr val="accent6"/>
                </a:solidFill>
                <a:cs typeface="Arial" charset="0"/>
              </a:rPr>
              <a:t>links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733800" y="1411288"/>
            <a:ext cx="96837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i="1" dirty="0">
                <a:solidFill>
                  <a:schemeClr val="accent5"/>
                </a:solidFill>
                <a:cs typeface="Arial" charset="0"/>
              </a:rPr>
              <a:t>contains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172200" y="1720850"/>
            <a:ext cx="2362200" cy="863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ko-KR" b="1" smtClean="0">
                <a:solidFill>
                  <a:srgbClr val="000000"/>
                </a:solidFill>
                <a:ea typeface="굴림" charset="-127"/>
              </a:rPr>
              <a:t>WHO</a:t>
            </a:r>
            <a:r>
              <a:rPr lang="en-US" altLang="ko-KR" smtClean="0">
                <a:solidFill>
                  <a:srgbClr val="000000"/>
                </a:solidFill>
                <a:ea typeface="굴림" charset="-127"/>
              </a:rPr>
              <a:t>: entities </a:t>
            </a:r>
          </a:p>
          <a:p>
            <a:pPr eaLnBrk="1" hangingPunct="1">
              <a:defRPr/>
            </a:pPr>
            <a:r>
              <a:rPr lang="en-US" altLang="ko-KR" smtClean="0">
                <a:solidFill>
                  <a:srgbClr val="000000"/>
                </a:solidFill>
                <a:ea typeface="굴림" charset="-127"/>
              </a:rPr>
              <a:t>	CSE-ID</a:t>
            </a:r>
          </a:p>
          <a:p>
            <a:pPr eaLnBrk="1" hangingPunct="1">
              <a:defRPr/>
            </a:pPr>
            <a:r>
              <a:rPr lang="en-US" altLang="ko-KR" smtClean="0">
                <a:solidFill>
                  <a:srgbClr val="000000"/>
                </a:solidFill>
                <a:ea typeface="굴림" charset="-127"/>
              </a:rPr>
              <a:t>	AE-ID</a:t>
            </a:r>
            <a:endParaRPr lang="en-US" altLang="ko-KR" b="1" smtClean="0">
              <a:solidFill>
                <a:srgbClr val="000000"/>
              </a:solidFill>
              <a:ea typeface="굴림" charset="-127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161088" y="4343400"/>
            <a:ext cx="2355850" cy="1143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ko-KR" b="1" smtClean="0">
                <a:solidFill>
                  <a:srgbClr val="000000"/>
                </a:solidFill>
                <a:ea typeface="굴림" charset="-127"/>
              </a:rPr>
              <a:t>WHICH</a:t>
            </a:r>
            <a:r>
              <a:rPr lang="en-US" altLang="ko-KR" smtClean="0">
                <a:solidFill>
                  <a:srgbClr val="000000"/>
                </a:solidFill>
                <a:ea typeface="굴림" charset="-127"/>
              </a:rPr>
              <a:t>: circumstances</a:t>
            </a:r>
          </a:p>
          <a:p>
            <a:pPr lvl="2" eaLnBrk="1" hangingPunct="1">
              <a:defRPr/>
            </a:pPr>
            <a:r>
              <a:rPr lang="en-US" altLang="ko-KR" i="1" smtClean="0">
                <a:solidFill>
                  <a:srgbClr val="000000"/>
                </a:solidFill>
                <a:ea typeface="굴림" charset="-127"/>
              </a:rPr>
              <a:t>Time, </a:t>
            </a:r>
          </a:p>
          <a:p>
            <a:pPr lvl="2" eaLnBrk="1" hangingPunct="1">
              <a:defRPr/>
            </a:pPr>
            <a:r>
              <a:rPr lang="en-US" altLang="ko-KR" i="1" smtClean="0">
                <a:solidFill>
                  <a:srgbClr val="000000"/>
                </a:solidFill>
                <a:ea typeface="굴림" charset="-127"/>
              </a:rPr>
              <a:t>location, </a:t>
            </a:r>
          </a:p>
          <a:p>
            <a:pPr lvl="2" eaLnBrk="1" hangingPunct="1">
              <a:defRPr/>
            </a:pPr>
            <a:r>
              <a:rPr lang="en-US" altLang="ko-KR" i="1" smtClean="0">
                <a:solidFill>
                  <a:srgbClr val="000000"/>
                </a:solidFill>
                <a:ea typeface="굴림" charset="-127"/>
              </a:rPr>
              <a:t>IP address</a:t>
            </a:r>
          </a:p>
          <a:p>
            <a:pPr eaLnBrk="1" hangingPunct="1">
              <a:defRPr/>
            </a:pPr>
            <a:endParaRPr lang="en-US" altLang="ko-KR" b="1" smtClean="0">
              <a:solidFill>
                <a:srgbClr val="000000"/>
              </a:solidFill>
              <a:ea typeface="굴림" charset="-127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161088" y="2789238"/>
            <a:ext cx="2362200" cy="135413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b="1" dirty="0"/>
              <a:t>WHAT</a:t>
            </a:r>
            <a:r>
              <a:rPr lang="en-US" dirty="0"/>
              <a:t>: operations</a:t>
            </a:r>
          </a:p>
          <a:p>
            <a:pPr eaLnBrk="1" hangingPunct="1">
              <a:defRPr/>
            </a:pPr>
            <a:r>
              <a:rPr lang="en-US" dirty="0"/>
              <a:t>	</a:t>
            </a:r>
            <a:r>
              <a:rPr lang="en-US" i="1" dirty="0"/>
              <a:t>Create,</a:t>
            </a:r>
          </a:p>
          <a:p>
            <a:pPr eaLnBrk="1" hangingPunct="1">
              <a:defRPr/>
            </a:pPr>
            <a:r>
              <a:rPr lang="en-US" i="1" dirty="0"/>
              <a:t>	Retrieve</a:t>
            </a:r>
          </a:p>
          <a:p>
            <a:pPr eaLnBrk="1" hangingPunct="1">
              <a:defRPr/>
            </a:pPr>
            <a:r>
              <a:rPr lang="en-US" i="1" dirty="0"/>
              <a:t>	Update</a:t>
            </a:r>
          </a:p>
          <a:p>
            <a:pPr eaLnBrk="1" hangingPunct="1">
              <a:defRPr/>
            </a:pPr>
            <a:r>
              <a:rPr lang="en-US" i="1" dirty="0"/>
              <a:t>	Delete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486400" y="1398588"/>
            <a:ext cx="190182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i="1" dirty="0">
                <a:solidFill>
                  <a:schemeClr val="accent4"/>
                </a:solidFill>
                <a:cs typeface="Arial" charset="0"/>
              </a:rPr>
              <a:t>with conditions on</a:t>
            </a:r>
          </a:p>
        </p:txBody>
      </p:sp>
      <p:cxnSp>
        <p:nvCxnSpPr>
          <p:cNvPr id="66" name="Straight Arrow Connector 46"/>
          <p:cNvCxnSpPr>
            <a:stCxn id="38" idx="3"/>
            <a:endCxn id="53" idx="1"/>
          </p:cNvCxnSpPr>
          <p:nvPr/>
        </p:nvCxnSpPr>
        <p:spPr>
          <a:xfrm>
            <a:off x="5791200" y="1911350"/>
            <a:ext cx="369888" cy="3003550"/>
          </a:xfrm>
          <a:prstGeom prst="bentConnector3">
            <a:avLst>
              <a:gd name="adj1" fmla="val 50000"/>
            </a:avLst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46"/>
          <p:cNvCxnSpPr>
            <a:stCxn id="38" idx="3"/>
            <a:endCxn id="54" idx="1"/>
          </p:cNvCxnSpPr>
          <p:nvPr/>
        </p:nvCxnSpPr>
        <p:spPr>
          <a:xfrm>
            <a:off x="5791200" y="1911350"/>
            <a:ext cx="369888" cy="1554163"/>
          </a:xfrm>
          <a:prstGeom prst="bentConnector3">
            <a:avLst>
              <a:gd name="adj1" fmla="val 50000"/>
            </a:avLst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46"/>
          <p:cNvCxnSpPr>
            <a:stCxn id="38" idx="3"/>
          </p:cNvCxnSpPr>
          <p:nvPr/>
        </p:nvCxnSpPr>
        <p:spPr>
          <a:xfrm>
            <a:off x="5791200" y="1911350"/>
            <a:ext cx="387350" cy="0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533400" y="2476500"/>
            <a:ext cx="1295400" cy="3619500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ko-KR" altLang="ko-KR" dirty="0" smtClean="0">
              <a:solidFill>
                <a:srgbClr val="FFFFFF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2514600" y="2647950"/>
            <a:ext cx="1295400" cy="3619500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ko-KR" altLang="ko-KR" smtClean="0">
              <a:solidFill>
                <a:srgbClr val="FFFFFF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4495800" y="4916488"/>
            <a:ext cx="1295400" cy="381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ACP Rule3</a:t>
            </a:r>
          </a:p>
        </p:txBody>
      </p:sp>
      <p:sp>
        <p:nvSpPr>
          <p:cNvPr id="82" name="Rectangle 81"/>
          <p:cNvSpPr/>
          <p:nvPr/>
        </p:nvSpPr>
        <p:spPr>
          <a:xfrm>
            <a:off x="4495800" y="2400300"/>
            <a:ext cx="1295400" cy="3619500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ko-KR" altLang="ko-KR" smtClean="0">
              <a:solidFill>
                <a:srgbClr val="FFFFFF"/>
              </a:solidFill>
            </a:endParaRPr>
          </a:p>
        </p:txBody>
      </p:sp>
      <p:cxnSp>
        <p:nvCxnSpPr>
          <p:cNvPr id="88" name="Straight Arrow Connector 46"/>
          <p:cNvCxnSpPr>
            <a:stCxn id="14" idx="3"/>
            <a:endCxn id="87" idx="1"/>
          </p:cNvCxnSpPr>
          <p:nvPr/>
        </p:nvCxnSpPr>
        <p:spPr>
          <a:xfrm>
            <a:off x="3810000" y="1911350"/>
            <a:ext cx="685800" cy="3195638"/>
          </a:xfrm>
          <a:prstGeom prst="bentConnector3">
            <a:avLst>
              <a:gd name="adj1" fmla="val 50000"/>
            </a:avLst>
          </a:prstGeom>
          <a:ln>
            <a:solidFill>
              <a:schemeClr val="accent5">
                <a:alpha val="3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34" name="Rectangle 95"/>
          <p:cNvSpPr>
            <a:spLocks noChangeArrowheads="1"/>
          </p:cNvSpPr>
          <p:nvPr/>
        </p:nvSpPr>
        <p:spPr bwMode="auto">
          <a:xfrm>
            <a:off x="533400" y="5595938"/>
            <a:ext cx="7983538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C0000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ACP rule is satisfied if WHO and WHAT and WHICH are satisfied by requesting entity, requested operation and circumstances</a:t>
            </a:r>
          </a:p>
        </p:txBody>
      </p:sp>
      <p:sp>
        <p:nvSpPr>
          <p:cNvPr id="25635" name="Title 1"/>
          <p:cNvSpPr>
            <a:spLocks noGrp="1"/>
          </p:cNvSpPr>
          <p:nvPr>
            <p:ph type="title"/>
          </p:nvPr>
        </p:nvSpPr>
        <p:spPr>
          <a:xfrm>
            <a:off x="1471067" y="278035"/>
            <a:ext cx="6589200" cy="128089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Access Control Policies (ACP) Resources</a:t>
            </a:r>
          </a:p>
        </p:txBody>
      </p:sp>
    </p:spTree>
    <p:extLst>
      <p:ext uri="{BB962C8B-B14F-4D97-AF65-F5344CB8AC3E}">
        <p14:creationId xmlns:p14="http://schemas.microsoft.com/office/powerpoint/2010/main" val="383605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M2M Architecture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Functional Architecture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9432" y="2686554"/>
            <a:ext cx="6809372" cy="4016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11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M2M Architecture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entity of each layer:</a:t>
            </a:r>
          </a:p>
          <a:p>
            <a:pPr lvl="1"/>
            <a:r>
              <a:rPr lang="en-US" dirty="0" smtClean="0"/>
              <a:t>Application Entity (AE), an entity in the application layer that implements an M2M application service logic.</a:t>
            </a:r>
          </a:p>
          <a:p>
            <a:pPr lvl="1"/>
            <a:r>
              <a:rPr lang="en-US" dirty="0" smtClean="0"/>
              <a:t>Common Services Entity (CSE), represent an instantiation of a set of “common service function” of the M2M environments.</a:t>
            </a:r>
          </a:p>
          <a:p>
            <a:pPr lvl="1"/>
            <a:r>
              <a:rPr lang="en-US" dirty="0" smtClean="0"/>
              <a:t>Network Services Entity (NSE), provides services from the underlying network to the CSEs.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953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M2M Architecture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Reference Points</a:t>
            </a:r>
          </a:p>
          <a:p>
            <a:pPr lvl="1"/>
            <a:r>
              <a:rPr lang="en-US" dirty="0" smtClean="0"/>
              <a:t>Describe the links between entity.</a:t>
            </a:r>
          </a:p>
          <a:p>
            <a:pPr lvl="1"/>
            <a:r>
              <a:rPr lang="en-US" dirty="0" err="1" smtClean="0"/>
              <a:t>Mca</a:t>
            </a:r>
            <a:r>
              <a:rPr lang="en-US" dirty="0" smtClean="0"/>
              <a:t>, the links between an Application Entity (AE) and a Common Services Entity (CSE)</a:t>
            </a:r>
          </a:p>
          <a:p>
            <a:pPr lvl="1"/>
            <a:r>
              <a:rPr lang="en-US" dirty="0" err="1" smtClean="0"/>
              <a:t>Mcc</a:t>
            </a:r>
            <a:r>
              <a:rPr lang="en-US" dirty="0" smtClean="0"/>
              <a:t>, the links between two Common Services Entity (CSE)</a:t>
            </a:r>
          </a:p>
          <a:p>
            <a:pPr lvl="1"/>
            <a:r>
              <a:rPr lang="en-US" dirty="0" err="1" smtClean="0"/>
              <a:t>Mcn</a:t>
            </a:r>
            <a:r>
              <a:rPr lang="en-US" dirty="0" smtClean="0"/>
              <a:t>, the link between a Common Service Entity (CSE) and the Network Service Entity (NSE).</a:t>
            </a:r>
          </a:p>
          <a:p>
            <a:pPr lvl="1"/>
            <a:r>
              <a:rPr lang="en-US" dirty="0" err="1" smtClean="0"/>
              <a:t>Mcc</a:t>
            </a:r>
            <a:r>
              <a:rPr lang="en-US" dirty="0" smtClean="0"/>
              <a:t>’, the link between two Common Services Entities (CSE) from one M2M domain to different M2M domain.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369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875899" y="1905000"/>
            <a:ext cx="8175680" cy="4592637"/>
            <a:chOff x="1109133" y="1808162"/>
            <a:chExt cx="7162799" cy="4592637"/>
          </a:xfrm>
        </p:grpSpPr>
        <p:sp>
          <p:nvSpPr>
            <p:cNvPr id="6" name="Rectangle 5"/>
            <p:cNvSpPr/>
            <p:nvPr/>
          </p:nvSpPr>
          <p:spPr>
            <a:xfrm>
              <a:off x="1109133" y="1808162"/>
              <a:ext cx="7162799" cy="459263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sz="1400" dirty="0" smtClean="0"/>
                <a:t>Security Services</a:t>
              </a:r>
              <a:endParaRPr lang="en-GB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1261533" y="2142067"/>
              <a:ext cx="6841067" cy="0"/>
            </a:xfrm>
            <a:prstGeom prst="line">
              <a:avLst/>
            </a:prstGeom>
            <a:ln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770775" y="2011262"/>
              <a:ext cx="3839513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Security API (</a:t>
              </a:r>
              <a:r>
                <a:rPr lang="en-US" sz="1100" dirty="0" err="1" smtClean="0"/>
                <a:t>Mca</a:t>
              </a:r>
              <a:r>
                <a:rPr lang="en-US" sz="1100" dirty="0" smtClean="0"/>
                <a:t>, </a:t>
              </a:r>
              <a:r>
                <a:rPr lang="en-US" sz="1100" dirty="0" err="1" smtClean="0"/>
                <a:t>Mcc</a:t>
              </a:r>
              <a:r>
                <a:rPr lang="en-US" sz="1100" dirty="0" smtClean="0"/>
                <a:t>) (not specified in the present document)</a:t>
              </a:r>
              <a:endParaRPr lang="en-GB" sz="11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61533" y="2289806"/>
              <a:ext cx="6841067" cy="1147661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00" b="1" dirty="0" smtClean="0">
                  <a:solidFill>
                    <a:schemeClr val="bg1"/>
                  </a:solidFill>
                </a:rPr>
                <a:t>Security Functions Layer</a:t>
              </a:r>
              <a:endParaRPr lang="en-GB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526452" y="2625960"/>
              <a:ext cx="889943" cy="68728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Identification and Authentication</a:t>
              </a:r>
              <a:endParaRPr lang="en-GB" sz="9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576617" y="2636928"/>
              <a:ext cx="889943" cy="68728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Authorization</a:t>
              </a:r>
              <a:endParaRPr lang="en-GB" sz="9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675489" y="2639435"/>
              <a:ext cx="889943" cy="68728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Identity Management</a:t>
              </a:r>
              <a:endParaRPr lang="en-GB" sz="900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774361" y="2625960"/>
              <a:ext cx="889943" cy="68728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Security Association</a:t>
              </a:r>
              <a:endParaRPr lang="en-GB" sz="9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873233" y="2622053"/>
              <a:ext cx="889943" cy="68728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Sensitive Data Handling</a:t>
              </a:r>
              <a:endParaRPr lang="en-GB" sz="9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972104" y="2606022"/>
              <a:ext cx="889943" cy="68728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Security Administration</a:t>
              </a:r>
              <a:endParaRPr lang="en-GB" sz="9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269997" y="3702042"/>
              <a:ext cx="6841067" cy="512662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00" b="1" dirty="0" smtClean="0">
                  <a:solidFill>
                    <a:schemeClr val="bg1"/>
                  </a:solidFill>
                </a:rPr>
                <a:t>Secure Environment Abstraction Layer (not specified in the present document)</a:t>
              </a:r>
              <a:endParaRPr lang="en-GB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261533" y="4479280"/>
              <a:ext cx="6841067" cy="159132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00" b="1" dirty="0" smtClean="0">
                  <a:solidFill>
                    <a:schemeClr val="bg1"/>
                  </a:solidFill>
                </a:rPr>
                <a:t>Security Environments Layer</a:t>
              </a:r>
              <a:endParaRPr lang="en-GB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540933" y="4824921"/>
              <a:ext cx="6499577" cy="72921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endParaRPr lang="en-GB" sz="1000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432276" y="5028532"/>
              <a:ext cx="6499577" cy="72921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endParaRPr lang="en-GB" sz="1000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336790" y="5249832"/>
              <a:ext cx="6499577" cy="72921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sz="1000" dirty="0" smtClean="0">
                  <a:solidFill>
                    <a:schemeClr val="tx1"/>
                  </a:solidFill>
                </a:rPr>
                <a:t>Secure Environment n</a:t>
              </a:r>
              <a:endParaRPr lang="en-GB" sz="1000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659467" y="5554133"/>
              <a:ext cx="2577627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Sensitive Data</a:t>
              </a:r>
              <a:endParaRPr lang="en-GB" sz="105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790721" y="5554133"/>
              <a:ext cx="2577627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Sensitive Function</a:t>
              </a:r>
              <a:endParaRPr lang="en-GB" sz="1050" dirty="0"/>
            </a:p>
          </p:txBody>
        </p:sp>
      </p:grpSp>
    </p:spTree>
    <p:extLst>
      <p:ext uri="{BB962C8B-B14F-4D97-AF65-F5344CB8AC3E}">
        <p14:creationId xmlns:p14="http://schemas.microsoft.com/office/powerpoint/2010/main" val="184489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 Function Layer</a:t>
            </a:r>
          </a:p>
          <a:p>
            <a:pPr lvl="1"/>
            <a:r>
              <a:rPr lang="en-US" dirty="0" smtClean="0"/>
              <a:t>Contains a set of security function that are exposed at reference point (using security API)</a:t>
            </a:r>
          </a:p>
          <a:p>
            <a:pPr lvl="1"/>
            <a:r>
              <a:rPr lang="en-US" dirty="0" smtClean="0"/>
              <a:t>These security functions can be classified into six categories :</a:t>
            </a:r>
          </a:p>
          <a:p>
            <a:pPr lvl="2"/>
            <a:r>
              <a:rPr lang="en-US" dirty="0" smtClean="0"/>
              <a:t>Identification</a:t>
            </a:r>
          </a:p>
          <a:p>
            <a:pPr lvl="2"/>
            <a:r>
              <a:rPr lang="en-US" dirty="0" smtClean="0"/>
              <a:t>Authentication</a:t>
            </a:r>
          </a:p>
          <a:p>
            <a:pPr lvl="2"/>
            <a:r>
              <a:rPr lang="en-US" dirty="0" smtClean="0"/>
              <a:t>Authorization</a:t>
            </a:r>
          </a:p>
          <a:p>
            <a:pPr lvl="2"/>
            <a:r>
              <a:rPr lang="en-US" dirty="0" smtClean="0"/>
              <a:t>Security Association</a:t>
            </a:r>
          </a:p>
          <a:p>
            <a:pPr lvl="2"/>
            <a:r>
              <a:rPr lang="en-US" dirty="0" smtClean="0"/>
              <a:t>Sensitive Data Handling</a:t>
            </a:r>
          </a:p>
          <a:p>
            <a:pPr lvl="2"/>
            <a:r>
              <a:rPr lang="en-US" dirty="0" smtClean="0"/>
              <a:t>Security Administration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77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860</TotalTime>
  <Words>1944</Words>
  <Application>Microsoft Office PowerPoint</Application>
  <PresentationFormat>화면 슬라이드 쇼(4:3)</PresentationFormat>
  <Paragraphs>514</Paragraphs>
  <Slides>44</Slides>
  <Notes>25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44</vt:i4>
      </vt:variant>
    </vt:vector>
  </HeadingPairs>
  <TitlesOfParts>
    <vt:vector size="45" baseType="lpstr">
      <vt:lpstr>Wisp</vt:lpstr>
      <vt:lpstr>OneM2M  Challenges of M2M Security and Privacy</vt:lpstr>
      <vt:lpstr>Overview</vt:lpstr>
      <vt:lpstr>PowerPoint 프레젠테이션</vt:lpstr>
      <vt:lpstr>M2M Architecture Model</vt:lpstr>
      <vt:lpstr>M2M Architecture Model</vt:lpstr>
      <vt:lpstr>M2M Architecture Model</vt:lpstr>
      <vt:lpstr>M2M Architecture Model</vt:lpstr>
      <vt:lpstr>Security Architecture</vt:lpstr>
      <vt:lpstr>Security Architecture</vt:lpstr>
      <vt:lpstr>Security Architecture</vt:lpstr>
      <vt:lpstr>Security Architecture</vt:lpstr>
      <vt:lpstr>Design Principles of Security Architecture</vt:lpstr>
      <vt:lpstr>Security Challenges</vt:lpstr>
      <vt:lpstr>Security Challenges</vt:lpstr>
      <vt:lpstr>Security Challenges</vt:lpstr>
      <vt:lpstr>Challenges      &amp;      Solutions</vt:lpstr>
      <vt:lpstr>Secure Communication: Example </vt:lpstr>
      <vt:lpstr>Secure Communication: Example </vt:lpstr>
      <vt:lpstr>Secure Communication: Example </vt:lpstr>
      <vt:lpstr>Secure Communication: Example </vt:lpstr>
      <vt:lpstr>Secure Communication</vt:lpstr>
      <vt:lpstr>Secure Communication</vt:lpstr>
      <vt:lpstr>Secure Communication</vt:lpstr>
      <vt:lpstr>Secure Communication</vt:lpstr>
      <vt:lpstr>Secure Communication</vt:lpstr>
      <vt:lpstr>Authentication Options</vt:lpstr>
      <vt:lpstr>Certificates</vt:lpstr>
      <vt:lpstr>Remote Provisioning</vt:lpstr>
      <vt:lpstr>Remote Provisioning</vt:lpstr>
      <vt:lpstr>Remote Provisioning Example</vt:lpstr>
      <vt:lpstr>Remote Provisioning Example</vt:lpstr>
      <vt:lpstr>Remote Provisioning Example</vt:lpstr>
      <vt:lpstr>Remote Provisioning Example</vt:lpstr>
      <vt:lpstr>Remote Provisioning Example</vt:lpstr>
      <vt:lpstr>Remote Provisioning Example</vt:lpstr>
      <vt:lpstr>Remote Provisioning Example</vt:lpstr>
      <vt:lpstr>Remote Provisioning Example</vt:lpstr>
      <vt:lpstr>Remote Provisioning Example</vt:lpstr>
      <vt:lpstr>Remote Provisioning</vt:lpstr>
      <vt:lpstr>Remote Provisioning Example</vt:lpstr>
      <vt:lpstr>Remote Provisioning Example</vt:lpstr>
      <vt:lpstr>Access Control Requirements</vt:lpstr>
      <vt:lpstr>Access Control Policies (ACP) Resources</vt:lpstr>
      <vt:lpstr>Access Control Policies (ACP) 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OneM2M  Challenges of M2M Security and Privacy</dc:title>
  <dc:creator>I Gde Dharma Nugraha</dc:creator>
  <cp:lastModifiedBy>최덕재</cp:lastModifiedBy>
  <cp:revision>41</cp:revision>
  <dcterms:created xsi:type="dcterms:W3CDTF">2015-05-21T02:24:45Z</dcterms:created>
  <dcterms:modified xsi:type="dcterms:W3CDTF">2015-05-26T00:23:45Z</dcterms:modified>
</cp:coreProperties>
</file>