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6"/>
  </p:notesMasterIdLst>
  <p:sldIdLst>
    <p:sldId id="287" r:id="rId2"/>
    <p:sldId id="293" r:id="rId3"/>
    <p:sldId id="294" r:id="rId4"/>
    <p:sldId id="295" r:id="rId5"/>
    <p:sldId id="296" r:id="rId6"/>
    <p:sldId id="299" r:id="rId7"/>
    <p:sldId id="300" r:id="rId8"/>
    <p:sldId id="301" r:id="rId9"/>
    <p:sldId id="302" r:id="rId10"/>
    <p:sldId id="303" r:id="rId11"/>
    <p:sldId id="306" r:id="rId12"/>
    <p:sldId id="305" r:id="rId13"/>
    <p:sldId id="304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EF"/>
    <a:srgbClr val="3D3C40"/>
    <a:srgbClr val="FFDF11"/>
    <a:srgbClr val="595959"/>
    <a:srgbClr val="AC8740"/>
    <a:srgbClr val="6B6A6D"/>
    <a:srgbClr val="803D9A"/>
    <a:srgbClr val="01A79C"/>
    <a:srgbClr val="FFFFFF"/>
    <a:srgbClr val="F14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2"/>
    <p:restoredTop sz="75000" autoAdjust="0"/>
  </p:normalViewPr>
  <p:slideViewPr>
    <p:cSldViewPr snapToGrid="0" snapToObjects="1">
      <p:cViewPr varScale="1">
        <p:scale>
          <a:sx n="56" d="100"/>
          <a:sy n="56" d="100"/>
        </p:scale>
        <p:origin x="121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C9890-6B06-4C9B-8306-ACB5A6150C4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82755-DA25-414B-95A4-722A04A8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2755-DA25-414B-95A4-722A04A809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1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2755-DA25-414B-95A4-722A04A809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2755-DA25-414B-95A4-722A04A809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3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" y="2045020"/>
            <a:ext cx="9144000" cy="2552380"/>
          </a:xfrm>
          <a:prstGeom prst="rect">
            <a:avLst/>
          </a:prstGeom>
          <a:solidFill>
            <a:srgbClr val="01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33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235946"/>
            <a:ext cx="7772400" cy="16533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>
                <a:solidFill>
                  <a:srgbClr val="595959"/>
                </a:solidFill>
                <a:latin typeface="Tw Cen MT" panose="020B06020201040206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7797453" y="4320420"/>
            <a:ext cx="1346548" cy="276980"/>
          </a:xfrm>
          <a:prstGeom prst="rect">
            <a:avLst/>
          </a:prstGeom>
          <a:solidFill>
            <a:srgbClr val="3D3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 userDrawn="1"/>
        </p:nvSpPr>
        <p:spPr>
          <a:xfrm flipV="1">
            <a:off x="0" y="4321975"/>
            <a:ext cx="7797453" cy="277028"/>
          </a:xfrm>
          <a:prstGeom prst="rect">
            <a:avLst/>
          </a:prstGeom>
          <a:solidFill>
            <a:srgbClr val="FFD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2317885"/>
            <a:ext cx="77724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1336"/>
            <a:ext cx="1020404" cy="62348"/>
          </a:xfrm>
          <a:prstGeom prst="rect">
            <a:avLst/>
          </a:prstGeom>
          <a:solidFill>
            <a:srgbClr val="9BC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 userDrawn="1"/>
        </p:nvSpPr>
        <p:spPr>
          <a:xfrm flipV="1">
            <a:off x="1018825" y="1335"/>
            <a:ext cx="1020404" cy="62348"/>
          </a:xfrm>
          <a:prstGeom prst="rect">
            <a:avLst/>
          </a:prstGeom>
          <a:solidFill>
            <a:srgbClr val="01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 userDrawn="1"/>
        </p:nvSpPr>
        <p:spPr>
          <a:xfrm flipV="1">
            <a:off x="2039229" y="1666"/>
            <a:ext cx="1020403" cy="62348"/>
          </a:xfrm>
          <a:prstGeom prst="rect">
            <a:avLst/>
          </a:prstGeom>
          <a:solidFill>
            <a:srgbClr val="803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 userDrawn="1"/>
        </p:nvSpPr>
        <p:spPr>
          <a:xfrm flipV="1">
            <a:off x="3059631" y="1336"/>
            <a:ext cx="1020404" cy="62348"/>
          </a:xfrm>
          <a:prstGeom prst="rect">
            <a:avLst/>
          </a:prstGeom>
          <a:solidFill>
            <a:srgbClr val="F14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 userDrawn="1"/>
        </p:nvSpPr>
        <p:spPr>
          <a:xfrm flipV="1">
            <a:off x="4078456" y="1335"/>
            <a:ext cx="1020404" cy="62348"/>
          </a:xfrm>
          <a:prstGeom prst="rect">
            <a:avLst/>
          </a:prstGeom>
          <a:solidFill>
            <a:srgbClr val="6B6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 userDrawn="1"/>
        </p:nvSpPr>
        <p:spPr>
          <a:xfrm flipV="1">
            <a:off x="5098860" y="0"/>
            <a:ext cx="1020403" cy="66064"/>
          </a:xfrm>
          <a:prstGeom prst="rect">
            <a:avLst/>
          </a:prstGeom>
          <a:solidFill>
            <a:srgbClr val="FFD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 userDrawn="1"/>
        </p:nvSpPr>
        <p:spPr>
          <a:xfrm flipV="1">
            <a:off x="6120531" y="-1"/>
            <a:ext cx="1020404" cy="65004"/>
          </a:xfrm>
          <a:prstGeom prst="rect">
            <a:avLst/>
          </a:prstGeom>
          <a:solidFill>
            <a:srgbClr val="3D3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 userDrawn="1"/>
        </p:nvSpPr>
        <p:spPr>
          <a:xfrm flipV="1">
            <a:off x="8129280" y="-3810"/>
            <a:ext cx="1020403" cy="69144"/>
          </a:xfrm>
          <a:prstGeom prst="rect">
            <a:avLst/>
          </a:prstGeom>
          <a:solidFill>
            <a:srgbClr val="01A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 userDrawn="1"/>
        </p:nvSpPr>
        <p:spPr>
          <a:xfrm rot="10800000" flipV="1">
            <a:off x="-2542" y="50915"/>
            <a:ext cx="9146541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55220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3594"/>
          </a:xfrm>
          <a:prstGeom prst="rect">
            <a:avLst/>
          </a:prstGeo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1599"/>
            <a:ext cx="7886700" cy="4277043"/>
          </a:xfrm>
        </p:spPr>
        <p:txBody>
          <a:bodyPr vert="eaVert"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7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253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 flipV="1">
            <a:off x="0" y="2116"/>
            <a:ext cx="7805141" cy="457201"/>
          </a:xfrm>
          <a:prstGeom prst="rect">
            <a:avLst/>
          </a:prstGeom>
          <a:solidFill>
            <a:srgbClr val="FFD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7797453" y="2118"/>
            <a:ext cx="1346548" cy="457199"/>
          </a:xfrm>
          <a:prstGeom prst="rect">
            <a:avLst/>
          </a:prstGeom>
          <a:solidFill>
            <a:srgbClr val="3D3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B946FB2-9309-485E-8952-489111F54DE1}" type="slidenum">
              <a:rPr lang="en-US" sz="1400" smtClean="0">
                <a:latin typeface="Tw Cen MT" panose="020B0602020104020603" pitchFamily="34" charset="0"/>
              </a:rPr>
              <a:t>‹#›</a:t>
            </a:fld>
            <a:r>
              <a:rPr lang="en-US" sz="1400" dirty="0" smtClean="0">
                <a:latin typeface="Tw Cen MT" panose="020B0602020104020603" pitchFamily="34" charset="0"/>
              </a:rPr>
              <a:t>/26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27" y="-8467"/>
            <a:ext cx="7213426" cy="4508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3D3C40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26" y="708660"/>
            <a:ext cx="8041813" cy="5468619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2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2363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723264"/>
            <a:ext cx="3886200" cy="53422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23264"/>
            <a:ext cx="3886200" cy="53422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 flipV="1">
            <a:off x="0" y="2116"/>
            <a:ext cx="7805141" cy="457201"/>
          </a:xfrm>
          <a:prstGeom prst="rect">
            <a:avLst/>
          </a:prstGeom>
          <a:solidFill>
            <a:srgbClr val="FFD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7797453" y="2118"/>
            <a:ext cx="1346548" cy="457199"/>
          </a:xfrm>
          <a:prstGeom prst="rect">
            <a:avLst/>
          </a:prstGeom>
          <a:solidFill>
            <a:srgbClr val="3D3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B946FB2-9309-485E-8952-489111F54DE1}" type="slidenum">
              <a:rPr lang="en-US" sz="1400" smtClean="0">
                <a:latin typeface="Tw Cen MT" panose="020B0602020104020603" pitchFamily="34" charset="0"/>
              </a:rPr>
              <a:t>‹#›</a:t>
            </a:fld>
            <a:r>
              <a:rPr lang="en-US" sz="1400" dirty="0" smtClean="0">
                <a:latin typeface="Tw Cen MT" panose="020B0602020104020603" pitchFamily="34" charset="0"/>
              </a:rPr>
              <a:t>/26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027" y="-8467"/>
            <a:ext cx="7213426" cy="4508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3D3C40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0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69818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54495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69818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44955"/>
            <a:ext cx="3887391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 flipV="1">
            <a:off x="0" y="2116"/>
            <a:ext cx="7805141" cy="457201"/>
          </a:xfrm>
          <a:prstGeom prst="rect">
            <a:avLst/>
          </a:prstGeom>
          <a:solidFill>
            <a:srgbClr val="FFD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 userDrawn="1"/>
        </p:nvSpPr>
        <p:spPr>
          <a:xfrm rot="10800000" flipV="1">
            <a:off x="7797453" y="2118"/>
            <a:ext cx="1346548" cy="457199"/>
          </a:xfrm>
          <a:prstGeom prst="rect">
            <a:avLst/>
          </a:prstGeom>
          <a:solidFill>
            <a:srgbClr val="3D3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B946FB2-9309-485E-8952-489111F54DE1}" type="slidenum">
              <a:rPr lang="en-US" sz="1400" smtClean="0">
                <a:latin typeface="Tw Cen MT" panose="020B0602020104020603" pitchFamily="34" charset="0"/>
              </a:rPr>
              <a:t>‹#›</a:t>
            </a:fld>
            <a:r>
              <a:rPr lang="en-US" sz="1400" dirty="0" smtClean="0">
                <a:latin typeface="Tw Cen MT" panose="020B0602020104020603" pitchFamily="34" charset="0"/>
              </a:rPr>
              <a:t>/10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4027" y="-8467"/>
            <a:ext cx="7213426" cy="4508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3D3C40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4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 flipV="1">
            <a:off x="0" y="2116"/>
            <a:ext cx="7805141" cy="457201"/>
          </a:xfrm>
          <a:prstGeom prst="rect">
            <a:avLst/>
          </a:prstGeom>
          <a:solidFill>
            <a:srgbClr val="FFD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 rot="10800000" flipV="1">
            <a:off x="7797453" y="2118"/>
            <a:ext cx="1346548" cy="457199"/>
          </a:xfrm>
          <a:prstGeom prst="rect">
            <a:avLst/>
          </a:prstGeom>
          <a:solidFill>
            <a:srgbClr val="3D3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B946FB2-9309-485E-8952-489111F54DE1}" type="slidenum">
              <a:rPr lang="en-US" sz="1400" smtClean="0">
                <a:latin typeface="Tw Cen MT" panose="020B0602020104020603" pitchFamily="34" charset="0"/>
              </a:rPr>
              <a:t>‹#›</a:t>
            </a:fld>
            <a:r>
              <a:rPr lang="en-US" sz="1400" dirty="0" smtClean="0">
                <a:latin typeface="Tw Cen MT" panose="020B0602020104020603" pitchFamily="34" charset="0"/>
              </a:rPr>
              <a:t>/10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4027" y="-8467"/>
            <a:ext cx="7213426" cy="4508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3D3C40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2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6360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Tw Cen MT" panose="020B0602020104020603" pitchFamily="34" charset="0"/>
              </a:defRPr>
            </a:lvl1pPr>
            <a:lvl2pPr>
              <a:defRPr sz="2800">
                <a:latin typeface="Tw Cen MT" panose="020B0602020104020603" pitchFamily="34" charset="0"/>
              </a:defRPr>
            </a:lvl2pPr>
            <a:lvl3pPr>
              <a:defRPr sz="2400">
                <a:latin typeface="Tw Cen MT" panose="020B0602020104020603" pitchFamily="34" charset="0"/>
              </a:defRPr>
            </a:lvl3pPr>
            <a:lvl4pPr>
              <a:defRPr sz="2000">
                <a:latin typeface="Tw Cen MT" panose="020B0602020104020603" pitchFamily="34" charset="0"/>
              </a:defRPr>
            </a:lvl4pPr>
            <a:lvl5pPr>
              <a:defRPr sz="2000">
                <a:latin typeface="Tw Cen MT" panose="020B06020201040206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Tw Cen MT" panose="020B06020201040206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8498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Tw Cen MT" panose="020B06020201040206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Tw Cen MT" panose="020B06020201040206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93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73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D:\■ LAB\기타\네트워킹랩 로고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70" y="6381296"/>
            <a:ext cx="737756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6433318"/>
            <a:ext cx="1348739" cy="3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6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npcap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napfiles.com/get/supersca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43557"/>
            <a:ext cx="8928100" cy="165339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Information Security</a:t>
            </a:r>
            <a:endParaRPr lang="en-US" sz="4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51025" y="3286312"/>
            <a:ext cx="5226049" cy="50401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Sniffing </a:t>
            </a:r>
            <a:r>
              <a:rPr lang="ko-KR" altLang="en-US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실습</a:t>
            </a:r>
            <a:endParaRPr 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07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WhireShark</a:t>
            </a:r>
            <a:r>
              <a:rPr lang="en-US" altLang="ko-KR" dirty="0" smtClean="0"/>
              <a:t> – Main View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0158"/>
            <a:ext cx="6453187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89750" y="2753070"/>
            <a:ext cx="1784350" cy="646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Capture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된</a:t>
            </a:r>
            <a:endParaRPr kumimoji="0"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 Packet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list</a:t>
            </a: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161" y="4600610"/>
            <a:ext cx="15160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Packet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endParaRPr kumimoji="0"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 분석 내용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9161" y="5312258"/>
            <a:ext cx="17478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Packet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endParaRPr kumimoji="0"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 실제 데이터</a:t>
            </a:r>
          </a:p>
        </p:txBody>
      </p:sp>
    </p:spTree>
    <p:extLst>
      <p:ext uri="{BB962C8B-B14F-4D97-AF65-F5344CB8AC3E}">
        <p14:creationId xmlns:p14="http://schemas.microsoft.com/office/powerpoint/2010/main" val="21394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WhireShark</a:t>
            </a:r>
            <a:r>
              <a:rPr lang="en-US" altLang="ko-KR" dirty="0" smtClean="0"/>
              <a:t> - Menu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4027" y="2396111"/>
            <a:ext cx="8041813" cy="3963667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/>
              <a:t>File</a:t>
            </a:r>
          </a:p>
          <a:p>
            <a:pPr lvl="1"/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Capture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파일들을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open/merge, Capture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파일들의 전체나 일부를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save/print/export, Ethereal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종료하는 아이템들을 포함한다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 dirty="0"/>
              <a:t>Edit</a:t>
            </a:r>
          </a:p>
          <a:p>
            <a:pPr lvl="1"/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Find packet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하고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Time Reference, 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 개나 그 이상의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packet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Mark Reference,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당신의 선택을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Set preference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아이템들을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포함한다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 dirty="0" smtClean="0"/>
              <a:t>View</a:t>
            </a:r>
          </a:p>
          <a:p>
            <a:pPr lvl="1"/>
            <a:r>
              <a:rPr lang="en-US" altLang="ko-KR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Packets</a:t>
            </a: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capture</a:t>
            </a: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된 데이터의 표시를 제어한다</a:t>
            </a:r>
            <a:r>
              <a:rPr lang="en-US" altLang="ko-KR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이것은 색깔과 폰트 크기 조절</a:t>
            </a:r>
            <a:r>
              <a:rPr lang="en-US" altLang="ko-KR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개별 윈도우에서 </a:t>
            </a:r>
            <a:r>
              <a:rPr lang="en-US" altLang="ko-KR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packet</a:t>
            </a: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보여주는 것</a:t>
            </a:r>
            <a:r>
              <a:rPr lang="en-US" altLang="ko-KR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packet</a:t>
            </a: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상세정보상에서 </a:t>
            </a:r>
            <a:r>
              <a:rPr lang="ko-KR" altLang="en-US" sz="21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트리들이</a:t>
            </a:r>
            <a:r>
              <a:rPr lang="ko-KR" altLang="en-US" sz="2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늘어나고 줄어드는 것을 </a:t>
            </a:r>
            <a:r>
              <a:rPr lang="ko-KR" altLang="en-US" sz="2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포함한다</a:t>
            </a:r>
            <a:endParaRPr lang="en-US" altLang="ko-KR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6" b="87093"/>
          <a:stretch>
            <a:fillRect/>
          </a:stretch>
        </p:blipFill>
        <p:spPr bwMode="auto">
          <a:xfrm>
            <a:off x="359741" y="851107"/>
            <a:ext cx="85217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WhireShark</a:t>
            </a:r>
            <a:r>
              <a:rPr lang="en-US" altLang="ko-KR" dirty="0" smtClean="0"/>
              <a:t> - Menu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6" b="87093"/>
          <a:stretch>
            <a:fillRect/>
          </a:stretch>
        </p:blipFill>
        <p:spPr bwMode="auto">
          <a:xfrm>
            <a:off x="359741" y="851107"/>
            <a:ext cx="85217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584027" y="2396111"/>
            <a:ext cx="8041813" cy="4256480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sz="2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Go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sz="2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메뉴는 특정 </a:t>
            </a:r>
            <a:r>
              <a:rPr lang="en-US" altLang="ko-KR" sz="2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packet</a:t>
            </a:r>
            <a:r>
              <a:rPr lang="ko-KR" altLang="en-US" sz="2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이동하는 아이템들을 포함한다</a:t>
            </a:r>
            <a:r>
              <a:rPr lang="en-US" altLang="ko-KR" sz="2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Capture</a:t>
            </a:r>
          </a:p>
          <a:p>
            <a:pPr lvl="1">
              <a:lnSpc>
                <a:spcPct val="12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capture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시작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종료하는 것과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capture filter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수정하는 것을 허락한다</a:t>
            </a:r>
          </a:p>
          <a:p>
            <a:pPr>
              <a:lnSpc>
                <a:spcPct val="12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Analyze</a:t>
            </a:r>
          </a:p>
          <a:p>
            <a:pPr lvl="1">
              <a:lnSpc>
                <a:spcPct val="12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표시 필터들을 다루고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프로토콜들의 정밀한 분석을 가능하게 하거나 불가능하게 하고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사용자 정의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디코드를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설정하고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TCP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흐름을 따르는 아이템을 포함한다</a:t>
            </a:r>
          </a:p>
          <a:p>
            <a:pPr>
              <a:lnSpc>
                <a:spcPct val="12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Statistics</a:t>
            </a:r>
          </a:p>
          <a:p>
            <a:pPr lvl="1">
              <a:lnSpc>
                <a:spcPct val="12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메뉴는 다양한 통계 윈도우들을 표시하기 위한 메뉴 아이템들을 포함한다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이것은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captured packets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요약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프로토콜 계층 통계를 표시 등을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포함한다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71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WhireShark</a:t>
            </a:r>
            <a:r>
              <a:rPr lang="en-US" altLang="ko-KR" dirty="0" smtClean="0"/>
              <a:t> – Tool bar</a:t>
            </a:r>
            <a:endParaRPr lang="ko-KR" altLang="en-US" dirty="0"/>
          </a:p>
        </p:txBody>
      </p:sp>
      <p:pic>
        <p:nvPicPr>
          <p:cNvPr id="4" name="그림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6" b="87093"/>
          <a:stretch>
            <a:fillRect/>
          </a:stretch>
        </p:blipFill>
        <p:spPr bwMode="auto">
          <a:xfrm>
            <a:off x="327025" y="974657"/>
            <a:ext cx="852328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95288" y="1566794"/>
            <a:ext cx="1439862" cy="276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62938" y="1546157"/>
            <a:ext cx="287337" cy="306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288" y="1896994"/>
            <a:ext cx="8291512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584757"/>
            <a:ext cx="86582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655819"/>
            <a:ext cx="671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43688" y="2727257"/>
            <a:ext cx="13223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환경 설정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97994" y="2717240"/>
            <a:ext cx="2216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Capture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관련 </a:t>
            </a: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icons</a:t>
            </a: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813" y="3298757"/>
            <a:ext cx="44243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Capture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가능한 </a:t>
            </a: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interface list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보여준다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813" y="3798819"/>
            <a:ext cx="1901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Capture option</a:t>
            </a: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2163" y="4298882"/>
            <a:ext cx="3017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Capture 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시작</a:t>
            </a: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중지</a:t>
            </a: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재시도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313" y="5143432"/>
            <a:ext cx="14033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Packet filter</a:t>
            </a: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5977" r="87872" b="90668"/>
          <a:stretch>
            <a:fillRect/>
          </a:stretch>
        </p:blipFill>
        <p:spPr bwMode="auto">
          <a:xfrm>
            <a:off x="269875" y="2574857"/>
            <a:ext cx="26146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228907"/>
            <a:ext cx="447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721032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222682"/>
            <a:ext cx="15906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2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WhireShark</a:t>
            </a:r>
            <a:r>
              <a:rPr lang="en-US" altLang="ko-KR" dirty="0"/>
              <a:t> – </a:t>
            </a:r>
            <a:r>
              <a:rPr lang="en-US" altLang="ko-KR" dirty="0" smtClean="0"/>
              <a:t>Packet Capture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00" y="856282"/>
            <a:ext cx="672623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468300" y="1288082"/>
            <a:ext cx="6337300" cy="1223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932350" y="961057"/>
            <a:ext cx="1227137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Interface List</a:t>
            </a:r>
            <a:endParaRPr kumimoji="0" lang="ko-KR" altLang="en-US" sz="14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68300" y="3016870"/>
            <a:ext cx="6337300" cy="287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005250" y="2635870"/>
            <a:ext cx="185420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Capture</a:t>
            </a:r>
            <a:r>
              <a:rPr kumimoji="0" lang="ko-KR" altLang="en-US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 적용 </a:t>
            </a:r>
            <a:r>
              <a:rPr kumimoji="0" lang="en-US" altLang="ko-KR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filter</a:t>
            </a:r>
            <a:endParaRPr kumimoji="0" lang="ko-KR" altLang="en-US" sz="14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68300" y="3502645"/>
            <a:ext cx="4484687" cy="941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396862" y="4778995"/>
            <a:ext cx="1871663" cy="830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928925" y="4493245"/>
            <a:ext cx="202565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Capture</a:t>
            </a:r>
            <a:r>
              <a:rPr kumimoji="0" lang="ko-KR" altLang="en-US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저장할 파일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389175" y="5301282"/>
            <a:ext cx="1846262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Capture</a:t>
            </a:r>
            <a:r>
              <a:rPr kumimoji="0" lang="ko-KR" altLang="en-US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종료 컨디션</a:t>
            </a:r>
          </a:p>
        </p:txBody>
      </p:sp>
    </p:spTree>
    <p:extLst>
      <p:ext uri="{BB962C8B-B14F-4D97-AF65-F5344CB8AC3E}">
        <p14:creationId xmlns:p14="http://schemas.microsoft.com/office/powerpoint/2010/main" val="1177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WhireShark</a:t>
            </a:r>
            <a:r>
              <a:rPr lang="en-US" altLang="ko-KR" dirty="0"/>
              <a:t> – </a:t>
            </a:r>
            <a:r>
              <a:rPr lang="en-US" altLang="ko-KR" dirty="0" smtClean="0"/>
              <a:t>Packet </a:t>
            </a:r>
            <a:r>
              <a:rPr lang="en-US" altLang="ko-KR" dirty="0"/>
              <a:t>Capture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16" y="920923"/>
            <a:ext cx="6730567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WhireShark</a:t>
            </a:r>
            <a:r>
              <a:rPr lang="en-US" altLang="ko-KR" dirty="0"/>
              <a:t> </a:t>
            </a:r>
            <a:r>
              <a:rPr lang="en-US" altLang="ko-KR" dirty="0" smtClean="0"/>
              <a:t>– Filter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4026" y="2822713"/>
            <a:ext cx="8041813" cy="3447331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적용할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filter condition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직접 쓰거나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Expression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골라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Apply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한다</a:t>
            </a:r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58" y="1159735"/>
            <a:ext cx="8522947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WhireShark</a:t>
            </a:r>
            <a:r>
              <a:rPr lang="en-US" altLang="ko-KR" dirty="0"/>
              <a:t> – Filter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70" y="999533"/>
            <a:ext cx="7004911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WhireShark</a:t>
            </a:r>
            <a:r>
              <a:rPr lang="en-US" altLang="ko-KR" dirty="0"/>
              <a:t> – </a:t>
            </a:r>
            <a:r>
              <a:rPr lang="en-US" altLang="ko-KR" dirty="0" smtClean="0"/>
              <a:t>Analyze</a:t>
            </a:r>
            <a:endParaRPr lang="ko-KR" altLang="en-US" dirty="0"/>
          </a:p>
        </p:txBody>
      </p:sp>
      <p:pic>
        <p:nvPicPr>
          <p:cNvPr id="4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77517"/>
            <a:ext cx="7343775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WhireShark</a:t>
            </a:r>
            <a:r>
              <a:rPr lang="en-US" altLang="ko-KR" dirty="0"/>
              <a:t> – Analyze</a:t>
            </a:r>
            <a:endParaRPr lang="ko-KR" altLang="en-US" dirty="0"/>
          </a:p>
        </p:txBody>
      </p:sp>
      <p:pic>
        <p:nvPicPr>
          <p:cNvPr id="4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53" y="1327840"/>
            <a:ext cx="68199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8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Network</a:t>
            </a:r>
          </a:p>
          <a:p>
            <a:pPr lvl="1"/>
            <a:r>
              <a:rPr lang="en-US" altLang="ko-KR" dirty="0" smtClean="0"/>
              <a:t>Network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구조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Packet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전달 과정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Packet Capturing</a:t>
            </a:r>
          </a:p>
          <a:p>
            <a:pPr lvl="1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Packet Capture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원리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Data Link Layer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동작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ko-KR" dirty="0"/>
              <a:t>Sniffing Tool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/>
              <a:t>Sniffing Tool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실습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79" b="13210"/>
          <a:stretch>
            <a:fillRect/>
          </a:stretch>
        </p:blipFill>
        <p:spPr bwMode="auto">
          <a:xfrm>
            <a:off x="1331913" y="676275"/>
            <a:ext cx="5976937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WhireShark</a:t>
            </a:r>
            <a:r>
              <a:rPr lang="en-US" altLang="ko-KR" dirty="0"/>
              <a:t> – </a:t>
            </a:r>
            <a:r>
              <a:rPr lang="en-US" altLang="ko-KR" dirty="0" smtClean="0"/>
              <a:t>Statistics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159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84313"/>
            <a:ext cx="89154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WhireShark</a:t>
            </a:r>
            <a:r>
              <a:rPr lang="en-US" altLang="ko-KR" dirty="0"/>
              <a:t> – Statistics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0010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825914"/>
            <a:ext cx="8693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WhireShark</a:t>
            </a:r>
            <a:r>
              <a:rPr lang="en-US" altLang="ko-KR" dirty="0"/>
              <a:t> – Statistics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7630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794234"/>
            <a:ext cx="8524875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WhireShark</a:t>
            </a:r>
            <a:r>
              <a:rPr lang="en-US" altLang="ko-KR" dirty="0"/>
              <a:t> – Statistics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0843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78" y="1149143"/>
            <a:ext cx="63912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WhireShark</a:t>
            </a:r>
            <a:r>
              <a:rPr lang="en-US" altLang="ko-KR" dirty="0"/>
              <a:t> – Statistics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6911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End-to-End delivery</a:t>
            </a:r>
            <a:endParaRPr lang="ko-KR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6" y="1029999"/>
            <a:ext cx="7516833" cy="50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4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022764"/>
            <a:ext cx="6686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그룹 84"/>
          <p:cNvGrpSpPr>
            <a:grpSpLocks/>
          </p:cNvGrpSpPr>
          <p:nvPr/>
        </p:nvGrpSpPr>
        <p:grpSpPr bwMode="auto">
          <a:xfrm>
            <a:off x="361950" y="5535902"/>
            <a:ext cx="8501063" cy="552450"/>
            <a:chOff x="285720" y="5072074"/>
            <a:chExt cx="8501122" cy="654055"/>
          </a:xfrm>
        </p:grpSpPr>
        <p:cxnSp>
          <p:nvCxnSpPr>
            <p:cNvPr id="83" name="직선 연결선 82"/>
            <p:cNvCxnSpPr/>
            <p:nvPr/>
          </p:nvCxnSpPr>
          <p:spPr>
            <a:xfrm rot="16200000" flipV="1">
              <a:off x="4168773" y="5394338"/>
              <a:ext cx="654055" cy="95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 rot="16200000" flipV="1">
              <a:off x="6892942" y="5394338"/>
              <a:ext cx="654055" cy="95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 rot="16200000" flipV="1">
              <a:off x="1535091" y="5394338"/>
              <a:ext cx="654055" cy="95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 rot="10800000">
              <a:off x="285720" y="5714852"/>
              <a:ext cx="8501122" cy="18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97" name="그룹 40"/>
          <p:cNvGrpSpPr>
            <a:grpSpLocks/>
          </p:cNvGrpSpPr>
          <p:nvPr/>
        </p:nvGrpSpPr>
        <p:grpSpPr bwMode="auto">
          <a:xfrm>
            <a:off x="790575" y="2951452"/>
            <a:ext cx="2357438" cy="2840037"/>
            <a:chOff x="428596" y="1714488"/>
            <a:chExt cx="2928958" cy="3357587"/>
          </a:xfrm>
        </p:grpSpPr>
        <p:grpSp>
          <p:nvGrpSpPr>
            <p:cNvPr id="8237" name="그룹 11"/>
            <p:cNvGrpSpPr>
              <a:grpSpLocks/>
            </p:cNvGrpSpPr>
            <p:nvPr/>
          </p:nvGrpSpPr>
          <p:grpSpPr bwMode="auto">
            <a:xfrm>
              <a:off x="428596" y="1714488"/>
              <a:ext cx="2928958" cy="785819"/>
              <a:chOff x="1428728" y="2461340"/>
              <a:chExt cx="3286148" cy="1143009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1572567" y="2603294"/>
                <a:ext cx="3142309" cy="100186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1428728" y="2461340"/>
                <a:ext cx="3142309" cy="10018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Applications</a:t>
                </a:r>
                <a:endParaRPr kumimoji="0" lang="ko-KR" altLang="en-US" dirty="0"/>
              </a:p>
            </p:txBody>
          </p:sp>
        </p:grpSp>
        <p:grpSp>
          <p:nvGrpSpPr>
            <p:cNvPr id="8238" name="그룹 15"/>
            <p:cNvGrpSpPr>
              <a:grpSpLocks/>
            </p:cNvGrpSpPr>
            <p:nvPr/>
          </p:nvGrpSpPr>
          <p:grpSpPr bwMode="auto">
            <a:xfrm>
              <a:off x="428596" y="2571745"/>
              <a:ext cx="2928958" cy="785818"/>
              <a:chOff x="1428728" y="2357430"/>
              <a:chExt cx="3286148" cy="114300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572567" y="2500022"/>
                <a:ext cx="3142309" cy="9991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1428728" y="2358068"/>
                <a:ext cx="3142309" cy="99913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TCP</a:t>
                </a:r>
                <a:endParaRPr kumimoji="0" lang="ko-KR" altLang="en-US" dirty="0"/>
              </a:p>
            </p:txBody>
          </p:sp>
        </p:grpSp>
        <p:grpSp>
          <p:nvGrpSpPr>
            <p:cNvPr id="8239" name="그룹 18"/>
            <p:cNvGrpSpPr>
              <a:grpSpLocks/>
            </p:cNvGrpSpPr>
            <p:nvPr/>
          </p:nvGrpSpPr>
          <p:grpSpPr bwMode="auto">
            <a:xfrm>
              <a:off x="428596" y="3429001"/>
              <a:ext cx="2928958" cy="785818"/>
              <a:chOff x="1428728" y="2357430"/>
              <a:chExt cx="3286148" cy="1143008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1572567" y="2500662"/>
                <a:ext cx="3142309" cy="9991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1428728" y="2358708"/>
                <a:ext cx="3142309" cy="99913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IP</a:t>
                </a:r>
                <a:endParaRPr kumimoji="0" lang="ko-KR" altLang="en-US" dirty="0"/>
              </a:p>
            </p:txBody>
          </p:sp>
        </p:grpSp>
        <p:grpSp>
          <p:nvGrpSpPr>
            <p:cNvPr id="8240" name="그룹 21"/>
            <p:cNvGrpSpPr>
              <a:grpSpLocks/>
            </p:cNvGrpSpPr>
            <p:nvPr/>
          </p:nvGrpSpPr>
          <p:grpSpPr bwMode="auto">
            <a:xfrm>
              <a:off x="428596" y="4286257"/>
              <a:ext cx="2928958" cy="785818"/>
              <a:chOff x="1428728" y="2357430"/>
              <a:chExt cx="3286148" cy="1143008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1572567" y="2498571"/>
                <a:ext cx="3142309" cy="100186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1428728" y="2356617"/>
                <a:ext cx="3142309" cy="10018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LAN Technologies: Ethernet, FDDI, etc</a:t>
                </a:r>
                <a:endParaRPr kumimoji="0" lang="ko-KR" altLang="en-US" dirty="0"/>
              </a:p>
            </p:txBody>
          </p:sp>
        </p:grpSp>
      </p:grpSp>
      <p:grpSp>
        <p:nvGrpSpPr>
          <p:cNvPr id="8198" name="그룹 41"/>
          <p:cNvGrpSpPr>
            <a:grpSpLocks/>
          </p:cNvGrpSpPr>
          <p:nvPr/>
        </p:nvGrpSpPr>
        <p:grpSpPr bwMode="auto">
          <a:xfrm>
            <a:off x="3433763" y="2951452"/>
            <a:ext cx="2357437" cy="2840037"/>
            <a:chOff x="428596" y="1714488"/>
            <a:chExt cx="2928958" cy="3357587"/>
          </a:xfrm>
        </p:grpSpPr>
        <p:grpSp>
          <p:nvGrpSpPr>
            <p:cNvPr id="8225" name="그룹 11"/>
            <p:cNvGrpSpPr>
              <a:grpSpLocks/>
            </p:cNvGrpSpPr>
            <p:nvPr/>
          </p:nvGrpSpPr>
          <p:grpSpPr bwMode="auto">
            <a:xfrm>
              <a:off x="428596" y="1714488"/>
              <a:ext cx="2928958" cy="785819"/>
              <a:chOff x="1428728" y="2461340"/>
              <a:chExt cx="3286148" cy="1143009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1572565" y="2603294"/>
                <a:ext cx="3142311" cy="100186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1428728" y="2461340"/>
                <a:ext cx="3142311" cy="10018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Applications</a:t>
                </a:r>
                <a:endParaRPr kumimoji="0" lang="ko-KR" altLang="en-US" dirty="0"/>
              </a:p>
            </p:txBody>
          </p:sp>
        </p:grpSp>
        <p:grpSp>
          <p:nvGrpSpPr>
            <p:cNvPr id="8226" name="그룹 15"/>
            <p:cNvGrpSpPr>
              <a:grpSpLocks/>
            </p:cNvGrpSpPr>
            <p:nvPr/>
          </p:nvGrpSpPr>
          <p:grpSpPr bwMode="auto">
            <a:xfrm>
              <a:off x="428596" y="2571745"/>
              <a:ext cx="2928958" cy="785818"/>
              <a:chOff x="1428728" y="2357430"/>
              <a:chExt cx="3286148" cy="1143008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1572565" y="2500022"/>
                <a:ext cx="3142311" cy="9991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1428728" y="2358068"/>
                <a:ext cx="3142311" cy="99913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TCP</a:t>
                </a:r>
                <a:endParaRPr kumimoji="0" lang="ko-KR" altLang="en-US" dirty="0"/>
              </a:p>
            </p:txBody>
          </p:sp>
        </p:grpSp>
        <p:grpSp>
          <p:nvGrpSpPr>
            <p:cNvPr id="8227" name="그룹 18"/>
            <p:cNvGrpSpPr>
              <a:grpSpLocks/>
            </p:cNvGrpSpPr>
            <p:nvPr/>
          </p:nvGrpSpPr>
          <p:grpSpPr bwMode="auto">
            <a:xfrm>
              <a:off x="428596" y="3429001"/>
              <a:ext cx="2928958" cy="785818"/>
              <a:chOff x="1428728" y="2357430"/>
              <a:chExt cx="3286148" cy="1143008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1572565" y="2500662"/>
                <a:ext cx="3142311" cy="9991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1428728" y="2358708"/>
                <a:ext cx="3142311" cy="99913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IP</a:t>
                </a:r>
                <a:endParaRPr kumimoji="0" lang="ko-KR" altLang="en-US" dirty="0"/>
              </a:p>
            </p:txBody>
          </p:sp>
        </p:grpSp>
        <p:grpSp>
          <p:nvGrpSpPr>
            <p:cNvPr id="8228" name="그룹 21"/>
            <p:cNvGrpSpPr>
              <a:grpSpLocks/>
            </p:cNvGrpSpPr>
            <p:nvPr/>
          </p:nvGrpSpPr>
          <p:grpSpPr bwMode="auto">
            <a:xfrm>
              <a:off x="428596" y="4286257"/>
              <a:ext cx="2928958" cy="785818"/>
              <a:chOff x="1428728" y="2357430"/>
              <a:chExt cx="3286148" cy="1143008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1572565" y="2498571"/>
                <a:ext cx="3142311" cy="100186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1428728" y="2356617"/>
                <a:ext cx="3142311" cy="10018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LAN Technologies: Ethernet, FDDI, etc</a:t>
                </a:r>
                <a:endParaRPr kumimoji="0" lang="ko-KR" altLang="en-US" dirty="0"/>
              </a:p>
            </p:txBody>
          </p:sp>
        </p:grpSp>
      </p:grpSp>
      <p:grpSp>
        <p:nvGrpSpPr>
          <p:cNvPr id="8199" name="그룹 54"/>
          <p:cNvGrpSpPr>
            <a:grpSpLocks/>
          </p:cNvGrpSpPr>
          <p:nvPr/>
        </p:nvGrpSpPr>
        <p:grpSpPr bwMode="auto">
          <a:xfrm>
            <a:off x="6148388" y="2951452"/>
            <a:ext cx="2357437" cy="2840037"/>
            <a:chOff x="428596" y="1714488"/>
            <a:chExt cx="2928958" cy="3357587"/>
          </a:xfrm>
        </p:grpSpPr>
        <p:grpSp>
          <p:nvGrpSpPr>
            <p:cNvPr id="8213" name="그룹 11"/>
            <p:cNvGrpSpPr>
              <a:grpSpLocks/>
            </p:cNvGrpSpPr>
            <p:nvPr/>
          </p:nvGrpSpPr>
          <p:grpSpPr bwMode="auto">
            <a:xfrm>
              <a:off x="428596" y="1714488"/>
              <a:ext cx="2928958" cy="785819"/>
              <a:chOff x="1428728" y="2461340"/>
              <a:chExt cx="3286148" cy="1143009"/>
            </a:xfrm>
          </p:grpSpPr>
          <p:sp>
            <p:nvSpPr>
              <p:cNvPr id="66" name="직사각형 65"/>
              <p:cNvSpPr/>
              <p:nvPr/>
            </p:nvSpPr>
            <p:spPr>
              <a:xfrm>
                <a:off x="1572565" y="2603294"/>
                <a:ext cx="3142311" cy="100186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1428728" y="2461340"/>
                <a:ext cx="3142311" cy="10018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Applications</a:t>
                </a:r>
                <a:endParaRPr kumimoji="0" lang="ko-KR" altLang="en-US" dirty="0"/>
              </a:p>
            </p:txBody>
          </p:sp>
        </p:grpSp>
        <p:grpSp>
          <p:nvGrpSpPr>
            <p:cNvPr id="8214" name="그룹 15"/>
            <p:cNvGrpSpPr>
              <a:grpSpLocks/>
            </p:cNvGrpSpPr>
            <p:nvPr/>
          </p:nvGrpSpPr>
          <p:grpSpPr bwMode="auto">
            <a:xfrm>
              <a:off x="428596" y="2571745"/>
              <a:ext cx="2928958" cy="785818"/>
              <a:chOff x="1428728" y="2357430"/>
              <a:chExt cx="3286148" cy="1143008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1572565" y="2500022"/>
                <a:ext cx="3142311" cy="9991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1428728" y="2358068"/>
                <a:ext cx="3142311" cy="99913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TCP</a:t>
                </a:r>
                <a:endParaRPr kumimoji="0" lang="ko-KR" altLang="en-US" dirty="0"/>
              </a:p>
            </p:txBody>
          </p:sp>
        </p:grpSp>
        <p:grpSp>
          <p:nvGrpSpPr>
            <p:cNvPr id="8215" name="그룹 18"/>
            <p:cNvGrpSpPr>
              <a:grpSpLocks/>
            </p:cNvGrpSpPr>
            <p:nvPr/>
          </p:nvGrpSpPr>
          <p:grpSpPr bwMode="auto">
            <a:xfrm>
              <a:off x="428596" y="3429001"/>
              <a:ext cx="2928958" cy="785818"/>
              <a:chOff x="1428728" y="2357430"/>
              <a:chExt cx="3286148" cy="1143008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1572565" y="2500662"/>
                <a:ext cx="3142311" cy="9991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1428728" y="2358708"/>
                <a:ext cx="3142311" cy="99913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IP</a:t>
                </a:r>
                <a:endParaRPr kumimoji="0" lang="ko-KR" altLang="en-US" dirty="0"/>
              </a:p>
            </p:txBody>
          </p:sp>
        </p:grpSp>
        <p:grpSp>
          <p:nvGrpSpPr>
            <p:cNvPr id="8216" name="그룹 21"/>
            <p:cNvGrpSpPr>
              <a:grpSpLocks/>
            </p:cNvGrpSpPr>
            <p:nvPr/>
          </p:nvGrpSpPr>
          <p:grpSpPr bwMode="auto">
            <a:xfrm>
              <a:off x="428596" y="4286257"/>
              <a:ext cx="2928958" cy="785818"/>
              <a:chOff x="1428728" y="2357430"/>
              <a:chExt cx="3286148" cy="1143008"/>
            </a:xfrm>
          </p:grpSpPr>
          <p:sp>
            <p:nvSpPr>
              <p:cNvPr id="60" name="직사각형 59"/>
              <p:cNvSpPr/>
              <p:nvPr/>
            </p:nvSpPr>
            <p:spPr>
              <a:xfrm>
                <a:off x="1572565" y="2498571"/>
                <a:ext cx="3142311" cy="100186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1428728" y="2356617"/>
                <a:ext cx="3142311" cy="10018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LAN Technologies: Ethernet, FDDI, etc</a:t>
                </a:r>
                <a:endParaRPr kumimoji="0" lang="ko-KR" altLang="en-US" dirty="0"/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1147763" y="1632239"/>
            <a:ext cx="130175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Source</a:t>
            </a:r>
            <a:endParaRPr kumimoji="0"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24624" y="1632239"/>
            <a:ext cx="1878013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Destination</a:t>
            </a:r>
            <a:endParaRPr kumimoji="0"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cxnSp>
        <p:nvCxnSpPr>
          <p:cNvPr id="75" name="직선 화살표 연결선 74"/>
          <p:cNvCxnSpPr/>
          <p:nvPr/>
        </p:nvCxnSpPr>
        <p:spPr>
          <a:xfrm rot="16200000" flipV="1">
            <a:off x="183356" y="4558796"/>
            <a:ext cx="3071813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/>
          <p:nvPr/>
        </p:nvCxnSpPr>
        <p:spPr>
          <a:xfrm flipV="1">
            <a:off x="1719263" y="6077239"/>
            <a:ext cx="2714625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/>
          <p:nvPr/>
        </p:nvCxnSpPr>
        <p:spPr>
          <a:xfrm flipV="1">
            <a:off x="4791075" y="6077239"/>
            <a:ext cx="2643188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/>
          <p:cNvCxnSpPr/>
          <p:nvPr/>
        </p:nvCxnSpPr>
        <p:spPr>
          <a:xfrm rot="16200000" flipH="1">
            <a:off x="4065588" y="5361277"/>
            <a:ext cx="1455737" cy="14287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화살표 연결선 95"/>
          <p:cNvCxnSpPr/>
          <p:nvPr/>
        </p:nvCxnSpPr>
        <p:spPr>
          <a:xfrm rot="16200000" flipH="1">
            <a:off x="5934075" y="4594515"/>
            <a:ext cx="3000375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화살표 연결선 97"/>
          <p:cNvCxnSpPr/>
          <p:nvPr/>
        </p:nvCxnSpPr>
        <p:spPr>
          <a:xfrm rot="5400000">
            <a:off x="3640137" y="5370802"/>
            <a:ext cx="1446213" cy="1588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화살표 연결선 98"/>
          <p:cNvCxnSpPr/>
          <p:nvPr/>
        </p:nvCxnSpPr>
        <p:spPr>
          <a:xfrm flipV="1">
            <a:off x="4362450" y="4648489"/>
            <a:ext cx="428625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379952"/>
            <a:ext cx="1301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951452"/>
            <a:ext cx="1301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379952"/>
            <a:ext cx="1301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4523077"/>
            <a:ext cx="1301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End-to-End delivery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3833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31511 3.7037E-7 " pathEditMode="relative" ptsTypes="AA">
                                      <p:cBhvr>
                                        <p:cTn id="1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2.77778E-6 0.43727 L 0.28195 0.43727 L 0.28195 0.22408 " pathEditMode="relative" ptsTypes="AAAA">
                                      <p:cBhvr>
                                        <p:cTn id="1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31511 3.7037E-7 " pathEditMode="relative" ptsTypes="AA">
                                      <p:cBhvr>
                                        <p:cTn id="2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33333E-6 L -0.00192 0.21597 L 0.28402 0.21597 L 0.28402 -0.21065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그룹 3"/>
          <p:cNvGrpSpPr>
            <a:grpSpLocks/>
          </p:cNvGrpSpPr>
          <p:nvPr/>
        </p:nvGrpSpPr>
        <p:grpSpPr bwMode="auto">
          <a:xfrm>
            <a:off x="285749" y="5463165"/>
            <a:ext cx="8501063" cy="552450"/>
            <a:chOff x="285720" y="5072074"/>
            <a:chExt cx="8501122" cy="654055"/>
          </a:xfrm>
        </p:grpSpPr>
        <p:cxnSp>
          <p:nvCxnSpPr>
            <p:cNvPr id="5" name="직선 연결선 4"/>
            <p:cNvCxnSpPr/>
            <p:nvPr/>
          </p:nvCxnSpPr>
          <p:spPr>
            <a:xfrm rot="16200000" flipV="1">
              <a:off x="4168773" y="5394338"/>
              <a:ext cx="654055" cy="95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 rot="16200000" flipV="1">
              <a:off x="6892942" y="5394338"/>
              <a:ext cx="654055" cy="95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 rot="16200000" flipV="1">
              <a:off x="1535091" y="5394338"/>
              <a:ext cx="654055" cy="95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 rot="10800000">
              <a:off x="285720" y="5714852"/>
              <a:ext cx="8501122" cy="18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0" name="그룹 8"/>
          <p:cNvGrpSpPr>
            <a:grpSpLocks/>
          </p:cNvGrpSpPr>
          <p:nvPr/>
        </p:nvGrpSpPr>
        <p:grpSpPr bwMode="auto">
          <a:xfrm>
            <a:off x="714374" y="2878715"/>
            <a:ext cx="2357438" cy="2840037"/>
            <a:chOff x="428596" y="1714488"/>
            <a:chExt cx="2928958" cy="3357587"/>
          </a:xfrm>
        </p:grpSpPr>
        <p:grpSp>
          <p:nvGrpSpPr>
            <p:cNvPr id="9259" name="그룹 11"/>
            <p:cNvGrpSpPr>
              <a:grpSpLocks/>
            </p:cNvGrpSpPr>
            <p:nvPr/>
          </p:nvGrpSpPr>
          <p:grpSpPr bwMode="auto">
            <a:xfrm>
              <a:off x="428596" y="1714488"/>
              <a:ext cx="2928958" cy="785819"/>
              <a:chOff x="1428728" y="2461340"/>
              <a:chExt cx="3286148" cy="1143009"/>
            </a:xfrm>
          </p:grpSpPr>
          <p:sp>
            <p:nvSpPr>
              <p:cNvPr id="20" name="직사각형 9"/>
              <p:cNvSpPr/>
              <p:nvPr/>
            </p:nvSpPr>
            <p:spPr>
              <a:xfrm>
                <a:off x="1572567" y="2603294"/>
                <a:ext cx="3142309" cy="100186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1" name="직사각형 10"/>
              <p:cNvSpPr/>
              <p:nvPr/>
            </p:nvSpPr>
            <p:spPr>
              <a:xfrm>
                <a:off x="1428728" y="2461340"/>
                <a:ext cx="3142309" cy="10018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Applications</a:t>
                </a:r>
                <a:endParaRPr kumimoji="0" lang="ko-KR" altLang="en-US" dirty="0"/>
              </a:p>
            </p:txBody>
          </p:sp>
        </p:grpSp>
        <p:grpSp>
          <p:nvGrpSpPr>
            <p:cNvPr id="9260" name="그룹 15"/>
            <p:cNvGrpSpPr>
              <a:grpSpLocks/>
            </p:cNvGrpSpPr>
            <p:nvPr/>
          </p:nvGrpSpPr>
          <p:grpSpPr bwMode="auto">
            <a:xfrm>
              <a:off x="428596" y="2571745"/>
              <a:ext cx="2928958" cy="785818"/>
              <a:chOff x="1428728" y="2357430"/>
              <a:chExt cx="3286148" cy="1143008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1572567" y="2500022"/>
                <a:ext cx="3142309" cy="9991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1428728" y="2358068"/>
                <a:ext cx="3142309" cy="99913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TCP</a:t>
                </a:r>
                <a:endParaRPr kumimoji="0" lang="ko-KR" altLang="en-US" dirty="0"/>
              </a:p>
            </p:txBody>
          </p:sp>
        </p:grpSp>
        <p:grpSp>
          <p:nvGrpSpPr>
            <p:cNvPr id="9261" name="그룹 18"/>
            <p:cNvGrpSpPr>
              <a:grpSpLocks/>
            </p:cNvGrpSpPr>
            <p:nvPr/>
          </p:nvGrpSpPr>
          <p:grpSpPr bwMode="auto">
            <a:xfrm>
              <a:off x="428596" y="3429001"/>
              <a:ext cx="2928958" cy="785818"/>
              <a:chOff x="1428728" y="2357430"/>
              <a:chExt cx="3286148" cy="1143008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1572567" y="2500662"/>
                <a:ext cx="3142309" cy="9991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428728" y="2358708"/>
                <a:ext cx="3142309" cy="99913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IP</a:t>
                </a:r>
                <a:endParaRPr kumimoji="0" lang="ko-KR" altLang="en-US" dirty="0"/>
              </a:p>
            </p:txBody>
          </p:sp>
        </p:grpSp>
        <p:grpSp>
          <p:nvGrpSpPr>
            <p:cNvPr id="9262" name="그룹 21"/>
            <p:cNvGrpSpPr>
              <a:grpSpLocks/>
            </p:cNvGrpSpPr>
            <p:nvPr/>
          </p:nvGrpSpPr>
          <p:grpSpPr bwMode="auto">
            <a:xfrm>
              <a:off x="428596" y="4286257"/>
              <a:ext cx="2928958" cy="785818"/>
              <a:chOff x="1428728" y="2357430"/>
              <a:chExt cx="3286148" cy="1143008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1572567" y="2498571"/>
                <a:ext cx="3142309" cy="100186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1428728" y="2356617"/>
                <a:ext cx="3142309" cy="10018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LAN Technologies: Ethernet, FDDI, etc</a:t>
                </a:r>
                <a:endParaRPr kumimoji="0" lang="ko-KR" altLang="en-US" dirty="0"/>
              </a:p>
            </p:txBody>
          </p:sp>
        </p:grpSp>
      </p:grpSp>
      <p:grpSp>
        <p:nvGrpSpPr>
          <p:cNvPr id="9221" name="그룹 21"/>
          <p:cNvGrpSpPr>
            <a:grpSpLocks/>
          </p:cNvGrpSpPr>
          <p:nvPr/>
        </p:nvGrpSpPr>
        <p:grpSpPr bwMode="auto">
          <a:xfrm>
            <a:off x="3357562" y="2878715"/>
            <a:ext cx="2357437" cy="2840037"/>
            <a:chOff x="428596" y="1714488"/>
            <a:chExt cx="2928958" cy="3357587"/>
          </a:xfrm>
        </p:grpSpPr>
        <p:grpSp>
          <p:nvGrpSpPr>
            <p:cNvPr id="9247" name="그룹 11"/>
            <p:cNvGrpSpPr>
              <a:grpSpLocks/>
            </p:cNvGrpSpPr>
            <p:nvPr/>
          </p:nvGrpSpPr>
          <p:grpSpPr bwMode="auto">
            <a:xfrm>
              <a:off x="428596" y="1714488"/>
              <a:ext cx="2928958" cy="785819"/>
              <a:chOff x="1428728" y="2461340"/>
              <a:chExt cx="3286148" cy="1143009"/>
            </a:xfrm>
          </p:grpSpPr>
          <p:sp>
            <p:nvSpPr>
              <p:cNvPr id="33" name="직사각형 32"/>
              <p:cNvSpPr/>
              <p:nvPr/>
            </p:nvSpPr>
            <p:spPr>
              <a:xfrm>
                <a:off x="1572565" y="2603294"/>
                <a:ext cx="3142311" cy="100186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1428728" y="2461340"/>
                <a:ext cx="3142311" cy="10018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Applications</a:t>
                </a:r>
                <a:endParaRPr kumimoji="0" lang="ko-KR" altLang="en-US" dirty="0"/>
              </a:p>
            </p:txBody>
          </p:sp>
        </p:grpSp>
        <p:grpSp>
          <p:nvGrpSpPr>
            <p:cNvPr id="9248" name="그룹 15"/>
            <p:cNvGrpSpPr>
              <a:grpSpLocks/>
            </p:cNvGrpSpPr>
            <p:nvPr/>
          </p:nvGrpSpPr>
          <p:grpSpPr bwMode="auto">
            <a:xfrm>
              <a:off x="428596" y="2571745"/>
              <a:ext cx="2928958" cy="785818"/>
              <a:chOff x="1428728" y="2357430"/>
              <a:chExt cx="3286148" cy="1143008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1572565" y="2500022"/>
                <a:ext cx="3142311" cy="9991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428728" y="2358068"/>
                <a:ext cx="3142311" cy="99913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TCP</a:t>
                </a:r>
                <a:endParaRPr kumimoji="0" lang="ko-KR" altLang="en-US" dirty="0"/>
              </a:p>
            </p:txBody>
          </p:sp>
        </p:grpSp>
        <p:grpSp>
          <p:nvGrpSpPr>
            <p:cNvPr id="9249" name="그룹 18"/>
            <p:cNvGrpSpPr>
              <a:grpSpLocks/>
            </p:cNvGrpSpPr>
            <p:nvPr/>
          </p:nvGrpSpPr>
          <p:grpSpPr bwMode="auto">
            <a:xfrm>
              <a:off x="428596" y="3429001"/>
              <a:ext cx="2928958" cy="785818"/>
              <a:chOff x="1428728" y="2357430"/>
              <a:chExt cx="3286148" cy="1143008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1572565" y="2500662"/>
                <a:ext cx="3142311" cy="9991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1428728" y="2358708"/>
                <a:ext cx="3142311" cy="99913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IP</a:t>
                </a:r>
                <a:endParaRPr kumimoji="0" lang="ko-KR" altLang="en-US" dirty="0"/>
              </a:p>
            </p:txBody>
          </p:sp>
        </p:grpSp>
        <p:grpSp>
          <p:nvGrpSpPr>
            <p:cNvPr id="9250" name="그룹 21"/>
            <p:cNvGrpSpPr>
              <a:grpSpLocks/>
            </p:cNvGrpSpPr>
            <p:nvPr/>
          </p:nvGrpSpPr>
          <p:grpSpPr bwMode="auto">
            <a:xfrm>
              <a:off x="428596" y="4286257"/>
              <a:ext cx="2928958" cy="785818"/>
              <a:chOff x="1428728" y="2357430"/>
              <a:chExt cx="3286148" cy="1143008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1572565" y="2498571"/>
                <a:ext cx="3142311" cy="100186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1428728" y="2356617"/>
                <a:ext cx="3142311" cy="10018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LAN Technologies: Ethernet, FDDI, etc</a:t>
                </a:r>
                <a:endParaRPr kumimoji="0" lang="ko-KR" altLang="en-US" dirty="0"/>
              </a:p>
            </p:txBody>
          </p:sp>
        </p:grpSp>
      </p:grpSp>
      <p:grpSp>
        <p:nvGrpSpPr>
          <p:cNvPr id="9222" name="그룹 34"/>
          <p:cNvGrpSpPr>
            <a:grpSpLocks/>
          </p:cNvGrpSpPr>
          <p:nvPr/>
        </p:nvGrpSpPr>
        <p:grpSpPr bwMode="auto">
          <a:xfrm>
            <a:off x="6072187" y="2878715"/>
            <a:ext cx="2357437" cy="2840037"/>
            <a:chOff x="428596" y="1714488"/>
            <a:chExt cx="2928958" cy="3357587"/>
          </a:xfrm>
        </p:grpSpPr>
        <p:grpSp>
          <p:nvGrpSpPr>
            <p:cNvPr id="9235" name="그룹 11"/>
            <p:cNvGrpSpPr>
              <a:grpSpLocks/>
            </p:cNvGrpSpPr>
            <p:nvPr/>
          </p:nvGrpSpPr>
          <p:grpSpPr bwMode="auto">
            <a:xfrm>
              <a:off x="428596" y="1714488"/>
              <a:ext cx="2928958" cy="785819"/>
              <a:chOff x="1428728" y="2461340"/>
              <a:chExt cx="3286148" cy="1143009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1572565" y="2603294"/>
                <a:ext cx="3142311" cy="100186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1428728" y="2461340"/>
                <a:ext cx="3142311" cy="10018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Applications</a:t>
                </a:r>
                <a:endParaRPr kumimoji="0" lang="ko-KR" altLang="en-US" dirty="0"/>
              </a:p>
            </p:txBody>
          </p:sp>
        </p:grpSp>
        <p:grpSp>
          <p:nvGrpSpPr>
            <p:cNvPr id="9236" name="그룹 15"/>
            <p:cNvGrpSpPr>
              <a:grpSpLocks/>
            </p:cNvGrpSpPr>
            <p:nvPr/>
          </p:nvGrpSpPr>
          <p:grpSpPr bwMode="auto">
            <a:xfrm>
              <a:off x="428596" y="2571745"/>
              <a:ext cx="2928958" cy="785818"/>
              <a:chOff x="1428728" y="2357430"/>
              <a:chExt cx="3286148" cy="1143008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1572565" y="2500022"/>
                <a:ext cx="3142311" cy="9991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1428728" y="2358068"/>
                <a:ext cx="3142311" cy="99913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TCP</a:t>
                </a:r>
                <a:endParaRPr kumimoji="0" lang="ko-KR" altLang="en-US" dirty="0"/>
              </a:p>
            </p:txBody>
          </p:sp>
        </p:grpSp>
        <p:grpSp>
          <p:nvGrpSpPr>
            <p:cNvPr id="9237" name="그룹 18"/>
            <p:cNvGrpSpPr>
              <a:grpSpLocks/>
            </p:cNvGrpSpPr>
            <p:nvPr/>
          </p:nvGrpSpPr>
          <p:grpSpPr bwMode="auto">
            <a:xfrm>
              <a:off x="428596" y="3429001"/>
              <a:ext cx="2928958" cy="785818"/>
              <a:chOff x="1428728" y="2357430"/>
              <a:chExt cx="3286148" cy="1143008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1572565" y="2500662"/>
                <a:ext cx="3142311" cy="9991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1428728" y="2358708"/>
                <a:ext cx="3142311" cy="99913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IP</a:t>
                </a:r>
                <a:endParaRPr kumimoji="0" lang="ko-KR" altLang="en-US" dirty="0"/>
              </a:p>
            </p:txBody>
          </p:sp>
        </p:grpSp>
        <p:grpSp>
          <p:nvGrpSpPr>
            <p:cNvPr id="9238" name="그룹 21"/>
            <p:cNvGrpSpPr>
              <a:grpSpLocks/>
            </p:cNvGrpSpPr>
            <p:nvPr/>
          </p:nvGrpSpPr>
          <p:grpSpPr bwMode="auto">
            <a:xfrm>
              <a:off x="428596" y="4286257"/>
              <a:ext cx="2928958" cy="785818"/>
              <a:chOff x="1428728" y="2357430"/>
              <a:chExt cx="3286148" cy="1143008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1572565" y="2498571"/>
                <a:ext cx="3142311" cy="100186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1428728" y="2356617"/>
                <a:ext cx="3142311" cy="10018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/>
                  <a:t>LAN Technologies: Ethernet, FDDI, etc</a:t>
                </a:r>
                <a:endParaRPr kumimoji="0" lang="ko-KR" altLang="en-US" dirty="0"/>
              </a:p>
            </p:txBody>
          </p:sp>
        </p:grpSp>
      </p:grpSp>
      <p:cxnSp>
        <p:nvCxnSpPr>
          <p:cNvPr id="48" name="직선 화살표 연결선 47"/>
          <p:cNvCxnSpPr/>
          <p:nvPr/>
        </p:nvCxnSpPr>
        <p:spPr>
          <a:xfrm rot="16200000" flipV="1">
            <a:off x="107155" y="4486059"/>
            <a:ext cx="3071813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flipV="1">
            <a:off x="1643062" y="6004502"/>
            <a:ext cx="2714625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 flipV="1">
            <a:off x="4714874" y="6004502"/>
            <a:ext cx="2643188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 rot="16200000" flipH="1">
            <a:off x="3989387" y="5288540"/>
            <a:ext cx="1455737" cy="14287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 rot="16200000" flipH="1">
            <a:off x="5857874" y="4521778"/>
            <a:ext cx="3000375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 rot="5400000">
            <a:off x="3563936" y="5298065"/>
            <a:ext cx="1446213" cy="1588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V="1">
            <a:off x="4286249" y="4575752"/>
            <a:ext cx="428625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오른쪽으로 구부러진 화살표 56"/>
          <p:cNvSpPr/>
          <p:nvPr/>
        </p:nvSpPr>
        <p:spPr>
          <a:xfrm flipV="1">
            <a:off x="3571874" y="3093027"/>
            <a:ext cx="714375" cy="2625725"/>
          </a:xfrm>
          <a:prstGeom prst="curvedRightArrow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pic>
        <p:nvPicPr>
          <p:cNvPr id="92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4236027"/>
            <a:ext cx="14065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950027"/>
            <a:ext cx="6686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071561" y="1559502"/>
            <a:ext cx="1287173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Source</a:t>
            </a:r>
            <a:endParaRPr kumimoji="0"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48424" y="1559502"/>
            <a:ext cx="19812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Destination</a:t>
            </a:r>
            <a:endParaRPr kumimoji="0"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Packet Capture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8791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8"/>
          <p:cNvSpPr>
            <a:spLocks noGrp="1"/>
          </p:cNvSpPr>
          <p:nvPr>
            <p:ph idx="1"/>
          </p:nvPr>
        </p:nvSpPr>
        <p:spPr>
          <a:xfrm>
            <a:off x="500063" y="1015735"/>
            <a:ext cx="8429625" cy="75723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ko-KR" dirty="0" smtClean="0"/>
              <a:t>Promiscuous mode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Non-promiscuous mode</a:t>
            </a:r>
            <a:endParaRPr lang="en-US" altLang="ko-KR" dirty="0"/>
          </a:p>
        </p:txBody>
      </p:sp>
      <p:grpSp>
        <p:nvGrpSpPr>
          <p:cNvPr id="10244" name="그룹 11"/>
          <p:cNvGrpSpPr>
            <a:grpSpLocks/>
          </p:cNvGrpSpPr>
          <p:nvPr/>
        </p:nvGrpSpPr>
        <p:grpSpPr bwMode="auto">
          <a:xfrm>
            <a:off x="2766219" y="1857375"/>
            <a:ext cx="2928937" cy="785813"/>
            <a:chOff x="1428728" y="2461340"/>
            <a:chExt cx="3286148" cy="1143009"/>
          </a:xfrm>
        </p:grpSpPr>
        <p:sp>
          <p:nvSpPr>
            <p:cNvPr id="10" name="직사각형 9"/>
            <p:cNvSpPr/>
            <p:nvPr/>
          </p:nvSpPr>
          <p:spPr>
            <a:xfrm>
              <a:off x="1571217" y="2604505"/>
              <a:ext cx="3143659" cy="99984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428728" y="2461340"/>
              <a:ext cx="3143659" cy="99984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Upper Layer</a:t>
              </a:r>
              <a:endParaRPr kumimoji="0" lang="ko-KR" altLang="en-US" dirty="0"/>
            </a:p>
          </p:txBody>
        </p:sp>
      </p:grpSp>
      <p:grpSp>
        <p:nvGrpSpPr>
          <p:cNvPr id="10245" name="그룹 15"/>
          <p:cNvGrpSpPr>
            <a:grpSpLocks/>
          </p:cNvGrpSpPr>
          <p:nvPr/>
        </p:nvGrpSpPr>
        <p:grpSpPr bwMode="auto">
          <a:xfrm>
            <a:off x="2766219" y="4429125"/>
            <a:ext cx="2928937" cy="785813"/>
            <a:chOff x="1428728" y="2357430"/>
            <a:chExt cx="3286148" cy="1143008"/>
          </a:xfrm>
        </p:grpSpPr>
        <p:sp>
          <p:nvSpPr>
            <p:cNvPr id="17" name="직사각형 16"/>
            <p:cNvSpPr/>
            <p:nvPr/>
          </p:nvSpPr>
          <p:spPr>
            <a:xfrm>
              <a:off x="1571217" y="2500595"/>
              <a:ext cx="3143659" cy="9998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428728" y="2357430"/>
              <a:ext cx="3143659" cy="99984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Physical Layer</a:t>
              </a:r>
              <a:endParaRPr kumimoji="0" lang="ko-KR" altLang="en-US" dirty="0"/>
            </a:p>
          </p:txBody>
        </p:sp>
      </p:grpSp>
      <p:grpSp>
        <p:nvGrpSpPr>
          <p:cNvPr id="10246" name="그룹 24"/>
          <p:cNvGrpSpPr>
            <a:grpSpLocks/>
          </p:cNvGrpSpPr>
          <p:nvPr/>
        </p:nvGrpSpPr>
        <p:grpSpPr bwMode="auto">
          <a:xfrm>
            <a:off x="2766219" y="3286125"/>
            <a:ext cx="2928937" cy="785813"/>
            <a:chOff x="1428728" y="2357430"/>
            <a:chExt cx="3286148" cy="1143008"/>
          </a:xfrm>
        </p:grpSpPr>
        <p:sp>
          <p:nvSpPr>
            <p:cNvPr id="26" name="직사각형 25"/>
            <p:cNvSpPr/>
            <p:nvPr/>
          </p:nvSpPr>
          <p:spPr>
            <a:xfrm>
              <a:off x="1571217" y="2500595"/>
              <a:ext cx="3143659" cy="9998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428728" y="2357430"/>
              <a:ext cx="3143659" cy="9998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Data Link Layer</a:t>
              </a:r>
              <a:endParaRPr kumimoji="0" lang="ko-KR" altLang="en-US" dirty="0"/>
            </a:p>
          </p:txBody>
        </p:sp>
      </p:grpSp>
      <p:cxnSp>
        <p:nvCxnSpPr>
          <p:cNvPr id="22" name="직선 화살표 연결선 21"/>
          <p:cNvCxnSpPr/>
          <p:nvPr/>
        </p:nvCxnSpPr>
        <p:spPr>
          <a:xfrm rot="16200000" flipH="1">
            <a:off x="1729581" y="3824288"/>
            <a:ext cx="3055937" cy="14288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8" name="그룹 47"/>
          <p:cNvGrpSpPr>
            <a:grpSpLocks/>
          </p:cNvGrpSpPr>
          <p:nvPr/>
        </p:nvGrpSpPr>
        <p:grpSpPr bwMode="auto">
          <a:xfrm>
            <a:off x="4980781" y="3571875"/>
            <a:ext cx="285750" cy="1787525"/>
            <a:chOff x="3000364" y="4429132"/>
            <a:chExt cx="285752" cy="1786744"/>
          </a:xfrm>
        </p:grpSpPr>
        <p:cxnSp>
          <p:nvCxnSpPr>
            <p:cNvPr id="25" name="직선 화살표 연결선 24"/>
            <p:cNvCxnSpPr/>
            <p:nvPr/>
          </p:nvCxnSpPr>
          <p:spPr>
            <a:xfrm rot="5400000">
              <a:off x="2320481" y="5393116"/>
              <a:ext cx="1643931" cy="1587"/>
            </a:xfrm>
            <a:prstGeom prst="straightConnector1">
              <a:avLst/>
            </a:prstGeom>
            <a:ln w="38100">
              <a:solidFill>
                <a:srgbClr val="FF0000">
                  <a:alpha val="60000"/>
                </a:srgbClr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 rot="5400000">
              <a:off x="2998842" y="4438592"/>
              <a:ext cx="296733" cy="277814"/>
            </a:xfrm>
            <a:prstGeom prst="straightConnector1">
              <a:avLst/>
            </a:prstGeom>
            <a:ln w="38100">
              <a:solidFill>
                <a:srgbClr val="FF0000">
                  <a:alpha val="60000"/>
                </a:srgbClr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 rot="16200000" flipH="1">
              <a:off x="3000427" y="4429069"/>
              <a:ext cx="285625" cy="285752"/>
            </a:xfrm>
            <a:prstGeom prst="straightConnector1">
              <a:avLst/>
            </a:prstGeom>
            <a:ln w="38100">
              <a:solidFill>
                <a:srgbClr val="FF0000">
                  <a:alpha val="60000"/>
                </a:srgbClr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221831" y="2857500"/>
            <a:ext cx="21161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MAC address 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일치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79219" y="4005263"/>
            <a:ext cx="23463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MAC address </a:t>
            </a:r>
            <a:r>
              <a:rPr kumimoji="0"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불일치</a:t>
            </a:r>
          </a:p>
        </p:txBody>
      </p:sp>
      <p:sp>
        <p:nvSpPr>
          <p:cNvPr id="10251" name="TextBox 38"/>
          <p:cNvSpPr txBox="1">
            <a:spLocks noChangeArrowheads="1"/>
          </p:cNvSpPr>
          <p:nvPr/>
        </p:nvSpPr>
        <p:spPr bwMode="auto">
          <a:xfrm>
            <a:off x="2750344" y="5946775"/>
            <a:ext cx="303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Data Link Layer</a:t>
            </a:r>
            <a:r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에서의 동작</a:t>
            </a:r>
          </a:p>
        </p:txBody>
      </p:sp>
      <p:pic>
        <p:nvPicPr>
          <p:cNvPr id="10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44" y="5589588"/>
            <a:ext cx="14065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직선 화살표 연결선 50"/>
          <p:cNvCxnSpPr/>
          <p:nvPr/>
        </p:nvCxnSpPr>
        <p:spPr>
          <a:xfrm>
            <a:off x="3266281" y="5357813"/>
            <a:ext cx="1857375" cy="1587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rot="5400000">
            <a:off x="3944143" y="5608638"/>
            <a:ext cx="500063" cy="1588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Link Layer Procedure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7937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Sniffing Tool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WinPCAP</a:t>
            </a:r>
            <a:r>
              <a:rPr lang="en-US" altLang="ko-KR" dirty="0"/>
              <a:t>(Windows Packet </a:t>
            </a:r>
            <a:r>
              <a:rPr lang="en-US" altLang="ko-KR" dirty="0" err="1"/>
              <a:t>CAPture</a:t>
            </a:r>
            <a:r>
              <a:rPr lang="en-US" altLang="ko-KR" dirty="0"/>
              <a:t> library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/>
              <a:t>Win32 platform</a:t>
            </a:r>
            <a:r>
              <a:rPr lang="ko-KR" altLang="en-US" dirty="0"/>
              <a:t>용 </a:t>
            </a:r>
            <a:r>
              <a:rPr lang="en-US" altLang="ko-KR" dirty="0"/>
              <a:t>packet capture tool</a:t>
            </a:r>
          </a:p>
          <a:p>
            <a:pPr lvl="1"/>
            <a:r>
              <a:rPr lang="en-US" altLang="ko-KR" dirty="0"/>
              <a:t>Network analyzing library</a:t>
            </a:r>
          </a:p>
          <a:p>
            <a:pPr lvl="1"/>
            <a:r>
              <a:rPr lang="ko-KR" altLang="en-US" dirty="0"/>
              <a:t>오픈 소스</a:t>
            </a:r>
            <a:endParaRPr lang="en-US" altLang="ko-KR" dirty="0"/>
          </a:p>
          <a:p>
            <a:pPr lvl="1"/>
            <a:r>
              <a:rPr lang="en-US" altLang="ko-KR" dirty="0" err="1"/>
              <a:t>libPCAP</a:t>
            </a:r>
            <a:r>
              <a:rPr lang="en-US" altLang="ko-KR" dirty="0"/>
              <a:t>(UNIX library)</a:t>
            </a:r>
            <a:r>
              <a:rPr lang="ko-KR" altLang="en-US" dirty="0"/>
              <a:t>의 </a:t>
            </a:r>
            <a:r>
              <a:rPr lang="en-US" altLang="ko-KR" dirty="0"/>
              <a:t>windows </a:t>
            </a:r>
            <a:r>
              <a:rPr lang="ko-KR" altLang="en-US" dirty="0"/>
              <a:t>버전</a:t>
            </a:r>
            <a:endParaRPr lang="en-US" altLang="ko-KR" dirty="0"/>
          </a:p>
          <a:p>
            <a:pPr lvl="1"/>
            <a:r>
              <a:rPr lang="en-US" altLang="ko-KR" dirty="0">
                <a:hlinkClick r:id="rId2"/>
              </a:rPr>
              <a:t>http://www.winpcap.org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7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Sniffing Tool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Wireshark</a:t>
            </a:r>
            <a:r>
              <a:rPr lang="en-US" altLang="ko-KR" dirty="0"/>
              <a:t>(Ethereal)</a:t>
            </a:r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가장 대표적인 </a:t>
            </a:r>
            <a:r>
              <a:rPr lang="en-US" altLang="ko-KR" dirty="0"/>
              <a:t>Network </a:t>
            </a:r>
            <a:r>
              <a:rPr lang="en-US" altLang="ko-KR" dirty="0" smtClean="0"/>
              <a:t>Analyzer</a:t>
            </a:r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오픈 소스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강력한 필터 기능이 특징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dirty="0" err="1"/>
              <a:t>WinPCAP</a:t>
            </a:r>
            <a:r>
              <a:rPr lang="en-US" altLang="ko-KR" dirty="0"/>
              <a:t> library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</a:t>
            </a:r>
            <a:r>
              <a:rPr lang="ko-KR" altLang="en-US" dirty="0"/>
              <a:t> </a:t>
            </a:r>
            <a:r>
              <a:rPr lang="en-US" altLang="ko-KR" dirty="0"/>
              <a:t>driver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이용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dirty="0"/>
              <a:t>http://www.wireshark.org/</a:t>
            </a:r>
          </a:p>
          <a:p>
            <a:r>
              <a:rPr lang="en-US" altLang="ko-KR" dirty="0" err="1"/>
              <a:t>SuperScan</a:t>
            </a:r>
            <a:endParaRPr lang="en-US" altLang="ko-KR" dirty="0"/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간단한 포트 스캐너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dirty="0"/>
              <a:t>SYN attack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포트 검색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dirty="0">
                <a:hlinkClick r:id="rId2"/>
              </a:rPr>
              <a:t>http://www.snapfiles.com/get/superscan.html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46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WhireShark</a:t>
            </a:r>
            <a:endParaRPr lang="ko-KR" altLang="en-US" dirty="0"/>
          </a:p>
        </p:txBody>
      </p:sp>
      <p:pic>
        <p:nvPicPr>
          <p:cNvPr id="4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72009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45202" y="6062663"/>
            <a:ext cx="143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kumimoji="0"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실행화면</a:t>
            </a:r>
            <a:r>
              <a:rPr kumimoji="0"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kumimoji="0"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21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00B0F0"/>
      </a:accent2>
      <a:accent3>
        <a:srgbClr val="A7EA52"/>
      </a:accent3>
      <a:accent4>
        <a:srgbClr val="5DCEAF"/>
      </a:accent4>
      <a:accent5>
        <a:srgbClr val="FF8021"/>
      </a:accent5>
      <a:accent6>
        <a:srgbClr val="FFC000"/>
      </a:accent6>
      <a:hlink>
        <a:srgbClr val="56C7AA"/>
      </a:hlink>
      <a:folHlink>
        <a:srgbClr val="59A8D1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13464</TotalTime>
  <Words>456</Words>
  <Application>Microsoft Office PowerPoint</Application>
  <PresentationFormat>화면 슬라이드 쇼(4:3)</PresentationFormat>
  <Paragraphs>118</Paragraphs>
  <Slides>24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HY얕은샘물M</vt:lpstr>
      <vt:lpstr>맑은 고딕</vt:lpstr>
      <vt:lpstr>바탕</vt:lpstr>
      <vt:lpstr>Arial</vt:lpstr>
      <vt:lpstr>Calibri</vt:lpstr>
      <vt:lpstr>Rockwell</vt:lpstr>
      <vt:lpstr>Times New Roman</vt:lpstr>
      <vt:lpstr>Tw Cen MT</vt:lpstr>
      <vt:lpstr>Office Theme</vt:lpstr>
      <vt:lpstr>Information Security</vt:lpstr>
      <vt:lpstr>Outline</vt:lpstr>
      <vt:lpstr>End-to-End delivery</vt:lpstr>
      <vt:lpstr>End-to-End delivery</vt:lpstr>
      <vt:lpstr>Packet Capture</vt:lpstr>
      <vt:lpstr>Data Link Layer Procedure</vt:lpstr>
      <vt:lpstr>Sniffing Tool</vt:lpstr>
      <vt:lpstr>Sniffing Tool</vt:lpstr>
      <vt:lpstr>WhireShark</vt:lpstr>
      <vt:lpstr>WhireShark – Main View</vt:lpstr>
      <vt:lpstr>WhireShark - Menu</vt:lpstr>
      <vt:lpstr>WhireShark - Menu</vt:lpstr>
      <vt:lpstr>WhireShark – Tool bar</vt:lpstr>
      <vt:lpstr>WhireShark – Packet Capture</vt:lpstr>
      <vt:lpstr>WhireShark – Packet Capture</vt:lpstr>
      <vt:lpstr>WhireShark – Filter</vt:lpstr>
      <vt:lpstr>WhireShark – Filter</vt:lpstr>
      <vt:lpstr>WhireShark – Analyze</vt:lpstr>
      <vt:lpstr>WhireShark – Analyze</vt:lpstr>
      <vt:lpstr>WhireShark – Statistics</vt:lpstr>
      <vt:lpstr>WhireShark – Statistics</vt:lpstr>
      <vt:lpstr>WhireShark – Statistics</vt:lpstr>
      <vt:lpstr>WhireShark – Statistics</vt:lpstr>
      <vt:lpstr>WhireShark – Statistics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Windows 사용자</cp:lastModifiedBy>
  <cp:revision>208</cp:revision>
  <dcterms:created xsi:type="dcterms:W3CDTF">2015-08-28T07:14:43Z</dcterms:created>
  <dcterms:modified xsi:type="dcterms:W3CDTF">2019-05-08T05:18:40Z</dcterms:modified>
</cp:coreProperties>
</file>